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451" r:id="rId2"/>
    <p:sldId id="605" r:id="rId3"/>
    <p:sldId id="606" r:id="rId4"/>
    <p:sldId id="495" r:id="rId5"/>
    <p:sldId id="502" r:id="rId6"/>
    <p:sldId id="501" r:id="rId7"/>
    <p:sldId id="503" r:id="rId8"/>
    <p:sldId id="504" r:id="rId9"/>
    <p:sldId id="557" r:id="rId10"/>
    <p:sldId id="519" r:id="rId11"/>
    <p:sldId id="563" r:id="rId12"/>
    <p:sldId id="513" r:id="rId13"/>
    <p:sldId id="607" r:id="rId14"/>
    <p:sldId id="565" r:id="rId15"/>
    <p:sldId id="566" r:id="rId16"/>
    <p:sldId id="567" r:id="rId17"/>
    <p:sldId id="568" r:id="rId18"/>
    <p:sldId id="497" r:id="rId19"/>
    <p:sldId id="569" r:id="rId20"/>
    <p:sldId id="571" r:id="rId21"/>
    <p:sldId id="500" r:id="rId22"/>
    <p:sldId id="570" r:id="rId23"/>
    <p:sldId id="496" r:id="rId24"/>
    <p:sldId id="574" r:id="rId25"/>
    <p:sldId id="499" r:id="rId26"/>
    <p:sldId id="572" r:id="rId27"/>
    <p:sldId id="573" r:id="rId28"/>
    <p:sldId id="498" r:id="rId29"/>
    <p:sldId id="575" r:id="rId30"/>
    <p:sldId id="576" r:id="rId31"/>
    <p:sldId id="601" r:id="rId32"/>
    <p:sldId id="577" r:id="rId33"/>
    <p:sldId id="578" r:id="rId34"/>
    <p:sldId id="579" r:id="rId35"/>
    <p:sldId id="581" r:id="rId36"/>
    <p:sldId id="602" r:id="rId37"/>
    <p:sldId id="582" r:id="rId38"/>
    <p:sldId id="583" r:id="rId39"/>
    <p:sldId id="584" r:id="rId40"/>
    <p:sldId id="585" r:id="rId41"/>
    <p:sldId id="586" r:id="rId42"/>
    <p:sldId id="587" r:id="rId43"/>
    <p:sldId id="588" r:id="rId44"/>
    <p:sldId id="591" r:id="rId45"/>
    <p:sldId id="590" r:id="rId46"/>
    <p:sldId id="589" r:id="rId47"/>
    <p:sldId id="592" r:id="rId48"/>
    <p:sldId id="594" r:id="rId49"/>
    <p:sldId id="603" r:id="rId50"/>
    <p:sldId id="593" r:id="rId51"/>
    <p:sldId id="604" r:id="rId52"/>
    <p:sldId id="597" r:id="rId53"/>
    <p:sldId id="598" r:id="rId54"/>
    <p:sldId id="596" r:id="rId55"/>
    <p:sldId id="599"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104"/>
    <p:restoredTop sz="96197" autoAdjust="0"/>
  </p:normalViewPr>
  <p:slideViewPr>
    <p:cSldViewPr snapToGrid="0" snapToObjects="1">
      <p:cViewPr varScale="1">
        <p:scale>
          <a:sx n="126" d="100"/>
          <a:sy n="126" d="100"/>
        </p:scale>
        <p:origin x="97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E84C53-DB28-BF40-8E43-FB2FCCB1926D}" type="datetimeFigureOut">
              <a:rPr lang="en-US" smtClean="0"/>
              <a:pPr/>
              <a:t>4/30/24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C9F8CA-1D07-3842-86D4-559153C1D005}" type="slidenum">
              <a:rPr lang="en-US" smtClean="0"/>
              <a:pPr/>
              <a:t>‹#›</a:t>
            </a:fld>
            <a:endParaRPr lang="en-US"/>
          </a:p>
        </p:txBody>
      </p:sp>
    </p:spTree>
    <p:extLst>
      <p:ext uri="{BB962C8B-B14F-4D97-AF65-F5344CB8AC3E}">
        <p14:creationId xmlns:p14="http://schemas.microsoft.com/office/powerpoint/2010/main" val="3927781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Vylepsit</a:t>
            </a:r>
            <a:r>
              <a:rPr lang="en-US" dirty="0"/>
              <a:t> …</a:t>
            </a:r>
          </a:p>
        </p:txBody>
      </p:sp>
      <p:sp>
        <p:nvSpPr>
          <p:cNvPr id="4" name="Slide Number Placeholder 3"/>
          <p:cNvSpPr>
            <a:spLocks noGrp="1"/>
          </p:cNvSpPr>
          <p:nvPr>
            <p:ph type="sldNum" sz="quarter" idx="10"/>
          </p:nvPr>
        </p:nvSpPr>
        <p:spPr/>
        <p:txBody>
          <a:bodyPr/>
          <a:lstStyle/>
          <a:p>
            <a:fld id="{1BC9F8CA-1D07-3842-86D4-559153C1D005}" type="slidenum">
              <a:rPr lang="en-US" smtClean="0"/>
              <a:pPr/>
              <a:t>1</a:t>
            </a:fld>
            <a:endParaRPr lang="en-US"/>
          </a:p>
        </p:txBody>
      </p:sp>
    </p:spTree>
    <p:extLst>
      <p:ext uri="{BB962C8B-B14F-4D97-AF65-F5344CB8AC3E}">
        <p14:creationId xmlns:p14="http://schemas.microsoft.com/office/powerpoint/2010/main" val="1485744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10</a:t>
            </a:fld>
            <a:endParaRPr lang="en-US"/>
          </a:p>
        </p:txBody>
      </p:sp>
    </p:spTree>
    <p:extLst>
      <p:ext uri="{BB962C8B-B14F-4D97-AF65-F5344CB8AC3E}">
        <p14:creationId xmlns:p14="http://schemas.microsoft.com/office/powerpoint/2010/main" val="2852815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11</a:t>
            </a:fld>
            <a:endParaRPr lang="en-US"/>
          </a:p>
        </p:txBody>
      </p:sp>
    </p:spTree>
    <p:extLst>
      <p:ext uri="{BB962C8B-B14F-4D97-AF65-F5344CB8AC3E}">
        <p14:creationId xmlns:p14="http://schemas.microsoft.com/office/powerpoint/2010/main" val="1644966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12</a:t>
            </a:fld>
            <a:endParaRPr lang="en-US"/>
          </a:p>
        </p:txBody>
      </p:sp>
    </p:spTree>
    <p:extLst>
      <p:ext uri="{BB962C8B-B14F-4D97-AF65-F5344CB8AC3E}">
        <p14:creationId xmlns:p14="http://schemas.microsoft.com/office/powerpoint/2010/main" val="561050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13</a:t>
            </a:fld>
            <a:endParaRPr lang="en-US"/>
          </a:p>
        </p:txBody>
      </p:sp>
    </p:spTree>
    <p:extLst>
      <p:ext uri="{BB962C8B-B14F-4D97-AF65-F5344CB8AC3E}">
        <p14:creationId xmlns:p14="http://schemas.microsoft.com/office/powerpoint/2010/main" val="1019296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14</a:t>
            </a:fld>
            <a:endParaRPr lang="en-US"/>
          </a:p>
        </p:txBody>
      </p:sp>
    </p:spTree>
    <p:extLst>
      <p:ext uri="{BB962C8B-B14F-4D97-AF65-F5344CB8AC3E}">
        <p14:creationId xmlns:p14="http://schemas.microsoft.com/office/powerpoint/2010/main" val="1523781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15</a:t>
            </a:fld>
            <a:endParaRPr lang="en-US"/>
          </a:p>
        </p:txBody>
      </p:sp>
    </p:spTree>
    <p:extLst>
      <p:ext uri="{BB962C8B-B14F-4D97-AF65-F5344CB8AC3E}">
        <p14:creationId xmlns:p14="http://schemas.microsoft.com/office/powerpoint/2010/main" val="920043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16</a:t>
            </a:fld>
            <a:endParaRPr lang="en-US"/>
          </a:p>
        </p:txBody>
      </p:sp>
    </p:spTree>
    <p:extLst>
      <p:ext uri="{BB962C8B-B14F-4D97-AF65-F5344CB8AC3E}">
        <p14:creationId xmlns:p14="http://schemas.microsoft.com/office/powerpoint/2010/main" val="2682144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17</a:t>
            </a:fld>
            <a:endParaRPr lang="en-US"/>
          </a:p>
        </p:txBody>
      </p:sp>
    </p:spTree>
    <p:extLst>
      <p:ext uri="{BB962C8B-B14F-4D97-AF65-F5344CB8AC3E}">
        <p14:creationId xmlns:p14="http://schemas.microsoft.com/office/powerpoint/2010/main" val="1908585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18</a:t>
            </a:fld>
            <a:endParaRPr lang="en-US"/>
          </a:p>
        </p:txBody>
      </p:sp>
    </p:spTree>
    <p:extLst>
      <p:ext uri="{BB962C8B-B14F-4D97-AF65-F5344CB8AC3E}">
        <p14:creationId xmlns:p14="http://schemas.microsoft.com/office/powerpoint/2010/main" val="1300032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19</a:t>
            </a:fld>
            <a:endParaRPr lang="en-US"/>
          </a:p>
        </p:txBody>
      </p:sp>
    </p:spTree>
    <p:extLst>
      <p:ext uri="{BB962C8B-B14F-4D97-AF65-F5344CB8AC3E}">
        <p14:creationId xmlns:p14="http://schemas.microsoft.com/office/powerpoint/2010/main" val="1480440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a:t>
            </a:fld>
            <a:endParaRPr lang="en-US"/>
          </a:p>
        </p:txBody>
      </p:sp>
    </p:spTree>
    <p:extLst>
      <p:ext uri="{BB962C8B-B14F-4D97-AF65-F5344CB8AC3E}">
        <p14:creationId xmlns:p14="http://schemas.microsoft.com/office/powerpoint/2010/main" val="3488791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20</a:t>
            </a:fld>
            <a:endParaRPr lang="en-US"/>
          </a:p>
        </p:txBody>
      </p:sp>
    </p:spTree>
    <p:extLst>
      <p:ext uri="{BB962C8B-B14F-4D97-AF65-F5344CB8AC3E}">
        <p14:creationId xmlns:p14="http://schemas.microsoft.com/office/powerpoint/2010/main" val="562503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21</a:t>
            </a:fld>
            <a:endParaRPr lang="en-US"/>
          </a:p>
        </p:txBody>
      </p:sp>
    </p:spTree>
    <p:extLst>
      <p:ext uri="{BB962C8B-B14F-4D97-AF65-F5344CB8AC3E}">
        <p14:creationId xmlns:p14="http://schemas.microsoft.com/office/powerpoint/2010/main" val="3711118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22</a:t>
            </a:fld>
            <a:endParaRPr lang="en-US"/>
          </a:p>
        </p:txBody>
      </p:sp>
    </p:spTree>
    <p:extLst>
      <p:ext uri="{BB962C8B-B14F-4D97-AF65-F5344CB8AC3E}">
        <p14:creationId xmlns:p14="http://schemas.microsoft.com/office/powerpoint/2010/main" val="624951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23</a:t>
            </a:fld>
            <a:endParaRPr lang="en-US"/>
          </a:p>
        </p:txBody>
      </p:sp>
    </p:spTree>
    <p:extLst>
      <p:ext uri="{BB962C8B-B14F-4D97-AF65-F5344CB8AC3E}">
        <p14:creationId xmlns:p14="http://schemas.microsoft.com/office/powerpoint/2010/main" val="793400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24</a:t>
            </a:fld>
            <a:endParaRPr lang="en-US"/>
          </a:p>
        </p:txBody>
      </p:sp>
    </p:spTree>
    <p:extLst>
      <p:ext uri="{BB962C8B-B14F-4D97-AF65-F5344CB8AC3E}">
        <p14:creationId xmlns:p14="http://schemas.microsoft.com/office/powerpoint/2010/main" val="1766504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25</a:t>
            </a:fld>
            <a:endParaRPr lang="en-US"/>
          </a:p>
        </p:txBody>
      </p:sp>
    </p:spTree>
    <p:extLst>
      <p:ext uri="{BB962C8B-B14F-4D97-AF65-F5344CB8AC3E}">
        <p14:creationId xmlns:p14="http://schemas.microsoft.com/office/powerpoint/2010/main" val="1656789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26</a:t>
            </a:fld>
            <a:endParaRPr lang="en-US"/>
          </a:p>
        </p:txBody>
      </p:sp>
    </p:spTree>
    <p:extLst>
      <p:ext uri="{BB962C8B-B14F-4D97-AF65-F5344CB8AC3E}">
        <p14:creationId xmlns:p14="http://schemas.microsoft.com/office/powerpoint/2010/main" val="2100902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27</a:t>
            </a:fld>
            <a:endParaRPr lang="en-US"/>
          </a:p>
        </p:txBody>
      </p:sp>
    </p:spTree>
    <p:extLst>
      <p:ext uri="{BB962C8B-B14F-4D97-AF65-F5344CB8AC3E}">
        <p14:creationId xmlns:p14="http://schemas.microsoft.com/office/powerpoint/2010/main" val="3081678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28</a:t>
            </a:fld>
            <a:endParaRPr lang="en-US"/>
          </a:p>
        </p:txBody>
      </p:sp>
    </p:spTree>
    <p:extLst>
      <p:ext uri="{BB962C8B-B14F-4D97-AF65-F5344CB8AC3E}">
        <p14:creationId xmlns:p14="http://schemas.microsoft.com/office/powerpoint/2010/main" val="2797994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29</a:t>
            </a:fld>
            <a:endParaRPr lang="en-US"/>
          </a:p>
        </p:txBody>
      </p:sp>
    </p:spTree>
    <p:extLst>
      <p:ext uri="{BB962C8B-B14F-4D97-AF65-F5344CB8AC3E}">
        <p14:creationId xmlns:p14="http://schemas.microsoft.com/office/powerpoint/2010/main" val="4203456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a:t>
            </a:fld>
            <a:endParaRPr lang="en-US"/>
          </a:p>
        </p:txBody>
      </p:sp>
    </p:spTree>
    <p:extLst>
      <p:ext uri="{BB962C8B-B14F-4D97-AF65-F5344CB8AC3E}">
        <p14:creationId xmlns:p14="http://schemas.microsoft.com/office/powerpoint/2010/main" val="3499606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30</a:t>
            </a:fld>
            <a:endParaRPr lang="en-US"/>
          </a:p>
        </p:txBody>
      </p:sp>
    </p:spTree>
    <p:extLst>
      <p:ext uri="{BB962C8B-B14F-4D97-AF65-F5344CB8AC3E}">
        <p14:creationId xmlns:p14="http://schemas.microsoft.com/office/powerpoint/2010/main" val="51854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31</a:t>
            </a:fld>
            <a:endParaRPr lang="en-US"/>
          </a:p>
        </p:txBody>
      </p:sp>
    </p:spTree>
    <p:extLst>
      <p:ext uri="{BB962C8B-B14F-4D97-AF65-F5344CB8AC3E}">
        <p14:creationId xmlns:p14="http://schemas.microsoft.com/office/powerpoint/2010/main" val="2086177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32</a:t>
            </a:fld>
            <a:endParaRPr lang="en-US"/>
          </a:p>
        </p:txBody>
      </p:sp>
    </p:spTree>
    <p:extLst>
      <p:ext uri="{BB962C8B-B14F-4D97-AF65-F5344CB8AC3E}">
        <p14:creationId xmlns:p14="http://schemas.microsoft.com/office/powerpoint/2010/main" val="3731164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33</a:t>
            </a:fld>
            <a:endParaRPr lang="en-US"/>
          </a:p>
        </p:txBody>
      </p:sp>
    </p:spTree>
    <p:extLst>
      <p:ext uri="{BB962C8B-B14F-4D97-AF65-F5344CB8AC3E}">
        <p14:creationId xmlns:p14="http://schemas.microsoft.com/office/powerpoint/2010/main" val="3942874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34</a:t>
            </a:fld>
            <a:endParaRPr lang="en-US"/>
          </a:p>
        </p:txBody>
      </p:sp>
    </p:spTree>
    <p:extLst>
      <p:ext uri="{BB962C8B-B14F-4D97-AF65-F5344CB8AC3E}">
        <p14:creationId xmlns:p14="http://schemas.microsoft.com/office/powerpoint/2010/main" val="1957306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35</a:t>
            </a:fld>
            <a:endParaRPr lang="en-US"/>
          </a:p>
        </p:txBody>
      </p:sp>
    </p:spTree>
    <p:extLst>
      <p:ext uri="{BB962C8B-B14F-4D97-AF65-F5344CB8AC3E}">
        <p14:creationId xmlns:p14="http://schemas.microsoft.com/office/powerpoint/2010/main" val="1188897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36</a:t>
            </a:fld>
            <a:endParaRPr lang="en-US"/>
          </a:p>
        </p:txBody>
      </p:sp>
    </p:spTree>
    <p:extLst>
      <p:ext uri="{BB962C8B-B14F-4D97-AF65-F5344CB8AC3E}">
        <p14:creationId xmlns:p14="http://schemas.microsoft.com/office/powerpoint/2010/main" val="3785689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37</a:t>
            </a:fld>
            <a:endParaRPr lang="en-US"/>
          </a:p>
        </p:txBody>
      </p:sp>
    </p:spTree>
    <p:extLst>
      <p:ext uri="{BB962C8B-B14F-4D97-AF65-F5344CB8AC3E}">
        <p14:creationId xmlns:p14="http://schemas.microsoft.com/office/powerpoint/2010/main" val="3920058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38</a:t>
            </a:fld>
            <a:endParaRPr lang="en-US"/>
          </a:p>
        </p:txBody>
      </p:sp>
    </p:spTree>
    <p:extLst>
      <p:ext uri="{BB962C8B-B14F-4D97-AF65-F5344CB8AC3E}">
        <p14:creationId xmlns:p14="http://schemas.microsoft.com/office/powerpoint/2010/main" val="24409852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39</a:t>
            </a:fld>
            <a:endParaRPr lang="en-US"/>
          </a:p>
        </p:txBody>
      </p:sp>
    </p:spTree>
    <p:extLst>
      <p:ext uri="{BB962C8B-B14F-4D97-AF65-F5344CB8AC3E}">
        <p14:creationId xmlns:p14="http://schemas.microsoft.com/office/powerpoint/2010/main" val="1012468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4</a:t>
            </a:fld>
            <a:endParaRPr lang="en-US"/>
          </a:p>
        </p:txBody>
      </p:sp>
    </p:spTree>
    <p:extLst>
      <p:ext uri="{BB962C8B-B14F-4D97-AF65-F5344CB8AC3E}">
        <p14:creationId xmlns:p14="http://schemas.microsoft.com/office/powerpoint/2010/main" val="15225718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40</a:t>
            </a:fld>
            <a:endParaRPr lang="en-US"/>
          </a:p>
        </p:txBody>
      </p:sp>
    </p:spTree>
    <p:extLst>
      <p:ext uri="{BB962C8B-B14F-4D97-AF65-F5344CB8AC3E}">
        <p14:creationId xmlns:p14="http://schemas.microsoft.com/office/powerpoint/2010/main" val="19363298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41</a:t>
            </a:fld>
            <a:endParaRPr lang="en-US"/>
          </a:p>
        </p:txBody>
      </p:sp>
    </p:spTree>
    <p:extLst>
      <p:ext uri="{BB962C8B-B14F-4D97-AF65-F5344CB8AC3E}">
        <p14:creationId xmlns:p14="http://schemas.microsoft.com/office/powerpoint/2010/main" val="3912905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42</a:t>
            </a:fld>
            <a:endParaRPr lang="en-US"/>
          </a:p>
        </p:txBody>
      </p:sp>
    </p:spTree>
    <p:extLst>
      <p:ext uri="{BB962C8B-B14F-4D97-AF65-F5344CB8AC3E}">
        <p14:creationId xmlns:p14="http://schemas.microsoft.com/office/powerpoint/2010/main" val="1743775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43</a:t>
            </a:fld>
            <a:endParaRPr lang="en-US"/>
          </a:p>
        </p:txBody>
      </p:sp>
    </p:spTree>
    <p:extLst>
      <p:ext uri="{BB962C8B-B14F-4D97-AF65-F5344CB8AC3E}">
        <p14:creationId xmlns:p14="http://schemas.microsoft.com/office/powerpoint/2010/main" val="13235227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44</a:t>
            </a:fld>
            <a:endParaRPr lang="en-US"/>
          </a:p>
        </p:txBody>
      </p:sp>
    </p:spTree>
    <p:extLst>
      <p:ext uri="{BB962C8B-B14F-4D97-AF65-F5344CB8AC3E}">
        <p14:creationId xmlns:p14="http://schemas.microsoft.com/office/powerpoint/2010/main" val="807909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45</a:t>
            </a:fld>
            <a:endParaRPr lang="en-US"/>
          </a:p>
        </p:txBody>
      </p:sp>
    </p:spTree>
    <p:extLst>
      <p:ext uri="{BB962C8B-B14F-4D97-AF65-F5344CB8AC3E}">
        <p14:creationId xmlns:p14="http://schemas.microsoft.com/office/powerpoint/2010/main" val="4155695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46</a:t>
            </a:fld>
            <a:endParaRPr lang="en-US"/>
          </a:p>
        </p:txBody>
      </p:sp>
    </p:spTree>
    <p:extLst>
      <p:ext uri="{BB962C8B-B14F-4D97-AF65-F5344CB8AC3E}">
        <p14:creationId xmlns:p14="http://schemas.microsoft.com/office/powerpoint/2010/main" val="30811046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47</a:t>
            </a:fld>
            <a:endParaRPr lang="en-US"/>
          </a:p>
        </p:txBody>
      </p:sp>
    </p:spTree>
    <p:extLst>
      <p:ext uri="{BB962C8B-B14F-4D97-AF65-F5344CB8AC3E}">
        <p14:creationId xmlns:p14="http://schemas.microsoft.com/office/powerpoint/2010/main" val="810322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48</a:t>
            </a:fld>
            <a:endParaRPr lang="en-US"/>
          </a:p>
        </p:txBody>
      </p:sp>
    </p:spTree>
    <p:extLst>
      <p:ext uri="{BB962C8B-B14F-4D97-AF65-F5344CB8AC3E}">
        <p14:creationId xmlns:p14="http://schemas.microsoft.com/office/powerpoint/2010/main" val="35281680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49</a:t>
            </a:fld>
            <a:endParaRPr lang="en-US"/>
          </a:p>
        </p:txBody>
      </p:sp>
    </p:spTree>
    <p:extLst>
      <p:ext uri="{BB962C8B-B14F-4D97-AF65-F5344CB8AC3E}">
        <p14:creationId xmlns:p14="http://schemas.microsoft.com/office/powerpoint/2010/main" val="393827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5</a:t>
            </a:fld>
            <a:endParaRPr lang="en-US"/>
          </a:p>
        </p:txBody>
      </p:sp>
    </p:spTree>
    <p:extLst>
      <p:ext uri="{BB962C8B-B14F-4D97-AF65-F5344CB8AC3E}">
        <p14:creationId xmlns:p14="http://schemas.microsoft.com/office/powerpoint/2010/main" val="21946341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50</a:t>
            </a:fld>
            <a:endParaRPr lang="en-US"/>
          </a:p>
        </p:txBody>
      </p:sp>
    </p:spTree>
    <p:extLst>
      <p:ext uri="{BB962C8B-B14F-4D97-AF65-F5344CB8AC3E}">
        <p14:creationId xmlns:p14="http://schemas.microsoft.com/office/powerpoint/2010/main" val="8904789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51</a:t>
            </a:fld>
            <a:endParaRPr lang="en-US"/>
          </a:p>
        </p:txBody>
      </p:sp>
    </p:spTree>
    <p:extLst>
      <p:ext uri="{BB962C8B-B14F-4D97-AF65-F5344CB8AC3E}">
        <p14:creationId xmlns:p14="http://schemas.microsoft.com/office/powerpoint/2010/main" val="2257956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52</a:t>
            </a:fld>
            <a:endParaRPr lang="en-US"/>
          </a:p>
        </p:txBody>
      </p:sp>
    </p:spTree>
    <p:extLst>
      <p:ext uri="{BB962C8B-B14F-4D97-AF65-F5344CB8AC3E}">
        <p14:creationId xmlns:p14="http://schemas.microsoft.com/office/powerpoint/2010/main" val="22604205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53</a:t>
            </a:fld>
            <a:endParaRPr lang="en-US"/>
          </a:p>
        </p:txBody>
      </p:sp>
    </p:spTree>
    <p:extLst>
      <p:ext uri="{BB962C8B-B14F-4D97-AF65-F5344CB8AC3E}">
        <p14:creationId xmlns:p14="http://schemas.microsoft.com/office/powerpoint/2010/main" val="35491453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54</a:t>
            </a:fld>
            <a:endParaRPr lang="en-US"/>
          </a:p>
        </p:txBody>
      </p:sp>
    </p:spTree>
    <p:extLst>
      <p:ext uri="{BB962C8B-B14F-4D97-AF65-F5344CB8AC3E}">
        <p14:creationId xmlns:p14="http://schemas.microsoft.com/office/powerpoint/2010/main" val="22532582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55</a:t>
            </a:fld>
            <a:endParaRPr lang="en-US"/>
          </a:p>
        </p:txBody>
      </p:sp>
    </p:spTree>
    <p:extLst>
      <p:ext uri="{BB962C8B-B14F-4D97-AF65-F5344CB8AC3E}">
        <p14:creationId xmlns:p14="http://schemas.microsoft.com/office/powerpoint/2010/main" val="3539882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6</a:t>
            </a:fld>
            <a:endParaRPr lang="en-US"/>
          </a:p>
        </p:txBody>
      </p:sp>
    </p:spTree>
    <p:extLst>
      <p:ext uri="{BB962C8B-B14F-4D97-AF65-F5344CB8AC3E}">
        <p14:creationId xmlns:p14="http://schemas.microsoft.com/office/powerpoint/2010/main" val="2118748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7</a:t>
            </a:fld>
            <a:endParaRPr lang="en-US"/>
          </a:p>
        </p:txBody>
      </p:sp>
    </p:spTree>
    <p:extLst>
      <p:ext uri="{BB962C8B-B14F-4D97-AF65-F5344CB8AC3E}">
        <p14:creationId xmlns:p14="http://schemas.microsoft.com/office/powerpoint/2010/main" val="1826603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8</a:t>
            </a:fld>
            <a:endParaRPr lang="en-US"/>
          </a:p>
        </p:txBody>
      </p:sp>
    </p:spTree>
    <p:extLst>
      <p:ext uri="{BB962C8B-B14F-4D97-AF65-F5344CB8AC3E}">
        <p14:creationId xmlns:p14="http://schemas.microsoft.com/office/powerpoint/2010/main" val="1459738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9</a:t>
            </a:fld>
            <a:endParaRPr lang="en-US"/>
          </a:p>
        </p:txBody>
      </p:sp>
    </p:spTree>
    <p:extLst>
      <p:ext uri="{BB962C8B-B14F-4D97-AF65-F5344CB8AC3E}">
        <p14:creationId xmlns:p14="http://schemas.microsoft.com/office/powerpoint/2010/main" val="1525621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1C2C1D67-D689-9147-B531-260CD7922B72}" type="datetimeFigureOut">
              <a:rPr lang="en-US" smtClean="0"/>
              <a:pPr/>
              <a:t>4/30/24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2000621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1C2C1D67-D689-9147-B531-260CD7922B72}" type="datetimeFigureOut">
              <a:rPr lang="en-US" smtClean="0"/>
              <a:pPr/>
              <a:t>4/30/24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2173524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1C2C1D67-D689-9147-B531-260CD7922B72}" type="datetimeFigureOut">
              <a:rPr lang="en-US" smtClean="0"/>
              <a:pPr/>
              <a:t>4/30/24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4641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1C2C1D67-D689-9147-B531-260CD7922B72}" type="datetimeFigureOut">
              <a:rPr lang="en-US" smtClean="0"/>
              <a:pPr/>
              <a:t>4/30/24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3128098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1C2C1D67-D689-9147-B531-260CD7922B72}" type="datetimeFigureOut">
              <a:rPr lang="en-US" smtClean="0"/>
              <a:pPr/>
              <a:t>4/30/24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110212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1C2C1D67-D689-9147-B531-260CD7922B72}" type="datetimeFigureOut">
              <a:rPr lang="en-US" smtClean="0"/>
              <a:pPr/>
              <a:t>4/30/24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380850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1C2C1D67-D689-9147-B531-260CD7922B72}" type="datetimeFigureOut">
              <a:rPr lang="en-US" smtClean="0"/>
              <a:pPr/>
              <a:t>4/30/24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142181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1C2C1D67-D689-9147-B531-260CD7922B72}" type="datetimeFigureOut">
              <a:rPr lang="en-US" smtClean="0"/>
              <a:pPr/>
              <a:t>4/30/24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4128727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2C1D67-D689-9147-B531-260CD7922B72}" type="datetimeFigureOut">
              <a:rPr lang="en-US" smtClean="0"/>
              <a:pPr/>
              <a:t>4/30/24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1275614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1C2C1D67-D689-9147-B531-260CD7922B72}" type="datetimeFigureOut">
              <a:rPr lang="en-US" smtClean="0"/>
              <a:pPr/>
              <a:t>4/30/24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2375758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1C2C1D67-D689-9147-B531-260CD7922B72}" type="datetimeFigureOut">
              <a:rPr lang="en-US" smtClean="0"/>
              <a:pPr/>
              <a:t>4/30/24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322625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C1D67-D689-9147-B531-260CD7922B72}" type="datetimeFigureOut">
              <a:rPr lang="en-US" smtClean="0"/>
              <a:pPr/>
              <a:t>4/30/24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0CBDD-AF70-734A-BC0C-1265A14408CC}" type="slidenum">
              <a:rPr lang="en-US" smtClean="0"/>
              <a:pPr/>
              <a:t>‹#›</a:t>
            </a:fld>
            <a:endParaRPr lang="en-US"/>
          </a:p>
        </p:txBody>
      </p:sp>
    </p:spTree>
    <p:extLst>
      <p:ext uri="{BB962C8B-B14F-4D97-AF65-F5344CB8AC3E}">
        <p14:creationId xmlns:p14="http://schemas.microsoft.com/office/powerpoint/2010/main" val="2092290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1.png"/><Relationship Id="rId3" Type="http://schemas.openxmlformats.org/officeDocument/2006/relationships/image" Target="../media/image1.png"/><Relationship Id="rId7" Type="http://schemas.openxmlformats.org/officeDocument/2006/relationships/image" Target="../media/image66.png"/><Relationship Id="rId12"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 Id="rId1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1.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34.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34.xml"/><Relationship Id="rId16"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3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png"/><Relationship Id="rId7" Type="http://schemas.openxmlformats.org/officeDocument/2006/relationships/image" Target="../media/image121.png"/><Relationship Id="rId12"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38.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s>
</file>

<file path=ppt/slides/_rels/slide39.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image" Target="../media/image1.png"/><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5" Type="http://schemas.openxmlformats.org/officeDocument/2006/relationships/image" Target="../media/image14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 Id="rId9" Type="http://schemas.openxmlformats.org/officeDocument/2006/relationships/image" Target="../media/image152.png"/></Relationships>
</file>

<file path=ppt/slides/_rels/slide41.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png"/><Relationship Id="rId7" Type="http://schemas.openxmlformats.org/officeDocument/2006/relationships/image" Target="../media/image15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54.png"/><Relationship Id="rId4" Type="http://schemas.openxmlformats.org/officeDocument/2006/relationships/image" Target="../media/image153.png"/></Relationships>
</file>

<file path=ppt/slides/_rels/slide42.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png"/><Relationship Id="rId3" Type="http://schemas.openxmlformats.org/officeDocument/2006/relationships/image" Target="../media/image1.png"/><Relationship Id="rId7" Type="http://schemas.openxmlformats.org/officeDocument/2006/relationships/image" Target="../media/image160.png"/><Relationship Id="rId12" Type="http://schemas.openxmlformats.org/officeDocument/2006/relationships/image" Target="../media/image16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png"/><Relationship Id="rId15" Type="http://schemas.openxmlformats.org/officeDocument/2006/relationships/image" Target="../media/image168.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7.png"/></Relationships>
</file>

<file path=ppt/slides/_rels/slide43.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png"/><Relationship Id="rId7" Type="http://schemas.openxmlformats.org/officeDocument/2006/relationships/image" Target="../media/image172.png"/><Relationship Id="rId12" Type="http://schemas.openxmlformats.org/officeDocument/2006/relationships/image" Target="../media/image17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70.pn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45.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png"/><Relationship Id="rId7" Type="http://schemas.openxmlformats.org/officeDocument/2006/relationships/image" Target="../media/image18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46.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png"/><Relationship Id="rId3" Type="http://schemas.openxmlformats.org/officeDocument/2006/relationships/image" Target="../media/image1.png"/><Relationship Id="rId7" Type="http://schemas.openxmlformats.org/officeDocument/2006/relationships/image" Target="../media/image190.png"/><Relationship Id="rId12" Type="http://schemas.openxmlformats.org/officeDocument/2006/relationships/image" Target="../media/image195.png"/><Relationship Id="rId17" Type="http://schemas.openxmlformats.org/officeDocument/2006/relationships/image" Target="../media/image200.png"/><Relationship Id="rId2" Type="http://schemas.openxmlformats.org/officeDocument/2006/relationships/notesSlide" Target="../notesSlides/notesSlide46.xml"/><Relationship Id="rId16"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189.png"/><Relationship Id="rId11" Type="http://schemas.openxmlformats.org/officeDocument/2006/relationships/image" Target="../media/image194.png"/><Relationship Id="rId5" Type="http://schemas.openxmlformats.org/officeDocument/2006/relationships/image" Target="../media/image188.png"/><Relationship Id="rId15" Type="http://schemas.openxmlformats.org/officeDocument/2006/relationships/image" Target="../media/image198.png"/><Relationship Id="rId10" Type="http://schemas.openxmlformats.org/officeDocument/2006/relationships/image" Target="../media/image193.png"/><Relationship Id="rId4" Type="http://schemas.openxmlformats.org/officeDocument/2006/relationships/image" Target="../media/image187.png"/><Relationship Id="rId9" Type="http://schemas.openxmlformats.org/officeDocument/2006/relationships/image" Target="../media/image192.png"/><Relationship Id="rId14" Type="http://schemas.openxmlformats.org/officeDocument/2006/relationships/image" Target="../media/image197.png"/></Relationships>
</file>

<file path=ppt/slides/_rels/slide47.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png"/><Relationship Id="rId7" Type="http://schemas.openxmlformats.org/officeDocument/2006/relationships/image" Target="../media/image20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03.png"/><Relationship Id="rId11" Type="http://schemas.openxmlformats.org/officeDocument/2006/relationships/image" Target="../media/image205.png"/><Relationship Id="rId5" Type="http://schemas.openxmlformats.org/officeDocument/2006/relationships/image" Target="../media/image202.png"/><Relationship Id="rId10" Type="http://schemas.openxmlformats.org/officeDocument/2006/relationships/image" Target="../media/image199.png"/><Relationship Id="rId4" Type="http://schemas.openxmlformats.org/officeDocument/2006/relationships/image" Target="../media/image201.png"/><Relationship Id="rId9" Type="http://schemas.openxmlformats.org/officeDocument/2006/relationships/image" Target="../media/image198.png"/></Relationships>
</file>

<file path=ppt/slides/_rels/slide48.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1.png"/><Relationship Id="rId7" Type="http://schemas.openxmlformats.org/officeDocument/2006/relationships/image" Target="../media/image20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49.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1.png"/><Relationship Id="rId7" Type="http://schemas.openxmlformats.org/officeDocument/2006/relationships/image" Target="../media/image21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13.png"/><Relationship Id="rId11" Type="http://schemas.openxmlformats.org/officeDocument/2006/relationships/image" Target="../media/image218.png"/><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image" Target="../media/image211.png"/><Relationship Id="rId9" Type="http://schemas.openxmlformats.org/officeDocument/2006/relationships/image" Target="../media/image21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png"/><Relationship Id="rId3" Type="http://schemas.openxmlformats.org/officeDocument/2006/relationships/image" Target="../media/image1.png"/><Relationship Id="rId7" Type="http://schemas.openxmlformats.org/officeDocument/2006/relationships/image" Target="../media/image221.png"/><Relationship Id="rId12" Type="http://schemas.openxmlformats.org/officeDocument/2006/relationships/image" Target="../media/image22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219.png"/><Relationship Id="rId10" Type="http://schemas.openxmlformats.org/officeDocument/2006/relationships/image" Target="../media/image224.png"/><Relationship Id="rId4" Type="http://schemas.openxmlformats.org/officeDocument/2006/relationships/image" Target="../media/image213.png"/><Relationship Id="rId9" Type="http://schemas.openxmlformats.org/officeDocument/2006/relationships/image" Target="../media/image223.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3.wdp"/><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1.png"/><Relationship Id="rId7" Type="http://schemas.openxmlformats.org/officeDocument/2006/relationships/image" Target="../media/image22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28.png"/><Relationship Id="rId5" Type="http://schemas.microsoft.com/office/2007/relationships/hdphoto" Target="../media/hdphoto4.wdp"/><Relationship Id="rId4" Type="http://schemas.openxmlformats.org/officeDocument/2006/relationships/image" Target="../media/image62.png"/><Relationship Id="rId9" Type="http://schemas.openxmlformats.org/officeDocument/2006/relationships/image" Target="../media/image23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54.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1.png"/><Relationship Id="rId7" Type="http://schemas.microsoft.com/office/2007/relationships/hdphoto" Target="../media/hdphoto6.wdp"/><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37.png"/><Relationship Id="rId5" Type="http://schemas.microsoft.com/office/2007/relationships/hdphoto" Target="../media/hdphoto5.wdp"/><Relationship Id="rId4" Type="http://schemas.openxmlformats.org/officeDocument/2006/relationships/image" Target="../media/image236.png"/><Relationship Id="rId9" Type="http://schemas.microsoft.com/office/2007/relationships/hdphoto" Target="../media/hdphoto7.wdp"/></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240.png"/><Relationship Id="rId4" Type="http://schemas.openxmlformats.org/officeDocument/2006/relationships/image" Target="../media/image23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1.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0156" y="650824"/>
            <a:ext cx="4205613" cy="969349"/>
          </a:xfrm>
        </p:spPr>
        <p:txBody>
          <a:bodyPr>
            <a:normAutofit/>
          </a:bodyPr>
          <a:lstStyle/>
          <a:p>
            <a:pPr algn="r"/>
            <a:r>
              <a:rPr lang="cs-CZ" sz="1600" b="1" dirty="0">
                <a:latin typeface="Muni Bold" pitchFamily="2" charset="77"/>
              </a:rPr>
              <a:t>Fyzika plazmatu 2</a:t>
            </a:r>
            <a:endParaRPr lang="en" sz="1600" b="1" dirty="0">
              <a:latin typeface="Muni Bold" pitchFamily="2" charset="77"/>
            </a:endParaRPr>
          </a:p>
        </p:txBody>
      </p:sp>
      <p:pic>
        <p:nvPicPr>
          <p:cNvPr id="7" name="Picture 6">
            <a:extLst>
              <a:ext uri="{FF2B5EF4-FFF2-40B4-BE49-F238E27FC236}">
                <a16:creationId xmlns:a16="http://schemas.microsoft.com/office/drawing/2014/main" id="{1A2240AC-D90F-394D-A06B-97C288613037}"/>
              </a:ext>
            </a:extLst>
          </p:cNvPr>
          <p:cNvPicPr>
            <a:picLocks noChangeAspect="1"/>
          </p:cNvPicPr>
          <p:nvPr/>
        </p:nvPicPr>
        <p:blipFill>
          <a:blip r:embed="rId3"/>
          <a:stretch>
            <a:fillRect/>
          </a:stretch>
        </p:blipFill>
        <p:spPr>
          <a:xfrm>
            <a:off x="5704749" y="5561028"/>
            <a:ext cx="1079216" cy="830997"/>
          </a:xfrm>
          <a:prstGeom prst="rect">
            <a:avLst/>
          </a:prstGeom>
        </p:spPr>
      </p:pic>
      <p:cxnSp>
        <p:nvCxnSpPr>
          <p:cNvPr id="6" name="Straight Connector 5">
            <a:extLst>
              <a:ext uri="{FF2B5EF4-FFF2-40B4-BE49-F238E27FC236}">
                <a16:creationId xmlns:a16="http://schemas.microsoft.com/office/drawing/2014/main" id="{73A59A8D-FF9D-0849-9FE8-5A0B8B4FC920}"/>
              </a:ext>
            </a:extLst>
          </p:cNvPr>
          <p:cNvCxnSpPr>
            <a:cxnSpLocks/>
          </p:cNvCxnSpPr>
          <p:nvPr/>
        </p:nvCxnSpPr>
        <p:spPr>
          <a:xfrm>
            <a:off x="5450018" y="650824"/>
            <a:ext cx="0" cy="747670"/>
          </a:xfrm>
          <a:prstGeom prst="line">
            <a:avLst/>
          </a:prstGeom>
          <a:ln w="19050"/>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073009F4-F36B-5332-26D7-D3FCE6589CDC}"/>
              </a:ext>
            </a:extLst>
          </p:cNvPr>
          <p:cNvCxnSpPr>
            <a:cxnSpLocks/>
          </p:cNvCxnSpPr>
          <p:nvPr/>
        </p:nvCxnSpPr>
        <p:spPr>
          <a:xfrm>
            <a:off x="5450018" y="5389581"/>
            <a:ext cx="0" cy="912595"/>
          </a:xfrm>
          <a:prstGeom prst="line">
            <a:avLst/>
          </a:prstGeom>
          <a:ln w="19050"/>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195C694C-0B79-7F70-2F2D-8ECB497EFE15}"/>
              </a:ext>
            </a:extLst>
          </p:cNvPr>
          <p:cNvSpPr/>
          <p:nvPr/>
        </p:nvSpPr>
        <p:spPr>
          <a:xfrm>
            <a:off x="2000924" y="1506071"/>
            <a:ext cx="5185176" cy="377593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3" name="TextBox 2">
            <a:extLst>
              <a:ext uri="{FF2B5EF4-FFF2-40B4-BE49-F238E27FC236}">
                <a16:creationId xmlns:a16="http://schemas.microsoft.com/office/drawing/2014/main" id="{0F649C39-7F53-815F-E483-DCC80AEB665D}"/>
              </a:ext>
            </a:extLst>
          </p:cNvPr>
          <p:cNvSpPr txBox="1"/>
          <p:nvPr/>
        </p:nvSpPr>
        <p:spPr>
          <a:xfrm>
            <a:off x="2609291" y="1715132"/>
            <a:ext cx="3968442" cy="830997"/>
          </a:xfrm>
          <a:prstGeom prst="rect">
            <a:avLst/>
          </a:prstGeom>
          <a:noFill/>
        </p:spPr>
        <p:txBody>
          <a:bodyPr wrap="square" rtlCol="0">
            <a:spAutoFit/>
          </a:bodyPr>
          <a:lstStyle/>
          <a:p>
            <a:pPr algn="ctr"/>
            <a:r>
              <a:rPr lang="cs-CZ" sz="1600" dirty="0">
                <a:solidFill>
                  <a:schemeClr val="tx2"/>
                </a:solidFill>
                <a:latin typeface="Muni" pitchFamily="2" charset="77"/>
                <a:cs typeface="Times New Roman"/>
              </a:rPr>
              <a:t>9. </a:t>
            </a:r>
            <a:r>
              <a:rPr lang="en-US" sz="1600" dirty="0">
                <a:cs typeface="Times New Roman"/>
              </a:rPr>
              <a:t>Discharges in liquids, complex and quantum plasmas</a:t>
            </a:r>
          </a:p>
          <a:p>
            <a:pPr algn="ctr"/>
            <a:endParaRPr lang="en-US" sz="1600" dirty="0">
              <a:solidFill>
                <a:schemeClr val="tx2"/>
              </a:solidFill>
              <a:latin typeface="Muni" pitchFamily="2" charset="77"/>
              <a:cs typeface="Times New Roman"/>
            </a:endParaRPr>
          </a:p>
        </p:txBody>
      </p:sp>
      <p:sp>
        <p:nvSpPr>
          <p:cNvPr id="8" name="Rectangle 7">
            <a:extLst>
              <a:ext uri="{FF2B5EF4-FFF2-40B4-BE49-F238E27FC236}">
                <a16:creationId xmlns:a16="http://schemas.microsoft.com/office/drawing/2014/main" id="{641EA825-F3A4-92CC-C074-F71386F4C99E}"/>
              </a:ext>
            </a:extLst>
          </p:cNvPr>
          <p:cNvSpPr/>
          <p:nvPr/>
        </p:nvSpPr>
        <p:spPr>
          <a:xfrm>
            <a:off x="4646542" y="4710710"/>
            <a:ext cx="1310743" cy="276999"/>
          </a:xfrm>
          <a:prstGeom prst="rect">
            <a:avLst/>
          </a:prstGeom>
        </p:spPr>
        <p:txBody>
          <a:bodyPr wrap="none">
            <a:spAutoFit/>
          </a:bodyPr>
          <a:lstStyle/>
          <a:p>
            <a:r>
              <a:rPr lang="en-US" sz="1200" dirty="0" err="1">
                <a:cs typeface="Calibri"/>
              </a:rPr>
              <a:t>Šimek</a:t>
            </a:r>
            <a:r>
              <a:rPr lang="en-US" sz="1200" dirty="0">
                <a:cs typeface="Calibri"/>
              </a:rPr>
              <a:t> et al. AV ČR</a:t>
            </a:r>
          </a:p>
        </p:txBody>
      </p:sp>
      <p:pic>
        <p:nvPicPr>
          <p:cNvPr id="12" name="Picture 11">
            <a:extLst>
              <a:ext uri="{FF2B5EF4-FFF2-40B4-BE49-F238E27FC236}">
                <a16:creationId xmlns:a16="http://schemas.microsoft.com/office/drawing/2014/main" id="{AA61D1A7-4256-0028-1F38-B5D220175FBF}"/>
              </a:ext>
            </a:extLst>
          </p:cNvPr>
          <p:cNvPicPr>
            <a:picLocks noChangeAspect="1"/>
          </p:cNvPicPr>
          <p:nvPr/>
        </p:nvPicPr>
        <p:blipFill>
          <a:blip r:embed="rId4"/>
          <a:stretch>
            <a:fillRect/>
          </a:stretch>
        </p:blipFill>
        <p:spPr>
          <a:xfrm>
            <a:off x="3270435" y="2755190"/>
            <a:ext cx="2646153" cy="2011574"/>
          </a:xfrm>
          <a:prstGeom prst="rect">
            <a:avLst/>
          </a:prstGeom>
        </p:spPr>
      </p:pic>
    </p:spTree>
    <p:extLst>
      <p:ext uri="{BB962C8B-B14F-4D97-AF65-F5344CB8AC3E}">
        <p14:creationId xmlns:p14="http://schemas.microsoft.com/office/powerpoint/2010/main" val="4250745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42ADB9D-BCAF-1C4C-95E4-9AC22BF2CF3C}"/>
              </a:ext>
            </a:extLst>
          </p:cNvPr>
          <p:cNvSpPr txBox="1"/>
          <p:nvPr/>
        </p:nvSpPr>
        <p:spPr>
          <a:xfrm>
            <a:off x="1001604" y="288230"/>
            <a:ext cx="7537721" cy="369332"/>
          </a:xfrm>
          <a:prstGeom prst="rect">
            <a:avLst/>
          </a:prstGeom>
          <a:noFill/>
        </p:spPr>
        <p:txBody>
          <a:bodyPr wrap="square" rtlCol="0">
            <a:spAutoFit/>
          </a:bodyPr>
          <a:lstStyle/>
          <a:p>
            <a:pPr algn="ctr"/>
            <a:r>
              <a:rPr lang="cs-CZ" dirty="0" err="1">
                <a:solidFill>
                  <a:srgbClr val="00287D"/>
                </a:solidFill>
              </a:rPr>
              <a:t>Optical</a:t>
            </a:r>
            <a:r>
              <a:rPr lang="cs-CZ" dirty="0">
                <a:solidFill>
                  <a:srgbClr val="00287D"/>
                </a:solidFill>
              </a:rPr>
              <a:t> </a:t>
            </a:r>
            <a:r>
              <a:rPr lang="cs-CZ" dirty="0" err="1">
                <a:solidFill>
                  <a:srgbClr val="00287D"/>
                </a:solidFill>
              </a:rPr>
              <a:t>emission</a:t>
            </a:r>
            <a:r>
              <a:rPr lang="cs-CZ" dirty="0">
                <a:solidFill>
                  <a:srgbClr val="00287D"/>
                </a:solidFill>
              </a:rPr>
              <a:t> </a:t>
            </a:r>
            <a:r>
              <a:rPr lang="cs-CZ" dirty="0" err="1">
                <a:solidFill>
                  <a:srgbClr val="00287D"/>
                </a:solidFill>
              </a:rPr>
              <a:t>spectrum</a:t>
            </a:r>
            <a:r>
              <a:rPr lang="cs-CZ" dirty="0">
                <a:solidFill>
                  <a:srgbClr val="00287D"/>
                </a:solidFill>
              </a:rPr>
              <a:t> </a:t>
            </a:r>
            <a:r>
              <a:rPr lang="cs-CZ" dirty="0" err="1">
                <a:solidFill>
                  <a:srgbClr val="00287D"/>
                </a:solidFill>
              </a:rPr>
              <a:t>at</a:t>
            </a:r>
            <a:r>
              <a:rPr lang="cs-CZ" dirty="0">
                <a:solidFill>
                  <a:srgbClr val="00287D"/>
                </a:solidFill>
              </a:rPr>
              <a:t> </a:t>
            </a:r>
            <a:r>
              <a:rPr lang="cs-CZ" dirty="0" err="1">
                <a:solidFill>
                  <a:srgbClr val="00287D"/>
                </a:solidFill>
              </a:rPr>
              <a:t>the</a:t>
            </a:r>
            <a:r>
              <a:rPr lang="cs-CZ" dirty="0">
                <a:solidFill>
                  <a:srgbClr val="00287D"/>
                </a:solidFill>
              </a:rPr>
              <a:t> start </a:t>
            </a:r>
            <a:r>
              <a:rPr lang="cs-CZ" dirty="0" err="1">
                <a:solidFill>
                  <a:srgbClr val="00287D"/>
                </a:solidFill>
              </a:rPr>
              <a:t>of</a:t>
            </a:r>
            <a:r>
              <a:rPr lang="cs-CZ" dirty="0">
                <a:solidFill>
                  <a:srgbClr val="00287D"/>
                </a:solidFill>
              </a:rPr>
              <a:t> </a:t>
            </a:r>
            <a:r>
              <a:rPr lang="cs-CZ" dirty="0" err="1">
                <a:solidFill>
                  <a:srgbClr val="00287D"/>
                </a:solidFill>
              </a:rPr>
              <a:t>an</a:t>
            </a:r>
            <a:r>
              <a:rPr lang="cs-CZ" dirty="0">
                <a:solidFill>
                  <a:srgbClr val="00287D"/>
                </a:solidFill>
              </a:rPr>
              <a:t> </a:t>
            </a:r>
            <a:r>
              <a:rPr lang="cs-CZ" dirty="0" err="1">
                <a:solidFill>
                  <a:srgbClr val="00287D"/>
                </a:solidFill>
              </a:rPr>
              <a:t>ns</a:t>
            </a:r>
            <a:r>
              <a:rPr lang="cs-CZ" dirty="0">
                <a:solidFill>
                  <a:srgbClr val="00287D"/>
                </a:solidFill>
              </a:rPr>
              <a:t>-pulse </a:t>
            </a:r>
            <a:r>
              <a:rPr lang="cs-CZ" dirty="0" err="1">
                <a:solidFill>
                  <a:srgbClr val="00287D"/>
                </a:solidFill>
              </a:rPr>
              <a:t>of</a:t>
            </a:r>
            <a:r>
              <a:rPr lang="cs-CZ" dirty="0">
                <a:solidFill>
                  <a:srgbClr val="00287D"/>
                </a:solidFill>
              </a:rPr>
              <a:t> </a:t>
            </a:r>
            <a:r>
              <a:rPr lang="cs-CZ" dirty="0" err="1">
                <a:solidFill>
                  <a:srgbClr val="00287D"/>
                </a:solidFill>
              </a:rPr>
              <a:t>high</a:t>
            </a:r>
            <a:r>
              <a:rPr lang="cs-CZ" dirty="0">
                <a:solidFill>
                  <a:srgbClr val="00287D"/>
                </a:solidFill>
              </a:rPr>
              <a:t> </a:t>
            </a:r>
            <a:r>
              <a:rPr lang="cs-CZ" dirty="0" err="1">
                <a:solidFill>
                  <a:srgbClr val="00287D"/>
                </a:solidFill>
              </a:rPr>
              <a:t>voltage</a:t>
            </a:r>
            <a:endParaRPr lang="cs-CZ" dirty="0">
              <a:solidFill>
                <a:srgbClr val="00287D"/>
              </a:solidFill>
            </a:endParaRPr>
          </a:p>
        </p:txBody>
      </p:sp>
      <p:pic>
        <p:nvPicPr>
          <p:cNvPr id="3" name="Picture 2" descr="Chart, diagram, histogram&#10;&#10;Description automatically generated">
            <a:extLst>
              <a:ext uri="{FF2B5EF4-FFF2-40B4-BE49-F238E27FC236}">
                <a16:creationId xmlns:a16="http://schemas.microsoft.com/office/drawing/2014/main" id="{A127AD19-EEA7-F544-A5D9-9487AE83712D}"/>
              </a:ext>
            </a:extLst>
          </p:cNvPr>
          <p:cNvPicPr>
            <a:picLocks noChangeAspect="1"/>
          </p:cNvPicPr>
          <p:nvPr/>
        </p:nvPicPr>
        <p:blipFill>
          <a:blip r:embed="rId3"/>
          <a:stretch>
            <a:fillRect/>
          </a:stretch>
        </p:blipFill>
        <p:spPr>
          <a:xfrm>
            <a:off x="1113850" y="1365094"/>
            <a:ext cx="2845803" cy="4186928"/>
          </a:xfrm>
          <a:prstGeom prst="rect">
            <a:avLst/>
          </a:prstGeom>
        </p:spPr>
      </p:pic>
      <p:sp>
        <p:nvSpPr>
          <p:cNvPr id="8" name="Rectangle 7">
            <a:extLst>
              <a:ext uri="{FF2B5EF4-FFF2-40B4-BE49-F238E27FC236}">
                <a16:creationId xmlns:a16="http://schemas.microsoft.com/office/drawing/2014/main" id="{E2D68196-F340-CF4A-A5C2-4CFD08331809}"/>
              </a:ext>
            </a:extLst>
          </p:cNvPr>
          <p:cNvSpPr/>
          <p:nvPr/>
        </p:nvSpPr>
        <p:spPr>
          <a:xfrm>
            <a:off x="6521786" y="6293595"/>
            <a:ext cx="1937133" cy="276999"/>
          </a:xfrm>
          <a:prstGeom prst="rect">
            <a:avLst/>
          </a:prstGeom>
        </p:spPr>
        <p:txBody>
          <a:bodyPr wrap="none">
            <a:spAutoFit/>
          </a:bodyPr>
          <a:lstStyle/>
          <a:p>
            <a:r>
              <a:rPr lang="en-US" sz="1200" dirty="0">
                <a:cs typeface="Calibri"/>
              </a:rPr>
              <a:t>von </a:t>
            </a:r>
            <a:r>
              <a:rPr lang="en-US" sz="1200" dirty="0" err="1">
                <a:cs typeface="Calibri"/>
              </a:rPr>
              <a:t>Keudell</a:t>
            </a:r>
            <a:r>
              <a:rPr lang="en-US" sz="1200" dirty="0">
                <a:cs typeface="Calibri"/>
              </a:rPr>
              <a:t> et al. 2020 PSST</a:t>
            </a:r>
          </a:p>
        </p:txBody>
      </p:sp>
      <p:sp>
        <p:nvSpPr>
          <p:cNvPr id="18" name="Rectangle 17">
            <a:extLst>
              <a:ext uri="{FF2B5EF4-FFF2-40B4-BE49-F238E27FC236}">
                <a16:creationId xmlns:a16="http://schemas.microsoft.com/office/drawing/2014/main" id="{FB6D7EAC-790E-5347-AE75-8A8E80E8770C}"/>
              </a:ext>
            </a:extLst>
          </p:cNvPr>
          <p:cNvSpPr/>
          <p:nvPr/>
        </p:nvSpPr>
        <p:spPr>
          <a:xfrm>
            <a:off x="767492" y="1046289"/>
            <a:ext cx="3630132" cy="276999"/>
          </a:xfrm>
          <a:prstGeom prst="rect">
            <a:avLst/>
          </a:prstGeom>
        </p:spPr>
        <p:txBody>
          <a:bodyPr wrap="square">
            <a:spAutoFit/>
          </a:bodyPr>
          <a:lstStyle/>
          <a:p>
            <a:pPr algn="ctr"/>
            <a:r>
              <a:rPr lang="en-US" sz="1200" dirty="0">
                <a:cs typeface="Calibri"/>
              </a:rPr>
              <a:t>Experiment </a:t>
            </a:r>
            <a:r>
              <a:rPr lang="en-US" sz="1200" dirty="0" err="1">
                <a:cs typeface="Calibri"/>
              </a:rPr>
              <a:t>Bilek</a:t>
            </a:r>
            <a:r>
              <a:rPr lang="en-US" sz="1200" dirty="0">
                <a:cs typeface="Calibri"/>
              </a:rPr>
              <a:t> et al. 2021 PSST</a:t>
            </a:r>
          </a:p>
        </p:txBody>
      </p:sp>
      <p:sp>
        <p:nvSpPr>
          <p:cNvPr id="19" name="Rectangle 18">
            <a:extLst>
              <a:ext uri="{FF2B5EF4-FFF2-40B4-BE49-F238E27FC236}">
                <a16:creationId xmlns:a16="http://schemas.microsoft.com/office/drawing/2014/main" id="{63E05067-83F1-4B4A-90BB-7CF0CC9101C8}"/>
              </a:ext>
            </a:extLst>
          </p:cNvPr>
          <p:cNvSpPr/>
          <p:nvPr/>
        </p:nvSpPr>
        <p:spPr>
          <a:xfrm>
            <a:off x="903696" y="5591897"/>
            <a:ext cx="3320574" cy="646331"/>
          </a:xfrm>
          <a:prstGeom prst="rect">
            <a:avLst/>
          </a:prstGeom>
        </p:spPr>
        <p:txBody>
          <a:bodyPr wrap="square">
            <a:spAutoFit/>
          </a:bodyPr>
          <a:lstStyle/>
          <a:p>
            <a:pPr algn="ctr"/>
            <a:r>
              <a:rPr lang="en-GB" sz="1200" b="0" i="0" u="none" strike="noStrike" dirty="0">
                <a:solidFill>
                  <a:srgbClr val="0D0D0D"/>
                </a:solidFill>
                <a:effectLst/>
                <a:highlight>
                  <a:srgbClr val="FFFFFF"/>
                </a:highlight>
                <a:latin typeface="Söhne"/>
              </a:rPr>
              <a:t>Deionized water, tip-to-plane geometry, curvature of the anode tip ~50 </a:t>
            </a:r>
            <a:r>
              <a:rPr lang="el-GR" sz="1200" b="0" i="0" u="none" strike="noStrike" dirty="0">
                <a:solidFill>
                  <a:srgbClr val="0D0D0D"/>
                </a:solidFill>
                <a:effectLst/>
                <a:highlight>
                  <a:srgbClr val="FFFFFF"/>
                </a:highlight>
                <a:latin typeface="Söhne"/>
              </a:rPr>
              <a:t>μ</a:t>
            </a:r>
            <a:r>
              <a:rPr lang="en-GB" sz="1200" b="0" i="0" u="none" strike="noStrike" dirty="0">
                <a:solidFill>
                  <a:srgbClr val="0D0D0D"/>
                </a:solidFill>
                <a:effectLst/>
                <a:highlight>
                  <a:srgbClr val="FFFFFF"/>
                </a:highlight>
                <a:latin typeface="Söhne"/>
              </a:rPr>
              <a:t>m, high voltage amplitude ~100 kV, FWHM ~7 ns, &lt; 1Hz</a:t>
            </a:r>
            <a:endParaRPr lang="en-GB" sz="1200" dirty="0"/>
          </a:p>
        </p:txBody>
      </p:sp>
      <p:pic>
        <p:nvPicPr>
          <p:cNvPr id="21" name="Picture 20" descr="Chart, histogram&#10;&#10;Description automatically generated">
            <a:extLst>
              <a:ext uri="{FF2B5EF4-FFF2-40B4-BE49-F238E27FC236}">
                <a16:creationId xmlns:a16="http://schemas.microsoft.com/office/drawing/2014/main" id="{C5D4B713-372F-8448-9F52-E62633F015F9}"/>
              </a:ext>
            </a:extLst>
          </p:cNvPr>
          <p:cNvPicPr>
            <a:picLocks noChangeAspect="1"/>
          </p:cNvPicPr>
          <p:nvPr/>
        </p:nvPicPr>
        <p:blipFill>
          <a:blip r:embed="rId4"/>
          <a:stretch>
            <a:fillRect/>
          </a:stretch>
        </p:blipFill>
        <p:spPr>
          <a:xfrm>
            <a:off x="4952981" y="1620264"/>
            <a:ext cx="2659660" cy="1838294"/>
          </a:xfrm>
          <a:prstGeom prst="rect">
            <a:avLst/>
          </a:prstGeom>
        </p:spPr>
      </p:pic>
      <p:sp>
        <p:nvSpPr>
          <p:cNvPr id="22" name="Rectangle 21">
            <a:extLst>
              <a:ext uri="{FF2B5EF4-FFF2-40B4-BE49-F238E27FC236}">
                <a16:creationId xmlns:a16="http://schemas.microsoft.com/office/drawing/2014/main" id="{7B5AF515-4165-5D47-B766-E1158488C1A8}"/>
              </a:ext>
            </a:extLst>
          </p:cNvPr>
          <p:cNvSpPr/>
          <p:nvPr/>
        </p:nvSpPr>
        <p:spPr>
          <a:xfrm>
            <a:off x="4467745" y="1230523"/>
            <a:ext cx="3630132" cy="276999"/>
          </a:xfrm>
          <a:prstGeom prst="rect">
            <a:avLst/>
          </a:prstGeom>
        </p:spPr>
        <p:txBody>
          <a:bodyPr wrap="square">
            <a:spAutoFit/>
          </a:bodyPr>
          <a:lstStyle/>
          <a:p>
            <a:pPr algn="ctr"/>
            <a:r>
              <a:rPr lang="en-US" sz="1200" dirty="0">
                <a:cs typeface="Calibri"/>
              </a:rPr>
              <a:t>Experiment </a:t>
            </a:r>
            <a:r>
              <a:rPr lang="en-US" sz="1200" dirty="0" err="1">
                <a:cs typeface="Calibri"/>
              </a:rPr>
              <a:t>Šimek</a:t>
            </a:r>
            <a:r>
              <a:rPr lang="en-US" sz="1200" dirty="0">
                <a:cs typeface="Calibri"/>
              </a:rPr>
              <a:t> et al. 2017 PSST</a:t>
            </a:r>
          </a:p>
        </p:txBody>
      </p:sp>
      <p:grpSp>
        <p:nvGrpSpPr>
          <p:cNvPr id="27" name="Group 26">
            <a:extLst>
              <a:ext uri="{FF2B5EF4-FFF2-40B4-BE49-F238E27FC236}">
                <a16:creationId xmlns:a16="http://schemas.microsoft.com/office/drawing/2014/main" id="{B306A5E4-E248-1E4B-82AF-75FFA5BB369C}"/>
              </a:ext>
            </a:extLst>
          </p:cNvPr>
          <p:cNvGrpSpPr/>
          <p:nvPr/>
        </p:nvGrpSpPr>
        <p:grpSpPr>
          <a:xfrm>
            <a:off x="4531237" y="3558011"/>
            <a:ext cx="3789586" cy="171451"/>
            <a:chOff x="4214806" y="3747103"/>
            <a:chExt cx="3789586" cy="171451"/>
          </a:xfrm>
        </p:grpSpPr>
        <p:pic>
          <p:nvPicPr>
            <p:cNvPr id="24" name="Picture 23">
              <a:extLst>
                <a:ext uri="{FF2B5EF4-FFF2-40B4-BE49-F238E27FC236}">
                  <a16:creationId xmlns:a16="http://schemas.microsoft.com/office/drawing/2014/main" id="{5F423DBC-126E-094E-84A2-C85DE237660F}"/>
                </a:ext>
              </a:extLst>
            </p:cNvPr>
            <p:cNvPicPr>
              <a:picLocks noChangeAspect="1"/>
            </p:cNvPicPr>
            <p:nvPr/>
          </p:nvPicPr>
          <p:blipFill>
            <a:blip r:embed="rId5"/>
            <a:stretch>
              <a:fillRect/>
            </a:stretch>
          </p:blipFill>
          <p:spPr>
            <a:xfrm>
              <a:off x="4214806" y="3747104"/>
              <a:ext cx="3160405" cy="171450"/>
            </a:xfrm>
            <a:prstGeom prst="rect">
              <a:avLst/>
            </a:prstGeom>
          </p:spPr>
        </p:pic>
        <p:pic>
          <p:nvPicPr>
            <p:cNvPr id="26" name="Picture 25" descr="Icon&#10;&#10;Description automatically generated">
              <a:extLst>
                <a:ext uri="{FF2B5EF4-FFF2-40B4-BE49-F238E27FC236}">
                  <a16:creationId xmlns:a16="http://schemas.microsoft.com/office/drawing/2014/main" id="{B0DD3A35-C9AC-8947-82CE-06A5D36C2CDF}"/>
                </a:ext>
              </a:extLst>
            </p:cNvPr>
            <p:cNvPicPr>
              <a:picLocks noChangeAspect="1"/>
            </p:cNvPicPr>
            <p:nvPr/>
          </p:nvPicPr>
          <p:blipFill>
            <a:blip r:embed="rId6"/>
            <a:stretch>
              <a:fillRect/>
            </a:stretch>
          </p:blipFill>
          <p:spPr>
            <a:xfrm>
              <a:off x="7338000" y="3747103"/>
              <a:ext cx="666392" cy="165070"/>
            </a:xfrm>
            <a:prstGeom prst="rect">
              <a:avLst/>
            </a:prstGeom>
          </p:spPr>
        </p:pic>
      </p:grpSp>
      <p:pic>
        <p:nvPicPr>
          <p:cNvPr id="29" name="Picture 28" descr="Diagram&#10;&#10;Description automatically generated">
            <a:extLst>
              <a:ext uri="{FF2B5EF4-FFF2-40B4-BE49-F238E27FC236}">
                <a16:creationId xmlns:a16="http://schemas.microsoft.com/office/drawing/2014/main" id="{BC40499B-888E-F94C-9317-6101FAC3198B}"/>
              </a:ext>
            </a:extLst>
          </p:cNvPr>
          <p:cNvPicPr>
            <a:picLocks noChangeAspect="1"/>
          </p:cNvPicPr>
          <p:nvPr/>
        </p:nvPicPr>
        <p:blipFill>
          <a:blip r:embed="rId7"/>
          <a:stretch>
            <a:fillRect/>
          </a:stretch>
        </p:blipFill>
        <p:spPr>
          <a:xfrm>
            <a:off x="4868735" y="3992117"/>
            <a:ext cx="1638970" cy="2577653"/>
          </a:xfrm>
          <a:prstGeom prst="rect">
            <a:avLst/>
          </a:prstGeom>
        </p:spPr>
      </p:pic>
      <p:sp>
        <p:nvSpPr>
          <p:cNvPr id="30" name="Rectangle 29">
            <a:extLst>
              <a:ext uri="{FF2B5EF4-FFF2-40B4-BE49-F238E27FC236}">
                <a16:creationId xmlns:a16="http://schemas.microsoft.com/office/drawing/2014/main" id="{8846ACAE-4EE0-FD4E-A4BE-B8E08BCEE02B}"/>
              </a:ext>
            </a:extLst>
          </p:cNvPr>
          <p:cNvSpPr/>
          <p:nvPr/>
        </p:nvSpPr>
        <p:spPr>
          <a:xfrm>
            <a:off x="6698718" y="4786772"/>
            <a:ext cx="1844987" cy="1200329"/>
          </a:xfrm>
          <a:prstGeom prst="rect">
            <a:avLst/>
          </a:prstGeom>
        </p:spPr>
        <p:txBody>
          <a:bodyPr wrap="square">
            <a:spAutoFit/>
          </a:bodyPr>
          <a:lstStyle/>
          <a:p>
            <a:pPr algn="ctr"/>
            <a:r>
              <a:rPr lang="en-GB" sz="1200" b="0" i="0" u="none" strike="noStrike" dirty="0">
                <a:solidFill>
                  <a:srgbClr val="0D0D0D"/>
                </a:solidFill>
                <a:effectLst/>
                <a:highlight>
                  <a:srgbClr val="FFFFFF"/>
                </a:highlight>
                <a:latin typeface="Söhne"/>
              </a:rPr>
              <a:t>Deionized water, tip-to-plane geometry, curvature of the anode tip ~50 </a:t>
            </a:r>
            <a:r>
              <a:rPr lang="el-GR" sz="1200" b="0" i="0" u="none" strike="noStrike" dirty="0">
                <a:solidFill>
                  <a:srgbClr val="0D0D0D"/>
                </a:solidFill>
                <a:effectLst/>
                <a:highlight>
                  <a:srgbClr val="FFFFFF"/>
                </a:highlight>
                <a:latin typeface="Söhne"/>
              </a:rPr>
              <a:t>μ</a:t>
            </a:r>
            <a:r>
              <a:rPr lang="en-GB" sz="1200" b="0" i="0" u="none" strike="noStrike" dirty="0">
                <a:solidFill>
                  <a:srgbClr val="0D0D0D"/>
                </a:solidFill>
                <a:effectLst/>
                <a:highlight>
                  <a:srgbClr val="FFFFFF"/>
                </a:highlight>
                <a:latin typeface="Söhne"/>
              </a:rPr>
              <a:t>m, high voltage amplitude ~20 kV, FWHM ~15 ns, 15 Hz</a:t>
            </a:r>
            <a:endParaRPr lang="en-GB" sz="1200" dirty="0"/>
          </a:p>
        </p:txBody>
      </p:sp>
      <p:pic>
        <p:nvPicPr>
          <p:cNvPr id="4" name="Picture 3">
            <a:extLst>
              <a:ext uri="{FF2B5EF4-FFF2-40B4-BE49-F238E27FC236}">
                <a16:creationId xmlns:a16="http://schemas.microsoft.com/office/drawing/2014/main" id="{2A11C4F0-9C99-3114-3758-978B807E31FF}"/>
              </a:ext>
            </a:extLst>
          </p:cNvPr>
          <p:cNvPicPr>
            <a:picLocks noChangeAspect="1"/>
          </p:cNvPicPr>
          <p:nvPr/>
        </p:nvPicPr>
        <p:blipFill>
          <a:blip r:embed="rId8"/>
          <a:stretch>
            <a:fillRect/>
          </a:stretch>
        </p:blipFill>
        <p:spPr>
          <a:xfrm>
            <a:off x="0" y="1"/>
            <a:ext cx="1080655" cy="832104"/>
          </a:xfrm>
          <a:prstGeom prst="rect">
            <a:avLst/>
          </a:prstGeom>
        </p:spPr>
      </p:pic>
      <p:sp>
        <p:nvSpPr>
          <p:cNvPr id="6" name="Textfeld 24">
            <a:extLst>
              <a:ext uri="{FF2B5EF4-FFF2-40B4-BE49-F238E27FC236}">
                <a16:creationId xmlns:a16="http://schemas.microsoft.com/office/drawing/2014/main" id="{912E6183-A42B-630C-BE9B-17AF8BBED2BE}"/>
              </a:ext>
            </a:extLst>
          </p:cNvPr>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9</a:t>
            </a:r>
          </a:p>
        </p:txBody>
      </p:sp>
    </p:spTree>
    <p:extLst>
      <p:ext uri="{BB962C8B-B14F-4D97-AF65-F5344CB8AC3E}">
        <p14:creationId xmlns:p14="http://schemas.microsoft.com/office/powerpoint/2010/main" val="962118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42ADB9D-BCAF-1C4C-95E4-9AC22BF2CF3C}"/>
              </a:ext>
            </a:extLst>
          </p:cNvPr>
          <p:cNvSpPr txBox="1"/>
          <p:nvPr/>
        </p:nvSpPr>
        <p:spPr>
          <a:xfrm>
            <a:off x="1001604" y="288230"/>
            <a:ext cx="7537721" cy="369332"/>
          </a:xfrm>
          <a:prstGeom prst="rect">
            <a:avLst/>
          </a:prstGeom>
          <a:noFill/>
        </p:spPr>
        <p:txBody>
          <a:bodyPr wrap="square" rtlCol="0">
            <a:spAutoFit/>
          </a:bodyPr>
          <a:lstStyle/>
          <a:p>
            <a:pPr algn="ctr"/>
            <a:r>
              <a:rPr lang="cs-CZ" dirty="0" err="1">
                <a:solidFill>
                  <a:srgbClr val="00287D"/>
                </a:solidFill>
              </a:rPr>
              <a:t>Optical</a:t>
            </a:r>
            <a:r>
              <a:rPr lang="cs-CZ" dirty="0">
                <a:solidFill>
                  <a:srgbClr val="00287D"/>
                </a:solidFill>
              </a:rPr>
              <a:t> </a:t>
            </a:r>
            <a:r>
              <a:rPr lang="cs-CZ" dirty="0" err="1">
                <a:solidFill>
                  <a:srgbClr val="00287D"/>
                </a:solidFill>
              </a:rPr>
              <a:t>emission</a:t>
            </a:r>
            <a:r>
              <a:rPr lang="cs-CZ" dirty="0">
                <a:solidFill>
                  <a:srgbClr val="00287D"/>
                </a:solidFill>
              </a:rPr>
              <a:t> </a:t>
            </a:r>
            <a:r>
              <a:rPr lang="cs-CZ" dirty="0" err="1">
                <a:solidFill>
                  <a:srgbClr val="00287D"/>
                </a:solidFill>
              </a:rPr>
              <a:t>spectrum</a:t>
            </a:r>
            <a:r>
              <a:rPr lang="cs-CZ" dirty="0">
                <a:solidFill>
                  <a:srgbClr val="00287D"/>
                </a:solidFill>
              </a:rPr>
              <a:t> - </a:t>
            </a:r>
            <a:r>
              <a:rPr lang="cs-CZ" dirty="0" err="1">
                <a:solidFill>
                  <a:srgbClr val="00287D"/>
                </a:solidFill>
              </a:rPr>
              <a:t>interpretation</a:t>
            </a:r>
            <a:r>
              <a:rPr lang="cs-CZ" dirty="0">
                <a:solidFill>
                  <a:srgbClr val="00287D"/>
                </a:solidFill>
              </a:rPr>
              <a:t> by </a:t>
            </a:r>
            <a:r>
              <a:rPr lang="cs-CZ" dirty="0" err="1">
                <a:solidFill>
                  <a:srgbClr val="00287D"/>
                </a:solidFill>
              </a:rPr>
              <a:t>bremsstrahlung</a:t>
            </a:r>
            <a:r>
              <a:rPr lang="cs-CZ" dirty="0">
                <a:solidFill>
                  <a:srgbClr val="00287D"/>
                </a:solidFill>
              </a:rPr>
              <a:t> </a:t>
            </a:r>
            <a:r>
              <a:rPr lang="cs-CZ" dirty="0" err="1">
                <a:solidFill>
                  <a:srgbClr val="00287D"/>
                </a:solidFill>
              </a:rPr>
              <a:t>radiation</a:t>
            </a:r>
            <a:endParaRPr lang="cs-CZ" dirty="0">
              <a:solidFill>
                <a:srgbClr val="00287D"/>
              </a:solidFill>
            </a:endParaRPr>
          </a:p>
        </p:txBody>
      </p:sp>
      <p:pic>
        <p:nvPicPr>
          <p:cNvPr id="3" name="Picture 2" descr="Chart, diagram, histogram&#10;&#10;Description automatically generated">
            <a:extLst>
              <a:ext uri="{FF2B5EF4-FFF2-40B4-BE49-F238E27FC236}">
                <a16:creationId xmlns:a16="http://schemas.microsoft.com/office/drawing/2014/main" id="{A127AD19-EEA7-F544-A5D9-9487AE83712D}"/>
              </a:ext>
            </a:extLst>
          </p:cNvPr>
          <p:cNvPicPr>
            <a:picLocks noChangeAspect="1"/>
          </p:cNvPicPr>
          <p:nvPr/>
        </p:nvPicPr>
        <p:blipFill>
          <a:blip r:embed="rId3"/>
          <a:stretch>
            <a:fillRect/>
          </a:stretch>
        </p:blipFill>
        <p:spPr>
          <a:xfrm>
            <a:off x="1113850" y="1365094"/>
            <a:ext cx="2845803" cy="4186928"/>
          </a:xfrm>
          <a:prstGeom prst="rect">
            <a:avLst/>
          </a:prstGeom>
        </p:spPr>
      </p:pic>
      <p:sp>
        <p:nvSpPr>
          <p:cNvPr id="8" name="Rectangle 7">
            <a:extLst>
              <a:ext uri="{FF2B5EF4-FFF2-40B4-BE49-F238E27FC236}">
                <a16:creationId xmlns:a16="http://schemas.microsoft.com/office/drawing/2014/main" id="{E2D68196-F340-CF4A-A5C2-4CFD08331809}"/>
              </a:ext>
            </a:extLst>
          </p:cNvPr>
          <p:cNvSpPr/>
          <p:nvPr/>
        </p:nvSpPr>
        <p:spPr>
          <a:xfrm>
            <a:off x="7632304" y="6581001"/>
            <a:ext cx="1511696" cy="276999"/>
          </a:xfrm>
          <a:prstGeom prst="rect">
            <a:avLst/>
          </a:prstGeom>
        </p:spPr>
        <p:txBody>
          <a:bodyPr wrap="none">
            <a:spAutoFit/>
          </a:bodyPr>
          <a:lstStyle/>
          <a:p>
            <a:r>
              <a:rPr lang="en-US" sz="1200" dirty="0" err="1">
                <a:cs typeface="Calibri"/>
              </a:rPr>
              <a:t>Bilek</a:t>
            </a:r>
            <a:r>
              <a:rPr lang="en-US" sz="1200" dirty="0">
                <a:cs typeface="Calibri"/>
              </a:rPr>
              <a:t> et al. 2021 PSST</a:t>
            </a:r>
          </a:p>
        </p:txBody>
      </p:sp>
      <p:pic>
        <p:nvPicPr>
          <p:cNvPr id="6" name="Picture 5" descr="Chart&#10;&#10;Description automatically generated">
            <a:extLst>
              <a:ext uri="{FF2B5EF4-FFF2-40B4-BE49-F238E27FC236}">
                <a16:creationId xmlns:a16="http://schemas.microsoft.com/office/drawing/2014/main" id="{BD358020-AA5B-E640-A064-A50C1F9DAC6E}"/>
              </a:ext>
            </a:extLst>
          </p:cNvPr>
          <p:cNvPicPr>
            <a:picLocks noChangeAspect="1"/>
          </p:cNvPicPr>
          <p:nvPr/>
        </p:nvPicPr>
        <p:blipFill>
          <a:blip r:embed="rId4"/>
          <a:stretch>
            <a:fillRect/>
          </a:stretch>
        </p:blipFill>
        <p:spPr>
          <a:xfrm>
            <a:off x="5156299" y="3671230"/>
            <a:ext cx="2689796" cy="2057579"/>
          </a:xfrm>
          <a:prstGeom prst="rect">
            <a:avLst/>
          </a:prstGeom>
        </p:spPr>
      </p:pic>
      <p:pic>
        <p:nvPicPr>
          <p:cNvPr id="12" name="Picture 11" descr="Diagram&#10;&#10;Description automatically generated">
            <a:extLst>
              <a:ext uri="{FF2B5EF4-FFF2-40B4-BE49-F238E27FC236}">
                <a16:creationId xmlns:a16="http://schemas.microsoft.com/office/drawing/2014/main" id="{B5909082-5C43-B54E-8449-C2984487E8F7}"/>
              </a:ext>
            </a:extLst>
          </p:cNvPr>
          <p:cNvPicPr>
            <a:picLocks noChangeAspect="1"/>
          </p:cNvPicPr>
          <p:nvPr/>
        </p:nvPicPr>
        <p:blipFill>
          <a:blip r:embed="rId5"/>
          <a:stretch>
            <a:fillRect/>
          </a:stretch>
        </p:blipFill>
        <p:spPr>
          <a:xfrm>
            <a:off x="5184349" y="2362987"/>
            <a:ext cx="2434375" cy="872829"/>
          </a:xfrm>
          <a:prstGeom prst="rect">
            <a:avLst/>
          </a:prstGeom>
        </p:spPr>
      </p:pic>
      <p:sp>
        <p:nvSpPr>
          <p:cNvPr id="13" name="Rectangle 12">
            <a:extLst>
              <a:ext uri="{FF2B5EF4-FFF2-40B4-BE49-F238E27FC236}">
                <a16:creationId xmlns:a16="http://schemas.microsoft.com/office/drawing/2014/main" id="{646B3AD7-C92F-1B42-A892-33CAF6CDD561}"/>
              </a:ext>
            </a:extLst>
          </p:cNvPr>
          <p:cNvSpPr/>
          <p:nvPr/>
        </p:nvSpPr>
        <p:spPr>
          <a:xfrm>
            <a:off x="4625186" y="1748256"/>
            <a:ext cx="3630132" cy="646331"/>
          </a:xfrm>
          <a:prstGeom prst="rect">
            <a:avLst/>
          </a:prstGeom>
        </p:spPr>
        <p:txBody>
          <a:bodyPr wrap="square">
            <a:spAutoFit/>
          </a:bodyPr>
          <a:lstStyle/>
          <a:p>
            <a:pPr algn="ctr"/>
            <a:r>
              <a:rPr lang="en-GB" sz="1200" b="0" i="0" u="none" strike="noStrike" dirty="0">
                <a:solidFill>
                  <a:srgbClr val="0D0D0D"/>
                </a:solidFill>
                <a:effectLst/>
                <a:highlight>
                  <a:srgbClr val="FFFFFF"/>
                </a:highlight>
                <a:latin typeface="Söhne"/>
              </a:rPr>
              <a:t>Interaction of electrons with neutral particles and the generation of bremsstrahlung radiation, described by a Maxwell-Boltzmann distribution:</a:t>
            </a:r>
            <a:endParaRPr lang="en-US" sz="1200" dirty="0">
              <a:cs typeface="Calibri"/>
            </a:endParaRPr>
          </a:p>
        </p:txBody>
      </p:sp>
      <p:sp>
        <p:nvSpPr>
          <p:cNvPr id="14" name="Rectangle 13">
            <a:extLst>
              <a:ext uri="{FF2B5EF4-FFF2-40B4-BE49-F238E27FC236}">
                <a16:creationId xmlns:a16="http://schemas.microsoft.com/office/drawing/2014/main" id="{ADCCB533-15AC-244F-A39B-BA88EF59C221}"/>
              </a:ext>
            </a:extLst>
          </p:cNvPr>
          <p:cNvSpPr/>
          <p:nvPr/>
        </p:nvSpPr>
        <p:spPr>
          <a:xfrm>
            <a:off x="4970015" y="3619714"/>
            <a:ext cx="2940475" cy="225684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cxnSp>
        <p:nvCxnSpPr>
          <p:cNvPr id="15" name="Straight Arrow Connector 14">
            <a:extLst>
              <a:ext uri="{FF2B5EF4-FFF2-40B4-BE49-F238E27FC236}">
                <a16:creationId xmlns:a16="http://schemas.microsoft.com/office/drawing/2014/main" id="{679B15E0-70A8-A54B-AE87-0E57BB704EA4}"/>
              </a:ext>
            </a:extLst>
          </p:cNvPr>
          <p:cNvCxnSpPr>
            <a:cxnSpLocks/>
            <a:endCxn id="14" idx="0"/>
          </p:cNvCxnSpPr>
          <p:nvPr/>
        </p:nvCxnSpPr>
        <p:spPr>
          <a:xfrm>
            <a:off x="6440253" y="3351434"/>
            <a:ext cx="0" cy="268280"/>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FB6D7EAC-790E-5347-AE75-8A8E80E8770C}"/>
              </a:ext>
            </a:extLst>
          </p:cNvPr>
          <p:cNvSpPr/>
          <p:nvPr/>
        </p:nvSpPr>
        <p:spPr>
          <a:xfrm>
            <a:off x="767492" y="1226595"/>
            <a:ext cx="3630132" cy="276999"/>
          </a:xfrm>
          <a:prstGeom prst="rect">
            <a:avLst/>
          </a:prstGeom>
        </p:spPr>
        <p:txBody>
          <a:bodyPr wrap="square">
            <a:spAutoFit/>
          </a:bodyPr>
          <a:lstStyle/>
          <a:p>
            <a:pPr algn="ctr"/>
            <a:r>
              <a:rPr lang="en-US" sz="1200" dirty="0">
                <a:cs typeface="Calibri"/>
              </a:rPr>
              <a:t>Experimental result</a:t>
            </a:r>
          </a:p>
        </p:txBody>
      </p:sp>
      <p:pic>
        <p:nvPicPr>
          <p:cNvPr id="2" name="Picture 1">
            <a:extLst>
              <a:ext uri="{FF2B5EF4-FFF2-40B4-BE49-F238E27FC236}">
                <a16:creationId xmlns:a16="http://schemas.microsoft.com/office/drawing/2014/main" id="{ABC578A5-2087-A9EE-73F5-9E36BF7CB984}"/>
              </a:ext>
            </a:extLst>
          </p:cNvPr>
          <p:cNvPicPr>
            <a:picLocks noChangeAspect="1"/>
          </p:cNvPicPr>
          <p:nvPr/>
        </p:nvPicPr>
        <p:blipFill>
          <a:blip r:embed="rId6"/>
          <a:stretch>
            <a:fillRect/>
          </a:stretch>
        </p:blipFill>
        <p:spPr>
          <a:xfrm>
            <a:off x="0" y="1"/>
            <a:ext cx="1080655" cy="832104"/>
          </a:xfrm>
          <a:prstGeom prst="rect">
            <a:avLst/>
          </a:prstGeom>
        </p:spPr>
      </p:pic>
      <p:sp>
        <p:nvSpPr>
          <p:cNvPr id="4" name="Rectangle 3">
            <a:extLst>
              <a:ext uri="{FF2B5EF4-FFF2-40B4-BE49-F238E27FC236}">
                <a16:creationId xmlns:a16="http://schemas.microsoft.com/office/drawing/2014/main" id="{F41155CA-CDE6-40FE-B14B-4C5FA2FB5883}"/>
              </a:ext>
            </a:extLst>
          </p:cNvPr>
          <p:cNvSpPr/>
          <p:nvPr/>
        </p:nvSpPr>
        <p:spPr>
          <a:xfrm>
            <a:off x="903696" y="5591897"/>
            <a:ext cx="3320574" cy="646331"/>
          </a:xfrm>
          <a:prstGeom prst="rect">
            <a:avLst/>
          </a:prstGeom>
        </p:spPr>
        <p:txBody>
          <a:bodyPr wrap="square">
            <a:spAutoFit/>
          </a:bodyPr>
          <a:lstStyle/>
          <a:p>
            <a:pPr algn="ctr"/>
            <a:r>
              <a:rPr lang="en-GB" sz="1200" b="0" i="0" u="none" strike="noStrike" dirty="0">
                <a:solidFill>
                  <a:srgbClr val="0D0D0D"/>
                </a:solidFill>
                <a:effectLst/>
                <a:highlight>
                  <a:srgbClr val="FFFFFF"/>
                </a:highlight>
                <a:latin typeface="Söhne"/>
              </a:rPr>
              <a:t>Deionized water, tip-to-plane geometry, curvature of the anode tip ~50 </a:t>
            </a:r>
            <a:r>
              <a:rPr lang="el-GR" sz="1200" b="0" i="0" u="none" strike="noStrike" dirty="0">
                <a:solidFill>
                  <a:srgbClr val="0D0D0D"/>
                </a:solidFill>
                <a:effectLst/>
                <a:highlight>
                  <a:srgbClr val="FFFFFF"/>
                </a:highlight>
                <a:latin typeface="Söhne"/>
              </a:rPr>
              <a:t>μ</a:t>
            </a:r>
            <a:r>
              <a:rPr lang="en-GB" sz="1200" b="0" i="0" u="none" strike="noStrike" dirty="0">
                <a:solidFill>
                  <a:srgbClr val="0D0D0D"/>
                </a:solidFill>
                <a:effectLst/>
                <a:highlight>
                  <a:srgbClr val="FFFFFF"/>
                </a:highlight>
                <a:latin typeface="Söhne"/>
              </a:rPr>
              <a:t>m, high voltage amplitude ~100 kV, FWHM ~7 ns, &lt; 1Hz</a:t>
            </a:r>
            <a:endParaRPr lang="en-GB" sz="1200" dirty="0"/>
          </a:p>
        </p:txBody>
      </p:sp>
      <p:sp>
        <p:nvSpPr>
          <p:cNvPr id="7" name="Textfeld 24">
            <a:extLst>
              <a:ext uri="{FF2B5EF4-FFF2-40B4-BE49-F238E27FC236}">
                <a16:creationId xmlns:a16="http://schemas.microsoft.com/office/drawing/2014/main" id="{956A3BDA-B592-1443-EA25-59357357A6DC}"/>
              </a:ext>
            </a:extLst>
          </p:cNvPr>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10</a:t>
            </a:r>
          </a:p>
        </p:txBody>
      </p:sp>
    </p:spTree>
    <p:extLst>
      <p:ext uri="{BB962C8B-B14F-4D97-AF65-F5344CB8AC3E}">
        <p14:creationId xmlns:p14="http://schemas.microsoft.com/office/powerpoint/2010/main" val="2539999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42ADB9D-BCAF-1C4C-95E4-9AC22BF2CF3C}"/>
              </a:ext>
            </a:extLst>
          </p:cNvPr>
          <p:cNvSpPr txBox="1"/>
          <p:nvPr/>
        </p:nvSpPr>
        <p:spPr>
          <a:xfrm>
            <a:off x="991822" y="214825"/>
            <a:ext cx="7537721" cy="646331"/>
          </a:xfrm>
          <a:prstGeom prst="rect">
            <a:avLst/>
          </a:prstGeom>
          <a:noFill/>
        </p:spPr>
        <p:txBody>
          <a:bodyPr wrap="square" rtlCol="0">
            <a:spAutoFit/>
          </a:bodyPr>
          <a:lstStyle/>
          <a:p>
            <a:pPr algn="ctr"/>
            <a:r>
              <a:rPr lang="cs-CZ" dirty="0" err="1">
                <a:solidFill>
                  <a:srgbClr val="00287D"/>
                </a:solidFill>
              </a:rPr>
              <a:t>Bremsstrahlung</a:t>
            </a:r>
            <a:r>
              <a:rPr lang="cs-CZ" dirty="0">
                <a:solidFill>
                  <a:srgbClr val="00287D"/>
                </a:solidFill>
              </a:rPr>
              <a:t> </a:t>
            </a:r>
            <a:r>
              <a:rPr lang="cs-CZ" dirty="0" err="1">
                <a:solidFill>
                  <a:srgbClr val="00287D"/>
                </a:solidFill>
              </a:rPr>
              <a:t>radiation</a:t>
            </a:r>
            <a:r>
              <a:rPr lang="cs-CZ" dirty="0">
                <a:solidFill>
                  <a:srgbClr val="00287D"/>
                </a:solidFill>
              </a:rPr>
              <a:t> </a:t>
            </a:r>
            <a:r>
              <a:rPr lang="cs-CZ" dirty="0" err="1">
                <a:solidFill>
                  <a:srgbClr val="00287D"/>
                </a:solidFill>
              </a:rPr>
              <a:t>generated</a:t>
            </a:r>
            <a:r>
              <a:rPr lang="cs-CZ" dirty="0">
                <a:solidFill>
                  <a:srgbClr val="00287D"/>
                </a:solidFill>
              </a:rPr>
              <a:t> by </a:t>
            </a:r>
            <a:r>
              <a:rPr lang="cs-CZ" dirty="0" err="1">
                <a:solidFill>
                  <a:srgbClr val="00287D"/>
                </a:solidFill>
              </a:rPr>
              <a:t>electrons</a:t>
            </a:r>
            <a:r>
              <a:rPr lang="cs-CZ" dirty="0">
                <a:solidFill>
                  <a:srgbClr val="00287D"/>
                </a:solidFill>
              </a:rPr>
              <a:t> </a:t>
            </a:r>
            <a:r>
              <a:rPr lang="cs-CZ" dirty="0" err="1">
                <a:solidFill>
                  <a:srgbClr val="00287D"/>
                </a:solidFill>
              </a:rPr>
              <a:t>with</a:t>
            </a:r>
            <a:r>
              <a:rPr lang="cs-CZ" dirty="0">
                <a:solidFill>
                  <a:srgbClr val="00287D"/>
                </a:solidFill>
              </a:rPr>
              <a:t> a </a:t>
            </a:r>
            <a:r>
              <a:rPr lang="cs-CZ" dirty="0" err="1">
                <a:solidFill>
                  <a:srgbClr val="00287D"/>
                </a:solidFill>
              </a:rPr>
              <a:t>Gaussian</a:t>
            </a:r>
            <a:r>
              <a:rPr lang="cs-CZ" dirty="0">
                <a:solidFill>
                  <a:srgbClr val="00287D"/>
                </a:solidFill>
              </a:rPr>
              <a:t> </a:t>
            </a:r>
            <a:r>
              <a:rPr lang="cs-CZ" dirty="0" err="1">
                <a:solidFill>
                  <a:srgbClr val="00287D"/>
                </a:solidFill>
              </a:rPr>
              <a:t>distribution</a:t>
            </a:r>
            <a:r>
              <a:rPr lang="cs-CZ" dirty="0">
                <a:solidFill>
                  <a:srgbClr val="00287D"/>
                </a:solidFill>
              </a:rPr>
              <a:t> </a:t>
            </a:r>
            <a:r>
              <a:rPr lang="cs-CZ" dirty="0" err="1">
                <a:solidFill>
                  <a:srgbClr val="00287D"/>
                </a:solidFill>
              </a:rPr>
              <a:t>function</a:t>
            </a:r>
            <a:r>
              <a:rPr lang="cs-CZ" dirty="0">
                <a:solidFill>
                  <a:srgbClr val="00287D"/>
                </a:solidFill>
              </a:rPr>
              <a:t>.</a:t>
            </a:r>
          </a:p>
        </p:txBody>
      </p:sp>
      <p:pic>
        <p:nvPicPr>
          <p:cNvPr id="3" name="Picture 2" descr="Chart&#10;&#10;Description automatically generated">
            <a:extLst>
              <a:ext uri="{FF2B5EF4-FFF2-40B4-BE49-F238E27FC236}">
                <a16:creationId xmlns:a16="http://schemas.microsoft.com/office/drawing/2014/main" id="{93580BBD-300B-4E4A-B0BA-DFB63BECD4A8}"/>
              </a:ext>
            </a:extLst>
          </p:cNvPr>
          <p:cNvPicPr>
            <a:picLocks noChangeAspect="1"/>
          </p:cNvPicPr>
          <p:nvPr/>
        </p:nvPicPr>
        <p:blipFill>
          <a:blip r:embed="rId3"/>
          <a:stretch>
            <a:fillRect/>
          </a:stretch>
        </p:blipFill>
        <p:spPr>
          <a:xfrm>
            <a:off x="4918965" y="3404298"/>
            <a:ext cx="3000816" cy="2223955"/>
          </a:xfrm>
          <a:prstGeom prst="rect">
            <a:avLst/>
          </a:prstGeom>
        </p:spPr>
      </p:pic>
      <p:pic>
        <p:nvPicPr>
          <p:cNvPr id="6" name="Picture 5" descr="Diagram&#10;&#10;Description automatically generated">
            <a:extLst>
              <a:ext uri="{FF2B5EF4-FFF2-40B4-BE49-F238E27FC236}">
                <a16:creationId xmlns:a16="http://schemas.microsoft.com/office/drawing/2014/main" id="{4EB8EDC5-19A9-544C-91D4-B1CACA13A9B4}"/>
              </a:ext>
            </a:extLst>
          </p:cNvPr>
          <p:cNvPicPr>
            <a:picLocks noChangeAspect="1"/>
          </p:cNvPicPr>
          <p:nvPr/>
        </p:nvPicPr>
        <p:blipFill>
          <a:blip r:embed="rId4"/>
          <a:stretch>
            <a:fillRect/>
          </a:stretch>
        </p:blipFill>
        <p:spPr>
          <a:xfrm>
            <a:off x="797066" y="1522149"/>
            <a:ext cx="1790164" cy="507787"/>
          </a:xfrm>
          <a:prstGeom prst="rect">
            <a:avLst/>
          </a:prstGeom>
        </p:spPr>
      </p:pic>
      <p:pic>
        <p:nvPicPr>
          <p:cNvPr id="8" name="Picture 7" descr="Text, letter&#10;&#10;Description automatically generated">
            <a:extLst>
              <a:ext uri="{FF2B5EF4-FFF2-40B4-BE49-F238E27FC236}">
                <a16:creationId xmlns:a16="http://schemas.microsoft.com/office/drawing/2014/main" id="{8372C4D8-BB77-1A47-B2A2-CC7B0086871C}"/>
              </a:ext>
            </a:extLst>
          </p:cNvPr>
          <p:cNvPicPr>
            <a:picLocks noChangeAspect="1"/>
          </p:cNvPicPr>
          <p:nvPr/>
        </p:nvPicPr>
        <p:blipFill>
          <a:blip r:embed="rId5"/>
          <a:stretch>
            <a:fillRect/>
          </a:stretch>
        </p:blipFill>
        <p:spPr>
          <a:xfrm>
            <a:off x="2852363" y="1543262"/>
            <a:ext cx="858632" cy="447204"/>
          </a:xfrm>
          <a:prstGeom prst="rect">
            <a:avLst/>
          </a:prstGeom>
        </p:spPr>
      </p:pic>
      <p:pic>
        <p:nvPicPr>
          <p:cNvPr id="13" name="Picture 12" descr="Text&#10;&#10;Description automatically generated">
            <a:extLst>
              <a:ext uri="{FF2B5EF4-FFF2-40B4-BE49-F238E27FC236}">
                <a16:creationId xmlns:a16="http://schemas.microsoft.com/office/drawing/2014/main" id="{83CCF288-69D9-8643-B6E3-76E6F736EBF4}"/>
              </a:ext>
            </a:extLst>
          </p:cNvPr>
          <p:cNvPicPr>
            <a:picLocks noChangeAspect="1"/>
          </p:cNvPicPr>
          <p:nvPr/>
        </p:nvPicPr>
        <p:blipFill>
          <a:blip r:embed="rId6"/>
          <a:stretch>
            <a:fillRect/>
          </a:stretch>
        </p:blipFill>
        <p:spPr>
          <a:xfrm>
            <a:off x="5020516" y="2210326"/>
            <a:ext cx="2675488" cy="941214"/>
          </a:xfrm>
          <a:prstGeom prst="rect">
            <a:avLst/>
          </a:prstGeom>
        </p:spPr>
      </p:pic>
      <p:pic>
        <p:nvPicPr>
          <p:cNvPr id="15" name="Picture 14" descr="Chart, histogram&#10;&#10;Description automatically generated">
            <a:extLst>
              <a:ext uri="{FF2B5EF4-FFF2-40B4-BE49-F238E27FC236}">
                <a16:creationId xmlns:a16="http://schemas.microsoft.com/office/drawing/2014/main" id="{1B99E4AD-8CFC-044E-8BEF-6F407B8800F6}"/>
              </a:ext>
            </a:extLst>
          </p:cNvPr>
          <p:cNvPicPr>
            <a:picLocks noChangeAspect="1"/>
          </p:cNvPicPr>
          <p:nvPr/>
        </p:nvPicPr>
        <p:blipFill>
          <a:blip r:embed="rId7"/>
          <a:stretch>
            <a:fillRect/>
          </a:stretch>
        </p:blipFill>
        <p:spPr>
          <a:xfrm>
            <a:off x="866833" y="3381289"/>
            <a:ext cx="2844162" cy="2858562"/>
          </a:xfrm>
          <a:prstGeom prst="rect">
            <a:avLst/>
          </a:prstGeom>
        </p:spPr>
      </p:pic>
      <p:pic>
        <p:nvPicPr>
          <p:cNvPr id="17" name="Picture 16" descr="Text&#10;&#10;Description automatically generated">
            <a:extLst>
              <a:ext uri="{FF2B5EF4-FFF2-40B4-BE49-F238E27FC236}">
                <a16:creationId xmlns:a16="http://schemas.microsoft.com/office/drawing/2014/main" id="{B022F664-5F94-A24F-BDE1-2A716EA62705}"/>
              </a:ext>
            </a:extLst>
          </p:cNvPr>
          <p:cNvPicPr>
            <a:picLocks noChangeAspect="1"/>
          </p:cNvPicPr>
          <p:nvPr/>
        </p:nvPicPr>
        <p:blipFill>
          <a:blip r:embed="rId8"/>
          <a:stretch>
            <a:fillRect/>
          </a:stretch>
        </p:blipFill>
        <p:spPr>
          <a:xfrm>
            <a:off x="1107137" y="2095568"/>
            <a:ext cx="2578100" cy="869950"/>
          </a:xfrm>
          <a:prstGeom prst="rect">
            <a:avLst/>
          </a:prstGeom>
        </p:spPr>
      </p:pic>
      <p:sp>
        <p:nvSpPr>
          <p:cNvPr id="18" name="Rectangle 17">
            <a:extLst>
              <a:ext uri="{FF2B5EF4-FFF2-40B4-BE49-F238E27FC236}">
                <a16:creationId xmlns:a16="http://schemas.microsoft.com/office/drawing/2014/main" id="{11088013-4DB4-CB4C-83E8-9E39E8806754}"/>
              </a:ext>
            </a:extLst>
          </p:cNvPr>
          <p:cNvSpPr/>
          <p:nvPr/>
        </p:nvSpPr>
        <p:spPr>
          <a:xfrm>
            <a:off x="581121" y="1019195"/>
            <a:ext cx="3630132" cy="461665"/>
          </a:xfrm>
          <a:prstGeom prst="rect">
            <a:avLst/>
          </a:prstGeom>
        </p:spPr>
        <p:txBody>
          <a:bodyPr wrap="square">
            <a:spAutoFit/>
          </a:bodyPr>
          <a:lstStyle/>
          <a:p>
            <a:pPr algn="ctr"/>
            <a:r>
              <a:rPr lang="en-GB" sz="1200" b="0" i="0" u="none" strike="noStrike" dirty="0">
                <a:solidFill>
                  <a:srgbClr val="0D0D0D"/>
                </a:solidFill>
                <a:effectLst/>
                <a:highlight>
                  <a:srgbClr val="FFFFFF"/>
                </a:highlight>
                <a:latin typeface="Söhne"/>
              </a:rPr>
              <a:t>EEDF (Electron Energy Distribution Function) and expression of intensity using the emission coefficient.</a:t>
            </a:r>
            <a:endParaRPr lang="en-US" sz="1200" dirty="0">
              <a:cs typeface="Calibri"/>
            </a:endParaRPr>
          </a:p>
        </p:txBody>
      </p:sp>
      <p:sp>
        <p:nvSpPr>
          <p:cNvPr id="19" name="Rectangle 18">
            <a:extLst>
              <a:ext uri="{FF2B5EF4-FFF2-40B4-BE49-F238E27FC236}">
                <a16:creationId xmlns:a16="http://schemas.microsoft.com/office/drawing/2014/main" id="{E667760D-FCE7-2C40-ADE1-BD0B188B3B86}"/>
              </a:ext>
            </a:extLst>
          </p:cNvPr>
          <p:cNvSpPr/>
          <p:nvPr/>
        </p:nvSpPr>
        <p:spPr>
          <a:xfrm>
            <a:off x="614149" y="1496711"/>
            <a:ext cx="3250628" cy="146880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cxnSp>
        <p:nvCxnSpPr>
          <p:cNvPr id="20" name="Straight Arrow Connector 19">
            <a:extLst>
              <a:ext uri="{FF2B5EF4-FFF2-40B4-BE49-F238E27FC236}">
                <a16:creationId xmlns:a16="http://schemas.microsoft.com/office/drawing/2014/main" id="{25EC1990-7661-1E40-9F18-BCFCF65EF729}"/>
              </a:ext>
            </a:extLst>
          </p:cNvPr>
          <p:cNvCxnSpPr>
            <a:cxnSpLocks/>
          </p:cNvCxnSpPr>
          <p:nvPr/>
        </p:nvCxnSpPr>
        <p:spPr>
          <a:xfrm>
            <a:off x="3864777" y="2565968"/>
            <a:ext cx="900406" cy="0"/>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244849CC-811B-E942-893C-C05AFFF4F8F0}"/>
              </a:ext>
            </a:extLst>
          </p:cNvPr>
          <p:cNvSpPr/>
          <p:nvPr/>
        </p:nvSpPr>
        <p:spPr>
          <a:xfrm>
            <a:off x="614149" y="3341763"/>
            <a:ext cx="3250628" cy="289808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cxnSp>
        <p:nvCxnSpPr>
          <p:cNvPr id="24" name="Straight Arrow Connector 23">
            <a:extLst>
              <a:ext uri="{FF2B5EF4-FFF2-40B4-BE49-F238E27FC236}">
                <a16:creationId xmlns:a16="http://schemas.microsoft.com/office/drawing/2014/main" id="{08FAC326-7B09-E842-BD50-B124058D6A50}"/>
              </a:ext>
            </a:extLst>
          </p:cNvPr>
          <p:cNvCxnSpPr>
            <a:cxnSpLocks/>
          </p:cNvCxnSpPr>
          <p:nvPr/>
        </p:nvCxnSpPr>
        <p:spPr>
          <a:xfrm>
            <a:off x="3864777" y="4534287"/>
            <a:ext cx="900406" cy="0"/>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8FD2C98A-43EC-A84F-A80C-CB73662FD1D3}"/>
              </a:ext>
            </a:extLst>
          </p:cNvPr>
          <p:cNvSpPr/>
          <p:nvPr/>
        </p:nvSpPr>
        <p:spPr>
          <a:xfrm>
            <a:off x="4610637" y="5905255"/>
            <a:ext cx="3630132" cy="461665"/>
          </a:xfrm>
          <a:prstGeom prst="rect">
            <a:avLst/>
          </a:prstGeom>
        </p:spPr>
        <p:txBody>
          <a:bodyPr wrap="square">
            <a:spAutoFit/>
          </a:bodyPr>
          <a:lstStyle/>
          <a:p>
            <a:pPr algn="ctr"/>
            <a:r>
              <a:rPr lang="en-GB" sz="1200" b="0" i="0" u="none" strike="noStrike" dirty="0">
                <a:solidFill>
                  <a:srgbClr val="0D0D0D"/>
                </a:solidFill>
                <a:effectLst/>
                <a:highlight>
                  <a:srgbClr val="FFFFFF"/>
                </a:highlight>
                <a:latin typeface="Söhne"/>
              </a:rPr>
              <a:t>A Gaussian-shaped EEDF is characteristic for electrons produced by field emission.</a:t>
            </a:r>
            <a:endParaRPr lang="en-US" sz="1200" dirty="0">
              <a:cs typeface="Calibri"/>
            </a:endParaRPr>
          </a:p>
        </p:txBody>
      </p:sp>
      <p:sp>
        <p:nvSpPr>
          <p:cNvPr id="26" name="Rectangle 25">
            <a:extLst>
              <a:ext uri="{FF2B5EF4-FFF2-40B4-BE49-F238E27FC236}">
                <a16:creationId xmlns:a16="http://schemas.microsoft.com/office/drawing/2014/main" id="{8BB3904D-3C6F-E74D-91C3-7C19EDDF8102}"/>
              </a:ext>
            </a:extLst>
          </p:cNvPr>
          <p:cNvSpPr/>
          <p:nvPr/>
        </p:nvSpPr>
        <p:spPr>
          <a:xfrm>
            <a:off x="4760683" y="1990466"/>
            <a:ext cx="3250628" cy="373634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21" name="Rectangle 20">
            <a:extLst>
              <a:ext uri="{FF2B5EF4-FFF2-40B4-BE49-F238E27FC236}">
                <a16:creationId xmlns:a16="http://schemas.microsoft.com/office/drawing/2014/main" id="{33C89C04-59AE-0A40-A90C-6D1B77C3C960}"/>
              </a:ext>
            </a:extLst>
          </p:cNvPr>
          <p:cNvSpPr/>
          <p:nvPr/>
        </p:nvSpPr>
        <p:spPr>
          <a:xfrm>
            <a:off x="7632304" y="6581001"/>
            <a:ext cx="1511696" cy="276999"/>
          </a:xfrm>
          <a:prstGeom prst="rect">
            <a:avLst/>
          </a:prstGeom>
        </p:spPr>
        <p:txBody>
          <a:bodyPr wrap="none">
            <a:spAutoFit/>
          </a:bodyPr>
          <a:lstStyle/>
          <a:p>
            <a:r>
              <a:rPr lang="en-US" sz="1200" dirty="0" err="1">
                <a:cs typeface="Calibri"/>
              </a:rPr>
              <a:t>Bilek</a:t>
            </a:r>
            <a:r>
              <a:rPr lang="en-US" sz="1200" dirty="0">
                <a:cs typeface="Calibri"/>
              </a:rPr>
              <a:t> et al. 2021 PSST</a:t>
            </a:r>
          </a:p>
        </p:txBody>
      </p:sp>
      <p:pic>
        <p:nvPicPr>
          <p:cNvPr id="2" name="Picture 1">
            <a:extLst>
              <a:ext uri="{FF2B5EF4-FFF2-40B4-BE49-F238E27FC236}">
                <a16:creationId xmlns:a16="http://schemas.microsoft.com/office/drawing/2014/main" id="{BB460B8B-CBDC-C5F4-B37C-9B53976AED8D}"/>
              </a:ext>
            </a:extLst>
          </p:cNvPr>
          <p:cNvPicPr>
            <a:picLocks noChangeAspect="1"/>
          </p:cNvPicPr>
          <p:nvPr/>
        </p:nvPicPr>
        <p:blipFill>
          <a:blip r:embed="rId9"/>
          <a:stretch>
            <a:fillRect/>
          </a:stretch>
        </p:blipFill>
        <p:spPr>
          <a:xfrm>
            <a:off x="0" y="1"/>
            <a:ext cx="1080655" cy="832104"/>
          </a:xfrm>
          <a:prstGeom prst="rect">
            <a:avLst/>
          </a:prstGeom>
        </p:spPr>
      </p:pic>
      <p:sp>
        <p:nvSpPr>
          <p:cNvPr id="4" name="Textfeld 24">
            <a:extLst>
              <a:ext uri="{FF2B5EF4-FFF2-40B4-BE49-F238E27FC236}">
                <a16:creationId xmlns:a16="http://schemas.microsoft.com/office/drawing/2014/main" id="{7C28FDD5-AEA7-5B98-DA96-6B707BDD8E9F}"/>
              </a:ext>
            </a:extLst>
          </p:cNvPr>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11</a:t>
            </a:r>
          </a:p>
        </p:txBody>
      </p:sp>
    </p:spTree>
    <p:extLst>
      <p:ext uri="{BB962C8B-B14F-4D97-AF65-F5344CB8AC3E}">
        <p14:creationId xmlns:p14="http://schemas.microsoft.com/office/powerpoint/2010/main" val="1100887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5</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Nanosecond</a:t>
            </a:r>
            <a:r>
              <a:rPr lang="cs-CZ" sz="2000" dirty="0">
                <a:solidFill>
                  <a:schemeClr val="tx2"/>
                </a:solidFill>
              </a:rPr>
              <a:t> </a:t>
            </a:r>
            <a:r>
              <a:rPr lang="cs-CZ" sz="2000" dirty="0" err="1">
                <a:solidFill>
                  <a:schemeClr val="tx2"/>
                </a:solidFill>
              </a:rPr>
              <a:t>electric</a:t>
            </a:r>
            <a:r>
              <a:rPr lang="cs-CZ" sz="2000" dirty="0">
                <a:solidFill>
                  <a:schemeClr val="tx2"/>
                </a:solidFill>
              </a:rPr>
              <a:t> </a:t>
            </a:r>
            <a:r>
              <a:rPr lang="cs-CZ" sz="2000" dirty="0" err="1">
                <a:solidFill>
                  <a:schemeClr val="tx2"/>
                </a:solidFill>
              </a:rPr>
              <a:t>breakdown</a:t>
            </a:r>
            <a:r>
              <a:rPr lang="cs-CZ" sz="2000" dirty="0">
                <a:solidFill>
                  <a:schemeClr val="tx2"/>
                </a:solidFill>
              </a:rPr>
              <a:t> in a </a:t>
            </a:r>
            <a:r>
              <a:rPr lang="cs-CZ" sz="2000" dirty="0" err="1">
                <a:solidFill>
                  <a:schemeClr val="tx2"/>
                </a:solidFill>
              </a:rPr>
              <a:t>dielectric</a:t>
            </a:r>
            <a:r>
              <a:rPr lang="cs-CZ" sz="2000" dirty="0">
                <a:solidFill>
                  <a:schemeClr val="tx2"/>
                </a:solidFill>
              </a:rPr>
              <a:t> </a:t>
            </a:r>
            <a:r>
              <a:rPr lang="cs-CZ" sz="2000" dirty="0" err="1">
                <a:solidFill>
                  <a:schemeClr val="tx2"/>
                </a:solidFill>
              </a:rPr>
              <a:t>liquid</a:t>
            </a:r>
            <a:r>
              <a:rPr lang="cs-CZ" sz="2000" dirty="0">
                <a:solidFill>
                  <a:schemeClr val="tx2"/>
                </a:solidFill>
              </a:rPr>
              <a:t> – </a:t>
            </a:r>
            <a:r>
              <a:rPr lang="cs-CZ" sz="2000" dirty="0" err="1">
                <a:solidFill>
                  <a:schemeClr val="tx2"/>
                </a:solidFill>
              </a:rPr>
              <a:t>scheme</a:t>
            </a:r>
            <a:r>
              <a:rPr lang="cs-CZ" sz="2000" dirty="0">
                <a:solidFill>
                  <a:schemeClr val="tx2"/>
                </a:solidFill>
              </a:rPr>
              <a:t> 1</a:t>
            </a:r>
          </a:p>
        </p:txBody>
      </p:sp>
      <p:sp>
        <p:nvSpPr>
          <p:cNvPr id="3" name="TextBox 2">
            <a:extLst>
              <a:ext uri="{FF2B5EF4-FFF2-40B4-BE49-F238E27FC236}">
                <a16:creationId xmlns:a16="http://schemas.microsoft.com/office/drawing/2014/main" id="{5E62E022-64C2-4A1C-76C2-D8189D2A0B17}"/>
              </a:ext>
            </a:extLst>
          </p:cNvPr>
          <p:cNvSpPr txBox="1"/>
          <p:nvPr/>
        </p:nvSpPr>
        <p:spPr>
          <a:xfrm>
            <a:off x="723804" y="1316364"/>
            <a:ext cx="7880465" cy="4524315"/>
          </a:xfrm>
          <a:prstGeom prst="rect">
            <a:avLst/>
          </a:prstGeom>
          <a:noFill/>
        </p:spPr>
        <p:txBody>
          <a:bodyPr wrap="square" rtlCol="0">
            <a:spAutoFit/>
          </a:bodyPr>
          <a:lstStyle/>
          <a:p>
            <a:r>
              <a:rPr lang="en-GB" sz="1200" b="0" i="0" u="none" strike="noStrike" dirty="0">
                <a:solidFill>
                  <a:srgbClr val="0D0D0D"/>
                </a:solidFill>
                <a:effectLst/>
                <a:highlight>
                  <a:srgbClr val="FFFFFF"/>
                </a:highlight>
                <a:latin typeface="Söhne"/>
              </a:rPr>
              <a:t>1) A rapidly changing (nanoseconds) electric field generates negative pressure through the nonlinear response of a polar/dielectric liquid, resulting in nanoscopic "cracks" in the liquid—a phenomenon known as electrostriction.</a:t>
            </a:r>
          </a:p>
          <a:p>
            <a:pPr marL="285750" indent="-285750">
              <a:buFont typeface="+mj-lt"/>
              <a:buAutoNum type="romanUcPeriod"/>
            </a:pPr>
            <a:r>
              <a:rPr lang="en-GB" sz="1200" b="0" i="0" u="none" strike="noStrike" dirty="0">
                <a:solidFill>
                  <a:srgbClr val="0D0D0D"/>
                </a:solidFill>
                <a:effectLst/>
                <a:highlight>
                  <a:srgbClr val="FFFFFF"/>
                </a:highlight>
                <a:latin typeface="Söhne"/>
              </a:rPr>
              <a:t>A rapidly changing high electric field at the electrode =&gt; </a:t>
            </a:r>
          </a:p>
          <a:p>
            <a:pPr marL="285750" indent="-285750">
              <a:buFont typeface="+mj-lt"/>
              <a:buAutoNum type="romanUcPeriod"/>
            </a:pPr>
            <a:r>
              <a:rPr lang="en-GB" sz="1200" b="0" i="0" u="none" strike="noStrike" dirty="0">
                <a:solidFill>
                  <a:srgbClr val="0D0D0D"/>
                </a:solidFill>
                <a:effectLst/>
                <a:highlight>
                  <a:srgbClr val="FFFFFF"/>
                </a:highlight>
                <a:latin typeface="Söhne"/>
              </a:rPr>
              <a:t>Creation of negative pressure =&gt; </a:t>
            </a:r>
          </a:p>
          <a:p>
            <a:pPr marL="285750" indent="-285750">
              <a:buFont typeface="+mj-lt"/>
              <a:buAutoNum type="romanUcPeriod"/>
            </a:pPr>
            <a:r>
              <a:rPr lang="en-GB" sz="1200" dirty="0">
                <a:solidFill>
                  <a:srgbClr val="0D0D0D"/>
                </a:solidFill>
                <a:highlight>
                  <a:srgbClr val="FFFFFF"/>
                </a:highlight>
                <a:latin typeface="Söhne"/>
              </a:rPr>
              <a:t>G</a:t>
            </a:r>
            <a:r>
              <a:rPr lang="en-GB" sz="1200" b="0" i="0" u="none" strike="noStrike" dirty="0">
                <a:solidFill>
                  <a:srgbClr val="0D0D0D"/>
                </a:solidFill>
                <a:effectLst/>
                <a:highlight>
                  <a:srgbClr val="FFFFFF"/>
                </a:highlight>
                <a:latin typeface="Söhne"/>
              </a:rPr>
              <a:t>eneration of nanoscopic vacancies (literally nano-cracks in water) =&gt; </a:t>
            </a:r>
            <a:endParaRPr lang="en-GB" sz="1200" dirty="0">
              <a:solidFill>
                <a:srgbClr val="0D0D0D"/>
              </a:solidFill>
              <a:highlight>
                <a:srgbClr val="FFFFFF"/>
              </a:highlight>
              <a:latin typeface="Söhne"/>
            </a:endParaRPr>
          </a:p>
          <a:p>
            <a:pPr marL="285750" indent="-285750">
              <a:buFont typeface="+mj-lt"/>
              <a:buAutoNum type="romanUcPeriod"/>
            </a:pPr>
            <a:r>
              <a:rPr lang="en-GB" sz="1200" b="0" i="0" u="none" strike="noStrike" dirty="0">
                <a:solidFill>
                  <a:srgbClr val="0D0D0D"/>
                </a:solidFill>
                <a:effectLst/>
                <a:highlight>
                  <a:srgbClr val="FFFFFF"/>
                </a:highlight>
                <a:latin typeface="Söhne"/>
              </a:rPr>
              <a:t>Multiplication of electrons in the </a:t>
            </a:r>
            <a:r>
              <a:rPr lang="en-GB" sz="1200" b="0" i="0" u="none" strike="noStrike" dirty="0" err="1">
                <a:solidFill>
                  <a:srgbClr val="0D0D0D"/>
                </a:solidFill>
                <a:effectLst/>
                <a:highlight>
                  <a:srgbClr val="FFFFFF"/>
                </a:highlight>
                <a:latin typeface="Söhne"/>
              </a:rPr>
              <a:t>nanovacancy</a:t>
            </a:r>
            <a:r>
              <a:rPr lang="en-GB" sz="1200" b="0" i="0" u="none" strike="noStrike" dirty="0">
                <a:solidFill>
                  <a:srgbClr val="0D0D0D"/>
                </a:solidFill>
                <a:effectLst/>
                <a:highlight>
                  <a:srgbClr val="FFFFFF"/>
                </a:highlight>
                <a:latin typeface="Söhne"/>
              </a:rPr>
              <a:t> similar to a photomultiplier =&gt; </a:t>
            </a:r>
          </a:p>
          <a:p>
            <a:pPr marL="285750" indent="-285750">
              <a:buFont typeface="+mj-lt"/>
              <a:buAutoNum type="romanUcPeriod"/>
            </a:pPr>
            <a:r>
              <a:rPr lang="en-GB" sz="1200" dirty="0">
                <a:solidFill>
                  <a:srgbClr val="0D0D0D"/>
                </a:solidFill>
                <a:highlight>
                  <a:srgbClr val="FFFFFF"/>
                </a:highlight>
                <a:latin typeface="Söhne"/>
              </a:rPr>
              <a:t>G</a:t>
            </a:r>
            <a:r>
              <a:rPr lang="en-GB" sz="1200" b="0" i="0" u="none" strike="noStrike" dirty="0">
                <a:solidFill>
                  <a:srgbClr val="0D0D0D"/>
                </a:solidFill>
                <a:effectLst/>
                <a:highlight>
                  <a:srgbClr val="FFFFFF"/>
                </a:highlight>
                <a:latin typeface="Söhne"/>
              </a:rPr>
              <a:t>eneration and accumulation of free charge =&gt; </a:t>
            </a:r>
          </a:p>
          <a:p>
            <a:pPr marL="285750" indent="-285750">
              <a:buFont typeface="+mj-lt"/>
              <a:buAutoNum type="romanUcPeriod"/>
            </a:pPr>
            <a:r>
              <a:rPr lang="en-GB" sz="1200" dirty="0">
                <a:solidFill>
                  <a:srgbClr val="0D0D0D"/>
                </a:solidFill>
                <a:highlight>
                  <a:srgbClr val="FFFFFF"/>
                </a:highlight>
                <a:latin typeface="Söhne"/>
              </a:rPr>
              <a:t>S</a:t>
            </a:r>
            <a:r>
              <a:rPr lang="en-GB" sz="1200" b="0" i="0" u="none" strike="noStrike" dirty="0">
                <a:solidFill>
                  <a:srgbClr val="0D0D0D"/>
                </a:solidFill>
                <a:effectLst/>
                <a:highlight>
                  <a:srgbClr val="FFFFFF"/>
                </a:highlight>
                <a:latin typeface="Söhne"/>
              </a:rPr>
              <a:t>trengthening of the electric field, etc.</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algn="ctr"/>
            <a:r>
              <a:rPr lang="en-GB" sz="1200" b="1" i="0" u="none" strike="noStrike" dirty="0">
                <a:solidFill>
                  <a:srgbClr val="0D0D0D"/>
                </a:solidFill>
                <a:effectLst/>
                <a:highlight>
                  <a:srgbClr val="FFFFFF"/>
                </a:highlight>
                <a:latin typeface="Söhne"/>
              </a:rPr>
              <a:t>The generation of bremsstrahlung radiation in this type of discharge was successfully interpreted using the proposed model with a specific distribution function for electrons, and under the given conditions, it meets the cavitation requirements. The obtained distribution function also provides clues on how primary electrons are formed—namely by field emission from water molecules in </a:t>
            </a:r>
            <a:r>
              <a:rPr lang="en-GB" sz="1200" b="1" i="0" u="none" strike="noStrike" dirty="0" err="1">
                <a:solidFill>
                  <a:srgbClr val="0D0D0D"/>
                </a:solidFill>
                <a:effectLst/>
                <a:highlight>
                  <a:srgbClr val="FFFFFF"/>
                </a:highlight>
                <a:latin typeface="Söhne"/>
              </a:rPr>
              <a:t>nanovacancies</a:t>
            </a:r>
            <a:r>
              <a:rPr lang="en-GB" sz="1200" b="1" i="0" u="none" strike="noStrike" dirty="0">
                <a:solidFill>
                  <a:srgbClr val="0D0D0D"/>
                </a:solidFill>
                <a:effectLst/>
                <a:highlight>
                  <a:srgbClr val="FFFFFF"/>
                </a:highlight>
                <a:latin typeface="Söhne"/>
              </a:rPr>
              <a:t>.</a:t>
            </a:r>
            <a:endParaRPr lang="cs-CZ" sz="1200" b="1"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6" name="Picture 5" descr="Diagram&#10;&#10;Description automatically generated with low confidence">
            <a:extLst>
              <a:ext uri="{FF2B5EF4-FFF2-40B4-BE49-F238E27FC236}">
                <a16:creationId xmlns:a16="http://schemas.microsoft.com/office/drawing/2014/main" id="{60B3C4B8-B378-6F1F-D3FC-12D7A94C3599}"/>
              </a:ext>
            </a:extLst>
          </p:cNvPr>
          <p:cNvPicPr>
            <a:picLocks noChangeAspect="1"/>
          </p:cNvPicPr>
          <p:nvPr/>
        </p:nvPicPr>
        <p:blipFill>
          <a:blip r:embed="rId4"/>
          <a:stretch>
            <a:fillRect/>
          </a:stretch>
        </p:blipFill>
        <p:spPr>
          <a:xfrm>
            <a:off x="2285100" y="3068771"/>
            <a:ext cx="4553479" cy="1607109"/>
          </a:xfrm>
          <a:prstGeom prst="rect">
            <a:avLst/>
          </a:prstGeom>
        </p:spPr>
      </p:pic>
      <p:sp>
        <p:nvSpPr>
          <p:cNvPr id="5" name="Rectangle 4">
            <a:extLst>
              <a:ext uri="{FF2B5EF4-FFF2-40B4-BE49-F238E27FC236}">
                <a16:creationId xmlns:a16="http://schemas.microsoft.com/office/drawing/2014/main" id="{E8BCEBC9-37F9-8489-2E96-929834663CFA}"/>
              </a:ext>
            </a:extLst>
          </p:cNvPr>
          <p:cNvSpPr/>
          <p:nvPr/>
        </p:nvSpPr>
        <p:spPr>
          <a:xfrm>
            <a:off x="7333084" y="6372599"/>
            <a:ext cx="1785810" cy="461665"/>
          </a:xfrm>
          <a:prstGeom prst="rect">
            <a:avLst/>
          </a:prstGeom>
        </p:spPr>
        <p:txBody>
          <a:bodyPr wrap="none">
            <a:spAutoFit/>
          </a:bodyPr>
          <a:lstStyle/>
          <a:p>
            <a:r>
              <a:rPr lang="en-US" sz="1200" dirty="0" err="1">
                <a:cs typeface="Calibri"/>
              </a:rPr>
              <a:t>Seepersad</a:t>
            </a:r>
            <a:r>
              <a:rPr lang="en-US" sz="1200" dirty="0">
                <a:cs typeface="Calibri"/>
              </a:rPr>
              <a:t> et al. 2013 JPD</a:t>
            </a:r>
          </a:p>
          <a:p>
            <a:r>
              <a:rPr lang="en-US" sz="1200" dirty="0" err="1">
                <a:cs typeface="Calibri"/>
              </a:rPr>
              <a:t>Shneider</a:t>
            </a:r>
            <a:r>
              <a:rPr lang="en-US" sz="1200" dirty="0">
                <a:cs typeface="Calibri"/>
              </a:rPr>
              <a:t> et al. 2013 PRE</a:t>
            </a:r>
          </a:p>
        </p:txBody>
      </p:sp>
    </p:spTree>
    <p:extLst>
      <p:ext uri="{BB962C8B-B14F-4D97-AF65-F5344CB8AC3E}">
        <p14:creationId xmlns:p14="http://schemas.microsoft.com/office/powerpoint/2010/main" val="4266929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Nanosecond</a:t>
            </a:r>
            <a:r>
              <a:rPr lang="cs-CZ" sz="2000" dirty="0">
                <a:solidFill>
                  <a:schemeClr val="tx2"/>
                </a:solidFill>
              </a:rPr>
              <a:t> </a:t>
            </a:r>
            <a:r>
              <a:rPr lang="cs-CZ" sz="2000" dirty="0" err="1">
                <a:solidFill>
                  <a:schemeClr val="tx2"/>
                </a:solidFill>
              </a:rPr>
              <a:t>electric</a:t>
            </a:r>
            <a:r>
              <a:rPr lang="cs-CZ" sz="2000" dirty="0">
                <a:solidFill>
                  <a:schemeClr val="tx2"/>
                </a:solidFill>
              </a:rPr>
              <a:t> </a:t>
            </a:r>
            <a:r>
              <a:rPr lang="cs-CZ" sz="2000" dirty="0" err="1">
                <a:solidFill>
                  <a:schemeClr val="tx2"/>
                </a:solidFill>
              </a:rPr>
              <a:t>breakdown</a:t>
            </a:r>
            <a:r>
              <a:rPr lang="cs-CZ" sz="2000" dirty="0">
                <a:solidFill>
                  <a:schemeClr val="tx2"/>
                </a:solidFill>
              </a:rPr>
              <a:t> in a </a:t>
            </a:r>
            <a:r>
              <a:rPr lang="cs-CZ" sz="2000" dirty="0" err="1">
                <a:solidFill>
                  <a:schemeClr val="tx2"/>
                </a:solidFill>
              </a:rPr>
              <a:t>dielectric</a:t>
            </a:r>
            <a:r>
              <a:rPr lang="cs-CZ" sz="2000" dirty="0">
                <a:solidFill>
                  <a:schemeClr val="tx2"/>
                </a:solidFill>
              </a:rPr>
              <a:t> </a:t>
            </a:r>
            <a:r>
              <a:rPr lang="cs-CZ" sz="2000" dirty="0" err="1">
                <a:solidFill>
                  <a:schemeClr val="tx2"/>
                </a:solidFill>
              </a:rPr>
              <a:t>liquid</a:t>
            </a:r>
            <a:r>
              <a:rPr lang="cs-CZ" sz="2000" dirty="0">
                <a:solidFill>
                  <a:schemeClr val="tx2"/>
                </a:solidFill>
              </a:rPr>
              <a:t> – </a:t>
            </a:r>
            <a:r>
              <a:rPr lang="cs-CZ" sz="2000" dirty="0" err="1">
                <a:solidFill>
                  <a:schemeClr val="tx2"/>
                </a:solidFill>
              </a:rPr>
              <a:t>scheme</a:t>
            </a:r>
            <a:r>
              <a:rPr lang="cs-CZ" sz="2000" dirty="0">
                <a:solidFill>
                  <a:schemeClr val="tx2"/>
                </a:solidFill>
              </a:rPr>
              <a:t> 2</a:t>
            </a:r>
          </a:p>
        </p:txBody>
      </p:sp>
      <p:sp>
        <p:nvSpPr>
          <p:cNvPr id="7" name="TextBox 6">
            <a:extLst>
              <a:ext uri="{FF2B5EF4-FFF2-40B4-BE49-F238E27FC236}">
                <a16:creationId xmlns:a16="http://schemas.microsoft.com/office/drawing/2014/main" id="{BC352439-BCE2-37E9-3342-5A33820933DA}"/>
              </a:ext>
            </a:extLst>
          </p:cNvPr>
          <p:cNvSpPr txBox="1"/>
          <p:nvPr/>
        </p:nvSpPr>
        <p:spPr>
          <a:xfrm>
            <a:off x="733964" y="1086087"/>
            <a:ext cx="7880465" cy="1200329"/>
          </a:xfrm>
          <a:prstGeom prst="rect">
            <a:avLst/>
          </a:prstGeom>
          <a:noFill/>
        </p:spPr>
        <p:txBody>
          <a:bodyPr wrap="square" rtlCol="0">
            <a:spAutoFit/>
          </a:bodyPr>
          <a:lstStyle/>
          <a:p>
            <a:r>
              <a:rPr lang="en-GB" sz="1200" b="0" i="0" u="none" strike="noStrike" dirty="0">
                <a:solidFill>
                  <a:srgbClr val="0D0D0D"/>
                </a:solidFill>
                <a:effectLst/>
                <a:highlight>
                  <a:srgbClr val="FFFFFF"/>
                </a:highlight>
                <a:latin typeface="Söhne"/>
              </a:rPr>
              <a:t>2) Alternatively, the Zener model of ionization involves strong heating at the contact between the plasma and the electrode.</a:t>
            </a:r>
          </a:p>
          <a:p>
            <a:pPr marL="285750" indent="-285750">
              <a:buFont typeface="+mj-lt"/>
              <a:buAutoNum type="romanUcPeriod"/>
            </a:pPr>
            <a:r>
              <a:rPr lang="en-GB" sz="1200" b="0" i="0" u="none" strike="noStrike" dirty="0">
                <a:solidFill>
                  <a:srgbClr val="0D0D0D"/>
                </a:solidFill>
                <a:effectLst/>
                <a:highlight>
                  <a:srgbClr val="FFFFFF"/>
                </a:highlight>
                <a:latin typeface="Söhne"/>
              </a:rPr>
              <a:t>A rapidly changing high electric field at the electrode =&gt; </a:t>
            </a:r>
          </a:p>
          <a:p>
            <a:pPr marL="285750" indent="-285750">
              <a:buFont typeface="+mj-lt"/>
              <a:buAutoNum type="romanUcPeriod"/>
            </a:pPr>
            <a:r>
              <a:rPr lang="en-GB" sz="1200" dirty="0">
                <a:solidFill>
                  <a:srgbClr val="0D0D0D"/>
                </a:solidFill>
                <a:highlight>
                  <a:srgbClr val="FFFFFF"/>
                </a:highlight>
                <a:latin typeface="Söhne"/>
              </a:rPr>
              <a:t>I</a:t>
            </a:r>
            <a:r>
              <a:rPr lang="en-GB" sz="1200" b="0" i="0" u="none" strike="noStrike" dirty="0">
                <a:solidFill>
                  <a:srgbClr val="0D0D0D"/>
                </a:solidFill>
                <a:effectLst/>
                <a:highlight>
                  <a:srgbClr val="FFFFFF"/>
                </a:highlight>
                <a:latin typeface="Söhne"/>
              </a:rPr>
              <a:t>onization of molecules via the Zener mechanism =&gt; </a:t>
            </a:r>
          </a:p>
          <a:p>
            <a:pPr marL="285750" indent="-285750">
              <a:buFont typeface="+mj-lt"/>
              <a:buAutoNum type="romanUcPeriod"/>
            </a:pPr>
            <a:r>
              <a:rPr lang="en-GB" sz="1200" dirty="0">
                <a:solidFill>
                  <a:srgbClr val="0D0D0D"/>
                </a:solidFill>
                <a:highlight>
                  <a:srgbClr val="FFFFFF"/>
                </a:highlight>
                <a:latin typeface="Söhne"/>
              </a:rPr>
              <a:t>M</a:t>
            </a:r>
            <a:r>
              <a:rPr lang="en-GB" sz="1200" b="0" i="0" u="none" strike="noStrike" dirty="0">
                <a:solidFill>
                  <a:srgbClr val="0D0D0D"/>
                </a:solidFill>
                <a:effectLst/>
                <a:highlight>
                  <a:srgbClr val="FFFFFF"/>
                </a:highlight>
                <a:latin typeface="Söhne"/>
              </a:rPr>
              <a:t>ultiplication of electrons =&gt; </a:t>
            </a:r>
          </a:p>
          <a:p>
            <a:pPr marL="285750" indent="-285750">
              <a:buFont typeface="+mj-lt"/>
              <a:buAutoNum type="romanUcPeriod"/>
            </a:pPr>
            <a:r>
              <a:rPr lang="en-GB" sz="1200" dirty="0">
                <a:solidFill>
                  <a:srgbClr val="0D0D0D"/>
                </a:solidFill>
                <a:highlight>
                  <a:srgbClr val="FFFFFF"/>
                </a:highlight>
                <a:latin typeface="Söhne"/>
              </a:rPr>
              <a:t>G</a:t>
            </a:r>
            <a:r>
              <a:rPr lang="en-GB" sz="1200" b="0" i="0" u="none" strike="noStrike" dirty="0">
                <a:solidFill>
                  <a:srgbClr val="0D0D0D"/>
                </a:solidFill>
                <a:effectLst/>
                <a:highlight>
                  <a:srgbClr val="FFFFFF"/>
                </a:highlight>
                <a:latin typeface="Söhne"/>
              </a:rPr>
              <a:t>eneration of high current =&gt; </a:t>
            </a:r>
          </a:p>
          <a:p>
            <a:pPr marL="285750" indent="-285750">
              <a:buFont typeface="+mj-lt"/>
              <a:buAutoNum type="romanUcPeriod"/>
            </a:pPr>
            <a:r>
              <a:rPr lang="en-GB" sz="1200" dirty="0">
                <a:solidFill>
                  <a:srgbClr val="0D0D0D"/>
                </a:solidFill>
                <a:highlight>
                  <a:srgbClr val="FFFFFF"/>
                </a:highlight>
                <a:latin typeface="Söhne"/>
              </a:rPr>
              <a:t>R</a:t>
            </a:r>
            <a:r>
              <a:rPr lang="en-GB" sz="1200" b="0" i="0" u="none" strike="noStrike" dirty="0">
                <a:solidFill>
                  <a:srgbClr val="0D0D0D"/>
                </a:solidFill>
                <a:effectLst/>
                <a:highlight>
                  <a:srgbClr val="FFFFFF"/>
                </a:highlight>
                <a:latin typeface="Söhne"/>
              </a:rPr>
              <a:t>apid heating of the electrode, </a:t>
            </a:r>
            <a:r>
              <a:rPr lang="en-GB" sz="1200" b="0" i="0" u="none" strike="noStrike" dirty="0" err="1">
                <a:solidFill>
                  <a:srgbClr val="0D0D0D"/>
                </a:solidFill>
                <a:effectLst/>
                <a:highlight>
                  <a:srgbClr val="FFFFFF"/>
                </a:highlight>
                <a:latin typeface="Söhne"/>
              </a:rPr>
              <a:t>thermoemission</a:t>
            </a:r>
            <a:endParaRPr lang="cs-CZ" sz="1200" dirty="0">
              <a:cs typeface="Times New Roman"/>
            </a:endParaRPr>
          </a:p>
        </p:txBody>
      </p:sp>
      <p:sp>
        <p:nvSpPr>
          <p:cNvPr id="11" name="Rectangle 10">
            <a:extLst>
              <a:ext uri="{FF2B5EF4-FFF2-40B4-BE49-F238E27FC236}">
                <a16:creationId xmlns:a16="http://schemas.microsoft.com/office/drawing/2014/main" id="{C5AB7E43-1C36-B44C-545F-3812CD1EC450}"/>
              </a:ext>
            </a:extLst>
          </p:cNvPr>
          <p:cNvSpPr/>
          <p:nvPr/>
        </p:nvSpPr>
        <p:spPr>
          <a:xfrm>
            <a:off x="7194299" y="6396335"/>
            <a:ext cx="1949701" cy="461665"/>
          </a:xfrm>
          <a:prstGeom prst="rect">
            <a:avLst/>
          </a:prstGeom>
        </p:spPr>
        <p:txBody>
          <a:bodyPr wrap="none">
            <a:spAutoFit/>
          </a:bodyPr>
          <a:lstStyle/>
          <a:p>
            <a:r>
              <a:rPr lang="en-US" sz="1200" dirty="0">
                <a:cs typeface="Calibri"/>
              </a:rPr>
              <a:t>Sun et al. 2016 High Volt.</a:t>
            </a:r>
          </a:p>
          <a:p>
            <a:r>
              <a:rPr lang="en-US" sz="1200" dirty="0">
                <a:cs typeface="Calibri"/>
              </a:rPr>
              <a:t>Von </a:t>
            </a:r>
            <a:r>
              <a:rPr lang="en-US" sz="1200" dirty="0" err="1">
                <a:cs typeface="Calibri"/>
              </a:rPr>
              <a:t>Keudell</a:t>
            </a:r>
            <a:r>
              <a:rPr lang="en-US" sz="1200" dirty="0">
                <a:cs typeface="Calibri"/>
              </a:rPr>
              <a:t> et al. 2020 PSST</a:t>
            </a:r>
          </a:p>
        </p:txBody>
      </p:sp>
      <p:pic>
        <p:nvPicPr>
          <p:cNvPr id="12" name="Picture 11">
            <a:extLst>
              <a:ext uri="{FF2B5EF4-FFF2-40B4-BE49-F238E27FC236}">
                <a16:creationId xmlns:a16="http://schemas.microsoft.com/office/drawing/2014/main" id="{C5920E03-ECEC-7674-30C6-519B185D05A0}"/>
              </a:ext>
            </a:extLst>
          </p:cNvPr>
          <p:cNvPicPr>
            <a:picLocks noChangeAspect="1"/>
          </p:cNvPicPr>
          <p:nvPr/>
        </p:nvPicPr>
        <p:blipFill>
          <a:blip r:embed="rId4"/>
          <a:stretch>
            <a:fillRect/>
          </a:stretch>
        </p:blipFill>
        <p:spPr>
          <a:xfrm>
            <a:off x="4674196" y="2010214"/>
            <a:ext cx="2392991" cy="4552523"/>
          </a:xfrm>
          <a:prstGeom prst="rect">
            <a:avLst/>
          </a:prstGeom>
        </p:spPr>
      </p:pic>
      <p:sp>
        <p:nvSpPr>
          <p:cNvPr id="13" name="Textfeld 24">
            <a:extLst>
              <a:ext uri="{FF2B5EF4-FFF2-40B4-BE49-F238E27FC236}">
                <a16:creationId xmlns:a16="http://schemas.microsoft.com/office/drawing/2014/main" id="{69AAA22A-5482-4E7F-00FE-800F6750947A}"/>
              </a:ext>
            </a:extLst>
          </p:cNvPr>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13</a:t>
            </a:r>
          </a:p>
        </p:txBody>
      </p:sp>
      <p:pic>
        <p:nvPicPr>
          <p:cNvPr id="18" name="Picture 17">
            <a:extLst>
              <a:ext uri="{FF2B5EF4-FFF2-40B4-BE49-F238E27FC236}">
                <a16:creationId xmlns:a16="http://schemas.microsoft.com/office/drawing/2014/main" id="{403FA0B3-D361-3D6D-F5A8-A5A51DED3939}"/>
              </a:ext>
            </a:extLst>
          </p:cNvPr>
          <p:cNvPicPr>
            <a:picLocks noChangeAspect="1"/>
          </p:cNvPicPr>
          <p:nvPr/>
        </p:nvPicPr>
        <p:blipFill>
          <a:blip r:embed="rId5"/>
          <a:stretch>
            <a:fillRect/>
          </a:stretch>
        </p:blipFill>
        <p:spPr>
          <a:xfrm>
            <a:off x="1058571" y="4539416"/>
            <a:ext cx="3200397" cy="345798"/>
          </a:xfrm>
          <a:prstGeom prst="rect">
            <a:avLst/>
          </a:prstGeom>
        </p:spPr>
      </p:pic>
      <p:pic>
        <p:nvPicPr>
          <p:cNvPr id="21" name="Picture 20" descr="Diagram&#10;&#10;Description automatically generated">
            <a:extLst>
              <a:ext uri="{FF2B5EF4-FFF2-40B4-BE49-F238E27FC236}">
                <a16:creationId xmlns:a16="http://schemas.microsoft.com/office/drawing/2014/main" id="{350E3F68-EC94-A466-1FE5-FE87F0B6953B}"/>
              </a:ext>
            </a:extLst>
          </p:cNvPr>
          <p:cNvPicPr>
            <a:picLocks noChangeAspect="1"/>
          </p:cNvPicPr>
          <p:nvPr/>
        </p:nvPicPr>
        <p:blipFill>
          <a:blip r:embed="rId6"/>
          <a:stretch>
            <a:fillRect/>
          </a:stretch>
        </p:blipFill>
        <p:spPr>
          <a:xfrm>
            <a:off x="1318755" y="2539624"/>
            <a:ext cx="2680030" cy="1778751"/>
          </a:xfrm>
          <a:prstGeom prst="rect">
            <a:avLst/>
          </a:prstGeom>
        </p:spPr>
      </p:pic>
    </p:spTree>
    <p:extLst>
      <p:ext uri="{BB962C8B-B14F-4D97-AF65-F5344CB8AC3E}">
        <p14:creationId xmlns:p14="http://schemas.microsoft.com/office/powerpoint/2010/main" val="1701308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Nanosecond</a:t>
            </a:r>
            <a:r>
              <a:rPr lang="cs-CZ" sz="2000" dirty="0">
                <a:solidFill>
                  <a:schemeClr val="tx2"/>
                </a:solidFill>
              </a:rPr>
              <a:t> </a:t>
            </a:r>
            <a:r>
              <a:rPr lang="cs-CZ" sz="2000" dirty="0" err="1">
                <a:solidFill>
                  <a:schemeClr val="tx2"/>
                </a:solidFill>
              </a:rPr>
              <a:t>electric</a:t>
            </a:r>
            <a:r>
              <a:rPr lang="cs-CZ" sz="2000" dirty="0">
                <a:solidFill>
                  <a:schemeClr val="tx2"/>
                </a:solidFill>
              </a:rPr>
              <a:t> </a:t>
            </a:r>
            <a:r>
              <a:rPr lang="cs-CZ" sz="2000" dirty="0" err="1">
                <a:solidFill>
                  <a:schemeClr val="tx2"/>
                </a:solidFill>
              </a:rPr>
              <a:t>breakdown</a:t>
            </a:r>
            <a:r>
              <a:rPr lang="cs-CZ" sz="2000" dirty="0">
                <a:solidFill>
                  <a:schemeClr val="tx2"/>
                </a:solidFill>
              </a:rPr>
              <a:t> in a </a:t>
            </a:r>
            <a:r>
              <a:rPr lang="cs-CZ" sz="2000" dirty="0" err="1">
                <a:solidFill>
                  <a:schemeClr val="tx2"/>
                </a:solidFill>
              </a:rPr>
              <a:t>dielectric</a:t>
            </a:r>
            <a:r>
              <a:rPr lang="cs-CZ" sz="2000" dirty="0">
                <a:solidFill>
                  <a:schemeClr val="tx2"/>
                </a:solidFill>
              </a:rPr>
              <a:t> </a:t>
            </a:r>
            <a:r>
              <a:rPr lang="cs-CZ" sz="2000" dirty="0" err="1">
                <a:solidFill>
                  <a:schemeClr val="tx2"/>
                </a:solidFill>
              </a:rPr>
              <a:t>liquid</a:t>
            </a:r>
            <a:r>
              <a:rPr lang="cs-CZ" sz="2000" dirty="0">
                <a:solidFill>
                  <a:schemeClr val="tx2"/>
                </a:solidFill>
              </a:rPr>
              <a:t> – </a:t>
            </a:r>
            <a:r>
              <a:rPr lang="cs-CZ" sz="2000" dirty="0" err="1">
                <a:solidFill>
                  <a:schemeClr val="tx2"/>
                </a:solidFill>
              </a:rPr>
              <a:t>scheme</a:t>
            </a:r>
            <a:r>
              <a:rPr lang="cs-CZ" sz="2000" dirty="0">
                <a:solidFill>
                  <a:schemeClr val="tx2"/>
                </a:solidFill>
              </a:rPr>
              <a:t> 2</a:t>
            </a:r>
          </a:p>
        </p:txBody>
      </p:sp>
      <p:sp>
        <p:nvSpPr>
          <p:cNvPr id="7" name="TextBox 6">
            <a:extLst>
              <a:ext uri="{FF2B5EF4-FFF2-40B4-BE49-F238E27FC236}">
                <a16:creationId xmlns:a16="http://schemas.microsoft.com/office/drawing/2014/main" id="{BC352439-BCE2-37E9-3342-5A33820933DA}"/>
              </a:ext>
            </a:extLst>
          </p:cNvPr>
          <p:cNvSpPr txBox="1"/>
          <p:nvPr/>
        </p:nvSpPr>
        <p:spPr>
          <a:xfrm>
            <a:off x="733965" y="1086087"/>
            <a:ext cx="4193636" cy="5078313"/>
          </a:xfrm>
          <a:prstGeom prst="rect">
            <a:avLst/>
          </a:prstGeom>
          <a:noFill/>
        </p:spPr>
        <p:txBody>
          <a:bodyPr wrap="square" rtlCol="0">
            <a:spAutoFit/>
          </a:bodyPr>
          <a:lstStyle/>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en-GB" sz="1200" b="0" i="0" u="none" strike="noStrike" dirty="0">
                <a:solidFill>
                  <a:srgbClr val="0D0D0D"/>
                </a:solidFill>
                <a:effectLst/>
                <a:highlight>
                  <a:srgbClr val="FFFFFF"/>
                </a:highlight>
                <a:latin typeface="Söhne"/>
              </a:rPr>
              <a:t>The Zener model of ionization, adopted from semiconductor physics for the reverse/blocked direction</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en-GB" sz="1200" b="0" i="0" u="none" strike="noStrike" dirty="0">
                <a:solidFill>
                  <a:srgbClr val="0D0D0D"/>
                </a:solidFill>
                <a:effectLst/>
                <a:highlight>
                  <a:srgbClr val="FFFFFF"/>
                </a:highlight>
                <a:latin typeface="Söhne"/>
              </a:rPr>
              <a:t>If we increase the voltage in the reverse direction, it leads to the separation of charges from the gate layer, and at low voltages, it does not conduct any current. If the voltage is further increased beyond a certain threshold, the electric field intensifies until the electrons at material impurities begin to ionize through </a:t>
            </a:r>
            <a:r>
              <a:rPr lang="en-GB" sz="1200" b="0" i="0" u="none" strike="noStrike" dirty="0" err="1">
                <a:solidFill>
                  <a:srgbClr val="0D0D0D"/>
                </a:solidFill>
                <a:effectLst/>
                <a:highlight>
                  <a:srgbClr val="FFFFFF"/>
                </a:highlight>
                <a:latin typeface="Söhne"/>
              </a:rPr>
              <a:t>tunneling</a:t>
            </a:r>
            <a:r>
              <a:rPr lang="en-GB" sz="1200" b="0" i="0" u="none" strike="noStrike" dirty="0">
                <a:solidFill>
                  <a:srgbClr val="0D0D0D"/>
                </a:solidFill>
                <a:effectLst/>
                <a:highlight>
                  <a:srgbClr val="FFFFFF"/>
                </a:highlight>
                <a:latin typeface="Söhne"/>
              </a:rPr>
              <a:t> where the electric field enhancement is highest.</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en-GB" sz="1200" b="0" i="0" u="none" strike="noStrike" dirty="0">
                <a:solidFill>
                  <a:srgbClr val="0D0D0D"/>
                </a:solidFill>
                <a:effectLst/>
                <a:highlight>
                  <a:srgbClr val="FFFFFF"/>
                </a:highlight>
                <a:latin typeface="Söhne"/>
              </a:rPr>
              <a:t>Electron emission by this mechanism is called the Zener model and is described by the following equation:</a:t>
            </a:r>
            <a:br>
              <a:rPr lang="cs-CZ" sz="1200" dirty="0">
                <a:cs typeface="Times New Roman"/>
              </a:rPr>
            </a:br>
            <a:br>
              <a:rPr lang="cs-CZ" sz="1200" dirty="0">
                <a:cs typeface="Times New Roman"/>
              </a:rPr>
            </a:br>
            <a:br>
              <a:rPr lang="cs-CZ" sz="1200" dirty="0">
                <a:cs typeface="Times New Roman"/>
              </a:rPr>
            </a:br>
            <a:br>
              <a:rPr lang="cs-CZ" sz="1200" dirty="0">
                <a:cs typeface="Times New Roman"/>
              </a:rPr>
            </a:br>
            <a:br>
              <a:rPr lang="cs-CZ" sz="1200" dirty="0">
                <a:cs typeface="Times New Roman"/>
              </a:rPr>
            </a:br>
            <a:r>
              <a:rPr lang="en-GB" sz="1200" b="0" i="0" u="none" strike="noStrike" dirty="0">
                <a:solidFill>
                  <a:srgbClr val="0D0D0D"/>
                </a:solidFill>
                <a:effectLst/>
                <a:highlight>
                  <a:srgbClr val="FFFFFF"/>
                </a:highlight>
                <a:latin typeface="Söhne"/>
              </a:rPr>
              <a:t>where </a:t>
            </a:r>
            <a:r>
              <a:rPr lang="en-GB" sz="1200" b="0" i="0" u="none" strike="noStrike" dirty="0">
                <a:solidFill>
                  <a:srgbClr val="0D0D0D"/>
                </a:solidFill>
                <a:effectLst/>
                <a:latin typeface="KaTeX_Main"/>
              </a:rPr>
              <a:t>G</a:t>
            </a:r>
            <a:r>
              <a:rPr lang="en-GB" sz="1200" b="0" i="0" u="none" strike="noStrike" dirty="0">
                <a:solidFill>
                  <a:srgbClr val="0D0D0D"/>
                </a:solidFill>
                <a:effectLst/>
                <a:highlight>
                  <a:srgbClr val="FFFFFF"/>
                </a:highlight>
                <a:latin typeface="Söhne"/>
              </a:rPr>
              <a:t> denotes the rate of field ionization, </a:t>
            </a:r>
            <a:r>
              <a:rPr lang="en-GB" sz="1200" b="0" i="0" u="none" strike="noStrike" dirty="0">
                <a:solidFill>
                  <a:srgbClr val="0D0D0D"/>
                </a:solidFill>
                <a:effectLst/>
                <a:latin typeface="KaTeX_Main"/>
              </a:rPr>
              <a:t>q</a:t>
            </a:r>
            <a:r>
              <a:rPr lang="en-GB" sz="1200" b="0" i="0" u="none" strike="noStrike" dirty="0">
                <a:solidFill>
                  <a:srgbClr val="0D0D0D"/>
                </a:solidFill>
                <a:effectLst/>
                <a:highlight>
                  <a:srgbClr val="FFFFFF"/>
                </a:highlight>
                <a:latin typeface="Söhne"/>
              </a:rPr>
              <a:t> is the electric charge, </a:t>
            </a:r>
            <a:r>
              <a:rPr lang="en-GB" sz="1200" b="0" i="0" u="none" strike="noStrike" dirty="0">
                <a:solidFill>
                  <a:srgbClr val="0D0D0D"/>
                </a:solidFill>
                <a:effectLst/>
                <a:latin typeface="KaTeX_Main"/>
              </a:rPr>
              <a:t>h</a:t>
            </a:r>
            <a:r>
              <a:rPr lang="en-GB" sz="1200" b="0" i="0" u="none" strike="noStrike" dirty="0">
                <a:solidFill>
                  <a:srgbClr val="0D0D0D"/>
                </a:solidFill>
                <a:effectLst/>
                <a:highlight>
                  <a:srgbClr val="FFFFFF"/>
                </a:highlight>
                <a:latin typeface="Söhne"/>
              </a:rPr>
              <a:t> is the Planck constant, </a:t>
            </a:r>
            <a:r>
              <a:rPr lang="en-GB" sz="1200" b="0" i="0" u="none" strike="noStrike" dirty="0">
                <a:solidFill>
                  <a:srgbClr val="0D0D0D"/>
                </a:solidFill>
                <a:effectLst/>
                <a:latin typeface="KaTeX_Main"/>
              </a:rPr>
              <a:t>∣E∣</a:t>
            </a:r>
            <a:r>
              <a:rPr lang="en-GB" sz="1200" b="0" i="0" u="none" strike="noStrike" dirty="0">
                <a:solidFill>
                  <a:srgbClr val="0D0D0D"/>
                </a:solidFill>
                <a:effectLst/>
                <a:highlight>
                  <a:srgbClr val="FFFFFF"/>
                </a:highlight>
                <a:latin typeface="Söhne"/>
              </a:rPr>
              <a:t> is the magnitude of the electric field, </a:t>
            </a:r>
            <a:r>
              <a:rPr lang="en-GB" sz="1200" b="0" i="0" u="none" strike="noStrike" dirty="0">
                <a:solidFill>
                  <a:srgbClr val="0D0D0D"/>
                </a:solidFill>
                <a:effectLst/>
                <a:latin typeface="KaTeX_Main"/>
              </a:rPr>
              <a:t>n0​</a:t>
            </a:r>
            <a:r>
              <a:rPr lang="en-GB" sz="1200" b="0" i="0" u="none" strike="noStrike" dirty="0">
                <a:solidFill>
                  <a:srgbClr val="0D0D0D"/>
                </a:solidFill>
                <a:effectLst/>
                <a:highlight>
                  <a:srgbClr val="FFFFFF"/>
                </a:highlight>
                <a:latin typeface="Söhne"/>
              </a:rPr>
              <a:t> is the number of impurities, that is, molecules/atoms, on which ionization can occur through the tunnel effect, </a:t>
            </a:r>
            <a:r>
              <a:rPr lang="en-GB" sz="1200" b="0" i="1" u="none" strike="noStrike" dirty="0">
                <a:solidFill>
                  <a:srgbClr val="0D0D0D"/>
                </a:solidFill>
                <a:effectLst/>
                <a:latin typeface="KaTeX_Math"/>
              </a:rPr>
              <a:t>a</a:t>
            </a:r>
            <a:r>
              <a:rPr lang="en-GB" sz="1200" b="0" i="0" u="none" strike="noStrike" dirty="0">
                <a:solidFill>
                  <a:srgbClr val="0D0D0D"/>
                </a:solidFill>
                <a:effectLst/>
                <a:highlight>
                  <a:srgbClr val="FFFFFF"/>
                </a:highlight>
                <a:latin typeface="Söhne"/>
              </a:rPr>
              <a:t> is the distance between individual molecules, </a:t>
            </a:r>
            <a:r>
              <a:rPr lang="el-GR" sz="1200" b="0" i="0" u="none" strike="noStrike" dirty="0">
                <a:solidFill>
                  <a:srgbClr val="0D0D0D"/>
                </a:solidFill>
                <a:effectLst/>
                <a:latin typeface="KaTeX_Main"/>
              </a:rPr>
              <a:t>Δ</a:t>
            </a:r>
            <a:r>
              <a:rPr lang="el-GR" sz="1200" b="0" i="0" u="none" strike="noStrike" dirty="0">
                <a:solidFill>
                  <a:srgbClr val="0D0D0D"/>
                </a:solidFill>
                <a:effectLst/>
                <a:highlight>
                  <a:srgbClr val="FFFFFF"/>
                </a:highlight>
                <a:latin typeface="Söhne"/>
              </a:rPr>
              <a:t> </a:t>
            </a:r>
            <a:r>
              <a:rPr lang="en-GB" sz="1200" b="0" i="0" u="none" strike="noStrike" dirty="0">
                <a:solidFill>
                  <a:srgbClr val="0D0D0D"/>
                </a:solidFill>
                <a:effectLst/>
                <a:highlight>
                  <a:srgbClr val="FFFFFF"/>
                </a:highlight>
                <a:latin typeface="Söhne"/>
              </a:rPr>
              <a:t>is the ionization energy of the molecule, and </a:t>
            </a:r>
            <a:r>
              <a:rPr lang="en-GB" sz="1200" b="0" i="1" u="none" strike="noStrike" dirty="0">
                <a:solidFill>
                  <a:srgbClr val="0D0D0D"/>
                </a:solidFill>
                <a:effectLst/>
                <a:latin typeface="KaTeX_Math"/>
              </a:rPr>
              <a:t>m</a:t>
            </a:r>
            <a:r>
              <a:rPr lang="en-GB" sz="1200" b="0" i="0" u="none" strike="noStrike" dirty="0">
                <a:solidFill>
                  <a:srgbClr val="0D0D0D"/>
                </a:solidFill>
                <a:effectLst/>
                <a:latin typeface="KaTeX_Main"/>
              </a:rPr>
              <a:t>∗</a:t>
            </a:r>
            <a:r>
              <a:rPr lang="en-GB" sz="1200" b="0" i="0" u="none" strike="noStrike" dirty="0">
                <a:solidFill>
                  <a:srgbClr val="0D0D0D"/>
                </a:solidFill>
                <a:effectLst/>
                <a:highlight>
                  <a:srgbClr val="FFFFFF"/>
                </a:highlight>
                <a:latin typeface="Söhne"/>
              </a:rPr>
              <a:t> is the effective mass of the electron in the liquid.</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sp>
        <p:nvSpPr>
          <p:cNvPr id="13" name="Textfeld 24">
            <a:extLst>
              <a:ext uri="{FF2B5EF4-FFF2-40B4-BE49-F238E27FC236}">
                <a16:creationId xmlns:a16="http://schemas.microsoft.com/office/drawing/2014/main" id="{69AAA22A-5482-4E7F-00FE-800F6750947A}"/>
              </a:ext>
            </a:extLst>
          </p:cNvPr>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14</a:t>
            </a:r>
          </a:p>
        </p:txBody>
      </p:sp>
      <p:pic>
        <p:nvPicPr>
          <p:cNvPr id="18" name="Picture 17">
            <a:extLst>
              <a:ext uri="{FF2B5EF4-FFF2-40B4-BE49-F238E27FC236}">
                <a16:creationId xmlns:a16="http://schemas.microsoft.com/office/drawing/2014/main" id="{403FA0B3-D361-3D6D-F5A8-A5A51DED3939}"/>
              </a:ext>
            </a:extLst>
          </p:cNvPr>
          <p:cNvPicPr>
            <a:picLocks noChangeAspect="1"/>
          </p:cNvPicPr>
          <p:nvPr/>
        </p:nvPicPr>
        <p:blipFill>
          <a:blip r:embed="rId4"/>
          <a:stretch>
            <a:fillRect/>
          </a:stretch>
        </p:blipFill>
        <p:spPr>
          <a:xfrm>
            <a:off x="1230584" y="3819108"/>
            <a:ext cx="3200397" cy="345798"/>
          </a:xfrm>
          <a:prstGeom prst="rect">
            <a:avLst/>
          </a:prstGeom>
        </p:spPr>
      </p:pic>
      <p:pic>
        <p:nvPicPr>
          <p:cNvPr id="21" name="Picture 20" descr="Diagram&#10;&#10;Description automatically generated">
            <a:extLst>
              <a:ext uri="{FF2B5EF4-FFF2-40B4-BE49-F238E27FC236}">
                <a16:creationId xmlns:a16="http://schemas.microsoft.com/office/drawing/2014/main" id="{350E3F68-EC94-A466-1FE5-FE87F0B6953B}"/>
              </a:ext>
            </a:extLst>
          </p:cNvPr>
          <p:cNvPicPr>
            <a:picLocks noChangeAspect="1"/>
          </p:cNvPicPr>
          <p:nvPr/>
        </p:nvPicPr>
        <p:blipFill>
          <a:blip r:embed="rId5"/>
          <a:stretch>
            <a:fillRect/>
          </a:stretch>
        </p:blipFill>
        <p:spPr>
          <a:xfrm>
            <a:off x="5142016" y="1393344"/>
            <a:ext cx="3654879" cy="2425764"/>
          </a:xfrm>
          <a:prstGeom prst="rect">
            <a:avLst/>
          </a:prstGeom>
        </p:spPr>
      </p:pic>
      <p:pic>
        <p:nvPicPr>
          <p:cNvPr id="3" name="Picture 2" descr="Diagram&#10;&#10;Description automatically generated">
            <a:extLst>
              <a:ext uri="{FF2B5EF4-FFF2-40B4-BE49-F238E27FC236}">
                <a16:creationId xmlns:a16="http://schemas.microsoft.com/office/drawing/2014/main" id="{195AD9A6-831A-72F0-C393-D6A037AEABD5}"/>
              </a:ext>
            </a:extLst>
          </p:cNvPr>
          <p:cNvPicPr>
            <a:picLocks noChangeAspect="1"/>
          </p:cNvPicPr>
          <p:nvPr/>
        </p:nvPicPr>
        <p:blipFill>
          <a:blip r:embed="rId6"/>
          <a:stretch>
            <a:fillRect/>
          </a:stretch>
        </p:blipFill>
        <p:spPr>
          <a:xfrm>
            <a:off x="5450774" y="4265936"/>
            <a:ext cx="3034143" cy="1606574"/>
          </a:xfrm>
          <a:prstGeom prst="rect">
            <a:avLst/>
          </a:prstGeom>
        </p:spPr>
      </p:pic>
    </p:spTree>
    <p:extLst>
      <p:ext uri="{BB962C8B-B14F-4D97-AF65-F5344CB8AC3E}">
        <p14:creationId xmlns:p14="http://schemas.microsoft.com/office/powerpoint/2010/main" val="1233909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Nanosecond</a:t>
            </a:r>
            <a:r>
              <a:rPr lang="cs-CZ" sz="2000" dirty="0">
                <a:solidFill>
                  <a:schemeClr val="tx2"/>
                </a:solidFill>
              </a:rPr>
              <a:t> </a:t>
            </a:r>
            <a:r>
              <a:rPr lang="cs-CZ" sz="2000" dirty="0" err="1">
                <a:solidFill>
                  <a:schemeClr val="tx2"/>
                </a:solidFill>
              </a:rPr>
              <a:t>electric</a:t>
            </a:r>
            <a:r>
              <a:rPr lang="cs-CZ" sz="2000" dirty="0">
                <a:solidFill>
                  <a:schemeClr val="tx2"/>
                </a:solidFill>
              </a:rPr>
              <a:t> </a:t>
            </a:r>
            <a:r>
              <a:rPr lang="cs-CZ" sz="2000" dirty="0" err="1">
                <a:solidFill>
                  <a:schemeClr val="tx2"/>
                </a:solidFill>
              </a:rPr>
              <a:t>breakdown</a:t>
            </a:r>
            <a:r>
              <a:rPr lang="cs-CZ" sz="2000" dirty="0">
                <a:solidFill>
                  <a:schemeClr val="tx2"/>
                </a:solidFill>
              </a:rPr>
              <a:t> in a </a:t>
            </a:r>
            <a:r>
              <a:rPr lang="cs-CZ" sz="2000" dirty="0" err="1">
                <a:solidFill>
                  <a:schemeClr val="tx2"/>
                </a:solidFill>
              </a:rPr>
              <a:t>dielectric</a:t>
            </a:r>
            <a:r>
              <a:rPr lang="cs-CZ" sz="2000" dirty="0">
                <a:solidFill>
                  <a:schemeClr val="tx2"/>
                </a:solidFill>
              </a:rPr>
              <a:t> </a:t>
            </a:r>
            <a:r>
              <a:rPr lang="cs-CZ" sz="2000" dirty="0" err="1">
                <a:solidFill>
                  <a:schemeClr val="tx2"/>
                </a:solidFill>
              </a:rPr>
              <a:t>liquid</a:t>
            </a:r>
            <a:r>
              <a:rPr lang="cs-CZ" sz="2000" dirty="0">
                <a:solidFill>
                  <a:schemeClr val="tx2"/>
                </a:solidFill>
              </a:rPr>
              <a:t> – </a:t>
            </a:r>
            <a:r>
              <a:rPr lang="cs-CZ" sz="2000" dirty="0" err="1">
                <a:solidFill>
                  <a:schemeClr val="tx2"/>
                </a:solidFill>
              </a:rPr>
              <a:t>scheme</a:t>
            </a:r>
            <a:r>
              <a:rPr lang="cs-CZ" sz="2000" dirty="0">
                <a:solidFill>
                  <a:schemeClr val="tx2"/>
                </a:solidFill>
              </a:rPr>
              <a:t> 2</a:t>
            </a:r>
          </a:p>
        </p:txBody>
      </p:sp>
      <p:sp>
        <p:nvSpPr>
          <p:cNvPr id="13" name="Textfeld 24">
            <a:extLst>
              <a:ext uri="{FF2B5EF4-FFF2-40B4-BE49-F238E27FC236}">
                <a16:creationId xmlns:a16="http://schemas.microsoft.com/office/drawing/2014/main" id="{69AAA22A-5482-4E7F-00FE-800F6750947A}"/>
              </a:ext>
            </a:extLst>
          </p:cNvPr>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15</a:t>
            </a:r>
          </a:p>
        </p:txBody>
      </p:sp>
      <p:sp>
        <p:nvSpPr>
          <p:cNvPr id="2" name="Rectangle 1">
            <a:extLst>
              <a:ext uri="{FF2B5EF4-FFF2-40B4-BE49-F238E27FC236}">
                <a16:creationId xmlns:a16="http://schemas.microsoft.com/office/drawing/2014/main" id="{9B5DE8F6-107A-2362-052E-0255AD8BD78E}"/>
              </a:ext>
            </a:extLst>
          </p:cNvPr>
          <p:cNvSpPr/>
          <p:nvPr/>
        </p:nvSpPr>
        <p:spPr>
          <a:xfrm>
            <a:off x="579423" y="1797876"/>
            <a:ext cx="3949414" cy="646331"/>
          </a:xfrm>
          <a:prstGeom prst="rect">
            <a:avLst/>
          </a:prstGeom>
        </p:spPr>
        <p:txBody>
          <a:bodyPr wrap="square">
            <a:spAutoFit/>
          </a:bodyPr>
          <a:lstStyle/>
          <a:p>
            <a:pPr lvl="1" algn="ctr"/>
            <a:r>
              <a:rPr lang="en-US" sz="1200" dirty="0">
                <a:cs typeface="Calibri"/>
              </a:rPr>
              <a:t>The Zener model of electron tunneling applied to the simulation of streamer discharge in supercritical liquid nitrogen at 80 bars and 290 K.</a:t>
            </a:r>
          </a:p>
        </p:txBody>
      </p:sp>
      <p:pic>
        <p:nvPicPr>
          <p:cNvPr id="3" name="Picture 2">
            <a:extLst>
              <a:ext uri="{FF2B5EF4-FFF2-40B4-BE49-F238E27FC236}">
                <a16:creationId xmlns:a16="http://schemas.microsoft.com/office/drawing/2014/main" id="{4054277C-F48F-7747-F4F9-070F2AFCE173}"/>
              </a:ext>
            </a:extLst>
          </p:cNvPr>
          <p:cNvPicPr>
            <a:picLocks noChangeAspect="1"/>
          </p:cNvPicPr>
          <p:nvPr/>
        </p:nvPicPr>
        <p:blipFill>
          <a:blip r:embed="rId4"/>
          <a:stretch>
            <a:fillRect/>
          </a:stretch>
        </p:blipFill>
        <p:spPr>
          <a:xfrm>
            <a:off x="5181303" y="2225263"/>
            <a:ext cx="3314628" cy="288229"/>
          </a:xfrm>
          <a:prstGeom prst="rect">
            <a:avLst/>
          </a:prstGeom>
        </p:spPr>
      </p:pic>
      <p:sp>
        <p:nvSpPr>
          <p:cNvPr id="4" name="Rectangle 3">
            <a:extLst>
              <a:ext uri="{FF2B5EF4-FFF2-40B4-BE49-F238E27FC236}">
                <a16:creationId xmlns:a16="http://schemas.microsoft.com/office/drawing/2014/main" id="{68F1D6EF-2321-5753-DA25-346603193F28}"/>
              </a:ext>
            </a:extLst>
          </p:cNvPr>
          <p:cNvSpPr/>
          <p:nvPr/>
        </p:nvSpPr>
        <p:spPr>
          <a:xfrm>
            <a:off x="6298538" y="1797876"/>
            <a:ext cx="1080167" cy="276999"/>
          </a:xfrm>
          <a:prstGeom prst="rect">
            <a:avLst/>
          </a:prstGeom>
        </p:spPr>
        <p:txBody>
          <a:bodyPr wrap="none">
            <a:spAutoFit/>
          </a:bodyPr>
          <a:lstStyle/>
          <a:p>
            <a:pPr algn="ctr"/>
            <a:r>
              <a:rPr lang="en-US" sz="1200" dirty="0">
                <a:cs typeface="Calibri"/>
              </a:rPr>
              <a:t>ionization rate</a:t>
            </a:r>
          </a:p>
        </p:txBody>
      </p:sp>
      <p:pic>
        <p:nvPicPr>
          <p:cNvPr id="5" name="Picture 4" descr="A picture containing clock&#10;&#10;Description automatically generated">
            <a:extLst>
              <a:ext uri="{FF2B5EF4-FFF2-40B4-BE49-F238E27FC236}">
                <a16:creationId xmlns:a16="http://schemas.microsoft.com/office/drawing/2014/main" id="{52D4E40B-BCC2-5D51-6E4E-2549BC4E98E1}"/>
              </a:ext>
            </a:extLst>
          </p:cNvPr>
          <p:cNvPicPr>
            <a:picLocks noChangeAspect="1"/>
          </p:cNvPicPr>
          <p:nvPr/>
        </p:nvPicPr>
        <p:blipFill>
          <a:blip r:embed="rId5"/>
          <a:stretch>
            <a:fillRect/>
          </a:stretch>
        </p:blipFill>
        <p:spPr>
          <a:xfrm>
            <a:off x="6042913" y="3014698"/>
            <a:ext cx="1477099" cy="262207"/>
          </a:xfrm>
          <a:prstGeom prst="rect">
            <a:avLst/>
          </a:prstGeom>
        </p:spPr>
      </p:pic>
      <p:sp>
        <p:nvSpPr>
          <p:cNvPr id="6" name="Rectangle 5">
            <a:extLst>
              <a:ext uri="{FF2B5EF4-FFF2-40B4-BE49-F238E27FC236}">
                <a16:creationId xmlns:a16="http://schemas.microsoft.com/office/drawing/2014/main" id="{9092B5BC-4DA4-7504-B81A-1CF5E65C8C5B}"/>
              </a:ext>
            </a:extLst>
          </p:cNvPr>
          <p:cNvSpPr/>
          <p:nvPr/>
        </p:nvSpPr>
        <p:spPr>
          <a:xfrm>
            <a:off x="6009040" y="2762660"/>
            <a:ext cx="1659173" cy="276999"/>
          </a:xfrm>
          <a:prstGeom prst="rect">
            <a:avLst/>
          </a:prstGeom>
        </p:spPr>
        <p:txBody>
          <a:bodyPr wrap="none">
            <a:spAutoFit/>
          </a:bodyPr>
          <a:lstStyle/>
          <a:p>
            <a:pPr algn="ctr"/>
            <a:r>
              <a:rPr lang="en-US" sz="1200" dirty="0">
                <a:cs typeface="Calibri"/>
              </a:rPr>
              <a:t>intermolecular distance</a:t>
            </a:r>
          </a:p>
        </p:txBody>
      </p:sp>
      <p:pic>
        <p:nvPicPr>
          <p:cNvPr id="10" name="Picture 9">
            <a:extLst>
              <a:ext uri="{FF2B5EF4-FFF2-40B4-BE49-F238E27FC236}">
                <a16:creationId xmlns:a16="http://schemas.microsoft.com/office/drawing/2014/main" id="{0CE607E5-A290-1D36-8CE7-504CEFEC6F5D}"/>
              </a:ext>
            </a:extLst>
          </p:cNvPr>
          <p:cNvPicPr>
            <a:picLocks noChangeAspect="1"/>
          </p:cNvPicPr>
          <p:nvPr/>
        </p:nvPicPr>
        <p:blipFill>
          <a:blip r:embed="rId6"/>
          <a:stretch>
            <a:fillRect/>
          </a:stretch>
        </p:blipFill>
        <p:spPr>
          <a:xfrm>
            <a:off x="6026374" y="4282899"/>
            <a:ext cx="1445348" cy="255947"/>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205297FC-D30D-C07C-330D-2A6C50FFB809}"/>
              </a:ext>
            </a:extLst>
          </p:cNvPr>
          <p:cNvPicPr>
            <a:picLocks noChangeAspect="1"/>
          </p:cNvPicPr>
          <p:nvPr/>
        </p:nvPicPr>
        <p:blipFill>
          <a:blip r:embed="rId7"/>
          <a:stretch>
            <a:fillRect/>
          </a:stretch>
        </p:blipFill>
        <p:spPr>
          <a:xfrm>
            <a:off x="6213893" y="3660535"/>
            <a:ext cx="1198587" cy="240661"/>
          </a:xfrm>
          <a:prstGeom prst="rect">
            <a:avLst/>
          </a:prstGeom>
        </p:spPr>
      </p:pic>
      <p:sp>
        <p:nvSpPr>
          <p:cNvPr id="15" name="Rectangle 14">
            <a:extLst>
              <a:ext uri="{FF2B5EF4-FFF2-40B4-BE49-F238E27FC236}">
                <a16:creationId xmlns:a16="http://schemas.microsoft.com/office/drawing/2014/main" id="{524EC8C9-79AD-3BAF-55F6-A23260473CA5}"/>
              </a:ext>
            </a:extLst>
          </p:cNvPr>
          <p:cNvSpPr/>
          <p:nvPr/>
        </p:nvSpPr>
        <p:spPr>
          <a:xfrm>
            <a:off x="5944049" y="3390443"/>
            <a:ext cx="1770036" cy="276999"/>
          </a:xfrm>
          <a:prstGeom prst="rect">
            <a:avLst/>
          </a:prstGeom>
        </p:spPr>
        <p:txBody>
          <a:bodyPr wrap="none">
            <a:spAutoFit/>
          </a:bodyPr>
          <a:lstStyle/>
          <a:p>
            <a:pPr algn="ctr"/>
            <a:r>
              <a:rPr lang="en-US" sz="1200" dirty="0">
                <a:cs typeface="Calibri"/>
              </a:rPr>
              <a:t>impurity density (50ppm)</a:t>
            </a:r>
          </a:p>
        </p:txBody>
      </p:sp>
      <p:sp>
        <p:nvSpPr>
          <p:cNvPr id="16" name="Rectangle 15">
            <a:extLst>
              <a:ext uri="{FF2B5EF4-FFF2-40B4-BE49-F238E27FC236}">
                <a16:creationId xmlns:a16="http://schemas.microsoft.com/office/drawing/2014/main" id="{574DAA7D-24EB-2C0B-D589-1520E20F2BC1}"/>
              </a:ext>
            </a:extLst>
          </p:cNvPr>
          <p:cNvSpPr/>
          <p:nvPr/>
        </p:nvSpPr>
        <p:spPr>
          <a:xfrm>
            <a:off x="5950152" y="4018226"/>
            <a:ext cx="1629550" cy="276999"/>
          </a:xfrm>
          <a:prstGeom prst="rect">
            <a:avLst/>
          </a:prstGeom>
        </p:spPr>
        <p:txBody>
          <a:bodyPr wrap="none">
            <a:spAutoFit/>
          </a:bodyPr>
          <a:lstStyle/>
          <a:p>
            <a:pPr algn="ctr"/>
            <a:r>
              <a:rPr lang="en-US" sz="1200" dirty="0">
                <a:cs typeface="Calibri"/>
              </a:rPr>
              <a:t>effective electron mass</a:t>
            </a:r>
          </a:p>
        </p:txBody>
      </p:sp>
      <p:pic>
        <p:nvPicPr>
          <p:cNvPr id="17" name="Picture 16" descr="Logo&#10;&#10;Description automatically generated with medium confidence">
            <a:extLst>
              <a:ext uri="{FF2B5EF4-FFF2-40B4-BE49-F238E27FC236}">
                <a16:creationId xmlns:a16="http://schemas.microsoft.com/office/drawing/2014/main" id="{A1D20A1B-B1A0-E331-29C5-B2C9DE9AD824}"/>
              </a:ext>
            </a:extLst>
          </p:cNvPr>
          <p:cNvPicPr>
            <a:picLocks noChangeAspect="1"/>
          </p:cNvPicPr>
          <p:nvPr/>
        </p:nvPicPr>
        <p:blipFill>
          <a:blip r:embed="rId8"/>
          <a:stretch>
            <a:fillRect/>
          </a:stretch>
        </p:blipFill>
        <p:spPr>
          <a:xfrm>
            <a:off x="6774362" y="5153507"/>
            <a:ext cx="973716" cy="249225"/>
          </a:xfrm>
          <a:prstGeom prst="rect">
            <a:avLst/>
          </a:prstGeom>
        </p:spPr>
      </p:pic>
      <p:sp>
        <p:nvSpPr>
          <p:cNvPr id="19" name="Rectangle 18">
            <a:extLst>
              <a:ext uri="{FF2B5EF4-FFF2-40B4-BE49-F238E27FC236}">
                <a16:creationId xmlns:a16="http://schemas.microsoft.com/office/drawing/2014/main" id="{6B4F32A9-B95E-753F-186C-45CFF16BC32C}"/>
              </a:ext>
            </a:extLst>
          </p:cNvPr>
          <p:cNvSpPr/>
          <p:nvPr/>
        </p:nvSpPr>
        <p:spPr>
          <a:xfrm>
            <a:off x="4993605" y="1630687"/>
            <a:ext cx="3575713" cy="313181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20" name="Picture 19" descr="A picture containing text, clipart&#10;&#10;Description automatically generated">
            <a:extLst>
              <a:ext uri="{FF2B5EF4-FFF2-40B4-BE49-F238E27FC236}">
                <a16:creationId xmlns:a16="http://schemas.microsoft.com/office/drawing/2014/main" id="{73DDBB33-D518-14CF-47CD-A1EC5811E369}"/>
              </a:ext>
            </a:extLst>
          </p:cNvPr>
          <p:cNvPicPr>
            <a:picLocks noChangeAspect="1"/>
          </p:cNvPicPr>
          <p:nvPr/>
        </p:nvPicPr>
        <p:blipFill>
          <a:blip r:embed="rId9"/>
          <a:stretch>
            <a:fillRect/>
          </a:stretch>
        </p:blipFill>
        <p:spPr>
          <a:xfrm>
            <a:off x="6818286" y="5602684"/>
            <a:ext cx="870401" cy="237910"/>
          </a:xfrm>
          <a:prstGeom prst="rect">
            <a:avLst/>
          </a:prstGeom>
        </p:spPr>
      </p:pic>
      <p:sp>
        <p:nvSpPr>
          <p:cNvPr id="22" name="Rectangle 21">
            <a:extLst>
              <a:ext uri="{FF2B5EF4-FFF2-40B4-BE49-F238E27FC236}">
                <a16:creationId xmlns:a16="http://schemas.microsoft.com/office/drawing/2014/main" id="{20D8B61A-0070-3D45-8F93-3176499F5346}"/>
              </a:ext>
            </a:extLst>
          </p:cNvPr>
          <p:cNvSpPr/>
          <p:nvPr/>
        </p:nvSpPr>
        <p:spPr>
          <a:xfrm>
            <a:off x="5442431" y="5149290"/>
            <a:ext cx="1160319" cy="276999"/>
          </a:xfrm>
          <a:prstGeom prst="rect">
            <a:avLst/>
          </a:prstGeom>
        </p:spPr>
        <p:txBody>
          <a:bodyPr wrap="none">
            <a:spAutoFit/>
          </a:bodyPr>
          <a:lstStyle/>
          <a:p>
            <a:pPr algn="ctr"/>
            <a:r>
              <a:rPr lang="en-US" sz="1200" dirty="0">
                <a:cs typeface="Calibri"/>
              </a:rPr>
              <a:t>streamer speed</a:t>
            </a:r>
          </a:p>
        </p:txBody>
      </p:sp>
      <p:sp>
        <p:nvSpPr>
          <p:cNvPr id="23" name="Rectangle 22">
            <a:extLst>
              <a:ext uri="{FF2B5EF4-FFF2-40B4-BE49-F238E27FC236}">
                <a16:creationId xmlns:a16="http://schemas.microsoft.com/office/drawing/2014/main" id="{B73C52AD-E4ED-DA2F-9F76-EAC4C239F880}"/>
              </a:ext>
            </a:extLst>
          </p:cNvPr>
          <p:cNvSpPr/>
          <p:nvPr/>
        </p:nvSpPr>
        <p:spPr>
          <a:xfrm>
            <a:off x="5152189" y="5589263"/>
            <a:ext cx="1743682" cy="276999"/>
          </a:xfrm>
          <a:prstGeom prst="rect">
            <a:avLst/>
          </a:prstGeom>
        </p:spPr>
        <p:txBody>
          <a:bodyPr wrap="none">
            <a:spAutoFit/>
          </a:bodyPr>
          <a:lstStyle/>
          <a:p>
            <a:pPr algn="ctr"/>
            <a:r>
              <a:rPr lang="en-US" sz="1200" dirty="0">
                <a:cs typeface="Calibri"/>
              </a:rPr>
              <a:t>density of ionized matter</a:t>
            </a:r>
          </a:p>
        </p:txBody>
      </p:sp>
      <p:sp>
        <p:nvSpPr>
          <p:cNvPr id="24" name="Rectangle 23">
            <a:extLst>
              <a:ext uri="{FF2B5EF4-FFF2-40B4-BE49-F238E27FC236}">
                <a16:creationId xmlns:a16="http://schemas.microsoft.com/office/drawing/2014/main" id="{A5EDFD6A-55E3-6355-1F9D-54C1FD04AAE9}"/>
              </a:ext>
            </a:extLst>
          </p:cNvPr>
          <p:cNvSpPr/>
          <p:nvPr/>
        </p:nvSpPr>
        <p:spPr>
          <a:xfrm>
            <a:off x="4993605" y="5011726"/>
            <a:ext cx="3575713" cy="104617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cxnSp>
        <p:nvCxnSpPr>
          <p:cNvPr id="25" name="Straight Arrow Connector 24">
            <a:extLst>
              <a:ext uri="{FF2B5EF4-FFF2-40B4-BE49-F238E27FC236}">
                <a16:creationId xmlns:a16="http://schemas.microsoft.com/office/drawing/2014/main" id="{BA1B0980-7E14-5D67-26DD-D03856D39FE6}"/>
              </a:ext>
            </a:extLst>
          </p:cNvPr>
          <p:cNvCxnSpPr>
            <a:cxnSpLocks/>
            <a:stCxn id="19" idx="2"/>
            <a:endCxn id="24" idx="0"/>
          </p:cNvCxnSpPr>
          <p:nvPr/>
        </p:nvCxnSpPr>
        <p:spPr>
          <a:xfrm>
            <a:off x="6781462" y="4762501"/>
            <a:ext cx="0" cy="249225"/>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6" name="Group 25">
            <a:extLst>
              <a:ext uri="{FF2B5EF4-FFF2-40B4-BE49-F238E27FC236}">
                <a16:creationId xmlns:a16="http://schemas.microsoft.com/office/drawing/2014/main" id="{179DFD7C-FB94-1A7D-9061-DD5B262B06C2}"/>
              </a:ext>
            </a:extLst>
          </p:cNvPr>
          <p:cNvGrpSpPr/>
          <p:nvPr/>
        </p:nvGrpSpPr>
        <p:grpSpPr>
          <a:xfrm>
            <a:off x="835715" y="2616735"/>
            <a:ext cx="3803650" cy="2724150"/>
            <a:chOff x="835715" y="2616735"/>
            <a:chExt cx="3803650" cy="2724150"/>
          </a:xfrm>
        </p:grpSpPr>
        <p:pic>
          <p:nvPicPr>
            <p:cNvPr id="27" name="Picture 26" descr="Shape&#10;&#10;Description automatically generated with low confidence">
              <a:extLst>
                <a:ext uri="{FF2B5EF4-FFF2-40B4-BE49-F238E27FC236}">
                  <a16:creationId xmlns:a16="http://schemas.microsoft.com/office/drawing/2014/main" id="{EF4ECBD5-5B8B-BD1B-4CE7-D2F96487D313}"/>
                </a:ext>
              </a:extLst>
            </p:cNvPr>
            <p:cNvPicPr>
              <a:picLocks noChangeAspect="1"/>
            </p:cNvPicPr>
            <p:nvPr/>
          </p:nvPicPr>
          <p:blipFill>
            <a:blip r:embed="rId10"/>
            <a:stretch>
              <a:fillRect/>
            </a:stretch>
          </p:blipFill>
          <p:spPr>
            <a:xfrm>
              <a:off x="835715" y="2616735"/>
              <a:ext cx="3803650" cy="2724150"/>
            </a:xfrm>
            <a:prstGeom prst="rect">
              <a:avLst/>
            </a:prstGeom>
          </p:spPr>
        </p:pic>
        <p:sp>
          <p:nvSpPr>
            <p:cNvPr id="28" name="Rectangle 27">
              <a:extLst>
                <a:ext uri="{FF2B5EF4-FFF2-40B4-BE49-F238E27FC236}">
                  <a16:creationId xmlns:a16="http://schemas.microsoft.com/office/drawing/2014/main" id="{3E59858C-1692-71F1-F15F-EE8BC95E2FB2}"/>
                </a:ext>
              </a:extLst>
            </p:cNvPr>
            <p:cNvSpPr/>
            <p:nvPr/>
          </p:nvSpPr>
          <p:spPr>
            <a:xfrm>
              <a:off x="984729" y="2815668"/>
              <a:ext cx="287480" cy="276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grpSp>
      <p:sp>
        <p:nvSpPr>
          <p:cNvPr id="29" name="Rectangle 28">
            <a:extLst>
              <a:ext uri="{FF2B5EF4-FFF2-40B4-BE49-F238E27FC236}">
                <a16:creationId xmlns:a16="http://schemas.microsoft.com/office/drawing/2014/main" id="{733F103E-AA0F-030E-23C4-54D1D75E7251}"/>
              </a:ext>
            </a:extLst>
          </p:cNvPr>
          <p:cNvSpPr/>
          <p:nvPr/>
        </p:nvSpPr>
        <p:spPr>
          <a:xfrm>
            <a:off x="7520012" y="6554398"/>
            <a:ext cx="1671420" cy="276999"/>
          </a:xfrm>
          <a:prstGeom prst="rect">
            <a:avLst/>
          </a:prstGeom>
        </p:spPr>
        <p:txBody>
          <a:bodyPr wrap="none">
            <a:spAutoFit/>
          </a:bodyPr>
          <a:lstStyle/>
          <a:p>
            <a:r>
              <a:rPr lang="en-US" sz="1200" dirty="0">
                <a:cs typeface="Calibri"/>
              </a:rPr>
              <a:t>Sun et al. 2014 IEEE TPS</a:t>
            </a:r>
          </a:p>
        </p:txBody>
      </p:sp>
    </p:spTree>
    <p:extLst>
      <p:ext uri="{BB962C8B-B14F-4D97-AF65-F5344CB8AC3E}">
        <p14:creationId xmlns:p14="http://schemas.microsoft.com/office/powerpoint/2010/main" val="2092912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Nanosecond</a:t>
            </a:r>
            <a:r>
              <a:rPr lang="cs-CZ" sz="2000" dirty="0">
                <a:solidFill>
                  <a:schemeClr val="tx2"/>
                </a:solidFill>
              </a:rPr>
              <a:t> </a:t>
            </a:r>
            <a:r>
              <a:rPr lang="cs-CZ" sz="2000" dirty="0" err="1">
                <a:solidFill>
                  <a:schemeClr val="tx2"/>
                </a:solidFill>
              </a:rPr>
              <a:t>electric</a:t>
            </a:r>
            <a:r>
              <a:rPr lang="cs-CZ" sz="2000" dirty="0">
                <a:solidFill>
                  <a:schemeClr val="tx2"/>
                </a:solidFill>
              </a:rPr>
              <a:t> </a:t>
            </a:r>
            <a:r>
              <a:rPr lang="cs-CZ" sz="2000" dirty="0" err="1">
                <a:solidFill>
                  <a:schemeClr val="tx2"/>
                </a:solidFill>
              </a:rPr>
              <a:t>breakdown</a:t>
            </a:r>
            <a:r>
              <a:rPr lang="cs-CZ" sz="2000" dirty="0">
                <a:solidFill>
                  <a:schemeClr val="tx2"/>
                </a:solidFill>
              </a:rPr>
              <a:t> in a </a:t>
            </a:r>
            <a:r>
              <a:rPr lang="cs-CZ" sz="2000" dirty="0" err="1">
                <a:solidFill>
                  <a:schemeClr val="tx2"/>
                </a:solidFill>
              </a:rPr>
              <a:t>dielectric</a:t>
            </a:r>
            <a:r>
              <a:rPr lang="cs-CZ" sz="2000" dirty="0">
                <a:solidFill>
                  <a:schemeClr val="tx2"/>
                </a:solidFill>
              </a:rPr>
              <a:t> </a:t>
            </a:r>
            <a:r>
              <a:rPr lang="cs-CZ" sz="2000" dirty="0" err="1">
                <a:solidFill>
                  <a:schemeClr val="tx2"/>
                </a:solidFill>
              </a:rPr>
              <a:t>liquid</a:t>
            </a:r>
            <a:r>
              <a:rPr lang="cs-CZ" sz="2000" dirty="0">
                <a:solidFill>
                  <a:schemeClr val="tx2"/>
                </a:solidFill>
              </a:rPr>
              <a:t> – </a:t>
            </a:r>
            <a:r>
              <a:rPr lang="cs-CZ" sz="2000" dirty="0" err="1">
                <a:solidFill>
                  <a:schemeClr val="tx2"/>
                </a:solidFill>
              </a:rPr>
              <a:t>scheme</a:t>
            </a:r>
            <a:r>
              <a:rPr lang="cs-CZ" sz="2000" dirty="0">
                <a:solidFill>
                  <a:schemeClr val="tx2"/>
                </a:solidFill>
              </a:rPr>
              <a:t> 2</a:t>
            </a:r>
          </a:p>
        </p:txBody>
      </p:sp>
      <p:sp>
        <p:nvSpPr>
          <p:cNvPr id="13" name="Textfeld 24">
            <a:extLst>
              <a:ext uri="{FF2B5EF4-FFF2-40B4-BE49-F238E27FC236}">
                <a16:creationId xmlns:a16="http://schemas.microsoft.com/office/drawing/2014/main" id="{69AAA22A-5482-4E7F-00FE-800F6750947A}"/>
              </a:ext>
            </a:extLst>
          </p:cNvPr>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16</a:t>
            </a:r>
          </a:p>
        </p:txBody>
      </p:sp>
      <p:pic>
        <p:nvPicPr>
          <p:cNvPr id="7" name="Picture 6">
            <a:extLst>
              <a:ext uri="{FF2B5EF4-FFF2-40B4-BE49-F238E27FC236}">
                <a16:creationId xmlns:a16="http://schemas.microsoft.com/office/drawing/2014/main" id="{EDB0A608-CD4B-8399-6A5A-B09C3B1F12EB}"/>
              </a:ext>
            </a:extLst>
          </p:cNvPr>
          <p:cNvPicPr>
            <a:picLocks noChangeAspect="1"/>
          </p:cNvPicPr>
          <p:nvPr/>
        </p:nvPicPr>
        <p:blipFill>
          <a:blip r:embed="rId4"/>
          <a:stretch>
            <a:fillRect/>
          </a:stretch>
        </p:blipFill>
        <p:spPr>
          <a:xfrm>
            <a:off x="4010493" y="1705193"/>
            <a:ext cx="2528355" cy="4810043"/>
          </a:xfrm>
          <a:prstGeom prst="rect">
            <a:avLst/>
          </a:prstGeom>
        </p:spPr>
      </p:pic>
      <p:pic>
        <p:nvPicPr>
          <p:cNvPr id="12" name="Picture 11" descr="Chart&#10;&#10;Description automatically generated">
            <a:extLst>
              <a:ext uri="{FF2B5EF4-FFF2-40B4-BE49-F238E27FC236}">
                <a16:creationId xmlns:a16="http://schemas.microsoft.com/office/drawing/2014/main" id="{AEAD73A2-05B5-D872-E0E7-3E8A5615DA33}"/>
              </a:ext>
            </a:extLst>
          </p:cNvPr>
          <p:cNvPicPr>
            <a:picLocks noChangeAspect="1"/>
          </p:cNvPicPr>
          <p:nvPr/>
        </p:nvPicPr>
        <p:blipFill>
          <a:blip r:embed="rId5"/>
          <a:stretch>
            <a:fillRect/>
          </a:stretch>
        </p:blipFill>
        <p:spPr>
          <a:xfrm>
            <a:off x="391789" y="2490418"/>
            <a:ext cx="3011844" cy="2949569"/>
          </a:xfrm>
          <a:prstGeom prst="rect">
            <a:avLst/>
          </a:prstGeom>
        </p:spPr>
      </p:pic>
      <p:cxnSp>
        <p:nvCxnSpPr>
          <p:cNvPr id="18" name="Straight Arrow Connector 17">
            <a:extLst>
              <a:ext uri="{FF2B5EF4-FFF2-40B4-BE49-F238E27FC236}">
                <a16:creationId xmlns:a16="http://schemas.microsoft.com/office/drawing/2014/main" id="{562448D0-1DBB-E49B-700E-64E1B7B1E409}"/>
              </a:ext>
            </a:extLst>
          </p:cNvPr>
          <p:cNvCxnSpPr>
            <a:cxnSpLocks/>
          </p:cNvCxnSpPr>
          <p:nvPr/>
        </p:nvCxnSpPr>
        <p:spPr>
          <a:xfrm>
            <a:off x="3588698" y="2694554"/>
            <a:ext cx="0" cy="2511380"/>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B89069F4-DD7B-FF9B-7EA6-8C9AB4533C35}"/>
              </a:ext>
            </a:extLst>
          </p:cNvPr>
          <p:cNvSpPr/>
          <p:nvPr/>
        </p:nvSpPr>
        <p:spPr>
          <a:xfrm>
            <a:off x="3409651" y="2425268"/>
            <a:ext cx="383759" cy="276999"/>
          </a:xfrm>
          <a:prstGeom prst="rect">
            <a:avLst/>
          </a:prstGeom>
        </p:spPr>
        <p:txBody>
          <a:bodyPr wrap="none">
            <a:spAutoFit/>
          </a:bodyPr>
          <a:lstStyle/>
          <a:p>
            <a:pPr algn="ctr"/>
            <a:r>
              <a:rPr lang="en-US" sz="1200" dirty="0" err="1">
                <a:cs typeface="Calibri"/>
              </a:rPr>
              <a:t>čas</a:t>
            </a:r>
            <a:endParaRPr lang="en-US" sz="1200" dirty="0">
              <a:cs typeface="Calibri"/>
            </a:endParaRPr>
          </a:p>
        </p:txBody>
      </p:sp>
      <p:sp>
        <p:nvSpPr>
          <p:cNvPr id="30" name="Rectangle 29">
            <a:extLst>
              <a:ext uri="{FF2B5EF4-FFF2-40B4-BE49-F238E27FC236}">
                <a16:creationId xmlns:a16="http://schemas.microsoft.com/office/drawing/2014/main" id="{C8DD2604-FF65-0489-CE97-072DE94CBE38}"/>
              </a:ext>
            </a:extLst>
          </p:cNvPr>
          <p:cNvSpPr/>
          <p:nvPr/>
        </p:nvSpPr>
        <p:spPr>
          <a:xfrm>
            <a:off x="772754" y="1778937"/>
            <a:ext cx="2528355" cy="646331"/>
          </a:xfrm>
          <a:prstGeom prst="rect">
            <a:avLst/>
          </a:prstGeom>
        </p:spPr>
        <p:txBody>
          <a:bodyPr wrap="square">
            <a:spAutoFit/>
          </a:bodyPr>
          <a:lstStyle/>
          <a:p>
            <a:pPr algn="ctr"/>
            <a:r>
              <a:rPr lang="en-US" sz="1200" dirty="0">
                <a:cs typeface="Calibri"/>
              </a:rPr>
              <a:t>Optical emission spectrum and its interpretation: superposition of two blackbody emissions.</a:t>
            </a:r>
          </a:p>
        </p:txBody>
      </p:sp>
      <p:sp>
        <p:nvSpPr>
          <p:cNvPr id="31" name="Rectangle 30">
            <a:extLst>
              <a:ext uri="{FF2B5EF4-FFF2-40B4-BE49-F238E27FC236}">
                <a16:creationId xmlns:a16="http://schemas.microsoft.com/office/drawing/2014/main" id="{F1E8560F-51E4-0818-C09D-D1BE317B302D}"/>
              </a:ext>
            </a:extLst>
          </p:cNvPr>
          <p:cNvSpPr/>
          <p:nvPr/>
        </p:nvSpPr>
        <p:spPr>
          <a:xfrm>
            <a:off x="4290962" y="1425326"/>
            <a:ext cx="1710405" cy="276999"/>
          </a:xfrm>
          <a:prstGeom prst="rect">
            <a:avLst/>
          </a:prstGeom>
        </p:spPr>
        <p:txBody>
          <a:bodyPr wrap="square">
            <a:spAutoFit/>
          </a:bodyPr>
          <a:lstStyle/>
          <a:p>
            <a:pPr algn="ctr"/>
            <a:r>
              <a:rPr lang="en-US" sz="1200" dirty="0" err="1">
                <a:cs typeface="Calibri"/>
              </a:rPr>
              <a:t>navrhovaný</a:t>
            </a:r>
            <a:r>
              <a:rPr lang="en-US" sz="1200" dirty="0">
                <a:cs typeface="Calibri"/>
              </a:rPr>
              <a:t> model</a:t>
            </a:r>
          </a:p>
        </p:txBody>
      </p:sp>
      <p:sp>
        <p:nvSpPr>
          <p:cNvPr id="32" name="Rectangle 31">
            <a:extLst>
              <a:ext uri="{FF2B5EF4-FFF2-40B4-BE49-F238E27FC236}">
                <a16:creationId xmlns:a16="http://schemas.microsoft.com/office/drawing/2014/main" id="{D911C010-90F5-4EC4-2336-EF2EF9B0BBE3}"/>
              </a:ext>
            </a:extLst>
          </p:cNvPr>
          <p:cNvSpPr/>
          <p:nvPr/>
        </p:nvSpPr>
        <p:spPr>
          <a:xfrm>
            <a:off x="6817100" y="4378413"/>
            <a:ext cx="2184396" cy="1569660"/>
          </a:xfrm>
          <a:prstGeom prst="rect">
            <a:avLst/>
          </a:prstGeom>
        </p:spPr>
        <p:txBody>
          <a:bodyPr wrap="square">
            <a:spAutoFit/>
          </a:bodyPr>
          <a:lstStyle/>
          <a:p>
            <a:pPr algn="ctr"/>
            <a:r>
              <a:rPr lang="en-GB" sz="1200" b="0" i="0" u="none" strike="noStrike" dirty="0">
                <a:solidFill>
                  <a:srgbClr val="0D0D0D"/>
                </a:solidFill>
                <a:effectLst/>
                <a:highlight>
                  <a:srgbClr val="FFFFFF"/>
                </a:highlight>
                <a:latin typeface="Söhne"/>
              </a:rPr>
              <a:t>Interpretation of the spectrum with nanosecond resolution using a physical model and determination of the electron density in the initial phases of the discharge from the broadened emission of hydrogen spectral lines.</a:t>
            </a:r>
            <a:endParaRPr lang="en-US" sz="1200" dirty="0">
              <a:cs typeface="Calibri"/>
            </a:endParaRPr>
          </a:p>
        </p:txBody>
      </p:sp>
      <p:pic>
        <p:nvPicPr>
          <p:cNvPr id="33" name="Picture 32" descr="Chart&#10;&#10;Description automatically generated">
            <a:extLst>
              <a:ext uri="{FF2B5EF4-FFF2-40B4-BE49-F238E27FC236}">
                <a16:creationId xmlns:a16="http://schemas.microsoft.com/office/drawing/2014/main" id="{E843E9AD-17E4-CAA2-DE07-4474E786DEB3}"/>
              </a:ext>
            </a:extLst>
          </p:cNvPr>
          <p:cNvPicPr>
            <a:picLocks noChangeAspect="1"/>
          </p:cNvPicPr>
          <p:nvPr/>
        </p:nvPicPr>
        <p:blipFill>
          <a:blip r:embed="rId6"/>
          <a:stretch>
            <a:fillRect/>
          </a:stretch>
        </p:blipFill>
        <p:spPr>
          <a:xfrm>
            <a:off x="6843175" y="2245595"/>
            <a:ext cx="1909036" cy="1974382"/>
          </a:xfrm>
          <a:prstGeom prst="rect">
            <a:avLst/>
          </a:prstGeom>
        </p:spPr>
      </p:pic>
      <p:sp>
        <p:nvSpPr>
          <p:cNvPr id="34" name="Rectangle 33">
            <a:extLst>
              <a:ext uri="{FF2B5EF4-FFF2-40B4-BE49-F238E27FC236}">
                <a16:creationId xmlns:a16="http://schemas.microsoft.com/office/drawing/2014/main" id="{4ABE2F8B-3398-885E-4495-A4CFECB8C15C}"/>
              </a:ext>
            </a:extLst>
          </p:cNvPr>
          <p:cNvSpPr/>
          <p:nvPr/>
        </p:nvSpPr>
        <p:spPr>
          <a:xfrm>
            <a:off x="7206867" y="6407428"/>
            <a:ext cx="1937132" cy="461665"/>
          </a:xfrm>
          <a:prstGeom prst="rect">
            <a:avLst/>
          </a:prstGeom>
        </p:spPr>
        <p:txBody>
          <a:bodyPr wrap="none">
            <a:spAutoFit/>
          </a:bodyPr>
          <a:lstStyle/>
          <a:p>
            <a:pPr algn="ctr"/>
            <a:r>
              <a:rPr lang="en-US" sz="1200" dirty="0">
                <a:cs typeface="Calibri"/>
              </a:rPr>
              <a:t>von </a:t>
            </a:r>
            <a:r>
              <a:rPr lang="en-US" sz="1200" dirty="0" err="1">
                <a:cs typeface="Calibri"/>
              </a:rPr>
              <a:t>Keudell</a:t>
            </a:r>
            <a:r>
              <a:rPr lang="en-US" sz="1200" dirty="0">
                <a:cs typeface="Calibri"/>
              </a:rPr>
              <a:t> et al. 2020 PSST</a:t>
            </a:r>
          </a:p>
          <a:p>
            <a:pPr algn="ctr"/>
            <a:r>
              <a:rPr lang="en-US" sz="1200" dirty="0" err="1">
                <a:cs typeface="Calibri"/>
              </a:rPr>
              <a:t>Marinov</a:t>
            </a:r>
            <a:r>
              <a:rPr lang="en-US" sz="1200" dirty="0">
                <a:cs typeface="Calibri"/>
              </a:rPr>
              <a:t> et al. 2014 JPDAP</a:t>
            </a:r>
          </a:p>
        </p:txBody>
      </p:sp>
    </p:spTree>
    <p:extLst>
      <p:ext uri="{BB962C8B-B14F-4D97-AF65-F5344CB8AC3E}">
        <p14:creationId xmlns:p14="http://schemas.microsoft.com/office/powerpoint/2010/main" val="1479854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17</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1015663"/>
          </a:xfrm>
          <a:prstGeom prst="rect">
            <a:avLst/>
          </a:prstGeom>
          <a:noFill/>
        </p:spPr>
        <p:txBody>
          <a:bodyPr wrap="square" rtlCol="0">
            <a:spAutoFit/>
          </a:bodyPr>
          <a:lstStyle/>
          <a:p>
            <a:pPr marL="171450" indent="-171450">
              <a:buFont typeface="Arial" panose="020B0604020202020204" pitchFamily="34" charset="0"/>
              <a:buChar char="•"/>
            </a:pPr>
            <a:r>
              <a:rPr lang="cs-CZ" sz="1200" dirty="0" err="1">
                <a:cs typeface="Times New Roman"/>
              </a:rPr>
              <a:t>Simulations</a:t>
            </a:r>
            <a:r>
              <a:rPr lang="cs-CZ" sz="1200" dirty="0">
                <a:cs typeface="Times New Roman"/>
              </a:rPr>
              <a:t> </a:t>
            </a:r>
            <a:r>
              <a:rPr lang="cs-CZ" sz="1200" dirty="0" err="1">
                <a:cs typeface="Times New Roman"/>
              </a:rPr>
              <a:t>taking</a:t>
            </a:r>
            <a:r>
              <a:rPr lang="cs-CZ" sz="1200" dirty="0">
                <a:cs typeface="Times New Roman"/>
              </a:rPr>
              <a:t> </a:t>
            </a:r>
            <a:r>
              <a:rPr lang="cs-CZ" sz="1200" dirty="0" err="1">
                <a:cs typeface="Times New Roman"/>
              </a:rPr>
              <a:t>into</a:t>
            </a:r>
            <a:r>
              <a:rPr lang="cs-CZ" sz="1200" dirty="0">
                <a:cs typeface="Times New Roman"/>
              </a:rPr>
              <a:t> </a:t>
            </a:r>
            <a:r>
              <a:rPr lang="cs-CZ" sz="1200" dirty="0" err="1">
                <a:cs typeface="Times New Roman"/>
              </a:rPr>
              <a:t>account</a:t>
            </a:r>
            <a:r>
              <a:rPr lang="cs-CZ" sz="1200" dirty="0">
                <a:cs typeface="Times New Roman"/>
              </a:rPr>
              <a:t> </a:t>
            </a:r>
            <a:r>
              <a:rPr lang="cs-CZ" sz="1200" dirty="0" err="1">
                <a:cs typeface="Times New Roman"/>
              </a:rPr>
              <a:t>both</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electrostriction</a:t>
            </a:r>
            <a:r>
              <a:rPr lang="cs-CZ" sz="1200" dirty="0">
                <a:cs typeface="Times New Roman"/>
              </a:rPr>
              <a:t> </a:t>
            </a:r>
            <a:r>
              <a:rPr lang="cs-CZ" sz="1200" dirty="0" err="1">
                <a:cs typeface="Times New Roman"/>
              </a:rPr>
              <a:t>mechanism</a:t>
            </a:r>
            <a:r>
              <a:rPr lang="cs-CZ" sz="1200" dirty="0">
                <a:cs typeface="Times New Roman"/>
              </a:rPr>
              <a:t> and </a:t>
            </a:r>
            <a:r>
              <a:rPr lang="cs-CZ" sz="1200" dirty="0" err="1">
                <a:cs typeface="Times New Roman"/>
              </a:rPr>
              <a:t>the</a:t>
            </a:r>
            <a:r>
              <a:rPr lang="cs-CZ" sz="1200" dirty="0">
                <a:cs typeface="Times New Roman"/>
              </a:rPr>
              <a:t> </a:t>
            </a:r>
            <a:r>
              <a:rPr lang="cs-CZ" sz="1200" dirty="0" err="1">
                <a:cs typeface="Times New Roman"/>
              </a:rPr>
              <a:t>Zener</a:t>
            </a:r>
            <a:r>
              <a:rPr lang="cs-CZ" sz="1200" dirty="0">
                <a:cs typeface="Times New Roman"/>
              </a:rPr>
              <a:t> </a:t>
            </a:r>
            <a:r>
              <a:rPr lang="cs-CZ" sz="1200" dirty="0" err="1">
                <a:cs typeface="Times New Roman"/>
              </a:rPr>
              <a:t>ionization</a:t>
            </a:r>
            <a:r>
              <a:rPr lang="cs-CZ" sz="1200" dirty="0">
                <a:cs typeface="Times New Roman"/>
              </a:rPr>
              <a:t> model (</a:t>
            </a:r>
            <a:r>
              <a:rPr lang="cs-CZ" sz="1200" dirty="0" err="1">
                <a:cs typeface="Times New Roman"/>
              </a:rPr>
              <a:t>Aghdam</a:t>
            </a:r>
            <a:r>
              <a:rPr lang="cs-CZ" sz="1200" dirty="0">
                <a:cs typeface="Times New Roman"/>
              </a:rPr>
              <a:t> et al. 2020 and 2021 PSST)</a:t>
            </a:r>
          </a:p>
          <a:p>
            <a:endParaRPr lang="cs-CZ" sz="1200" dirty="0">
              <a:cs typeface="Times New Roman"/>
            </a:endParaRPr>
          </a:p>
          <a:p>
            <a:pPr marL="171450" indent="-171450">
              <a:buFont typeface="Arial" panose="020B0604020202020204" pitchFamily="34" charset="0"/>
              <a:buChar char="•"/>
            </a:pPr>
            <a:r>
              <a:rPr lang="cs-CZ" sz="1200" dirty="0" err="1">
                <a:cs typeface="Times New Roman"/>
              </a:rPr>
              <a:t>Theory</a:t>
            </a:r>
            <a:r>
              <a:rPr lang="cs-CZ" sz="1200" dirty="0">
                <a:cs typeface="Times New Roman"/>
              </a:rPr>
              <a:t> </a:t>
            </a:r>
            <a:r>
              <a:rPr lang="cs-CZ" sz="1200" dirty="0" err="1">
                <a:cs typeface="Times New Roman"/>
              </a:rPr>
              <a:t>did</a:t>
            </a:r>
            <a:r>
              <a:rPr lang="cs-CZ" sz="1200" dirty="0">
                <a:cs typeface="Times New Roman"/>
              </a:rPr>
              <a:t> not </a:t>
            </a:r>
            <a:r>
              <a:rPr lang="cs-CZ" sz="1200" dirty="0" err="1">
                <a:cs typeface="Times New Roman"/>
              </a:rPr>
              <a:t>confirm</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formation</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sufficiently</a:t>
            </a:r>
            <a:r>
              <a:rPr lang="cs-CZ" sz="1200" dirty="0">
                <a:cs typeface="Times New Roman"/>
              </a:rPr>
              <a:t> </a:t>
            </a:r>
            <a:r>
              <a:rPr lang="cs-CZ" sz="1200" dirty="0" err="1">
                <a:cs typeface="Times New Roman"/>
              </a:rPr>
              <a:t>large</a:t>
            </a:r>
            <a:r>
              <a:rPr lang="cs-CZ" sz="1200" dirty="0">
                <a:cs typeface="Times New Roman"/>
              </a:rPr>
              <a:t> </a:t>
            </a:r>
            <a:r>
              <a:rPr lang="cs-CZ" sz="1200" dirty="0" err="1">
                <a:cs typeface="Times New Roman"/>
              </a:rPr>
              <a:t>vacancies</a:t>
            </a:r>
            <a:r>
              <a:rPr lang="cs-CZ" sz="1200" dirty="0">
                <a:cs typeface="Times New Roman"/>
              </a:rPr>
              <a:t> </a:t>
            </a:r>
            <a:r>
              <a:rPr lang="cs-CZ" sz="1200" dirty="0" err="1">
                <a:cs typeface="Times New Roman"/>
              </a:rPr>
              <a:t>for</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acceleration</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electrons</a:t>
            </a:r>
            <a:r>
              <a:rPr lang="cs-CZ" sz="1200" dirty="0">
                <a:cs typeface="Times New Roman"/>
              </a:rPr>
              <a:t> to </a:t>
            </a:r>
            <a:r>
              <a:rPr lang="cs-CZ" sz="1200" dirty="0" err="1">
                <a:cs typeface="Times New Roman"/>
              </a:rPr>
              <a:t>ionize</a:t>
            </a:r>
            <a:r>
              <a:rPr lang="cs-CZ" sz="1200" dirty="0">
                <a:cs typeface="Times New Roman"/>
              </a:rPr>
              <a:t> </a:t>
            </a:r>
            <a:r>
              <a:rPr lang="cs-CZ" sz="1200" dirty="0" err="1">
                <a:cs typeface="Times New Roman"/>
              </a:rPr>
              <a:t>surrounding</a:t>
            </a:r>
            <a:r>
              <a:rPr lang="cs-CZ" sz="1200" dirty="0">
                <a:cs typeface="Times New Roman"/>
              </a:rPr>
              <a:t> </a:t>
            </a:r>
            <a:r>
              <a:rPr lang="cs-CZ" sz="1200" dirty="0" err="1">
                <a:cs typeface="Times New Roman"/>
              </a:rPr>
              <a:t>water</a:t>
            </a:r>
            <a:r>
              <a:rPr lang="cs-CZ" sz="1200" dirty="0">
                <a:cs typeface="Times New Roman"/>
              </a:rPr>
              <a:t> </a:t>
            </a:r>
            <a:r>
              <a:rPr lang="cs-CZ" sz="1200" dirty="0" err="1">
                <a:cs typeface="Times New Roman"/>
              </a:rPr>
              <a:t>molecules</a:t>
            </a:r>
            <a:r>
              <a:rPr lang="cs-CZ" sz="1200" dirty="0">
                <a:cs typeface="Times New Roman"/>
              </a:rPr>
              <a:t> by direct </a:t>
            </a:r>
            <a:r>
              <a:rPr lang="cs-CZ" sz="1200" dirty="0" err="1">
                <a:cs typeface="Times New Roman"/>
              </a:rPr>
              <a:t>impact</a:t>
            </a:r>
            <a:r>
              <a:rPr lang="cs-CZ" sz="1200" dirty="0">
                <a:cs typeface="Times New Roman"/>
              </a:rPr>
              <a:t>.</a:t>
            </a:r>
          </a:p>
        </p:txBody>
      </p:sp>
      <p:sp>
        <p:nvSpPr>
          <p:cNvPr id="2" name="Rectangle 1">
            <a:extLst>
              <a:ext uri="{FF2B5EF4-FFF2-40B4-BE49-F238E27FC236}">
                <a16:creationId xmlns:a16="http://schemas.microsoft.com/office/drawing/2014/main" id="{A295170A-7E74-5BB6-49B0-978A877A23A1}"/>
              </a:ext>
            </a:extLst>
          </p:cNvPr>
          <p:cNvSpPr/>
          <p:nvPr/>
        </p:nvSpPr>
        <p:spPr>
          <a:xfrm>
            <a:off x="380720" y="2506409"/>
            <a:ext cx="4706895" cy="4524315"/>
          </a:xfrm>
          <a:prstGeom prst="rect">
            <a:avLst/>
          </a:prstGeom>
        </p:spPr>
        <p:txBody>
          <a:bodyPr wrap="square">
            <a:spAutoFit/>
          </a:bodyPr>
          <a:lstStyle/>
          <a:p>
            <a:pPr algn="ctr"/>
            <a:r>
              <a:rPr lang="en-GB" sz="1200" b="0" i="0" u="none" strike="noStrike" dirty="0">
                <a:solidFill>
                  <a:srgbClr val="0D0D0D"/>
                </a:solidFill>
                <a:effectLst/>
                <a:latin typeface="Söhne"/>
              </a:rPr>
              <a:t>Electrons separated from the OH negative ion provide a current of electrons even at lower voltages during the initial increase of the applied voltage.</a:t>
            </a:r>
          </a:p>
          <a:p>
            <a:pPr algn="ctr"/>
            <a:endParaRPr lang="en-GB" sz="1200" b="0" i="0" u="none" strike="noStrike" dirty="0">
              <a:solidFill>
                <a:srgbClr val="0D0D0D"/>
              </a:solidFill>
              <a:effectLst/>
              <a:latin typeface="Söhne"/>
            </a:endParaRPr>
          </a:p>
          <a:p>
            <a:pPr algn="ctr"/>
            <a:r>
              <a:rPr lang="en-GB" sz="1200" b="0" i="0" u="none" strike="noStrike" dirty="0">
                <a:solidFill>
                  <a:srgbClr val="0D0D0D"/>
                </a:solidFill>
                <a:effectLst/>
                <a:latin typeface="Söhne"/>
              </a:rPr>
              <a:t>The local electric field is not large enough to allow for ionization by direct electron impact on a water molecule; simulations indicate that this cannot be a dominant or significant mechanism.</a:t>
            </a:r>
          </a:p>
          <a:p>
            <a:pPr algn="ctr"/>
            <a:endParaRPr lang="en-GB" sz="1200" b="0" i="0" u="none" strike="noStrike" dirty="0">
              <a:solidFill>
                <a:srgbClr val="0D0D0D"/>
              </a:solidFill>
              <a:effectLst/>
              <a:latin typeface="Söhne"/>
            </a:endParaRPr>
          </a:p>
          <a:p>
            <a:pPr algn="ctr"/>
            <a:r>
              <a:rPr lang="en-GB" sz="1200" b="0" i="0" u="none" strike="noStrike" dirty="0">
                <a:solidFill>
                  <a:srgbClr val="0D0D0D"/>
                </a:solidFill>
                <a:effectLst/>
                <a:latin typeface="Söhne"/>
              </a:rPr>
              <a:t>Both exponential and linear voltage increases were tested, and both yield essentially the same results.</a:t>
            </a:r>
          </a:p>
          <a:p>
            <a:pPr marL="171450" indent="-171450" algn="ctr">
              <a:buFontTx/>
              <a:buChar char="-"/>
            </a:pPr>
            <a:endParaRPr lang="en-GB" sz="1200" dirty="0"/>
          </a:p>
          <a:p>
            <a:pPr marL="171450" indent="-171450" algn="ctr">
              <a:buFontTx/>
              <a:buChar char="-"/>
            </a:pPr>
            <a:endParaRPr lang="en-GB" sz="1200" dirty="0"/>
          </a:p>
          <a:p>
            <a:pPr marL="171450" indent="-171450" algn="ctr">
              <a:buFontTx/>
              <a:buChar char="-"/>
            </a:pPr>
            <a:endParaRPr lang="en-GB" sz="1200" dirty="0"/>
          </a:p>
          <a:p>
            <a:pPr marL="171450" indent="-171450" algn="ctr">
              <a:buFontTx/>
              <a:buChar char="-"/>
            </a:pPr>
            <a:endParaRPr lang="en-GB" sz="1200" dirty="0"/>
          </a:p>
          <a:p>
            <a:pPr marL="171450" indent="-171450" algn="ctr">
              <a:buFontTx/>
              <a:buChar char="-"/>
            </a:pPr>
            <a:endParaRPr lang="en-GB" sz="1200" dirty="0"/>
          </a:p>
          <a:p>
            <a:pPr marL="171450" indent="-171450" algn="ctr">
              <a:buFontTx/>
              <a:buChar char="-"/>
            </a:pPr>
            <a:endParaRPr lang="en-GB" sz="1200" dirty="0"/>
          </a:p>
          <a:p>
            <a:pPr marL="171450" indent="-171450" algn="ctr">
              <a:buFontTx/>
              <a:buChar char="-"/>
            </a:pPr>
            <a:endParaRPr lang="en-GB" sz="1200" dirty="0"/>
          </a:p>
          <a:p>
            <a:pPr marL="171450" indent="-171450" algn="ctr">
              <a:buFontTx/>
              <a:buChar char="-"/>
            </a:pPr>
            <a:endParaRPr lang="en-GB" sz="1200" dirty="0"/>
          </a:p>
          <a:p>
            <a:pPr marL="171450" indent="-171450" algn="ctr">
              <a:buFontTx/>
              <a:buChar char="-"/>
            </a:pPr>
            <a:endParaRPr lang="en-GB" sz="1200" dirty="0"/>
          </a:p>
          <a:p>
            <a:pPr algn="ctr"/>
            <a:endParaRPr lang="en-GB" sz="1200" dirty="0"/>
          </a:p>
          <a:p>
            <a:pPr algn="ctr"/>
            <a:endParaRPr lang="en-GB" sz="1200" dirty="0"/>
          </a:p>
          <a:p>
            <a:pPr algn="ctr"/>
            <a:r>
              <a:rPr lang="en-GB" sz="1200" b="1" dirty="0"/>
              <a:t>But this was only a fluid model</a:t>
            </a:r>
          </a:p>
          <a:p>
            <a:pPr algn="ctr"/>
            <a:r>
              <a:rPr lang="en-GB" sz="1200" dirty="0"/>
              <a:t> </a:t>
            </a:r>
          </a:p>
          <a:p>
            <a:pPr algn="ctr"/>
            <a:endParaRPr lang="en-US" sz="1200" dirty="0">
              <a:cs typeface="Calibri"/>
            </a:endParaRPr>
          </a:p>
        </p:txBody>
      </p:sp>
      <p:sp>
        <p:nvSpPr>
          <p:cNvPr id="4" name="Rectangle 3">
            <a:extLst>
              <a:ext uri="{FF2B5EF4-FFF2-40B4-BE49-F238E27FC236}">
                <a16:creationId xmlns:a16="http://schemas.microsoft.com/office/drawing/2014/main" id="{58AAE3AB-E3B8-9DA9-885F-EF47105BB826}"/>
              </a:ext>
            </a:extLst>
          </p:cNvPr>
          <p:cNvSpPr/>
          <p:nvPr/>
        </p:nvSpPr>
        <p:spPr>
          <a:xfrm>
            <a:off x="5408340" y="2076647"/>
            <a:ext cx="2823219" cy="276999"/>
          </a:xfrm>
          <a:prstGeom prst="rect">
            <a:avLst/>
          </a:prstGeom>
        </p:spPr>
        <p:txBody>
          <a:bodyPr wrap="square">
            <a:spAutoFit/>
          </a:bodyPr>
          <a:lstStyle/>
          <a:p>
            <a:pPr algn="ctr"/>
            <a:r>
              <a:rPr lang="en-US" sz="1200" dirty="0">
                <a:cs typeface="Calibri"/>
              </a:rPr>
              <a:t>Different electron generation mechanisms</a:t>
            </a:r>
          </a:p>
        </p:txBody>
      </p:sp>
      <p:pic>
        <p:nvPicPr>
          <p:cNvPr id="5" name="Picture 4" descr="Diagram&#10;&#10;Description automatically generated">
            <a:extLst>
              <a:ext uri="{FF2B5EF4-FFF2-40B4-BE49-F238E27FC236}">
                <a16:creationId xmlns:a16="http://schemas.microsoft.com/office/drawing/2014/main" id="{C46C99B9-9F74-3377-9BC6-7FAECB0FF751}"/>
              </a:ext>
            </a:extLst>
          </p:cNvPr>
          <p:cNvPicPr>
            <a:picLocks noChangeAspect="1"/>
          </p:cNvPicPr>
          <p:nvPr/>
        </p:nvPicPr>
        <p:blipFill>
          <a:blip r:embed="rId4"/>
          <a:stretch>
            <a:fillRect/>
          </a:stretch>
        </p:blipFill>
        <p:spPr>
          <a:xfrm>
            <a:off x="5953151" y="2500702"/>
            <a:ext cx="1851326" cy="1851326"/>
          </a:xfrm>
          <a:prstGeom prst="rect">
            <a:avLst/>
          </a:prstGeom>
        </p:spPr>
      </p:pic>
      <p:pic>
        <p:nvPicPr>
          <p:cNvPr id="6" name="Picture 5" descr="Chart, line chart&#10;&#10;Description automatically generated">
            <a:extLst>
              <a:ext uri="{FF2B5EF4-FFF2-40B4-BE49-F238E27FC236}">
                <a16:creationId xmlns:a16="http://schemas.microsoft.com/office/drawing/2014/main" id="{A44C6FEE-C972-F176-8339-00A8B61B0F50}"/>
              </a:ext>
            </a:extLst>
          </p:cNvPr>
          <p:cNvPicPr>
            <a:picLocks noChangeAspect="1"/>
          </p:cNvPicPr>
          <p:nvPr/>
        </p:nvPicPr>
        <p:blipFill>
          <a:blip r:embed="rId5"/>
          <a:stretch>
            <a:fillRect/>
          </a:stretch>
        </p:blipFill>
        <p:spPr>
          <a:xfrm>
            <a:off x="1624487" y="4496175"/>
            <a:ext cx="2219359" cy="1769054"/>
          </a:xfrm>
          <a:prstGeom prst="rect">
            <a:avLst/>
          </a:prstGeom>
        </p:spPr>
      </p:pic>
      <p:pic>
        <p:nvPicPr>
          <p:cNvPr id="10" name="Picture 9" descr="Text&#10;&#10;Description automatically generated">
            <a:extLst>
              <a:ext uri="{FF2B5EF4-FFF2-40B4-BE49-F238E27FC236}">
                <a16:creationId xmlns:a16="http://schemas.microsoft.com/office/drawing/2014/main" id="{C26E1553-2142-54F3-F3AA-668551F41298}"/>
              </a:ext>
            </a:extLst>
          </p:cNvPr>
          <p:cNvPicPr>
            <a:picLocks noChangeAspect="1"/>
          </p:cNvPicPr>
          <p:nvPr/>
        </p:nvPicPr>
        <p:blipFill>
          <a:blip r:embed="rId6"/>
          <a:stretch>
            <a:fillRect/>
          </a:stretch>
        </p:blipFill>
        <p:spPr>
          <a:xfrm>
            <a:off x="5205822" y="4476296"/>
            <a:ext cx="3228259" cy="441182"/>
          </a:xfrm>
          <a:prstGeom prst="rect">
            <a:avLst/>
          </a:prstGeom>
        </p:spPr>
      </p:pic>
      <p:sp>
        <p:nvSpPr>
          <p:cNvPr id="11" name="TextBox 10">
            <a:extLst>
              <a:ext uri="{FF2B5EF4-FFF2-40B4-BE49-F238E27FC236}">
                <a16:creationId xmlns:a16="http://schemas.microsoft.com/office/drawing/2014/main" id="{9D24EFA4-4DDD-E7A8-0AE1-A80AE3E2FB7E}"/>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Nanosecond</a:t>
            </a:r>
            <a:r>
              <a:rPr lang="cs-CZ" sz="2000" dirty="0">
                <a:solidFill>
                  <a:schemeClr val="tx2"/>
                </a:solidFill>
              </a:rPr>
              <a:t> </a:t>
            </a:r>
            <a:r>
              <a:rPr lang="cs-CZ" sz="2000" dirty="0" err="1">
                <a:solidFill>
                  <a:schemeClr val="tx2"/>
                </a:solidFill>
              </a:rPr>
              <a:t>electric</a:t>
            </a:r>
            <a:r>
              <a:rPr lang="cs-CZ" sz="2000" dirty="0">
                <a:solidFill>
                  <a:schemeClr val="tx2"/>
                </a:solidFill>
              </a:rPr>
              <a:t> </a:t>
            </a:r>
            <a:r>
              <a:rPr lang="cs-CZ" sz="2000" dirty="0" err="1">
                <a:solidFill>
                  <a:schemeClr val="tx2"/>
                </a:solidFill>
              </a:rPr>
              <a:t>breakdown</a:t>
            </a:r>
            <a:r>
              <a:rPr lang="cs-CZ" sz="2000" dirty="0">
                <a:solidFill>
                  <a:schemeClr val="tx2"/>
                </a:solidFill>
              </a:rPr>
              <a:t> in a </a:t>
            </a:r>
            <a:r>
              <a:rPr lang="cs-CZ" sz="2000" dirty="0" err="1">
                <a:solidFill>
                  <a:schemeClr val="tx2"/>
                </a:solidFill>
              </a:rPr>
              <a:t>dielectric</a:t>
            </a:r>
            <a:r>
              <a:rPr lang="cs-CZ" sz="2000" dirty="0">
                <a:solidFill>
                  <a:schemeClr val="tx2"/>
                </a:solidFill>
              </a:rPr>
              <a:t> </a:t>
            </a:r>
            <a:r>
              <a:rPr lang="cs-CZ" sz="2000" dirty="0" err="1">
                <a:solidFill>
                  <a:schemeClr val="tx2"/>
                </a:solidFill>
              </a:rPr>
              <a:t>liquid</a:t>
            </a:r>
            <a:r>
              <a:rPr lang="cs-CZ" sz="2000" dirty="0">
                <a:solidFill>
                  <a:schemeClr val="tx2"/>
                </a:solidFill>
              </a:rPr>
              <a:t> – </a:t>
            </a:r>
            <a:r>
              <a:rPr lang="cs-CZ" sz="2000" dirty="0" err="1">
                <a:solidFill>
                  <a:schemeClr val="tx2"/>
                </a:solidFill>
              </a:rPr>
              <a:t>unified</a:t>
            </a:r>
            <a:r>
              <a:rPr lang="cs-CZ" sz="2000" dirty="0">
                <a:solidFill>
                  <a:schemeClr val="tx2"/>
                </a:solidFill>
              </a:rPr>
              <a:t> </a:t>
            </a:r>
            <a:r>
              <a:rPr lang="cs-CZ" sz="2000" dirty="0" err="1">
                <a:solidFill>
                  <a:schemeClr val="tx2"/>
                </a:solidFill>
              </a:rPr>
              <a:t>scheme</a:t>
            </a:r>
            <a:endParaRPr lang="cs-CZ" sz="2000" dirty="0">
              <a:solidFill>
                <a:schemeClr val="tx2"/>
              </a:solidFill>
            </a:endParaRPr>
          </a:p>
        </p:txBody>
      </p:sp>
      <p:pic>
        <p:nvPicPr>
          <p:cNvPr id="13" name="Picture 12" descr="Text, letter&#10;&#10;Description automatically generated">
            <a:extLst>
              <a:ext uri="{FF2B5EF4-FFF2-40B4-BE49-F238E27FC236}">
                <a16:creationId xmlns:a16="http://schemas.microsoft.com/office/drawing/2014/main" id="{2FE4EA60-48F3-6727-D157-1BE64B5B9C7C}"/>
              </a:ext>
            </a:extLst>
          </p:cNvPr>
          <p:cNvPicPr>
            <a:picLocks noChangeAspect="1"/>
          </p:cNvPicPr>
          <p:nvPr/>
        </p:nvPicPr>
        <p:blipFill>
          <a:blip r:embed="rId7"/>
          <a:stretch>
            <a:fillRect/>
          </a:stretch>
        </p:blipFill>
        <p:spPr>
          <a:xfrm>
            <a:off x="5386170" y="5061624"/>
            <a:ext cx="2872078" cy="1433461"/>
          </a:xfrm>
          <a:prstGeom prst="rect">
            <a:avLst/>
          </a:prstGeom>
        </p:spPr>
      </p:pic>
      <p:sp>
        <p:nvSpPr>
          <p:cNvPr id="14" name="Rectangle 13">
            <a:extLst>
              <a:ext uri="{FF2B5EF4-FFF2-40B4-BE49-F238E27FC236}">
                <a16:creationId xmlns:a16="http://schemas.microsoft.com/office/drawing/2014/main" id="{7093B9C2-84E4-AFEA-E220-D1ECEAEBAD04}"/>
              </a:ext>
            </a:extLst>
          </p:cNvPr>
          <p:cNvSpPr/>
          <p:nvPr/>
        </p:nvSpPr>
        <p:spPr>
          <a:xfrm>
            <a:off x="7742584" y="4496175"/>
            <a:ext cx="671620" cy="14414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15" name="Rectangle 14">
            <a:extLst>
              <a:ext uri="{FF2B5EF4-FFF2-40B4-BE49-F238E27FC236}">
                <a16:creationId xmlns:a16="http://schemas.microsoft.com/office/drawing/2014/main" id="{F1428319-589E-C892-C069-AD67001D1CE1}"/>
              </a:ext>
            </a:extLst>
          </p:cNvPr>
          <p:cNvSpPr/>
          <p:nvPr/>
        </p:nvSpPr>
        <p:spPr>
          <a:xfrm>
            <a:off x="1401950" y="2165580"/>
            <a:ext cx="2823219" cy="276999"/>
          </a:xfrm>
          <a:prstGeom prst="rect">
            <a:avLst/>
          </a:prstGeom>
        </p:spPr>
        <p:txBody>
          <a:bodyPr wrap="square">
            <a:spAutoFit/>
          </a:bodyPr>
          <a:lstStyle/>
          <a:p>
            <a:pPr algn="ctr"/>
            <a:r>
              <a:rPr lang="en-US" sz="1200" b="1" dirty="0">
                <a:cs typeface="Calibri"/>
              </a:rPr>
              <a:t>Fluid model results</a:t>
            </a:r>
          </a:p>
        </p:txBody>
      </p:sp>
    </p:spTree>
    <p:extLst>
      <p:ext uri="{BB962C8B-B14F-4D97-AF65-F5344CB8AC3E}">
        <p14:creationId xmlns:p14="http://schemas.microsoft.com/office/powerpoint/2010/main" val="2258877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18</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5E62E022-64C2-4A1C-76C2-D8189D2A0B17}"/>
              </a:ext>
            </a:extLst>
          </p:cNvPr>
          <p:cNvSpPr txBox="1"/>
          <p:nvPr/>
        </p:nvSpPr>
        <p:spPr>
          <a:xfrm>
            <a:off x="631767" y="1435263"/>
            <a:ext cx="7880465" cy="5047536"/>
          </a:xfrm>
          <a:prstGeom prst="rect">
            <a:avLst/>
          </a:prstGeom>
          <a:noFill/>
        </p:spPr>
        <p:txBody>
          <a:bodyPr wrap="square" rtlCol="0">
            <a:spAutoFit/>
          </a:bodyPr>
          <a:lstStyle/>
          <a:p>
            <a:pPr marL="228600" indent="-228600" algn="l">
              <a:buFont typeface="+mj-lt"/>
              <a:buAutoNum type="arabicPeriod"/>
            </a:pPr>
            <a:r>
              <a:rPr lang="en-GB" sz="1400" b="0" i="0" u="none" strike="noStrike" dirty="0">
                <a:solidFill>
                  <a:srgbClr val="0D0D0D"/>
                </a:solidFill>
                <a:effectLst/>
                <a:latin typeface="Söhne"/>
              </a:rPr>
              <a:t>A detailed local model of cavitation provides an explanation for experimental results (optical emission spectra) through a suitable fit, which also gives additional information about the source of primary electrons.</a:t>
            </a:r>
          </a:p>
          <a:p>
            <a:pPr marL="228600" indent="-228600" algn="l">
              <a:buFont typeface="+mj-lt"/>
              <a:buAutoNum type="arabicPeriod"/>
            </a:pPr>
            <a:endParaRPr lang="en-GB" sz="1400" b="0" i="0" u="none" strike="noStrike" dirty="0">
              <a:solidFill>
                <a:srgbClr val="0D0D0D"/>
              </a:solidFill>
              <a:effectLst/>
              <a:latin typeface="Söhne"/>
            </a:endParaRPr>
          </a:p>
          <a:p>
            <a:pPr marL="228600" indent="-228600" algn="l">
              <a:buFont typeface="+mj-lt"/>
              <a:buAutoNum type="arabicPeriod"/>
            </a:pPr>
            <a:r>
              <a:rPr lang="en-GB" sz="1400" b="0" i="0" u="none" strike="noStrike" dirty="0">
                <a:solidFill>
                  <a:srgbClr val="0D0D0D"/>
                </a:solidFill>
                <a:effectLst/>
                <a:latin typeface="Söhne"/>
              </a:rPr>
              <a:t>3D simulation, in an extreme case, describes with the Zener model a streamer discharge in liquid nitrogen, which likely cannot be experimentally confirmed directly and under relatively extreme conditions unrelated to water in a laboratory setting.</a:t>
            </a:r>
          </a:p>
          <a:p>
            <a:pPr marL="228600" indent="-228600" algn="l">
              <a:buFont typeface="+mj-lt"/>
              <a:buAutoNum type="arabicPeriod"/>
            </a:pPr>
            <a:endParaRPr lang="en-GB" sz="1400" b="0" i="0" u="none" strike="noStrike" dirty="0">
              <a:solidFill>
                <a:srgbClr val="0D0D0D"/>
              </a:solidFill>
              <a:effectLst/>
              <a:latin typeface="Söhne"/>
            </a:endParaRPr>
          </a:p>
          <a:p>
            <a:pPr marL="228600" indent="-228600" algn="l">
              <a:buFont typeface="+mj-lt"/>
              <a:buAutoNum type="arabicPeriod"/>
            </a:pPr>
            <a:r>
              <a:rPr lang="en-GB" sz="1400" b="0" i="0" u="none" strike="noStrike" dirty="0">
                <a:solidFill>
                  <a:srgbClr val="0D0D0D"/>
                </a:solidFill>
                <a:effectLst/>
                <a:latin typeface="Söhne"/>
              </a:rPr>
              <a:t>The generation of hot spots and relatively hot plasma is jointly described by optical emissions through the radiation of an absolutely black body, supplemented by the Zener ionization model—however, the presence of hot spots has not been confirmed.</a:t>
            </a:r>
          </a:p>
          <a:p>
            <a:pPr marL="228600" indent="-228600" algn="l">
              <a:buFont typeface="+mj-lt"/>
              <a:buAutoNum type="arabicPeriod"/>
            </a:pPr>
            <a:endParaRPr lang="en-GB" sz="1400" b="0" i="0" u="none" strike="noStrike" dirty="0">
              <a:solidFill>
                <a:srgbClr val="0D0D0D"/>
              </a:solidFill>
              <a:effectLst/>
              <a:latin typeface="Söhne"/>
            </a:endParaRPr>
          </a:p>
          <a:p>
            <a:pPr marL="228600" indent="-228600" algn="l">
              <a:buFont typeface="+mj-lt"/>
              <a:buAutoNum type="arabicPeriod"/>
            </a:pPr>
            <a:r>
              <a:rPr lang="en-GB" sz="1400" b="0" i="0" u="none" strike="noStrike" dirty="0">
                <a:solidFill>
                  <a:srgbClr val="0D0D0D"/>
                </a:solidFill>
                <a:effectLst/>
                <a:latin typeface="Söhne"/>
              </a:rPr>
              <a:t>Fluid simulation considering both electrostriction and the </a:t>
            </a:r>
            <a:r>
              <a:rPr lang="en-GB" sz="1400" i="0" u="none" strike="noStrike" dirty="0">
                <a:solidFill>
                  <a:srgbClr val="0D0D0D"/>
                </a:solidFill>
                <a:effectLst/>
                <a:latin typeface="Söhne"/>
              </a:rPr>
              <a:t>Zener model explains the stratification of pressure in front of the high-voltage electrode, but is not capable of detailing the experiment</a:t>
            </a:r>
            <a:r>
              <a:rPr lang="en-GB" sz="1400" b="0" i="0" u="none" strike="noStrike" dirty="0">
                <a:solidFill>
                  <a:srgbClr val="0D0D0D"/>
                </a:solidFill>
                <a:effectLst/>
                <a:latin typeface="Söhne"/>
              </a:rPr>
              <a:t>.</a:t>
            </a:r>
          </a:p>
          <a:p>
            <a:pPr marL="228600" indent="-228600" algn="l">
              <a:buFont typeface="+mj-lt"/>
              <a:buAutoNum type="arabicPeriod"/>
            </a:pPr>
            <a:endParaRPr lang="en-GB" sz="1400" b="0" i="0" u="none" strike="noStrike" dirty="0">
              <a:solidFill>
                <a:srgbClr val="0D0D0D"/>
              </a:solidFill>
              <a:effectLst/>
              <a:latin typeface="Söhne"/>
            </a:endParaRPr>
          </a:p>
          <a:p>
            <a:pPr marL="228600" indent="-228600" algn="l">
              <a:buFont typeface="+mj-lt"/>
              <a:buAutoNum type="arabicPeriod"/>
            </a:pPr>
            <a:r>
              <a:rPr lang="en-GB" sz="1400" b="0" i="0" u="none" strike="noStrike" dirty="0">
                <a:solidFill>
                  <a:srgbClr val="C00000"/>
                </a:solidFill>
                <a:effectLst/>
                <a:latin typeface="Söhne"/>
              </a:rPr>
              <a:t>Moreover, neither model completely describes the breakdown in liquids</a:t>
            </a:r>
            <a:r>
              <a:rPr lang="en-GB" sz="1400" b="0" i="0" u="none" strike="noStrike" dirty="0">
                <a:solidFill>
                  <a:srgbClr val="0D0D0D"/>
                </a:solidFill>
                <a:effectLst/>
                <a:latin typeface="Söhne"/>
              </a:rPr>
              <a:t>; there is always a missing transition from the generation of free charges by primary mechanisms in streamer or spark-like processes... but the most consistent experimental and theoretical works are on the trail of this (for example, collaborations like that of colleague Bonaventura and the Academy of Sciences of the Czech Republic in Prague).</a:t>
            </a:r>
          </a:p>
          <a:p>
            <a:pPr algn="l"/>
            <a:endParaRPr lang="en-GB" sz="1400" dirty="0">
              <a:solidFill>
                <a:srgbClr val="0D0D0D"/>
              </a:solidFill>
              <a:latin typeface="Söhne"/>
            </a:endParaRPr>
          </a:p>
          <a:p>
            <a:pPr algn="l"/>
            <a:endParaRPr lang="en-GB" sz="1400" b="0" i="0" u="none" strike="noStrike" dirty="0">
              <a:solidFill>
                <a:srgbClr val="0D0D0D"/>
              </a:solidFill>
              <a:effectLst/>
              <a:latin typeface="Söhne"/>
            </a:endParaRPr>
          </a:p>
          <a:p>
            <a:pPr algn="l"/>
            <a:r>
              <a:rPr lang="en-GB" sz="1400" b="1" i="0" u="none" strike="noStrike" dirty="0">
                <a:solidFill>
                  <a:srgbClr val="0D0D0D"/>
                </a:solidFill>
                <a:effectLst/>
                <a:latin typeface="Söhne"/>
              </a:rPr>
              <a:t>... so we are still waiting for the complete uncovering of the mechanism.</a:t>
            </a:r>
          </a:p>
        </p:txBody>
      </p:sp>
      <p:sp>
        <p:nvSpPr>
          <p:cNvPr id="11" name="TextBox 10">
            <a:extLst>
              <a:ext uri="{FF2B5EF4-FFF2-40B4-BE49-F238E27FC236}">
                <a16:creationId xmlns:a16="http://schemas.microsoft.com/office/drawing/2014/main" id="{9D24EFA4-4DDD-E7A8-0AE1-A80AE3E2FB7E}"/>
              </a:ext>
            </a:extLst>
          </p:cNvPr>
          <p:cNvSpPr txBox="1"/>
          <p:nvPr/>
        </p:nvSpPr>
        <p:spPr>
          <a:xfrm>
            <a:off x="1080655" y="183784"/>
            <a:ext cx="7775821" cy="400110"/>
          </a:xfrm>
          <a:prstGeom prst="rect">
            <a:avLst/>
          </a:prstGeom>
          <a:noFill/>
        </p:spPr>
        <p:txBody>
          <a:bodyPr wrap="square" rtlCol="0">
            <a:spAutoFit/>
          </a:bodyPr>
          <a:lstStyle/>
          <a:p>
            <a:pPr algn="ctr"/>
            <a:r>
              <a:rPr lang="cs-CZ" sz="2000" dirty="0" err="1">
                <a:solidFill>
                  <a:schemeClr val="tx2"/>
                </a:solidFill>
              </a:rPr>
              <a:t>Nanosecond</a:t>
            </a:r>
            <a:r>
              <a:rPr lang="cs-CZ" sz="2000" dirty="0">
                <a:solidFill>
                  <a:schemeClr val="tx2"/>
                </a:solidFill>
              </a:rPr>
              <a:t> </a:t>
            </a:r>
            <a:r>
              <a:rPr lang="cs-CZ" sz="2000" dirty="0" err="1">
                <a:solidFill>
                  <a:schemeClr val="tx2"/>
                </a:solidFill>
              </a:rPr>
              <a:t>electric</a:t>
            </a:r>
            <a:r>
              <a:rPr lang="cs-CZ" sz="2000" dirty="0">
                <a:solidFill>
                  <a:schemeClr val="tx2"/>
                </a:solidFill>
              </a:rPr>
              <a:t> </a:t>
            </a:r>
            <a:r>
              <a:rPr lang="cs-CZ" sz="2000" dirty="0" err="1">
                <a:solidFill>
                  <a:schemeClr val="tx2"/>
                </a:solidFill>
              </a:rPr>
              <a:t>breakdown</a:t>
            </a:r>
            <a:r>
              <a:rPr lang="cs-CZ" sz="2000" dirty="0">
                <a:solidFill>
                  <a:schemeClr val="tx2"/>
                </a:solidFill>
              </a:rPr>
              <a:t> in a </a:t>
            </a:r>
            <a:r>
              <a:rPr lang="cs-CZ" sz="2000" dirty="0" err="1">
                <a:solidFill>
                  <a:schemeClr val="tx2"/>
                </a:solidFill>
              </a:rPr>
              <a:t>dielectric</a:t>
            </a:r>
            <a:r>
              <a:rPr lang="cs-CZ" sz="2000" dirty="0">
                <a:solidFill>
                  <a:schemeClr val="tx2"/>
                </a:solidFill>
              </a:rPr>
              <a:t> </a:t>
            </a:r>
            <a:r>
              <a:rPr lang="cs-CZ" sz="2000" dirty="0" err="1">
                <a:solidFill>
                  <a:schemeClr val="tx2"/>
                </a:solidFill>
              </a:rPr>
              <a:t>liquid</a:t>
            </a:r>
            <a:r>
              <a:rPr lang="cs-CZ" sz="2000" dirty="0">
                <a:solidFill>
                  <a:schemeClr val="tx2"/>
                </a:solidFill>
              </a:rPr>
              <a:t> – </a:t>
            </a:r>
            <a:r>
              <a:rPr lang="cs-CZ" sz="2000" dirty="0" err="1">
                <a:solidFill>
                  <a:schemeClr val="tx2"/>
                </a:solidFill>
              </a:rPr>
              <a:t>what</a:t>
            </a:r>
            <a:r>
              <a:rPr lang="cs-CZ" sz="2000" dirty="0">
                <a:solidFill>
                  <a:schemeClr val="tx2"/>
                </a:solidFill>
              </a:rPr>
              <a:t> do </a:t>
            </a:r>
            <a:r>
              <a:rPr lang="cs-CZ" sz="2000" dirty="0" err="1">
                <a:solidFill>
                  <a:schemeClr val="tx2"/>
                </a:solidFill>
              </a:rPr>
              <a:t>we</a:t>
            </a:r>
            <a:r>
              <a:rPr lang="cs-CZ" sz="2000" dirty="0">
                <a:solidFill>
                  <a:schemeClr val="tx2"/>
                </a:solidFill>
              </a:rPr>
              <a:t> </a:t>
            </a:r>
            <a:r>
              <a:rPr lang="cs-CZ" sz="2000" dirty="0" err="1">
                <a:solidFill>
                  <a:schemeClr val="tx2"/>
                </a:solidFill>
              </a:rPr>
              <a:t>know</a:t>
            </a:r>
            <a:r>
              <a:rPr lang="cs-CZ" sz="2000" dirty="0">
                <a:solidFill>
                  <a:schemeClr val="tx2"/>
                </a:solidFill>
              </a:rPr>
              <a:t>?</a:t>
            </a:r>
          </a:p>
        </p:txBody>
      </p:sp>
    </p:spTree>
    <p:extLst>
      <p:ext uri="{BB962C8B-B14F-4D97-AF65-F5344CB8AC3E}">
        <p14:creationId xmlns:p14="http://schemas.microsoft.com/office/powerpoint/2010/main" val="995545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1</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en-US" sz="2000" dirty="0">
                <a:solidFill>
                  <a:srgbClr val="0012FF"/>
                </a:solidFill>
                <a:latin typeface="Arial" panose="020B0604020202020204" pitchFamily="34" charset="0"/>
                <a:cs typeface="Arial" panose="020B0604020202020204" pitchFamily="34" charset="0"/>
              </a:rPr>
              <a:t>Lecture series contents</a:t>
            </a:r>
          </a:p>
        </p:txBody>
      </p:sp>
      <p:sp>
        <p:nvSpPr>
          <p:cNvPr id="2" name="Content Placeholder 4">
            <a:extLst>
              <a:ext uri="{FF2B5EF4-FFF2-40B4-BE49-F238E27FC236}">
                <a16:creationId xmlns:a16="http://schemas.microsoft.com/office/drawing/2014/main" id="{E1739C30-2B0F-659A-BF8D-D77C10910838}"/>
              </a:ext>
            </a:extLst>
          </p:cNvPr>
          <p:cNvSpPr>
            <a:spLocks noGrp="1"/>
          </p:cNvSpPr>
          <p:nvPr>
            <p:ph idx="1"/>
          </p:nvPr>
        </p:nvSpPr>
        <p:spPr>
          <a:xfrm>
            <a:off x="720000" y="1692002"/>
            <a:ext cx="7537721" cy="3702958"/>
          </a:xfrm>
        </p:spPr>
        <p:txBody>
          <a:bodyPr>
            <a:normAutofit fontScale="85000" lnSpcReduction="20000"/>
          </a:bodyPr>
          <a:lstStyle/>
          <a:p>
            <a:pPr marL="342900" indent="-342900">
              <a:lnSpc>
                <a:spcPct val="150000"/>
              </a:lnSpc>
              <a:buFont typeface="+mj-lt"/>
              <a:buAutoNum type="arabicPeriod"/>
            </a:pPr>
            <a:r>
              <a:rPr lang="en-US" sz="1600" dirty="0">
                <a:cs typeface="Times New Roman"/>
              </a:rPr>
              <a:t>Townsend breakdown theory, </a:t>
            </a:r>
            <a:r>
              <a:rPr lang="en-US" sz="1600" dirty="0" err="1">
                <a:cs typeface="Times New Roman"/>
              </a:rPr>
              <a:t>Paschen‘s</a:t>
            </a:r>
            <a:r>
              <a:rPr lang="en-US" sz="1600" dirty="0">
                <a:cs typeface="Times New Roman"/>
              </a:rPr>
              <a:t> law</a:t>
            </a:r>
          </a:p>
          <a:p>
            <a:pPr marL="342900" indent="-342900">
              <a:lnSpc>
                <a:spcPct val="150000"/>
              </a:lnSpc>
              <a:buFont typeface="+mj-lt"/>
              <a:buAutoNum type="arabicPeriod"/>
            </a:pPr>
            <a:r>
              <a:rPr lang="en-US" sz="1600" dirty="0">
                <a:cs typeface="Times New Roman"/>
              </a:rPr>
              <a:t>Glow discharge</a:t>
            </a:r>
          </a:p>
          <a:p>
            <a:pPr marL="342900" indent="-342900">
              <a:lnSpc>
                <a:spcPct val="150000"/>
              </a:lnSpc>
              <a:buFont typeface="+mj-lt"/>
              <a:buAutoNum type="arabicPeriod"/>
            </a:pPr>
            <a:r>
              <a:rPr lang="en-US" sz="1600" dirty="0">
                <a:cs typeface="Times New Roman"/>
              </a:rPr>
              <a:t>Electric arc at low and high pressures</a:t>
            </a:r>
          </a:p>
          <a:p>
            <a:pPr marL="342900" indent="-342900">
              <a:lnSpc>
                <a:spcPct val="150000"/>
              </a:lnSpc>
              <a:buFont typeface="+mj-lt"/>
              <a:buAutoNum type="arabicPeriod"/>
            </a:pPr>
            <a:r>
              <a:rPr lang="en-US" sz="1600" dirty="0">
                <a:cs typeface="Times New Roman"/>
              </a:rPr>
              <a:t>Magnetized low-pressure plasmas and their role in material deposition methods.</a:t>
            </a:r>
          </a:p>
          <a:p>
            <a:pPr marL="342900" indent="-342900">
              <a:lnSpc>
                <a:spcPct val="150000"/>
              </a:lnSpc>
              <a:buFont typeface="+mj-lt"/>
              <a:buAutoNum type="arabicPeriod"/>
            </a:pPr>
            <a:r>
              <a:rPr lang="en-US" sz="1600" dirty="0">
                <a:cs typeface="Times New Roman"/>
              </a:rPr>
              <a:t>Brief introduction to high-frequency discharges</a:t>
            </a:r>
          </a:p>
          <a:p>
            <a:pPr marL="342900" indent="-342900">
              <a:lnSpc>
                <a:spcPct val="150000"/>
              </a:lnSpc>
              <a:buFont typeface="+mj-lt"/>
              <a:buAutoNum type="arabicPeriod"/>
            </a:pPr>
            <a:r>
              <a:rPr lang="en-US" sz="1600" dirty="0">
                <a:cs typeface="Times New Roman"/>
              </a:rPr>
              <a:t>Streamer breakdown theory, corona discharge, spark discharge</a:t>
            </a:r>
          </a:p>
          <a:p>
            <a:pPr marL="342900" indent="-342900">
              <a:lnSpc>
                <a:spcPct val="150000"/>
              </a:lnSpc>
              <a:buFont typeface="+mj-lt"/>
              <a:buAutoNum type="arabicPeriod"/>
            </a:pPr>
            <a:r>
              <a:rPr lang="en-US" sz="1600" dirty="0">
                <a:cs typeface="Times New Roman"/>
              </a:rPr>
              <a:t>Barrier discharges</a:t>
            </a:r>
          </a:p>
          <a:p>
            <a:pPr marL="342900" indent="-342900">
              <a:lnSpc>
                <a:spcPct val="150000"/>
              </a:lnSpc>
              <a:buFont typeface="+mj-lt"/>
              <a:buAutoNum type="arabicPeriod"/>
            </a:pPr>
            <a:r>
              <a:rPr lang="en-US" sz="1600" dirty="0">
                <a:cs typeface="Times New Roman"/>
              </a:rPr>
              <a:t>Leader discharge mechanism, ionization and discharges in planetary </a:t>
            </a:r>
            <a:r>
              <a:rPr lang="en-US" sz="1600" dirty="0" err="1">
                <a:cs typeface="Times New Roman"/>
              </a:rPr>
              <a:t>atmospherres</a:t>
            </a:r>
            <a:endParaRPr lang="en-US" sz="1600" dirty="0">
              <a:cs typeface="Times New Roman"/>
            </a:endParaRPr>
          </a:p>
          <a:p>
            <a:pPr marL="342900" indent="-342900">
              <a:lnSpc>
                <a:spcPct val="150000"/>
              </a:lnSpc>
              <a:buFont typeface="+mj-lt"/>
              <a:buAutoNum type="arabicPeriod"/>
            </a:pPr>
            <a:r>
              <a:rPr lang="en-US" sz="1600" b="1" dirty="0">
                <a:cs typeface="Times New Roman"/>
              </a:rPr>
              <a:t>Discharges in liquids, complex and quantum plasmas</a:t>
            </a:r>
          </a:p>
          <a:p>
            <a:pPr marL="342900" indent="-342900">
              <a:lnSpc>
                <a:spcPct val="150000"/>
              </a:lnSpc>
              <a:buFont typeface="+mj-lt"/>
              <a:buAutoNum type="arabicPeriod"/>
            </a:pPr>
            <a:r>
              <a:rPr lang="en-US" sz="1600" dirty="0">
                <a:cs typeface="Times New Roman"/>
              </a:rPr>
              <a:t>Thermonuclear fusion, Lawson criterion, magnetic confinement systems, plasma heating and </a:t>
            </a:r>
            <a:r>
              <a:rPr lang="en-US" sz="1600" dirty="0" err="1">
                <a:cs typeface="Times New Roman"/>
              </a:rPr>
              <a:t>intertial</a:t>
            </a:r>
            <a:r>
              <a:rPr lang="en-US" sz="1600" dirty="0">
                <a:cs typeface="Times New Roman"/>
              </a:rPr>
              <a:t> confinement fusion.</a:t>
            </a:r>
          </a:p>
        </p:txBody>
      </p:sp>
    </p:spTree>
    <p:extLst>
      <p:ext uri="{BB962C8B-B14F-4D97-AF65-F5344CB8AC3E}">
        <p14:creationId xmlns:p14="http://schemas.microsoft.com/office/powerpoint/2010/main" val="938228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421910" cy="276999"/>
          </a:xfrm>
          <a:prstGeom prst="rect">
            <a:avLst/>
          </a:prstGeom>
          <a:noFill/>
        </p:spPr>
        <p:txBody>
          <a:bodyPr wrap="none" rtlCol="0">
            <a:spAutoFit/>
          </a:bodyPr>
          <a:lstStyle/>
          <a:p>
            <a:r>
              <a:rPr lang="de-DE" sz="1200" dirty="0">
                <a:cs typeface="Times New Roman" panose="02020603050405020304" pitchFamily="18" charset="0"/>
              </a:rPr>
              <a:t>18b</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5E62E022-64C2-4A1C-76C2-D8189D2A0B17}"/>
              </a:ext>
            </a:extLst>
          </p:cNvPr>
          <p:cNvSpPr txBox="1"/>
          <p:nvPr/>
        </p:nvSpPr>
        <p:spPr>
          <a:xfrm>
            <a:off x="631767" y="1435263"/>
            <a:ext cx="7880465" cy="4708981"/>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podrobný lokální model kavitace dává vysvětlení experimentálním výsledkům (optickým emisním spektrům)</a:t>
            </a:r>
            <a:br>
              <a:rPr lang="cs-CZ" sz="1200" dirty="0">
                <a:cs typeface="Times New Roman"/>
              </a:rPr>
            </a:br>
            <a:br>
              <a:rPr lang="cs-CZ" sz="1200" dirty="0">
                <a:cs typeface="Times New Roman"/>
              </a:rPr>
            </a:br>
            <a:r>
              <a:rPr lang="cs-CZ" sz="1200" dirty="0">
                <a:cs typeface="Times New Roman"/>
              </a:rPr>
              <a:t>&gt;&gt;&gt; skrze vyhovující fit (vzpomeňme na Plancka), který ale dává další informace o zdroji primárních elektronů</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3D simulace v extrémním případě popisuje </a:t>
            </a:r>
            <a:r>
              <a:rPr lang="cs-CZ" sz="1200" dirty="0" err="1">
                <a:cs typeface="Times New Roman"/>
              </a:rPr>
              <a:t>Zenerovým</a:t>
            </a:r>
            <a:r>
              <a:rPr lang="cs-CZ" sz="1200" dirty="0">
                <a:cs typeface="Times New Roman"/>
              </a:rPr>
              <a:t> modelem </a:t>
            </a:r>
            <a:r>
              <a:rPr lang="cs-CZ" sz="1200" dirty="0" err="1">
                <a:cs typeface="Times New Roman"/>
              </a:rPr>
              <a:t>streamerový</a:t>
            </a:r>
            <a:r>
              <a:rPr lang="cs-CZ" sz="1200" dirty="0">
                <a:cs typeface="Times New Roman"/>
              </a:rPr>
              <a:t> výboj v kapalném dusíku</a:t>
            </a:r>
            <a:br>
              <a:rPr lang="cs-CZ" sz="1200" dirty="0">
                <a:cs typeface="Times New Roman"/>
              </a:rPr>
            </a:br>
            <a:br>
              <a:rPr lang="cs-CZ" sz="1200" dirty="0">
                <a:cs typeface="Times New Roman"/>
              </a:rPr>
            </a:br>
            <a:r>
              <a:rPr lang="cs-CZ" sz="1200" dirty="0">
                <a:cs typeface="Times New Roman"/>
              </a:rPr>
              <a:t>&gt;&gt;&gt; patrně experimentálně nepotvrditelná přímo a v poměrně extrémních podmínkách bez vztahu k vodě v laboratoři</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generace hot-spotů a relativně horkého plazmatu společně popisuje optické emise skrze záření absolutně černého tělesa, model doplněn </a:t>
            </a:r>
            <a:r>
              <a:rPr lang="cs-CZ" sz="1200" dirty="0" err="1">
                <a:cs typeface="Times New Roman"/>
              </a:rPr>
              <a:t>Zenerovým</a:t>
            </a:r>
            <a:r>
              <a:rPr lang="cs-CZ" sz="1200" dirty="0">
                <a:cs typeface="Times New Roman"/>
              </a:rPr>
              <a:t> ionizačním modelem</a:t>
            </a:r>
            <a:br>
              <a:rPr lang="cs-CZ" sz="1200" dirty="0">
                <a:cs typeface="Times New Roman"/>
              </a:rPr>
            </a:br>
            <a:br>
              <a:rPr lang="cs-CZ" sz="1200" dirty="0">
                <a:cs typeface="Times New Roman"/>
              </a:rPr>
            </a:br>
            <a:r>
              <a:rPr lang="cs-CZ" sz="1200" dirty="0">
                <a:cs typeface="Times New Roman"/>
              </a:rPr>
              <a:t>&gt;&gt;&gt; ovšem přítomnost hot-spotů nebyla potvrzena</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fluidní simulace beroucí v úvahu elektrostrikci i </a:t>
            </a:r>
            <a:r>
              <a:rPr lang="cs-CZ" sz="1200" dirty="0" err="1">
                <a:cs typeface="Times New Roman"/>
              </a:rPr>
              <a:t>Zenerův</a:t>
            </a:r>
            <a:r>
              <a:rPr lang="cs-CZ" sz="1200" dirty="0">
                <a:cs typeface="Times New Roman"/>
              </a:rPr>
              <a:t> model</a:t>
            </a:r>
            <a:br>
              <a:rPr lang="cs-CZ" sz="1200" dirty="0">
                <a:cs typeface="Times New Roman"/>
              </a:rPr>
            </a:br>
            <a:br>
              <a:rPr lang="cs-CZ" sz="1200" dirty="0">
                <a:cs typeface="Times New Roman"/>
              </a:rPr>
            </a:br>
            <a:r>
              <a:rPr lang="cs-CZ" sz="1200" dirty="0">
                <a:cs typeface="Times New Roman"/>
              </a:rPr>
              <a:t>&gt;&gt;&gt; vysvětluje stratifikaci tlaku před vysokonapěťovou elektrodou, ovšem není schopna podrobně popsat experiment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algn="l"/>
            <a:r>
              <a:rPr lang="en-GB" sz="1200" b="0" i="0" u="none" strike="noStrike" dirty="0">
                <a:solidFill>
                  <a:srgbClr val="0D0D0D"/>
                </a:solidFill>
                <a:effectLst/>
                <a:latin typeface="Söhne"/>
              </a:rPr>
              <a:t>Moreover, all models do not completely describe breakdown in liquids; there is always a missing transition from the generation of free charges by primary mechanisms in streamer or spark-like processes... but the most consistent experimental and theoretical works are on the trail of this (for example, collaborations like that of colleague Bonaventura and the Academy of Sciences of the Czech Republic in Prague).</a:t>
            </a:r>
          </a:p>
          <a:p>
            <a:pPr algn="l"/>
            <a:endParaRPr lang="en-GB" sz="1200" dirty="0">
              <a:solidFill>
                <a:srgbClr val="0D0D0D"/>
              </a:solidFill>
              <a:latin typeface="Söhne"/>
            </a:endParaRPr>
          </a:p>
          <a:p>
            <a:pPr algn="l"/>
            <a:endParaRPr lang="en-GB" sz="1200" b="0" i="0" u="none" strike="noStrike" dirty="0">
              <a:solidFill>
                <a:srgbClr val="0D0D0D"/>
              </a:solidFill>
              <a:effectLst/>
              <a:latin typeface="Söhne"/>
            </a:endParaRPr>
          </a:p>
          <a:p>
            <a:pPr algn="l"/>
            <a:r>
              <a:rPr lang="en-GB" sz="1200" b="1" i="0" u="none" strike="noStrike" dirty="0">
                <a:solidFill>
                  <a:srgbClr val="0D0D0D"/>
                </a:solidFill>
                <a:effectLst/>
                <a:latin typeface="Söhne"/>
              </a:rPr>
              <a:t>... so we are still waiting for the complete uncovering of the mechanism.</a:t>
            </a:r>
          </a:p>
        </p:txBody>
      </p:sp>
      <p:sp>
        <p:nvSpPr>
          <p:cNvPr id="11" name="TextBox 10">
            <a:extLst>
              <a:ext uri="{FF2B5EF4-FFF2-40B4-BE49-F238E27FC236}">
                <a16:creationId xmlns:a16="http://schemas.microsoft.com/office/drawing/2014/main" id="{9D24EFA4-4DDD-E7A8-0AE1-A80AE3E2FB7E}"/>
              </a:ext>
            </a:extLst>
          </p:cNvPr>
          <p:cNvSpPr txBox="1"/>
          <p:nvPr/>
        </p:nvSpPr>
        <p:spPr>
          <a:xfrm>
            <a:off x="1080655" y="183784"/>
            <a:ext cx="7775821" cy="400110"/>
          </a:xfrm>
          <a:prstGeom prst="rect">
            <a:avLst/>
          </a:prstGeom>
          <a:noFill/>
        </p:spPr>
        <p:txBody>
          <a:bodyPr wrap="square" rtlCol="0">
            <a:spAutoFit/>
          </a:bodyPr>
          <a:lstStyle/>
          <a:p>
            <a:pPr algn="ctr"/>
            <a:r>
              <a:rPr lang="cs-CZ" sz="2000" dirty="0" err="1">
                <a:solidFill>
                  <a:schemeClr val="tx2"/>
                </a:solidFill>
              </a:rPr>
              <a:t>Nanosecond</a:t>
            </a:r>
            <a:r>
              <a:rPr lang="cs-CZ" sz="2000" dirty="0">
                <a:solidFill>
                  <a:schemeClr val="tx2"/>
                </a:solidFill>
              </a:rPr>
              <a:t> </a:t>
            </a:r>
            <a:r>
              <a:rPr lang="cs-CZ" sz="2000" dirty="0" err="1">
                <a:solidFill>
                  <a:schemeClr val="tx2"/>
                </a:solidFill>
              </a:rPr>
              <a:t>electric</a:t>
            </a:r>
            <a:r>
              <a:rPr lang="cs-CZ" sz="2000" dirty="0">
                <a:solidFill>
                  <a:schemeClr val="tx2"/>
                </a:solidFill>
              </a:rPr>
              <a:t> </a:t>
            </a:r>
            <a:r>
              <a:rPr lang="cs-CZ" sz="2000" dirty="0" err="1">
                <a:solidFill>
                  <a:schemeClr val="tx2"/>
                </a:solidFill>
              </a:rPr>
              <a:t>breakdown</a:t>
            </a:r>
            <a:r>
              <a:rPr lang="cs-CZ" sz="2000" dirty="0">
                <a:solidFill>
                  <a:schemeClr val="tx2"/>
                </a:solidFill>
              </a:rPr>
              <a:t> in a </a:t>
            </a:r>
            <a:r>
              <a:rPr lang="cs-CZ" sz="2000" dirty="0" err="1">
                <a:solidFill>
                  <a:schemeClr val="tx2"/>
                </a:solidFill>
              </a:rPr>
              <a:t>dielectric</a:t>
            </a:r>
            <a:r>
              <a:rPr lang="cs-CZ" sz="2000" dirty="0">
                <a:solidFill>
                  <a:schemeClr val="tx2"/>
                </a:solidFill>
              </a:rPr>
              <a:t> </a:t>
            </a:r>
            <a:r>
              <a:rPr lang="cs-CZ" sz="2000" dirty="0" err="1">
                <a:solidFill>
                  <a:schemeClr val="tx2"/>
                </a:solidFill>
              </a:rPr>
              <a:t>liquid</a:t>
            </a:r>
            <a:r>
              <a:rPr lang="cs-CZ" sz="2000" dirty="0">
                <a:solidFill>
                  <a:schemeClr val="tx2"/>
                </a:solidFill>
              </a:rPr>
              <a:t> – </a:t>
            </a:r>
            <a:r>
              <a:rPr lang="cs-CZ" sz="2000" dirty="0" err="1">
                <a:solidFill>
                  <a:schemeClr val="tx2"/>
                </a:solidFill>
              </a:rPr>
              <a:t>what</a:t>
            </a:r>
            <a:r>
              <a:rPr lang="cs-CZ" sz="2000" dirty="0">
                <a:solidFill>
                  <a:schemeClr val="tx2"/>
                </a:solidFill>
              </a:rPr>
              <a:t> do </a:t>
            </a:r>
            <a:r>
              <a:rPr lang="cs-CZ" sz="2000" dirty="0" err="1">
                <a:solidFill>
                  <a:schemeClr val="tx2"/>
                </a:solidFill>
              </a:rPr>
              <a:t>we</a:t>
            </a:r>
            <a:r>
              <a:rPr lang="cs-CZ" sz="2000" dirty="0">
                <a:solidFill>
                  <a:schemeClr val="tx2"/>
                </a:solidFill>
              </a:rPr>
              <a:t> </a:t>
            </a:r>
            <a:r>
              <a:rPr lang="cs-CZ" sz="2000" dirty="0" err="1">
                <a:solidFill>
                  <a:schemeClr val="tx2"/>
                </a:solidFill>
              </a:rPr>
              <a:t>know</a:t>
            </a:r>
            <a:r>
              <a:rPr lang="cs-CZ" sz="2000" dirty="0">
                <a:solidFill>
                  <a:schemeClr val="tx2"/>
                </a:solidFill>
              </a:rPr>
              <a:t>?</a:t>
            </a:r>
          </a:p>
        </p:txBody>
      </p:sp>
      <p:pic>
        <p:nvPicPr>
          <p:cNvPr id="4" name="Picture 3" descr="Diagram&#10;&#10;Description automatically generated">
            <a:extLst>
              <a:ext uri="{FF2B5EF4-FFF2-40B4-BE49-F238E27FC236}">
                <a16:creationId xmlns:a16="http://schemas.microsoft.com/office/drawing/2014/main" id="{0F8D6EA0-D8BB-99B0-19AD-EC33C3D730B6}"/>
              </a:ext>
            </a:extLst>
          </p:cNvPr>
          <p:cNvPicPr>
            <a:picLocks noChangeAspect="1"/>
          </p:cNvPicPr>
          <p:nvPr/>
        </p:nvPicPr>
        <p:blipFill>
          <a:blip r:embed="rId4"/>
          <a:stretch>
            <a:fillRect/>
          </a:stretch>
        </p:blipFill>
        <p:spPr>
          <a:xfrm>
            <a:off x="550081" y="1435263"/>
            <a:ext cx="3611376" cy="3033042"/>
          </a:xfrm>
          <a:prstGeom prst="rect">
            <a:avLst/>
          </a:prstGeom>
        </p:spPr>
      </p:pic>
      <p:pic>
        <p:nvPicPr>
          <p:cNvPr id="6" name="Picture 5" descr="Diagram&#10;&#10;Description automatically generated">
            <a:extLst>
              <a:ext uri="{FF2B5EF4-FFF2-40B4-BE49-F238E27FC236}">
                <a16:creationId xmlns:a16="http://schemas.microsoft.com/office/drawing/2014/main" id="{0BB18ECA-33CB-315F-46DB-8BFE8D72E6BC}"/>
              </a:ext>
            </a:extLst>
          </p:cNvPr>
          <p:cNvPicPr>
            <a:picLocks noChangeAspect="1"/>
          </p:cNvPicPr>
          <p:nvPr/>
        </p:nvPicPr>
        <p:blipFill>
          <a:blip r:embed="rId5"/>
          <a:stretch>
            <a:fillRect/>
          </a:stretch>
        </p:blipFill>
        <p:spPr>
          <a:xfrm>
            <a:off x="3798561" y="1435263"/>
            <a:ext cx="5147506" cy="3033042"/>
          </a:xfrm>
          <a:prstGeom prst="rect">
            <a:avLst/>
          </a:prstGeom>
        </p:spPr>
      </p:pic>
      <p:sp>
        <p:nvSpPr>
          <p:cNvPr id="7" name="Rectangle 6">
            <a:extLst>
              <a:ext uri="{FF2B5EF4-FFF2-40B4-BE49-F238E27FC236}">
                <a16:creationId xmlns:a16="http://schemas.microsoft.com/office/drawing/2014/main" id="{90FF70B9-9094-C130-3328-E38A7240BC57}"/>
              </a:ext>
            </a:extLst>
          </p:cNvPr>
          <p:cNvSpPr/>
          <p:nvPr/>
        </p:nvSpPr>
        <p:spPr>
          <a:xfrm>
            <a:off x="550081" y="1435263"/>
            <a:ext cx="8209454" cy="303304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064657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19</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Microsecond</a:t>
            </a:r>
            <a:r>
              <a:rPr lang="cs-CZ" sz="2000" dirty="0">
                <a:solidFill>
                  <a:schemeClr val="tx2"/>
                </a:solidFill>
              </a:rPr>
              <a:t> </a:t>
            </a:r>
            <a:r>
              <a:rPr lang="cs-CZ" sz="2000" dirty="0" err="1">
                <a:solidFill>
                  <a:schemeClr val="tx2"/>
                </a:solidFill>
              </a:rPr>
              <a:t>electric</a:t>
            </a:r>
            <a:r>
              <a:rPr lang="cs-CZ" sz="2000" dirty="0">
                <a:solidFill>
                  <a:schemeClr val="tx2"/>
                </a:solidFill>
              </a:rPr>
              <a:t> </a:t>
            </a:r>
            <a:r>
              <a:rPr lang="cs-CZ" sz="2000" dirty="0" err="1">
                <a:solidFill>
                  <a:schemeClr val="tx2"/>
                </a:solidFill>
              </a:rPr>
              <a:t>breakdown</a:t>
            </a:r>
            <a:r>
              <a:rPr lang="cs-CZ" sz="2000" dirty="0">
                <a:solidFill>
                  <a:schemeClr val="tx2"/>
                </a:solidFill>
              </a:rPr>
              <a:t> in </a:t>
            </a:r>
            <a:r>
              <a:rPr lang="cs-CZ" sz="2000" dirty="0" err="1">
                <a:solidFill>
                  <a:schemeClr val="tx2"/>
                </a:solidFill>
              </a:rPr>
              <a:t>liquids</a:t>
            </a:r>
            <a:endParaRPr lang="cs-CZ" sz="2000" dirty="0">
              <a:solidFill>
                <a:schemeClr val="tx2"/>
              </a:solidFill>
            </a:endParaRPr>
          </a:p>
        </p:txBody>
      </p:sp>
      <p:sp>
        <p:nvSpPr>
          <p:cNvPr id="14" name="TextBox 13">
            <a:extLst>
              <a:ext uri="{FF2B5EF4-FFF2-40B4-BE49-F238E27FC236}">
                <a16:creationId xmlns:a16="http://schemas.microsoft.com/office/drawing/2014/main" id="{4AFAFF24-20BE-C8BC-8BF2-AB310F216EFD}"/>
              </a:ext>
            </a:extLst>
          </p:cNvPr>
          <p:cNvSpPr txBox="1"/>
          <p:nvPr/>
        </p:nvSpPr>
        <p:spPr>
          <a:xfrm>
            <a:off x="631767" y="2337864"/>
            <a:ext cx="7880465" cy="2677656"/>
          </a:xfrm>
          <a:prstGeom prst="rect">
            <a:avLst/>
          </a:prstGeom>
          <a:noFill/>
        </p:spPr>
        <p:txBody>
          <a:bodyPr wrap="square" rtlCol="0">
            <a:spAutoFit/>
          </a:bodyPr>
          <a:lstStyle/>
          <a:p>
            <a:pPr marL="171450" indent="-171450">
              <a:buFont typeface="Arial" panose="020B0604020202020204" pitchFamily="34" charset="0"/>
              <a:buChar char="•"/>
            </a:pPr>
            <a:r>
              <a:rPr lang="en-GB" sz="1200" b="0" i="0" u="none" strike="noStrike" dirty="0">
                <a:solidFill>
                  <a:srgbClr val="0D0D0D"/>
                </a:solidFill>
                <a:effectLst/>
                <a:highlight>
                  <a:srgbClr val="FFFFFF"/>
                </a:highlight>
                <a:latin typeface="Söhne"/>
              </a:rPr>
              <a:t>A slowly changing (microseconds and longer) electric field mobilizes ions, polarizes polar molecules, or causes oscillatory motion (like heating food in a microwave), and through interaction with the surroundings, it leads to collisions with nearby molecules and the transfer of kinetic energy into vibrational and thus thermal energy...</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endParaRPr lang="cs-CZ" sz="1200" dirty="0">
              <a:cs typeface="Times New Roman"/>
            </a:endParaRPr>
          </a:p>
        </p:txBody>
      </p:sp>
      <p:pic>
        <p:nvPicPr>
          <p:cNvPr id="15" name="Picture 14" descr="Text&#10;&#10;Description automatically generated">
            <a:extLst>
              <a:ext uri="{FF2B5EF4-FFF2-40B4-BE49-F238E27FC236}">
                <a16:creationId xmlns:a16="http://schemas.microsoft.com/office/drawing/2014/main" id="{03662667-67A7-AD60-61C4-1644ED36AB8D}"/>
              </a:ext>
            </a:extLst>
          </p:cNvPr>
          <p:cNvPicPr>
            <a:picLocks noChangeAspect="1"/>
          </p:cNvPicPr>
          <p:nvPr/>
        </p:nvPicPr>
        <p:blipFill>
          <a:blip r:embed="rId4"/>
          <a:stretch>
            <a:fillRect/>
          </a:stretch>
        </p:blipFill>
        <p:spPr>
          <a:xfrm>
            <a:off x="1563317" y="3101300"/>
            <a:ext cx="5812971" cy="1390940"/>
          </a:xfrm>
          <a:prstGeom prst="rect">
            <a:avLst/>
          </a:prstGeom>
        </p:spPr>
      </p:pic>
      <p:sp>
        <p:nvSpPr>
          <p:cNvPr id="16" name="Rectangle 15">
            <a:extLst>
              <a:ext uri="{FF2B5EF4-FFF2-40B4-BE49-F238E27FC236}">
                <a16:creationId xmlns:a16="http://schemas.microsoft.com/office/drawing/2014/main" id="{9C6255D5-5D47-6049-5AAC-ECE561B31ED7}"/>
              </a:ext>
            </a:extLst>
          </p:cNvPr>
          <p:cNvSpPr/>
          <p:nvPr/>
        </p:nvSpPr>
        <p:spPr>
          <a:xfrm>
            <a:off x="7392495" y="6584825"/>
            <a:ext cx="1751505" cy="276999"/>
          </a:xfrm>
          <a:prstGeom prst="rect">
            <a:avLst/>
          </a:prstGeom>
        </p:spPr>
        <p:txBody>
          <a:bodyPr wrap="none">
            <a:spAutoFit/>
          </a:bodyPr>
          <a:lstStyle/>
          <a:p>
            <a:r>
              <a:rPr lang="en-US" sz="1200" dirty="0">
                <a:cs typeface="Calibri"/>
              </a:rPr>
              <a:t>Sun et al. 2016 High Volt.</a:t>
            </a:r>
          </a:p>
        </p:txBody>
      </p:sp>
    </p:spTree>
    <p:extLst>
      <p:ext uri="{BB962C8B-B14F-4D97-AF65-F5344CB8AC3E}">
        <p14:creationId xmlns:p14="http://schemas.microsoft.com/office/powerpoint/2010/main" val="171613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20</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Microsecond</a:t>
            </a:r>
            <a:r>
              <a:rPr lang="cs-CZ" sz="2000" dirty="0">
                <a:solidFill>
                  <a:schemeClr val="tx2"/>
                </a:solidFill>
              </a:rPr>
              <a:t> </a:t>
            </a:r>
            <a:r>
              <a:rPr lang="cs-CZ" sz="2000" dirty="0" err="1">
                <a:solidFill>
                  <a:schemeClr val="tx2"/>
                </a:solidFill>
              </a:rPr>
              <a:t>electric</a:t>
            </a:r>
            <a:r>
              <a:rPr lang="cs-CZ" sz="2000" dirty="0">
                <a:solidFill>
                  <a:schemeClr val="tx2"/>
                </a:solidFill>
              </a:rPr>
              <a:t> </a:t>
            </a:r>
            <a:r>
              <a:rPr lang="cs-CZ" sz="2000" dirty="0" err="1">
                <a:solidFill>
                  <a:schemeClr val="tx2"/>
                </a:solidFill>
              </a:rPr>
              <a:t>breakdown</a:t>
            </a:r>
            <a:r>
              <a:rPr lang="cs-CZ" sz="2000" dirty="0">
                <a:solidFill>
                  <a:schemeClr val="tx2"/>
                </a:solidFill>
              </a:rPr>
              <a:t> in </a:t>
            </a:r>
            <a:r>
              <a:rPr lang="cs-CZ" sz="2000" dirty="0" err="1">
                <a:solidFill>
                  <a:schemeClr val="tx2"/>
                </a:solidFill>
              </a:rPr>
              <a:t>liquids</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1015663"/>
          </a:xfrm>
          <a:prstGeom prst="rect">
            <a:avLst/>
          </a:prstGeom>
          <a:noFill/>
        </p:spPr>
        <p:txBody>
          <a:bodyPr wrap="square" rtlCol="0">
            <a:spAutoFit/>
          </a:bodyPr>
          <a:lstStyle/>
          <a:p>
            <a:pPr marL="171450" indent="-171450">
              <a:buFont typeface="Arial" panose="020B0604020202020204" pitchFamily="34" charset="0"/>
              <a:buChar char="•"/>
            </a:pPr>
            <a:r>
              <a:rPr lang="en-GB" sz="1200" b="0" i="0" u="none" strike="noStrike" dirty="0">
                <a:solidFill>
                  <a:srgbClr val="0D0D0D"/>
                </a:solidFill>
                <a:effectLst/>
                <a:highlight>
                  <a:srgbClr val="FFFFFF"/>
                </a:highlight>
                <a:latin typeface="Söhne"/>
              </a:rPr>
              <a:t>A slowly changing (microseconds and longer) electric field mobilizes ions, polarizes polar molecules, or causes oscillatory motion (like heating food in a microwave), and through interaction with the surroundings, it leads to collisions with nearby molecules and the transfer of kinetic energy into vibrational and thus thermal energy...</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sp>
        <p:nvSpPr>
          <p:cNvPr id="2" name="Rectangle 1">
            <a:extLst>
              <a:ext uri="{FF2B5EF4-FFF2-40B4-BE49-F238E27FC236}">
                <a16:creationId xmlns:a16="http://schemas.microsoft.com/office/drawing/2014/main" id="{1CC9F767-6A0C-0ACC-A4C1-D53D78E6301E}"/>
              </a:ext>
            </a:extLst>
          </p:cNvPr>
          <p:cNvSpPr/>
          <p:nvPr/>
        </p:nvSpPr>
        <p:spPr>
          <a:xfrm>
            <a:off x="368737" y="2312422"/>
            <a:ext cx="2796663" cy="276999"/>
          </a:xfrm>
          <a:prstGeom prst="rect">
            <a:avLst/>
          </a:prstGeom>
        </p:spPr>
        <p:txBody>
          <a:bodyPr wrap="none">
            <a:spAutoFit/>
          </a:bodyPr>
          <a:lstStyle/>
          <a:p>
            <a:r>
              <a:rPr lang="en-US" sz="1200" dirty="0">
                <a:cs typeface="Calibri"/>
              </a:rPr>
              <a:t>Electric breakdown in liquid hydrocarbons</a:t>
            </a:r>
          </a:p>
        </p:txBody>
      </p:sp>
      <p:pic>
        <p:nvPicPr>
          <p:cNvPr id="7" name="Picture 6">
            <a:extLst>
              <a:ext uri="{FF2B5EF4-FFF2-40B4-BE49-F238E27FC236}">
                <a16:creationId xmlns:a16="http://schemas.microsoft.com/office/drawing/2014/main" id="{21732F33-57E5-4C52-06AE-4EE66F1EF512}"/>
              </a:ext>
            </a:extLst>
          </p:cNvPr>
          <p:cNvPicPr>
            <a:picLocks noChangeAspect="1"/>
          </p:cNvPicPr>
          <p:nvPr/>
        </p:nvPicPr>
        <p:blipFill>
          <a:blip r:embed="rId4"/>
          <a:stretch>
            <a:fillRect/>
          </a:stretch>
        </p:blipFill>
        <p:spPr>
          <a:xfrm>
            <a:off x="548906" y="3076654"/>
            <a:ext cx="2361559" cy="1986167"/>
          </a:xfrm>
          <a:prstGeom prst="rect">
            <a:avLst/>
          </a:prstGeom>
        </p:spPr>
      </p:pic>
      <p:sp>
        <p:nvSpPr>
          <p:cNvPr id="10" name="Rectangle 9">
            <a:extLst>
              <a:ext uri="{FF2B5EF4-FFF2-40B4-BE49-F238E27FC236}">
                <a16:creationId xmlns:a16="http://schemas.microsoft.com/office/drawing/2014/main" id="{738F4750-4E00-8852-4C90-4225C74D9004}"/>
              </a:ext>
            </a:extLst>
          </p:cNvPr>
          <p:cNvSpPr/>
          <p:nvPr/>
        </p:nvSpPr>
        <p:spPr>
          <a:xfrm>
            <a:off x="5413342" y="2312422"/>
            <a:ext cx="1681422" cy="276999"/>
          </a:xfrm>
          <a:prstGeom prst="rect">
            <a:avLst/>
          </a:prstGeom>
        </p:spPr>
        <p:txBody>
          <a:bodyPr wrap="none">
            <a:spAutoFit/>
          </a:bodyPr>
          <a:lstStyle/>
          <a:p>
            <a:r>
              <a:rPr lang="en-US" sz="1200" dirty="0">
                <a:cs typeface="Calibri"/>
              </a:rPr>
              <a:t>Breakdown in sea water</a:t>
            </a:r>
          </a:p>
        </p:txBody>
      </p:sp>
      <p:sp>
        <p:nvSpPr>
          <p:cNvPr id="11" name="Rectangle 10">
            <a:extLst>
              <a:ext uri="{FF2B5EF4-FFF2-40B4-BE49-F238E27FC236}">
                <a16:creationId xmlns:a16="http://schemas.microsoft.com/office/drawing/2014/main" id="{B7F88A2E-EF4C-6014-7022-57982ED9B1FE}"/>
              </a:ext>
            </a:extLst>
          </p:cNvPr>
          <p:cNvSpPr/>
          <p:nvPr/>
        </p:nvSpPr>
        <p:spPr>
          <a:xfrm>
            <a:off x="7580879" y="6581001"/>
            <a:ext cx="1571456" cy="276999"/>
          </a:xfrm>
          <a:prstGeom prst="rect">
            <a:avLst/>
          </a:prstGeom>
        </p:spPr>
        <p:txBody>
          <a:bodyPr wrap="none">
            <a:spAutoFit/>
          </a:bodyPr>
          <a:lstStyle/>
          <a:p>
            <a:r>
              <a:rPr lang="en-US" sz="1200" dirty="0">
                <a:cs typeface="Calibri"/>
              </a:rPr>
              <a:t>Olson et al. 1993 JASA</a:t>
            </a:r>
          </a:p>
        </p:txBody>
      </p:sp>
      <p:sp>
        <p:nvSpPr>
          <p:cNvPr id="12" name="Rectangle 11">
            <a:extLst>
              <a:ext uri="{FF2B5EF4-FFF2-40B4-BE49-F238E27FC236}">
                <a16:creationId xmlns:a16="http://schemas.microsoft.com/office/drawing/2014/main" id="{D1B1CECA-7D9B-BAA0-F450-F3FC56FD67B7}"/>
              </a:ext>
            </a:extLst>
          </p:cNvPr>
          <p:cNvSpPr/>
          <p:nvPr/>
        </p:nvSpPr>
        <p:spPr>
          <a:xfrm>
            <a:off x="7139476" y="6340760"/>
            <a:ext cx="2012859" cy="276999"/>
          </a:xfrm>
          <a:prstGeom prst="rect">
            <a:avLst/>
          </a:prstGeom>
        </p:spPr>
        <p:txBody>
          <a:bodyPr wrap="none">
            <a:spAutoFit/>
          </a:bodyPr>
          <a:lstStyle/>
          <a:p>
            <a:r>
              <a:rPr lang="en-US" sz="1200" dirty="0">
                <a:cs typeface="Calibri"/>
              </a:rPr>
              <a:t>Harbaugh et al. 1978 IEEE TEI</a:t>
            </a:r>
          </a:p>
        </p:txBody>
      </p:sp>
      <p:sp>
        <p:nvSpPr>
          <p:cNvPr id="13" name="Rectangle 12">
            <a:extLst>
              <a:ext uri="{FF2B5EF4-FFF2-40B4-BE49-F238E27FC236}">
                <a16:creationId xmlns:a16="http://schemas.microsoft.com/office/drawing/2014/main" id="{C276DB71-F678-2842-357A-1C63610C1BFF}"/>
              </a:ext>
            </a:extLst>
          </p:cNvPr>
          <p:cNvSpPr/>
          <p:nvPr/>
        </p:nvSpPr>
        <p:spPr>
          <a:xfrm>
            <a:off x="432091" y="5220103"/>
            <a:ext cx="2595198" cy="276999"/>
          </a:xfrm>
          <a:prstGeom prst="rect">
            <a:avLst/>
          </a:prstGeom>
        </p:spPr>
        <p:txBody>
          <a:bodyPr wrap="none">
            <a:spAutoFit/>
          </a:bodyPr>
          <a:lstStyle/>
          <a:p>
            <a:pPr algn="ctr"/>
            <a:r>
              <a:rPr lang="en-US" sz="1200" dirty="0">
                <a:cs typeface="Calibri"/>
              </a:rPr>
              <a:t>Joule heating, microbubbles formation</a:t>
            </a:r>
          </a:p>
        </p:txBody>
      </p:sp>
      <p:pic>
        <p:nvPicPr>
          <p:cNvPr id="14" name="Picture 13" descr="Chart&#10;&#10;Description automatically generated">
            <a:extLst>
              <a:ext uri="{FF2B5EF4-FFF2-40B4-BE49-F238E27FC236}">
                <a16:creationId xmlns:a16="http://schemas.microsoft.com/office/drawing/2014/main" id="{1AD7C460-6487-6FBF-BBB0-7670CDD133D5}"/>
              </a:ext>
            </a:extLst>
          </p:cNvPr>
          <p:cNvPicPr>
            <a:picLocks noChangeAspect="1"/>
          </p:cNvPicPr>
          <p:nvPr/>
        </p:nvPicPr>
        <p:blipFill>
          <a:blip r:embed="rId5"/>
          <a:stretch>
            <a:fillRect/>
          </a:stretch>
        </p:blipFill>
        <p:spPr>
          <a:xfrm>
            <a:off x="6174480" y="2758046"/>
            <a:ext cx="2863391" cy="2923722"/>
          </a:xfrm>
          <a:prstGeom prst="rect">
            <a:avLst/>
          </a:prstGeom>
        </p:spPr>
      </p:pic>
      <p:pic>
        <p:nvPicPr>
          <p:cNvPr id="16" name="Picture 15">
            <a:extLst>
              <a:ext uri="{FF2B5EF4-FFF2-40B4-BE49-F238E27FC236}">
                <a16:creationId xmlns:a16="http://schemas.microsoft.com/office/drawing/2014/main" id="{CCE6F782-5252-ED66-9FDC-BCA69BA1132D}"/>
              </a:ext>
            </a:extLst>
          </p:cNvPr>
          <p:cNvPicPr>
            <a:picLocks noChangeAspect="1"/>
          </p:cNvPicPr>
          <p:nvPr/>
        </p:nvPicPr>
        <p:blipFill>
          <a:blip r:embed="rId6"/>
          <a:stretch>
            <a:fillRect/>
          </a:stretch>
        </p:blipFill>
        <p:spPr>
          <a:xfrm>
            <a:off x="3343758" y="2850154"/>
            <a:ext cx="2863391" cy="2951566"/>
          </a:xfrm>
          <a:prstGeom prst="rect">
            <a:avLst/>
          </a:prstGeom>
        </p:spPr>
      </p:pic>
    </p:spTree>
    <p:extLst>
      <p:ext uri="{BB962C8B-B14F-4D97-AF65-F5344CB8AC3E}">
        <p14:creationId xmlns:p14="http://schemas.microsoft.com/office/powerpoint/2010/main" val="137276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21</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Microsecond</a:t>
            </a:r>
            <a:r>
              <a:rPr lang="cs-CZ" sz="2000" dirty="0">
                <a:solidFill>
                  <a:schemeClr val="tx2"/>
                </a:solidFill>
              </a:rPr>
              <a:t> </a:t>
            </a:r>
            <a:r>
              <a:rPr lang="cs-CZ" sz="2000" dirty="0" err="1">
                <a:solidFill>
                  <a:schemeClr val="tx2"/>
                </a:solidFill>
              </a:rPr>
              <a:t>electric</a:t>
            </a:r>
            <a:r>
              <a:rPr lang="cs-CZ" sz="2000" dirty="0">
                <a:solidFill>
                  <a:schemeClr val="tx2"/>
                </a:solidFill>
              </a:rPr>
              <a:t> </a:t>
            </a:r>
            <a:r>
              <a:rPr lang="cs-CZ" sz="2000" dirty="0" err="1">
                <a:solidFill>
                  <a:schemeClr val="tx2"/>
                </a:solidFill>
              </a:rPr>
              <a:t>breakdown</a:t>
            </a:r>
            <a:r>
              <a:rPr lang="cs-CZ" sz="2000" dirty="0">
                <a:solidFill>
                  <a:schemeClr val="tx2"/>
                </a:solidFill>
              </a:rPr>
              <a:t> in </a:t>
            </a:r>
            <a:r>
              <a:rPr lang="cs-CZ" sz="2000" dirty="0" err="1">
                <a:solidFill>
                  <a:schemeClr val="tx2"/>
                </a:solidFill>
              </a:rPr>
              <a:t>liquids</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913964"/>
            <a:ext cx="7880465" cy="4708981"/>
          </a:xfrm>
          <a:prstGeom prst="rect">
            <a:avLst/>
          </a:prstGeom>
          <a:noFill/>
        </p:spPr>
        <p:txBody>
          <a:bodyPr wrap="square" rtlCol="0">
            <a:spAutoFit/>
          </a:bodyPr>
          <a:lstStyle/>
          <a:p>
            <a:pPr marL="171450" indent="-171450">
              <a:buFont typeface="Arial" panose="020B0604020202020204" pitchFamily="34" charset="0"/>
              <a:buChar char="•"/>
            </a:pPr>
            <a:r>
              <a:rPr lang="en-GB" sz="1200" b="0" i="0" u="none" strike="noStrike" dirty="0">
                <a:solidFill>
                  <a:srgbClr val="0D0D0D"/>
                </a:solidFill>
                <a:effectLst/>
                <a:highlight>
                  <a:srgbClr val="FFFFFF"/>
                </a:highlight>
                <a:latin typeface="Söhne"/>
              </a:rPr>
              <a:t>A slowly changing (microseconds and longer) electric field mobilizes ions, polarizes polar molecules, or causes oscillatory motion (like heating food in a microwave), and through interaction with the surroundings, it leads to collisions with nearby molecules and the transfer of kinetic energy into vibrational and thus thermal energy...</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en-GB" sz="1200" b="0" i="0" u="none" strike="noStrike" dirty="0">
                <a:solidFill>
                  <a:srgbClr val="0D0D0D"/>
                </a:solidFill>
                <a:effectLst/>
                <a:highlight>
                  <a:srgbClr val="FFFFFF"/>
                </a:highlight>
                <a:latin typeface="Söhne"/>
              </a:rPr>
              <a:t>After the formation of the first streamer discharges in a microbubble (note, these are no longer nano-vacancies but real bubbles!), there occurs a rapidly fast transfer of a large amount of electric charge, leading to cavitation in the water wall of the bubble, and the situation (not) explained in the previous parts of the lecture repeats itself.</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15" name="Picture 14" descr="A picture containing diagram&#10;&#10;Description automatically generated">
            <a:extLst>
              <a:ext uri="{FF2B5EF4-FFF2-40B4-BE49-F238E27FC236}">
                <a16:creationId xmlns:a16="http://schemas.microsoft.com/office/drawing/2014/main" id="{26B0644E-C853-701C-D2A7-33EE429E5FF5}"/>
              </a:ext>
            </a:extLst>
          </p:cNvPr>
          <p:cNvPicPr>
            <a:picLocks noChangeAspect="1"/>
          </p:cNvPicPr>
          <p:nvPr/>
        </p:nvPicPr>
        <p:blipFill rotWithShape="1">
          <a:blip r:embed="rId4"/>
          <a:srcRect b="50000"/>
          <a:stretch/>
        </p:blipFill>
        <p:spPr>
          <a:xfrm>
            <a:off x="1671469" y="1510311"/>
            <a:ext cx="5801061" cy="1413079"/>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241F93B-FA4F-92B9-02F1-82C0DB271D1F}"/>
              </a:ext>
            </a:extLst>
          </p:cNvPr>
          <p:cNvPicPr>
            <a:picLocks noChangeAspect="1"/>
          </p:cNvPicPr>
          <p:nvPr/>
        </p:nvPicPr>
        <p:blipFill rotWithShape="1">
          <a:blip r:embed="rId4"/>
          <a:srcRect t="50000"/>
          <a:stretch/>
        </p:blipFill>
        <p:spPr>
          <a:xfrm>
            <a:off x="1671468" y="3960952"/>
            <a:ext cx="5801061" cy="1413078"/>
          </a:xfrm>
          <a:prstGeom prst="rect">
            <a:avLst/>
          </a:prstGeom>
        </p:spPr>
      </p:pic>
    </p:spTree>
    <p:extLst>
      <p:ext uri="{BB962C8B-B14F-4D97-AF65-F5344CB8AC3E}">
        <p14:creationId xmlns:p14="http://schemas.microsoft.com/office/powerpoint/2010/main" val="4005874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22</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2" name="Title 1">
            <a:extLst>
              <a:ext uri="{FF2B5EF4-FFF2-40B4-BE49-F238E27FC236}">
                <a16:creationId xmlns:a16="http://schemas.microsoft.com/office/drawing/2014/main" id="{97BEFB8B-3F03-DFDC-D802-A9F48187367B}"/>
              </a:ext>
            </a:extLst>
          </p:cNvPr>
          <p:cNvSpPr>
            <a:spLocks noGrp="1"/>
          </p:cNvSpPr>
          <p:nvPr>
            <p:ph type="title"/>
          </p:nvPr>
        </p:nvSpPr>
        <p:spPr/>
        <p:txBody>
          <a:bodyPr/>
          <a:lstStyle/>
          <a:p>
            <a:r>
              <a:rPr lang="en-CZ" dirty="0"/>
              <a:t>quantum plasmas /complex plasmas / dusty plasmas</a:t>
            </a:r>
          </a:p>
        </p:txBody>
      </p:sp>
      <p:sp>
        <p:nvSpPr>
          <p:cNvPr id="3" name="Text Placeholder 2">
            <a:extLst>
              <a:ext uri="{FF2B5EF4-FFF2-40B4-BE49-F238E27FC236}">
                <a16:creationId xmlns:a16="http://schemas.microsoft.com/office/drawing/2014/main" id="{AA588163-07AF-C2B3-B3A3-A894481633A5}"/>
              </a:ext>
            </a:extLst>
          </p:cNvPr>
          <p:cNvSpPr>
            <a:spLocks noGrp="1"/>
          </p:cNvSpPr>
          <p:nvPr>
            <p:ph type="body" idx="1"/>
          </p:nvPr>
        </p:nvSpPr>
        <p:spPr/>
        <p:txBody>
          <a:bodyPr/>
          <a:lstStyle/>
          <a:p>
            <a:endParaRPr lang="en-CZ"/>
          </a:p>
        </p:txBody>
      </p:sp>
    </p:spTree>
    <p:extLst>
      <p:ext uri="{BB962C8B-B14F-4D97-AF65-F5344CB8AC3E}">
        <p14:creationId xmlns:p14="http://schemas.microsoft.com/office/powerpoint/2010/main" val="119815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iagram&#10;&#10;Description automatically generated">
            <a:extLst>
              <a:ext uri="{FF2B5EF4-FFF2-40B4-BE49-F238E27FC236}">
                <a16:creationId xmlns:a16="http://schemas.microsoft.com/office/drawing/2014/main" id="{F6FA533B-0B01-68A5-6D37-7D2A47F8CE04}"/>
              </a:ext>
            </a:extLst>
          </p:cNvPr>
          <p:cNvPicPr>
            <a:picLocks noChangeAspect="1"/>
          </p:cNvPicPr>
          <p:nvPr/>
        </p:nvPicPr>
        <p:blipFill>
          <a:blip r:embed="rId3"/>
          <a:stretch>
            <a:fillRect/>
          </a:stretch>
        </p:blipFill>
        <p:spPr>
          <a:xfrm>
            <a:off x="63638" y="1985693"/>
            <a:ext cx="4114212" cy="2703057"/>
          </a:xfrm>
          <a:prstGeom prst="rect">
            <a:avLst/>
          </a:prstGeom>
        </p:spPr>
      </p:pic>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23</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4"/>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278413"/>
            <a:ext cx="7537721" cy="400110"/>
          </a:xfrm>
          <a:prstGeom prst="rect">
            <a:avLst/>
          </a:prstGeom>
          <a:noFill/>
        </p:spPr>
        <p:txBody>
          <a:bodyPr wrap="square" rtlCol="0">
            <a:spAutoFit/>
          </a:bodyPr>
          <a:lstStyle/>
          <a:p>
            <a:pPr algn="ctr"/>
            <a:r>
              <a:rPr lang="cs-CZ" sz="2000" dirty="0">
                <a:solidFill>
                  <a:schemeClr val="tx2"/>
                </a:solidFill>
              </a:rPr>
              <a:t>Klasifikace hmoty/plazmatu, kde jsme?</a:t>
            </a: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5632311"/>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v levém grafu ukazuje čárkovaná modrá čára rozdělení na kvantové a klasické plazma</a:t>
            </a:r>
          </a:p>
          <a:p>
            <a:pPr marL="171450" indent="-171450">
              <a:buFont typeface="Arial" panose="020B0604020202020204" pitchFamily="34" charset="0"/>
              <a:buChar char="•"/>
            </a:pPr>
            <a:r>
              <a:rPr lang="el-GR" sz="1200" dirty="0">
                <a:cs typeface="Times New Roman"/>
              </a:rPr>
              <a:t>χ</a:t>
            </a:r>
            <a:r>
              <a:rPr lang="cs-CZ" sz="1200" dirty="0">
                <a:cs typeface="Times New Roman"/>
              </a:rPr>
              <a:t>=1 pak značí stupeň degenerace plazmatu chí (</a:t>
            </a:r>
            <a:r>
              <a:rPr lang="el-GR" sz="1200" dirty="0">
                <a:cs typeface="Times New Roman"/>
              </a:rPr>
              <a:t>χ</a:t>
            </a:r>
            <a:r>
              <a:rPr lang="cs-CZ" sz="1200" dirty="0">
                <a:cs typeface="Times New Roman"/>
              </a:rPr>
              <a:t> </a:t>
            </a:r>
            <a:r>
              <a:rPr lang="el-GR" sz="1200" dirty="0">
                <a:cs typeface="Times New Roman"/>
              </a:rPr>
              <a:t>~ </a:t>
            </a:r>
            <a:r>
              <a:rPr lang="cs-CZ" sz="1200" dirty="0">
                <a:cs typeface="Times New Roman"/>
              </a:rPr>
              <a:t>hustota*rozptyl vlnové funkce), pro větší chí jsou charakteristické vzdálenosti částic srovnatelné s prostorovým rozsahem vlnové funkce a kvantové efekty se stanou stěžejními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kolektivní chování – tedy „korelace v systému“ jsou dány dalekým dosahem </a:t>
            </a:r>
            <a:r>
              <a:rPr lang="cs-CZ" sz="1200" dirty="0" err="1">
                <a:cs typeface="Times New Roman"/>
              </a:rPr>
              <a:t>Coulombovských</a:t>
            </a:r>
            <a:r>
              <a:rPr lang="cs-CZ" sz="1200" dirty="0">
                <a:cs typeface="Times New Roman"/>
              </a:rPr>
              <a:t> sil</a:t>
            </a:r>
          </a:p>
          <a:p>
            <a:pPr marL="171450" indent="-171450">
              <a:buFont typeface="Arial" panose="020B0604020202020204" pitchFamily="34" charset="0"/>
              <a:buChar char="•"/>
            </a:pPr>
            <a:r>
              <a:rPr lang="cs-CZ" sz="1200" dirty="0">
                <a:cs typeface="Times New Roman"/>
              </a:rPr>
              <a:t>toto chování nastává, když energie </a:t>
            </a:r>
            <a:r>
              <a:rPr lang="cs-CZ" sz="1200" dirty="0" err="1">
                <a:cs typeface="Times New Roman"/>
              </a:rPr>
              <a:t>Coulombovské</a:t>
            </a:r>
            <a:r>
              <a:rPr lang="cs-CZ" sz="1200" dirty="0">
                <a:cs typeface="Times New Roman"/>
              </a:rPr>
              <a:t> interakce začne dominovat nad energií kinetickou a charakterizuje se tzv. korelačním parametrem </a:t>
            </a:r>
            <a:r>
              <a:rPr lang="el-GR" sz="1200" dirty="0">
                <a:cs typeface="Times New Roman"/>
              </a:rPr>
              <a:t>Γ</a:t>
            </a:r>
            <a:r>
              <a:rPr lang="cs-CZ" sz="1200" dirty="0">
                <a:cs typeface="Times New Roman"/>
              </a:rPr>
              <a:t> (Coulombův parametr gama), který je určen jako podíl interakční energie (s nejbližším partnerem) a střední tepelné energie systému:</a:t>
            </a:r>
          </a:p>
        </p:txBody>
      </p:sp>
      <p:pic>
        <p:nvPicPr>
          <p:cNvPr id="5" name="Picture 4" descr="Graphical user interface&#10;&#10;Description automatically generated">
            <a:extLst>
              <a:ext uri="{FF2B5EF4-FFF2-40B4-BE49-F238E27FC236}">
                <a16:creationId xmlns:a16="http://schemas.microsoft.com/office/drawing/2014/main" id="{43AAD210-71BA-C666-9E11-4209450CC64C}"/>
              </a:ext>
            </a:extLst>
          </p:cNvPr>
          <p:cNvPicPr>
            <a:picLocks noChangeAspect="1"/>
          </p:cNvPicPr>
          <p:nvPr/>
        </p:nvPicPr>
        <p:blipFill>
          <a:blip r:embed="rId5"/>
          <a:stretch>
            <a:fillRect/>
          </a:stretch>
        </p:blipFill>
        <p:spPr>
          <a:xfrm>
            <a:off x="4269776" y="1859744"/>
            <a:ext cx="4693749" cy="3441302"/>
          </a:xfrm>
          <a:prstGeom prst="rect">
            <a:avLst/>
          </a:prstGeom>
        </p:spPr>
      </p:pic>
      <p:sp>
        <p:nvSpPr>
          <p:cNvPr id="6" name="Rectangle 5">
            <a:extLst>
              <a:ext uri="{FF2B5EF4-FFF2-40B4-BE49-F238E27FC236}">
                <a16:creationId xmlns:a16="http://schemas.microsoft.com/office/drawing/2014/main" id="{9580E067-5900-C0B0-E3A5-43F72E111D42}"/>
              </a:ext>
            </a:extLst>
          </p:cNvPr>
          <p:cNvSpPr/>
          <p:nvPr/>
        </p:nvSpPr>
        <p:spPr>
          <a:xfrm>
            <a:off x="529571" y="2671011"/>
            <a:ext cx="1828618" cy="103498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cxnSp>
        <p:nvCxnSpPr>
          <p:cNvPr id="7" name="Straight Arrow Connector 6">
            <a:extLst>
              <a:ext uri="{FF2B5EF4-FFF2-40B4-BE49-F238E27FC236}">
                <a16:creationId xmlns:a16="http://schemas.microsoft.com/office/drawing/2014/main" id="{11E6B4C9-0816-3DB4-1852-32034B1CFFD3}"/>
              </a:ext>
            </a:extLst>
          </p:cNvPr>
          <p:cNvCxnSpPr>
            <a:cxnSpLocks/>
          </p:cNvCxnSpPr>
          <p:nvPr/>
        </p:nvCxnSpPr>
        <p:spPr>
          <a:xfrm>
            <a:off x="2358189" y="3092116"/>
            <a:ext cx="1911587" cy="0"/>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FB015903-6ECA-3AE2-5C1D-603EA1E27E30}"/>
              </a:ext>
            </a:extLst>
          </p:cNvPr>
          <p:cNvSpPr/>
          <p:nvPr/>
        </p:nvSpPr>
        <p:spPr>
          <a:xfrm>
            <a:off x="4269776" y="1859744"/>
            <a:ext cx="4693748" cy="344130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14" name="TextBox 13">
            <a:extLst>
              <a:ext uri="{FF2B5EF4-FFF2-40B4-BE49-F238E27FC236}">
                <a16:creationId xmlns:a16="http://schemas.microsoft.com/office/drawing/2014/main" id="{FDAE0BD1-DAAF-115D-C613-967FF7BD8652}"/>
              </a:ext>
            </a:extLst>
          </p:cNvPr>
          <p:cNvSpPr txBox="1"/>
          <p:nvPr/>
        </p:nvSpPr>
        <p:spPr>
          <a:xfrm>
            <a:off x="2598029" y="3429000"/>
            <a:ext cx="1003160" cy="276999"/>
          </a:xfrm>
          <a:prstGeom prst="rect">
            <a:avLst/>
          </a:prstGeom>
          <a:noFill/>
        </p:spPr>
        <p:txBody>
          <a:bodyPr wrap="none" rtlCol="0">
            <a:spAutoFit/>
          </a:bodyPr>
          <a:lstStyle/>
          <a:p>
            <a:r>
              <a:rPr lang="en-CZ" sz="1200" dirty="0"/>
              <a:t>Fermiho plyn</a:t>
            </a:r>
          </a:p>
        </p:txBody>
      </p:sp>
      <p:pic>
        <p:nvPicPr>
          <p:cNvPr id="16" name="Picture 15" descr="A picture containing text, clock&#10;&#10;Description automatically generated">
            <a:extLst>
              <a:ext uri="{FF2B5EF4-FFF2-40B4-BE49-F238E27FC236}">
                <a16:creationId xmlns:a16="http://schemas.microsoft.com/office/drawing/2014/main" id="{D6F888F0-3AEE-FE87-3E47-ED9F49F1501C}"/>
              </a:ext>
            </a:extLst>
          </p:cNvPr>
          <p:cNvPicPr>
            <a:picLocks noChangeAspect="1"/>
          </p:cNvPicPr>
          <p:nvPr/>
        </p:nvPicPr>
        <p:blipFill>
          <a:blip r:embed="rId6"/>
          <a:stretch>
            <a:fillRect/>
          </a:stretch>
        </p:blipFill>
        <p:spPr>
          <a:xfrm>
            <a:off x="4058529" y="6311934"/>
            <a:ext cx="596900" cy="336550"/>
          </a:xfrm>
          <a:prstGeom prst="rect">
            <a:avLst/>
          </a:prstGeom>
        </p:spPr>
      </p:pic>
      <p:sp>
        <p:nvSpPr>
          <p:cNvPr id="19" name="Rectangle 18">
            <a:extLst>
              <a:ext uri="{FF2B5EF4-FFF2-40B4-BE49-F238E27FC236}">
                <a16:creationId xmlns:a16="http://schemas.microsoft.com/office/drawing/2014/main" id="{3E005805-61B1-FBCF-EE03-D0B256D8621F}"/>
              </a:ext>
            </a:extLst>
          </p:cNvPr>
          <p:cNvSpPr/>
          <p:nvPr/>
        </p:nvSpPr>
        <p:spPr>
          <a:xfrm>
            <a:off x="3413765" y="495617"/>
            <a:ext cx="3467424" cy="276999"/>
          </a:xfrm>
          <a:prstGeom prst="rect">
            <a:avLst/>
          </a:prstGeom>
        </p:spPr>
        <p:txBody>
          <a:bodyPr wrap="none">
            <a:spAutoFit/>
          </a:bodyPr>
          <a:lstStyle/>
          <a:p>
            <a:r>
              <a:rPr lang="en-US" sz="1200" dirty="0">
                <a:cs typeface="Calibri"/>
              </a:rPr>
              <a:t>Introduction to complex plasmas – </a:t>
            </a:r>
            <a:r>
              <a:rPr lang="en-US" sz="1200" dirty="0" err="1">
                <a:cs typeface="Calibri"/>
              </a:rPr>
              <a:t>Bonitz</a:t>
            </a:r>
            <a:r>
              <a:rPr lang="en-US" sz="1200" dirty="0">
                <a:cs typeface="Calibri"/>
              </a:rPr>
              <a:t> et al. 2010</a:t>
            </a:r>
          </a:p>
        </p:txBody>
      </p:sp>
      <p:sp>
        <p:nvSpPr>
          <p:cNvPr id="21" name="Rectangle 20">
            <a:extLst>
              <a:ext uri="{FF2B5EF4-FFF2-40B4-BE49-F238E27FC236}">
                <a16:creationId xmlns:a16="http://schemas.microsoft.com/office/drawing/2014/main" id="{D7655907-B60D-1C11-846C-1A5CCDCD7090}"/>
              </a:ext>
            </a:extLst>
          </p:cNvPr>
          <p:cNvSpPr/>
          <p:nvPr/>
        </p:nvSpPr>
        <p:spPr>
          <a:xfrm>
            <a:off x="946666" y="5678904"/>
            <a:ext cx="1194955" cy="21265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010227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24</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Klasifikace komplexního plazmatu</a:t>
            </a: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2677656"/>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kolektivní chování – tedy „korelace v systému“ jsou dány dalekým dosahem </a:t>
            </a:r>
            <a:r>
              <a:rPr lang="cs-CZ" sz="1200" dirty="0" err="1">
                <a:cs typeface="Times New Roman"/>
              </a:rPr>
              <a:t>Coulombovských</a:t>
            </a:r>
            <a:r>
              <a:rPr lang="cs-CZ" sz="1200" dirty="0">
                <a:cs typeface="Times New Roman"/>
              </a:rPr>
              <a:t> sil</a:t>
            </a:r>
          </a:p>
          <a:p>
            <a:pPr marL="171450" indent="-171450">
              <a:buFont typeface="Arial" panose="020B0604020202020204" pitchFamily="34" charset="0"/>
              <a:buChar char="•"/>
            </a:pPr>
            <a:r>
              <a:rPr lang="cs-CZ" sz="1200" dirty="0">
                <a:cs typeface="Times New Roman"/>
              </a:rPr>
              <a:t>toto chování nastává, když energie </a:t>
            </a:r>
            <a:r>
              <a:rPr lang="cs-CZ" sz="1200" dirty="0" err="1">
                <a:cs typeface="Times New Roman"/>
              </a:rPr>
              <a:t>Coulombovské</a:t>
            </a:r>
            <a:r>
              <a:rPr lang="cs-CZ" sz="1200" dirty="0">
                <a:cs typeface="Times New Roman"/>
              </a:rPr>
              <a:t> interakce začne dominovat nad energií kinetickou a charakterizuje se tzv. korelačním parametrem </a:t>
            </a:r>
            <a:r>
              <a:rPr lang="el-GR" sz="1200" dirty="0">
                <a:cs typeface="Times New Roman"/>
              </a:rPr>
              <a:t>Γ</a:t>
            </a:r>
            <a:r>
              <a:rPr lang="cs-CZ" sz="1200" dirty="0">
                <a:cs typeface="Times New Roman"/>
              </a:rPr>
              <a:t>, který je určen jako podíl interakční energie (s nejbližším partnerem) a střední tepelné energie systému:			tedy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korelační parametr se rozprostírá od:</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el-GR" sz="1200" dirty="0">
                <a:cs typeface="Times New Roman"/>
              </a:rPr>
              <a:t>Γ</a:t>
            </a:r>
            <a:r>
              <a:rPr lang="cs-CZ" sz="1200" dirty="0">
                <a:cs typeface="Times New Roman"/>
              </a:rPr>
              <a:t>&lt;&lt;1 pro ideální plyn, přes</a:t>
            </a:r>
          </a:p>
          <a:p>
            <a:pPr marL="171450" indent="-171450">
              <a:buFont typeface="Arial" panose="020B0604020202020204" pitchFamily="34" charset="0"/>
              <a:buChar char="•"/>
            </a:pPr>
            <a:r>
              <a:rPr lang="el-GR" sz="1200" dirty="0">
                <a:cs typeface="Times New Roman"/>
              </a:rPr>
              <a:t>Γ</a:t>
            </a:r>
            <a:r>
              <a:rPr lang="cs-CZ" sz="1200" dirty="0">
                <a:cs typeface="Times New Roman"/>
              </a:rPr>
              <a:t>&gt;=1 pro silně vázané/korelované systémy (kapalině podobné), až po </a:t>
            </a:r>
          </a:p>
          <a:p>
            <a:pPr marL="171450" indent="-171450">
              <a:buFont typeface="Arial" panose="020B0604020202020204" pitchFamily="34" charset="0"/>
              <a:buChar char="•"/>
            </a:pPr>
            <a:r>
              <a:rPr lang="el-GR" sz="1200" dirty="0">
                <a:cs typeface="Times New Roman"/>
              </a:rPr>
              <a:t>Γ</a:t>
            </a:r>
            <a:r>
              <a:rPr lang="cs-CZ" sz="1200" dirty="0">
                <a:cs typeface="Times New Roman"/>
              </a:rPr>
              <a:t>&gt;100 </a:t>
            </a:r>
            <a:r>
              <a:rPr lang="cs-CZ" sz="1200" dirty="0" err="1">
                <a:cs typeface="Times New Roman"/>
              </a:rPr>
              <a:t>krystalickýckých</a:t>
            </a:r>
            <a:r>
              <a:rPr lang="cs-CZ" sz="1200" dirty="0">
                <a:cs typeface="Times New Roman"/>
              </a:rPr>
              <a:t> systémů</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stručně řečeno, fenomény prostorových korelací/kolektivního chování a vytváření pravidelných struktur vyjadřují tendenci částic k minimalizaci jejich potenciální energie skrze vyhýbání se blízkému sousedství s dalšími částicemi</a:t>
            </a:r>
          </a:p>
          <a:p>
            <a:pPr marL="171450" indent="-171450">
              <a:buFont typeface="Arial" panose="020B0604020202020204" pitchFamily="34" charset="0"/>
              <a:buChar char="•"/>
            </a:pPr>
            <a:endParaRPr lang="cs-CZ" sz="1200" dirty="0">
              <a:cs typeface="Times New Roman"/>
            </a:endParaRPr>
          </a:p>
        </p:txBody>
      </p:sp>
      <p:pic>
        <p:nvPicPr>
          <p:cNvPr id="16" name="Picture 15" descr="A picture containing text, clock&#10;&#10;Description automatically generated">
            <a:extLst>
              <a:ext uri="{FF2B5EF4-FFF2-40B4-BE49-F238E27FC236}">
                <a16:creationId xmlns:a16="http://schemas.microsoft.com/office/drawing/2014/main" id="{D6F888F0-3AEE-FE87-3E47-ED9F49F1501C}"/>
              </a:ext>
            </a:extLst>
          </p:cNvPr>
          <p:cNvPicPr>
            <a:picLocks noChangeAspect="1"/>
          </p:cNvPicPr>
          <p:nvPr/>
        </p:nvPicPr>
        <p:blipFill>
          <a:blip r:embed="rId4"/>
          <a:stretch>
            <a:fillRect/>
          </a:stretch>
        </p:blipFill>
        <p:spPr>
          <a:xfrm>
            <a:off x="2182991" y="1748809"/>
            <a:ext cx="596900" cy="336550"/>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A1945107-BB2B-2A78-9B05-8752EE36EC14}"/>
              </a:ext>
            </a:extLst>
          </p:cNvPr>
          <p:cNvPicPr>
            <a:picLocks noChangeAspect="1"/>
          </p:cNvPicPr>
          <p:nvPr/>
        </p:nvPicPr>
        <p:blipFill>
          <a:blip r:embed="rId5"/>
          <a:stretch>
            <a:fillRect/>
          </a:stretch>
        </p:blipFill>
        <p:spPr>
          <a:xfrm>
            <a:off x="2707105" y="3763743"/>
            <a:ext cx="3729789" cy="2770700"/>
          </a:xfrm>
          <a:prstGeom prst="rect">
            <a:avLst/>
          </a:prstGeom>
        </p:spPr>
      </p:pic>
      <p:sp>
        <p:nvSpPr>
          <p:cNvPr id="10" name="Rectangle 9">
            <a:extLst>
              <a:ext uri="{FF2B5EF4-FFF2-40B4-BE49-F238E27FC236}">
                <a16:creationId xmlns:a16="http://schemas.microsoft.com/office/drawing/2014/main" id="{965004B8-CC86-C9F5-5072-D12CEC3597B0}"/>
              </a:ext>
            </a:extLst>
          </p:cNvPr>
          <p:cNvSpPr/>
          <p:nvPr/>
        </p:nvSpPr>
        <p:spPr>
          <a:xfrm>
            <a:off x="6827532" y="6581001"/>
            <a:ext cx="2316468" cy="276999"/>
          </a:xfrm>
          <a:prstGeom prst="rect">
            <a:avLst/>
          </a:prstGeom>
        </p:spPr>
        <p:txBody>
          <a:bodyPr wrap="none">
            <a:spAutoFit/>
          </a:bodyPr>
          <a:lstStyle/>
          <a:p>
            <a:r>
              <a:rPr lang="en-US" sz="1200" dirty="0" err="1">
                <a:cs typeface="Calibri"/>
              </a:rPr>
              <a:t>Kostadinova</a:t>
            </a:r>
            <a:r>
              <a:rPr lang="en-US" sz="1200" dirty="0">
                <a:cs typeface="Calibri"/>
              </a:rPr>
              <a:t> et al. 2019 Baylor Uni</a:t>
            </a:r>
          </a:p>
        </p:txBody>
      </p:sp>
      <p:sp>
        <p:nvSpPr>
          <p:cNvPr id="11" name="Rectangle 10">
            <a:extLst>
              <a:ext uri="{FF2B5EF4-FFF2-40B4-BE49-F238E27FC236}">
                <a16:creationId xmlns:a16="http://schemas.microsoft.com/office/drawing/2014/main" id="{C1C3E3BD-A959-C92F-6EB5-9074A9F85DF7}"/>
              </a:ext>
            </a:extLst>
          </p:cNvPr>
          <p:cNvSpPr/>
          <p:nvPr/>
        </p:nvSpPr>
        <p:spPr>
          <a:xfrm>
            <a:off x="934947" y="3133618"/>
            <a:ext cx="7602878" cy="37614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12" name="Picture 11" descr="A picture containing text, sign, gauge&#10;&#10;Description automatically generated">
            <a:extLst>
              <a:ext uri="{FF2B5EF4-FFF2-40B4-BE49-F238E27FC236}">
                <a16:creationId xmlns:a16="http://schemas.microsoft.com/office/drawing/2014/main" id="{6FBCF979-1862-134E-3B8A-7B35472C3E0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76000"/>
                    </a14:imgEffect>
                    <a14:imgEffect>
                      <a14:brightnessContrast bright="69000" contrast="67000"/>
                    </a14:imgEffect>
                  </a14:imgLayer>
                </a14:imgProps>
              </a:ext>
            </a:extLst>
          </a:blip>
          <a:stretch>
            <a:fillRect/>
          </a:stretch>
        </p:blipFill>
        <p:spPr>
          <a:xfrm>
            <a:off x="3528460" y="1740839"/>
            <a:ext cx="854780" cy="336551"/>
          </a:xfrm>
          <a:prstGeom prst="rect">
            <a:avLst/>
          </a:prstGeom>
        </p:spPr>
      </p:pic>
    </p:spTree>
    <p:extLst>
      <p:ext uri="{BB962C8B-B14F-4D97-AF65-F5344CB8AC3E}">
        <p14:creationId xmlns:p14="http://schemas.microsoft.com/office/powerpoint/2010/main" val="1409679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25</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Klasifikace plazmatu</a:t>
            </a: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953737"/>
            <a:ext cx="7880465" cy="5755422"/>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dalším parametrem ke klasifikaci plazmatu je tzv. </a:t>
            </a:r>
            <a:r>
              <a:rPr lang="cs-CZ" sz="1200" dirty="0" err="1">
                <a:cs typeface="Times New Roman"/>
              </a:rPr>
              <a:t>Bruecknerův</a:t>
            </a:r>
            <a:r>
              <a:rPr lang="cs-CZ" sz="1200" dirty="0">
                <a:cs typeface="Times New Roman"/>
              </a:rPr>
              <a:t> parametr:</a:t>
            </a:r>
            <a:br>
              <a:rPr lang="cs-CZ" sz="1200" dirty="0">
                <a:cs typeface="Times New Roman"/>
              </a:rPr>
            </a:br>
            <a:br>
              <a:rPr lang="cs-CZ" sz="1200" dirty="0">
                <a:cs typeface="Times New Roman"/>
              </a:rPr>
            </a:br>
            <a:r>
              <a:rPr lang="cs-CZ" sz="1200" dirty="0">
                <a:cs typeface="Times New Roman"/>
              </a:rPr>
              <a:t>který popisuje částicovou </a:t>
            </a:r>
            <a:r>
              <a:rPr lang="cs-CZ" sz="1200" dirty="0" err="1">
                <a:cs typeface="Times New Roman"/>
              </a:rPr>
              <a:t>korelovanost</a:t>
            </a:r>
            <a:r>
              <a:rPr lang="cs-CZ" sz="1200" dirty="0">
                <a:cs typeface="Times New Roman"/>
              </a:rPr>
              <a:t>/provázanost v kvantových systémech, kde</a:t>
            </a:r>
            <a:br>
              <a:rPr lang="cs-CZ" sz="1200" dirty="0">
                <a:cs typeface="Times New Roman"/>
              </a:rPr>
            </a:br>
            <a:r>
              <a:rPr lang="cs-CZ" sz="1200" dirty="0">
                <a:cs typeface="Times New Roman"/>
              </a:rPr>
              <a:t>je efektivní Bohrův poloměr a </a:t>
            </a:r>
            <a:r>
              <a:rPr lang="cs-CZ" sz="1200" i="1" dirty="0">
                <a:cs typeface="Times New Roman"/>
              </a:rPr>
              <a:t>a</a:t>
            </a:r>
            <a:r>
              <a:rPr lang="cs-CZ" sz="1200" dirty="0">
                <a:cs typeface="Times New Roman"/>
              </a:rPr>
              <a:t> je střední vzdálenost mezi částicemi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je zjevné, že s rostoucím </a:t>
            </a:r>
            <a:r>
              <a:rPr lang="cs-CZ" sz="1200" i="1" dirty="0">
                <a:cs typeface="Times New Roman"/>
              </a:rPr>
              <a:t>a </a:t>
            </a:r>
            <a:r>
              <a:rPr lang="cs-CZ" sz="1200" dirty="0">
                <a:cs typeface="Times New Roman"/>
              </a:rPr>
              <a:t>parametr roste a tedy </a:t>
            </a:r>
            <a:r>
              <a:rPr lang="cs-CZ" sz="1200" dirty="0" err="1">
                <a:cs typeface="Times New Roman"/>
              </a:rPr>
              <a:t>dalekosažné</a:t>
            </a:r>
            <a:r>
              <a:rPr lang="cs-CZ" sz="1200" dirty="0">
                <a:cs typeface="Times New Roman"/>
              </a:rPr>
              <a:t> síly (např. </a:t>
            </a:r>
            <a:r>
              <a:rPr lang="cs-CZ" sz="1200" dirty="0" err="1">
                <a:cs typeface="Times New Roman"/>
              </a:rPr>
              <a:t>Coulombovské</a:t>
            </a:r>
            <a:r>
              <a:rPr lang="cs-CZ" sz="1200" dirty="0">
                <a:cs typeface="Times New Roman"/>
              </a:rPr>
              <a:t>) umožňují kolektivní chování, na úkor prostorově limitovaným kvantovým efektům</a:t>
            </a:r>
          </a:p>
          <a:p>
            <a:r>
              <a:rPr lang="cs-CZ" sz="1200" dirty="0">
                <a:cs typeface="Times New Roman"/>
              </a:rPr>
              <a:t> </a:t>
            </a:r>
          </a:p>
          <a:p>
            <a:pPr marL="171450" indent="-171450">
              <a:buFont typeface="Arial" panose="020B0604020202020204" pitchFamily="34" charset="0"/>
              <a:buChar char="•"/>
            </a:pPr>
            <a:r>
              <a:rPr lang="cs-CZ" sz="1200" dirty="0">
                <a:cs typeface="Times New Roman"/>
              </a:rPr>
              <a:t>tento parametr bere v úvahu růst kvantové kinetické energie při vysokých hustotách a reflektuje tak dopad kvantových efektů z překryvu vlnové funkce na </a:t>
            </a:r>
            <a:r>
              <a:rPr lang="cs-CZ" sz="1200" dirty="0" err="1">
                <a:cs typeface="Times New Roman"/>
              </a:rPr>
              <a:t>nanoskopických</a:t>
            </a:r>
            <a:r>
              <a:rPr lang="cs-CZ" sz="1200" dirty="0">
                <a:cs typeface="Times New Roman"/>
              </a:rPr>
              <a:t> vzdálenostech (dokonce i pro T=0 jsou přítomny kvantové fluktuace, které rostou s hustotou hmoty a teplota tedy není dostatečně výmluvný parametr)</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parametr pak popisuje škálu různých systémů od slabě provázaných, ideálních kvantových 		až po </a:t>
            </a:r>
            <a:br>
              <a:rPr lang="cs-CZ" sz="1200" dirty="0">
                <a:cs typeface="Times New Roman"/>
              </a:rPr>
            </a:br>
            <a:r>
              <a:rPr lang="cs-CZ" sz="1200" dirty="0">
                <a:cs typeface="Times New Roman"/>
              </a:rPr>
              <a:t>čistě klasické</a:t>
            </a:r>
          </a:p>
          <a:p>
            <a:endParaRPr lang="cs-CZ" sz="1200" dirty="0">
              <a:cs typeface="Times New Roman"/>
            </a:endParaRPr>
          </a:p>
          <a:p>
            <a:pPr marL="171450" indent="-171450">
              <a:buFont typeface="Arial" panose="020B0604020202020204" pitchFamily="34" charset="0"/>
              <a:buChar char="•"/>
            </a:pPr>
            <a:r>
              <a:rPr lang="cs-CZ" sz="1200" dirty="0">
                <a:cs typeface="Times New Roman"/>
              </a:rPr>
              <a:t>je povšimnutí hodné, že i přes obrovskou rozmanitost známých plazmat je vznik kolektivního chování a strukturalizace systému popsatelná </a:t>
            </a:r>
            <a:r>
              <a:rPr lang="cs-CZ" sz="1200" dirty="0" err="1">
                <a:cs typeface="Times New Roman"/>
              </a:rPr>
              <a:t>pouz</a:t>
            </a:r>
            <a:r>
              <a:rPr lang="cs-CZ" sz="1200" dirty="0">
                <a:cs typeface="Times New Roman"/>
              </a:rPr>
              <a:t> výše uvedenými dvěma parametry: korelačním </a:t>
            </a:r>
            <a:r>
              <a:rPr lang="el-GR" sz="1200" dirty="0">
                <a:cs typeface="Times New Roman"/>
              </a:rPr>
              <a:t>Γ </a:t>
            </a:r>
            <a:r>
              <a:rPr lang="cs-CZ" sz="1200" dirty="0">
                <a:cs typeface="Times New Roman"/>
              </a:rPr>
              <a:t>a </a:t>
            </a:r>
            <a:r>
              <a:rPr lang="cs-CZ" sz="1200" dirty="0" err="1">
                <a:cs typeface="Times New Roman"/>
              </a:rPr>
              <a:t>Bruecknerovým</a:t>
            </a:r>
            <a:r>
              <a:rPr lang="cs-CZ" sz="1200" dirty="0">
                <a:cs typeface="Times New Roman"/>
              </a:rPr>
              <a:t> </a:t>
            </a:r>
            <a:r>
              <a:rPr lang="cs-CZ" sz="1200" dirty="0" err="1">
                <a:cs typeface="Times New Roman"/>
              </a:rPr>
              <a:t>r</a:t>
            </a:r>
            <a:r>
              <a:rPr lang="cs-CZ" sz="1200" baseline="-25000" dirty="0" err="1">
                <a:cs typeface="Times New Roman"/>
              </a:rPr>
              <a:t>S</a:t>
            </a:r>
            <a:endParaRPr lang="cs-CZ" sz="1200" baseline="-25000" dirty="0">
              <a:cs typeface="Times New Roman"/>
            </a:endParaRPr>
          </a:p>
          <a:p>
            <a:pPr marL="171450" indent="-171450">
              <a:buFont typeface="Arial" panose="020B0604020202020204" pitchFamily="34" charset="0"/>
              <a:buChar char="•"/>
            </a:pPr>
            <a:endParaRPr lang="cs-CZ" sz="1200" baseline="-25000" dirty="0">
              <a:cs typeface="Times New Roman"/>
            </a:endParaRPr>
          </a:p>
          <a:p>
            <a:pPr marL="171450" indent="-171450">
              <a:buFont typeface="Arial" panose="020B0604020202020204" pitchFamily="34" charset="0"/>
              <a:buChar char="•"/>
            </a:pPr>
            <a:r>
              <a:rPr lang="cs-CZ" sz="1200" dirty="0">
                <a:cs typeface="Times New Roman"/>
              </a:rPr>
              <a:t>vrátíme-li se k našemu fázovému diagramu, pak krystalické formy</a:t>
            </a:r>
            <a:br>
              <a:rPr lang="cs-CZ" sz="1200" dirty="0">
                <a:cs typeface="Times New Roman"/>
              </a:rPr>
            </a:br>
            <a:r>
              <a:rPr lang="cs-CZ" sz="1200" dirty="0">
                <a:cs typeface="Times New Roman"/>
              </a:rPr>
              <a:t>hmoty se nachází pouze v relativně malé oblasti nízkých teplot a </a:t>
            </a:r>
            <a:br>
              <a:rPr lang="cs-CZ" sz="1200" dirty="0">
                <a:cs typeface="Times New Roman"/>
              </a:rPr>
            </a:br>
            <a:r>
              <a:rPr lang="cs-CZ" sz="1200" dirty="0">
                <a:cs typeface="Times New Roman"/>
              </a:rPr>
              <a:t>středních hustot, kde		100, a</a:t>
            </a:r>
            <a:br>
              <a:rPr lang="cs-CZ" sz="1200" dirty="0">
                <a:cs typeface="Times New Roman"/>
              </a:rPr>
            </a:br>
            <a:r>
              <a:rPr lang="cs-CZ" sz="1200" dirty="0">
                <a:cs typeface="Times New Roman"/>
              </a:rPr>
              <a:t>naopak, druhé dva limitní případy		    a</a:t>
            </a:r>
            <a:br>
              <a:rPr lang="cs-CZ" sz="1200" dirty="0">
                <a:cs typeface="Times New Roman"/>
              </a:rPr>
            </a:br>
            <a:r>
              <a:rPr lang="cs-CZ" sz="1200" dirty="0">
                <a:cs typeface="Times New Roman"/>
              </a:rPr>
              <a:t>jsou kompletně bez struktury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pro silně korelované systémy v iontových pastech, teprve </a:t>
            </a:r>
            <a:br>
              <a:rPr lang="cs-CZ" sz="1200" dirty="0">
                <a:cs typeface="Times New Roman"/>
              </a:rPr>
            </a:br>
            <a:r>
              <a:rPr lang="cs-CZ" sz="1200" dirty="0">
                <a:cs typeface="Times New Roman"/>
              </a:rPr>
              <a:t>při 300mK bude elektrostatická energie vzájemných </a:t>
            </a:r>
            <a:br>
              <a:rPr lang="cs-CZ" sz="1200" dirty="0">
                <a:cs typeface="Times New Roman"/>
              </a:rPr>
            </a:br>
            <a:r>
              <a:rPr lang="cs-CZ" sz="1200" dirty="0" err="1">
                <a:cs typeface="Times New Roman"/>
              </a:rPr>
              <a:t>Coulombovských</a:t>
            </a:r>
            <a:r>
              <a:rPr lang="cs-CZ" sz="1200" dirty="0">
                <a:cs typeface="Times New Roman"/>
              </a:rPr>
              <a:t> interakcí mezi jednotlivými ionty dostatečně</a:t>
            </a:r>
            <a:br>
              <a:rPr lang="cs-CZ" sz="1200" dirty="0">
                <a:cs typeface="Times New Roman"/>
              </a:rPr>
            </a:br>
            <a:r>
              <a:rPr lang="cs-CZ" sz="1200" dirty="0">
                <a:cs typeface="Times New Roman"/>
              </a:rPr>
              <a:t>větší než tepelná energie, a tedy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ovšem silně provázané systémy jsou známy i při pokojových </a:t>
            </a:r>
            <a:br>
              <a:rPr lang="cs-CZ" sz="1200" dirty="0">
                <a:cs typeface="Times New Roman"/>
              </a:rPr>
            </a:br>
            <a:r>
              <a:rPr lang="cs-CZ" sz="1200" dirty="0">
                <a:cs typeface="Times New Roman"/>
              </a:rPr>
              <a:t>teplotách – v tzv. </a:t>
            </a:r>
            <a:r>
              <a:rPr lang="cs-CZ" sz="1200" b="1" dirty="0">
                <a:cs typeface="Times New Roman"/>
              </a:rPr>
              <a:t>komplexních (prašných - </a:t>
            </a:r>
            <a:r>
              <a:rPr lang="cs-CZ" sz="1200" b="1" dirty="0" err="1">
                <a:cs typeface="Times New Roman"/>
              </a:rPr>
              <a:t>dusty</a:t>
            </a:r>
            <a:r>
              <a:rPr lang="cs-CZ" sz="1200" b="1" dirty="0">
                <a:cs typeface="Times New Roman"/>
              </a:rPr>
              <a:t>) plazmatech</a:t>
            </a:r>
            <a:endParaRPr lang="cs-CZ" sz="1200" b="1" baseline="-25000" dirty="0">
              <a:cs typeface="Times New Roman"/>
            </a:endParaRPr>
          </a:p>
        </p:txBody>
      </p:sp>
      <p:pic>
        <p:nvPicPr>
          <p:cNvPr id="5" name="Picture 4" descr="A close-up of a calculator&#10;&#10;Description automatically generated with low confidence">
            <a:extLst>
              <a:ext uri="{FF2B5EF4-FFF2-40B4-BE49-F238E27FC236}">
                <a16:creationId xmlns:a16="http://schemas.microsoft.com/office/drawing/2014/main" id="{782FF3A4-C3B1-B50A-4B7D-6E01E5C27AB5}"/>
              </a:ext>
            </a:extLst>
          </p:cNvPr>
          <p:cNvPicPr>
            <a:picLocks noChangeAspect="1"/>
          </p:cNvPicPr>
          <p:nvPr/>
        </p:nvPicPr>
        <p:blipFill>
          <a:blip r:embed="rId4"/>
          <a:stretch>
            <a:fillRect/>
          </a:stretch>
        </p:blipFill>
        <p:spPr>
          <a:xfrm>
            <a:off x="5521131" y="854238"/>
            <a:ext cx="762694" cy="492961"/>
          </a:xfrm>
          <a:prstGeom prst="rect">
            <a:avLst/>
          </a:prstGeom>
        </p:spPr>
      </p:pic>
      <p:pic>
        <p:nvPicPr>
          <p:cNvPr id="7" name="Picture 6" descr="A picture containing text, watch&#10;&#10;Description automatically generated">
            <a:extLst>
              <a:ext uri="{FF2B5EF4-FFF2-40B4-BE49-F238E27FC236}">
                <a16:creationId xmlns:a16="http://schemas.microsoft.com/office/drawing/2014/main" id="{AABD2205-6B66-B54C-9330-1DFACD2DD330}"/>
              </a:ext>
            </a:extLst>
          </p:cNvPr>
          <p:cNvPicPr>
            <a:picLocks noChangeAspect="1"/>
          </p:cNvPicPr>
          <p:nvPr/>
        </p:nvPicPr>
        <p:blipFill>
          <a:blip r:embed="rId5"/>
          <a:stretch>
            <a:fillRect/>
          </a:stretch>
        </p:blipFill>
        <p:spPr>
          <a:xfrm>
            <a:off x="6112041" y="1330654"/>
            <a:ext cx="1688097" cy="261827"/>
          </a:xfrm>
          <a:prstGeom prst="rect">
            <a:avLst/>
          </a:prstGeom>
        </p:spPr>
      </p:pic>
      <p:pic>
        <p:nvPicPr>
          <p:cNvPr id="13" name="Picture 12">
            <a:extLst>
              <a:ext uri="{FF2B5EF4-FFF2-40B4-BE49-F238E27FC236}">
                <a16:creationId xmlns:a16="http://schemas.microsoft.com/office/drawing/2014/main" id="{ED79C5FA-1537-E6E0-9FF4-A27967D6F219}"/>
              </a:ext>
            </a:extLst>
          </p:cNvPr>
          <p:cNvPicPr>
            <a:picLocks noChangeAspect="1"/>
          </p:cNvPicPr>
          <p:nvPr/>
        </p:nvPicPr>
        <p:blipFill>
          <a:blip r:embed="rId6"/>
          <a:stretch>
            <a:fillRect/>
          </a:stretch>
        </p:blipFill>
        <p:spPr>
          <a:xfrm>
            <a:off x="1816767" y="3374157"/>
            <a:ext cx="768351" cy="228600"/>
          </a:xfrm>
          <a:prstGeom prst="rect">
            <a:avLst/>
          </a:prstGeom>
        </p:spPr>
      </p:pic>
      <p:pic>
        <p:nvPicPr>
          <p:cNvPr id="15" name="Picture 14" descr="A picture containing text, watch&#10;&#10;Description automatically generated">
            <a:extLst>
              <a:ext uri="{FF2B5EF4-FFF2-40B4-BE49-F238E27FC236}">
                <a16:creationId xmlns:a16="http://schemas.microsoft.com/office/drawing/2014/main" id="{F6705D16-07F7-7B43-8F5B-1ADDC5C2D8D0}"/>
              </a:ext>
            </a:extLst>
          </p:cNvPr>
          <p:cNvPicPr>
            <a:picLocks noChangeAspect="1"/>
          </p:cNvPicPr>
          <p:nvPr/>
        </p:nvPicPr>
        <p:blipFill>
          <a:blip r:embed="rId7"/>
          <a:stretch>
            <a:fillRect/>
          </a:stretch>
        </p:blipFill>
        <p:spPr>
          <a:xfrm>
            <a:off x="6522792" y="3170318"/>
            <a:ext cx="685799" cy="228600"/>
          </a:xfrm>
          <a:prstGeom prst="rect">
            <a:avLst/>
          </a:prstGeom>
        </p:spPr>
      </p:pic>
      <p:pic>
        <p:nvPicPr>
          <p:cNvPr id="18" name="Picture 17" descr="Diagram&#10;&#10;Description automatically generated">
            <a:extLst>
              <a:ext uri="{FF2B5EF4-FFF2-40B4-BE49-F238E27FC236}">
                <a16:creationId xmlns:a16="http://schemas.microsoft.com/office/drawing/2014/main" id="{5299C321-6662-2D26-FBF7-6E9E37DF066C}"/>
              </a:ext>
            </a:extLst>
          </p:cNvPr>
          <p:cNvPicPr>
            <a:picLocks noChangeAspect="1"/>
          </p:cNvPicPr>
          <p:nvPr/>
        </p:nvPicPr>
        <p:blipFill>
          <a:blip r:embed="rId8"/>
          <a:stretch>
            <a:fillRect/>
          </a:stretch>
        </p:blipFill>
        <p:spPr>
          <a:xfrm>
            <a:off x="5235849" y="4307204"/>
            <a:ext cx="3442414" cy="2261682"/>
          </a:xfrm>
          <a:prstGeom prst="rect">
            <a:avLst/>
          </a:prstGeom>
        </p:spPr>
      </p:pic>
      <p:pic>
        <p:nvPicPr>
          <p:cNvPr id="21" name="Picture 20" descr="A picture containing text, clock, watch&#10;&#10;Description automatically generated">
            <a:extLst>
              <a:ext uri="{FF2B5EF4-FFF2-40B4-BE49-F238E27FC236}">
                <a16:creationId xmlns:a16="http://schemas.microsoft.com/office/drawing/2014/main" id="{6CBBF2F6-6F7F-F1BF-4019-C22CF77A35A7}"/>
              </a:ext>
            </a:extLst>
          </p:cNvPr>
          <p:cNvPicPr>
            <a:picLocks noChangeAspect="1"/>
          </p:cNvPicPr>
          <p:nvPr/>
        </p:nvPicPr>
        <p:blipFill>
          <a:blip r:embed="rId9"/>
          <a:stretch>
            <a:fillRect/>
          </a:stretch>
        </p:blipFill>
        <p:spPr>
          <a:xfrm>
            <a:off x="2336873" y="4601670"/>
            <a:ext cx="768352" cy="186896"/>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FF25E7A2-417A-15C0-593B-E60FF25DCFC1}"/>
              </a:ext>
            </a:extLst>
          </p:cNvPr>
          <p:cNvPicPr>
            <a:picLocks noChangeAspect="1"/>
          </p:cNvPicPr>
          <p:nvPr/>
        </p:nvPicPr>
        <p:blipFill>
          <a:blip r:embed="rId10"/>
          <a:stretch>
            <a:fillRect/>
          </a:stretch>
        </p:blipFill>
        <p:spPr>
          <a:xfrm>
            <a:off x="3532963" y="4589638"/>
            <a:ext cx="971550" cy="221040"/>
          </a:xfrm>
          <a:prstGeom prst="rect">
            <a:avLst/>
          </a:prstGeom>
        </p:spPr>
      </p:pic>
      <p:pic>
        <p:nvPicPr>
          <p:cNvPr id="25" name="Picture 24" descr="A picture containing watch, clock&#10;&#10;Description automatically generated">
            <a:extLst>
              <a:ext uri="{FF2B5EF4-FFF2-40B4-BE49-F238E27FC236}">
                <a16:creationId xmlns:a16="http://schemas.microsoft.com/office/drawing/2014/main" id="{32323183-DF28-797B-28A4-B567C01BC62A}"/>
              </a:ext>
            </a:extLst>
          </p:cNvPr>
          <p:cNvPicPr>
            <a:picLocks noChangeAspect="1"/>
          </p:cNvPicPr>
          <p:nvPr/>
        </p:nvPicPr>
        <p:blipFill>
          <a:blip r:embed="rId11"/>
          <a:stretch>
            <a:fillRect/>
          </a:stretch>
        </p:blipFill>
        <p:spPr>
          <a:xfrm>
            <a:off x="3100106" y="4771145"/>
            <a:ext cx="530496" cy="221040"/>
          </a:xfrm>
          <a:prstGeom prst="rect">
            <a:avLst/>
          </a:prstGeom>
        </p:spPr>
      </p:pic>
      <p:pic>
        <p:nvPicPr>
          <p:cNvPr id="27" name="Picture 26" descr="A picture containing text, watch&#10;&#10;Description automatically generated">
            <a:extLst>
              <a:ext uri="{FF2B5EF4-FFF2-40B4-BE49-F238E27FC236}">
                <a16:creationId xmlns:a16="http://schemas.microsoft.com/office/drawing/2014/main" id="{5D96DF62-E563-BC17-6C6D-0E0959884A01}"/>
              </a:ext>
            </a:extLst>
          </p:cNvPr>
          <p:cNvPicPr>
            <a:picLocks noChangeAspect="1"/>
          </p:cNvPicPr>
          <p:nvPr/>
        </p:nvPicPr>
        <p:blipFill>
          <a:blip r:embed="rId12"/>
          <a:stretch>
            <a:fillRect/>
          </a:stretch>
        </p:blipFill>
        <p:spPr>
          <a:xfrm>
            <a:off x="3857844" y="4790285"/>
            <a:ext cx="530496" cy="190287"/>
          </a:xfrm>
          <a:prstGeom prst="rect">
            <a:avLst/>
          </a:prstGeom>
        </p:spPr>
      </p:pic>
      <p:pic>
        <p:nvPicPr>
          <p:cNvPr id="29" name="Picture 28" descr="A picture containing clock, watch&#10;&#10;Description automatically generated">
            <a:extLst>
              <a:ext uri="{FF2B5EF4-FFF2-40B4-BE49-F238E27FC236}">
                <a16:creationId xmlns:a16="http://schemas.microsoft.com/office/drawing/2014/main" id="{4345A76C-8D5E-2919-0075-02C6858827F1}"/>
              </a:ext>
            </a:extLst>
          </p:cNvPr>
          <p:cNvPicPr>
            <a:picLocks noChangeAspect="1"/>
          </p:cNvPicPr>
          <p:nvPr/>
        </p:nvPicPr>
        <p:blipFill>
          <a:blip r:embed="rId13"/>
          <a:stretch>
            <a:fillRect/>
          </a:stretch>
        </p:blipFill>
        <p:spPr>
          <a:xfrm>
            <a:off x="3026531" y="5883438"/>
            <a:ext cx="530496" cy="192435"/>
          </a:xfrm>
          <a:prstGeom prst="rect">
            <a:avLst/>
          </a:prstGeom>
        </p:spPr>
      </p:pic>
      <p:pic>
        <p:nvPicPr>
          <p:cNvPr id="30" name="Picture 29" descr="A picture containing text, clock&#10;&#10;Description automatically generated">
            <a:extLst>
              <a:ext uri="{FF2B5EF4-FFF2-40B4-BE49-F238E27FC236}">
                <a16:creationId xmlns:a16="http://schemas.microsoft.com/office/drawing/2014/main" id="{7C7627BF-8B34-01A2-E6AE-3E148C3F4A4E}"/>
              </a:ext>
            </a:extLst>
          </p:cNvPr>
          <p:cNvPicPr>
            <a:picLocks noChangeAspect="1"/>
          </p:cNvPicPr>
          <p:nvPr/>
        </p:nvPicPr>
        <p:blipFill>
          <a:blip r:embed="rId14"/>
          <a:stretch>
            <a:fillRect/>
          </a:stretch>
        </p:blipFill>
        <p:spPr>
          <a:xfrm>
            <a:off x="7813136" y="5739323"/>
            <a:ext cx="596900" cy="336550"/>
          </a:xfrm>
          <a:prstGeom prst="rect">
            <a:avLst/>
          </a:prstGeom>
        </p:spPr>
      </p:pic>
      <p:sp>
        <p:nvSpPr>
          <p:cNvPr id="31" name="Rectangle 30">
            <a:extLst>
              <a:ext uri="{FF2B5EF4-FFF2-40B4-BE49-F238E27FC236}">
                <a16:creationId xmlns:a16="http://schemas.microsoft.com/office/drawing/2014/main" id="{F88066DC-7337-48E4-BF2B-BCA77AE2D634}"/>
              </a:ext>
            </a:extLst>
          </p:cNvPr>
          <p:cNvSpPr/>
          <p:nvPr/>
        </p:nvSpPr>
        <p:spPr>
          <a:xfrm flipV="1">
            <a:off x="7769473" y="5739319"/>
            <a:ext cx="640563" cy="33655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730553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26</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Komplexní plazma – plazma obsahující částice (</a:t>
            </a:r>
            <a:r>
              <a:rPr lang="cs-CZ" sz="2000" dirty="0" err="1">
                <a:solidFill>
                  <a:schemeClr val="tx2"/>
                </a:solidFill>
              </a:rPr>
              <a:t>dusty</a:t>
            </a:r>
            <a:r>
              <a:rPr lang="cs-CZ" sz="2000" dirty="0">
                <a:solidFill>
                  <a:schemeClr val="tx2"/>
                </a:solidFill>
              </a:rPr>
              <a:t> plasma)</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2123658"/>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jde o třídu převážně nízkoteplotního plazmatu (alespoň v rozsahu této přednášky) obsahujícího mikroskopické až </a:t>
            </a:r>
            <a:r>
              <a:rPr lang="cs-CZ" sz="1200" dirty="0" err="1">
                <a:cs typeface="Times New Roman"/>
              </a:rPr>
              <a:t>nanoskopické</a:t>
            </a:r>
            <a:r>
              <a:rPr lang="cs-CZ" sz="1200" dirty="0">
                <a:cs typeface="Times New Roman"/>
              </a:rPr>
              <a:t> částice</a:t>
            </a:r>
          </a:p>
          <a:p>
            <a:pPr marL="171450" indent="-171450">
              <a:buFont typeface="Arial" panose="020B0604020202020204" pitchFamily="34" charset="0"/>
              <a:buChar char="•"/>
            </a:pPr>
            <a:r>
              <a:rPr lang="cs-CZ" sz="1200" dirty="0">
                <a:cs typeface="Times New Roman"/>
              </a:rPr>
              <a:t>stěžejními problémy komplexního plazmatu jsou: korelace, dynamika a reaktivita</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Korelace (kolektivní chování) – vzájemné působení silně nabitých prachových částic v plazmatických pastech dává vznik silně korelovaným plazmovým stavům</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Dynamika – dynamika celého zoo částic vznikajících v plazmatu a interakce plazmatu s povrchem (plasma-</a:t>
            </a:r>
            <a:r>
              <a:rPr lang="cs-CZ" sz="1200" dirty="0" err="1">
                <a:cs typeface="Times New Roman"/>
              </a:rPr>
              <a:t>surface</a:t>
            </a:r>
            <a:r>
              <a:rPr lang="cs-CZ" sz="1200" dirty="0">
                <a:cs typeface="Times New Roman"/>
              </a:rPr>
              <a:t> </a:t>
            </a:r>
            <a:r>
              <a:rPr lang="cs-CZ" sz="1200" dirty="0" err="1">
                <a:cs typeface="Times New Roman"/>
              </a:rPr>
              <a:t>interaction</a:t>
            </a:r>
            <a:r>
              <a:rPr lang="cs-CZ" sz="1200" dirty="0">
                <a:cs typeface="Times New Roman"/>
              </a:rPr>
              <a: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Reaktivita - iniciované chemické procesy v plazmatu a na jeho okrajích/hranicích/rozhraních</a:t>
            </a:r>
          </a:p>
        </p:txBody>
      </p:sp>
      <p:pic>
        <p:nvPicPr>
          <p:cNvPr id="6" name="Picture 5" descr="Diagram, venn diagram&#10;&#10;Description automatically generated">
            <a:extLst>
              <a:ext uri="{FF2B5EF4-FFF2-40B4-BE49-F238E27FC236}">
                <a16:creationId xmlns:a16="http://schemas.microsoft.com/office/drawing/2014/main" id="{D5E881E0-C1D3-18D7-9449-4B4D5A90D1FA}"/>
              </a:ext>
            </a:extLst>
          </p:cNvPr>
          <p:cNvPicPr>
            <a:picLocks noChangeAspect="1"/>
          </p:cNvPicPr>
          <p:nvPr/>
        </p:nvPicPr>
        <p:blipFill>
          <a:blip r:embed="rId4"/>
          <a:stretch>
            <a:fillRect/>
          </a:stretch>
        </p:blipFill>
        <p:spPr>
          <a:xfrm>
            <a:off x="762361" y="3773004"/>
            <a:ext cx="3266365" cy="2329549"/>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AD949486-18C0-E1E0-1954-656147A50F8F}"/>
              </a:ext>
            </a:extLst>
          </p:cNvPr>
          <p:cNvPicPr>
            <a:picLocks noChangeAspect="1"/>
          </p:cNvPicPr>
          <p:nvPr/>
        </p:nvPicPr>
        <p:blipFill>
          <a:blip r:embed="rId5"/>
          <a:stretch>
            <a:fillRect/>
          </a:stretch>
        </p:blipFill>
        <p:spPr>
          <a:xfrm>
            <a:off x="4463716" y="3617723"/>
            <a:ext cx="3729789" cy="2770700"/>
          </a:xfrm>
          <a:prstGeom prst="rect">
            <a:avLst/>
          </a:prstGeom>
        </p:spPr>
      </p:pic>
      <p:sp>
        <p:nvSpPr>
          <p:cNvPr id="11" name="Rectangle 10">
            <a:extLst>
              <a:ext uri="{FF2B5EF4-FFF2-40B4-BE49-F238E27FC236}">
                <a16:creationId xmlns:a16="http://schemas.microsoft.com/office/drawing/2014/main" id="{EA5E0D52-0194-DCE4-CC2B-8CFA5E4D489E}"/>
              </a:ext>
            </a:extLst>
          </p:cNvPr>
          <p:cNvSpPr/>
          <p:nvPr/>
        </p:nvSpPr>
        <p:spPr>
          <a:xfrm>
            <a:off x="6827532" y="6581001"/>
            <a:ext cx="2316468" cy="276999"/>
          </a:xfrm>
          <a:prstGeom prst="rect">
            <a:avLst/>
          </a:prstGeom>
        </p:spPr>
        <p:txBody>
          <a:bodyPr wrap="none">
            <a:spAutoFit/>
          </a:bodyPr>
          <a:lstStyle/>
          <a:p>
            <a:r>
              <a:rPr lang="en-US" sz="1200" dirty="0" err="1">
                <a:cs typeface="Calibri"/>
              </a:rPr>
              <a:t>Kostadinova</a:t>
            </a:r>
            <a:r>
              <a:rPr lang="en-US" sz="1200" dirty="0">
                <a:cs typeface="Calibri"/>
              </a:rPr>
              <a:t> et al. 2019 Baylor Uni</a:t>
            </a:r>
          </a:p>
        </p:txBody>
      </p:sp>
      <p:sp>
        <p:nvSpPr>
          <p:cNvPr id="12" name="Rectangle 11">
            <a:extLst>
              <a:ext uri="{FF2B5EF4-FFF2-40B4-BE49-F238E27FC236}">
                <a16:creationId xmlns:a16="http://schemas.microsoft.com/office/drawing/2014/main" id="{20F31AC0-3E5F-6688-FF03-31B3F314566D}"/>
              </a:ext>
            </a:extLst>
          </p:cNvPr>
          <p:cNvSpPr/>
          <p:nvPr/>
        </p:nvSpPr>
        <p:spPr>
          <a:xfrm>
            <a:off x="3413765" y="495617"/>
            <a:ext cx="3467424" cy="276999"/>
          </a:xfrm>
          <a:prstGeom prst="rect">
            <a:avLst/>
          </a:prstGeom>
        </p:spPr>
        <p:txBody>
          <a:bodyPr wrap="none">
            <a:spAutoFit/>
          </a:bodyPr>
          <a:lstStyle/>
          <a:p>
            <a:r>
              <a:rPr lang="en-US" sz="1200" dirty="0">
                <a:cs typeface="Calibri"/>
              </a:rPr>
              <a:t>Introduction to complex plasmas – </a:t>
            </a:r>
            <a:r>
              <a:rPr lang="en-US" sz="1200" dirty="0" err="1">
                <a:cs typeface="Calibri"/>
              </a:rPr>
              <a:t>Bonitz</a:t>
            </a:r>
            <a:r>
              <a:rPr lang="en-US" sz="1200" dirty="0">
                <a:cs typeface="Calibri"/>
              </a:rPr>
              <a:t> et al. 2010</a:t>
            </a:r>
          </a:p>
        </p:txBody>
      </p:sp>
    </p:spTree>
    <p:extLst>
      <p:ext uri="{BB962C8B-B14F-4D97-AF65-F5344CB8AC3E}">
        <p14:creationId xmlns:p14="http://schemas.microsoft.com/office/powerpoint/2010/main" val="3534939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27</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Komplexní plazma – plazma obsahující částice (</a:t>
            </a:r>
            <a:r>
              <a:rPr lang="cs-CZ" sz="2000" dirty="0" err="1">
                <a:solidFill>
                  <a:schemeClr val="tx2"/>
                </a:solidFill>
              </a:rPr>
              <a:t>dusty</a:t>
            </a:r>
            <a:r>
              <a:rPr lang="cs-CZ" sz="2000" dirty="0">
                <a:solidFill>
                  <a:schemeClr val="tx2"/>
                </a:solidFill>
              </a:rPr>
              <a:t> plasma)</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4339650"/>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fyzika komplexního plazmatu je poměrně mladé odvětví ve fyzice plazmatu – nejde jen o prašné plazma (</a:t>
            </a:r>
            <a:r>
              <a:rPr lang="cs-CZ" sz="1200" dirty="0" err="1">
                <a:cs typeface="Times New Roman"/>
              </a:rPr>
              <a:t>dusty</a:t>
            </a:r>
            <a:r>
              <a:rPr lang="cs-CZ" sz="1200" dirty="0">
                <a:cs typeface="Times New Roman"/>
              </a:rPr>
              <a:t> plasma) ale spíše obecněji o: </a:t>
            </a:r>
            <a:r>
              <a:rPr lang="cs-CZ" sz="1200" dirty="0" err="1">
                <a:cs typeface="Times New Roman"/>
              </a:rPr>
              <a:t>několikasložkové</a:t>
            </a:r>
            <a:r>
              <a:rPr lang="cs-CZ" sz="1200" dirty="0">
                <a:cs typeface="Times New Roman"/>
              </a:rPr>
              <a:t> nízkoteplotní plazma obsahující vedle elektronů, pozitivních a negativních iontů i nabité nano- či mikročástice a klastry (cluster, shluk částic), ale také reaktivní atomy a molekuly silně reagujícími s povrchy</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komplexní plazma je součástí třídy tzv- měkké hmoty (soft </a:t>
            </a:r>
            <a:r>
              <a:rPr lang="cs-CZ" sz="1200" dirty="0" err="1">
                <a:cs typeface="Times New Roman"/>
              </a:rPr>
              <a:t>matter</a:t>
            </a:r>
            <a:r>
              <a:rPr lang="cs-CZ" sz="1200" dirty="0">
                <a:cs typeface="Times New Roman"/>
              </a:rPr>
              <a:t>), kterou můžeme popsat slovy Pierre-</a:t>
            </a:r>
            <a:r>
              <a:rPr lang="cs-CZ" sz="1200" dirty="0" err="1">
                <a:cs typeface="Times New Roman"/>
              </a:rPr>
              <a:t>Gilles</a:t>
            </a:r>
            <a:r>
              <a:rPr lang="cs-CZ" sz="1200" dirty="0">
                <a:cs typeface="Times New Roman"/>
              </a:rPr>
              <a:t> de </a:t>
            </a:r>
            <a:r>
              <a:rPr lang="cs-CZ" sz="1200" dirty="0" err="1">
                <a:cs typeface="Times New Roman"/>
              </a:rPr>
              <a:t>Gennes</a:t>
            </a:r>
            <a:r>
              <a:rPr lang="cs-CZ" sz="1200" dirty="0">
                <a:cs typeface="Times New Roman"/>
              </a:rPr>
              <a: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fyzika komplexního plazmatu se zabývá oblastmi jako nabíjením prašných prstenců Saturnu, elektrickou aktivitou hydrometeorů v bouřkových oblacích, vznik a depozice nanočástic z </a:t>
            </a:r>
            <a:r>
              <a:rPr lang="cs-CZ" sz="1200" dirty="0" err="1">
                <a:cs typeface="Times New Roman"/>
              </a:rPr>
              <a:t>nanoprášků</a:t>
            </a:r>
            <a:r>
              <a:rPr lang="cs-CZ" sz="1200" dirty="0">
                <a:cs typeface="Times New Roman"/>
              </a:rPr>
              <a:t> apod. Dalšími zajímavými příklady jsou tzv.:</a:t>
            </a:r>
          </a:p>
          <a:p>
            <a:br>
              <a:rPr lang="cs-CZ" sz="1200" dirty="0">
                <a:cs typeface="Times New Roman"/>
              </a:rPr>
            </a:br>
            <a:r>
              <a:rPr lang="cs-CZ" sz="1200" dirty="0" err="1">
                <a:cs typeface="Times New Roman"/>
              </a:rPr>
              <a:t>Wignerovy</a:t>
            </a:r>
            <a:r>
              <a:rPr lang="cs-CZ" sz="1200" dirty="0">
                <a:cs typeface="Times New Roman"/>
              </a:rPr>
              <a:t> krystaly (za nízkých teplot, nízkých hustot </a:t>
            </a:r>
            <a:br>
              <a:rPr lang="cs-CZ" sz="1200" dirty="0">
                <a:cs typeface="Times New Roman"/>
              </a:rPr>
            </a:br>
            <a:r>
              <a:rPr lang="cs-CZ" sz="1200" dirty="0">
                <a:cs typeface="Times New Roman"/>
              </a:rPr>
              <a:t>v potenciálových jámách umístěné elektrony)</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r>
              <a:rPr lang="cs-CZ" sz="1200" dirty="0">
                <a:cs typeface="Times New Roman"/>
              </a:rPr>
              <a:t>nebo tzv. </a:t>
            </a:r>
            <a:r>
              <a:rPr lang="cs-CZ" sz="1200" dirty="0" err="1">
                <a:cs typeface="Times New Roman"/>
              </a:rPr>
              <a:t>Yukawa</a:t>
            </a:r>
            <a:r>
              <a:rPr lang="cs-CZ" sz="1200" dirty="0">
                <a:cs typeface="Times New Roman"/>
              </a:rPr>
              <a:t> </a:t>
            </a:r>
            <a:r>
              <a:rPr lang="cs-CZ" sz="1200" dirty="0" err="1">
                <a:cs typeface="Times New Roman"/>
              </a:rPr>
              <a:t>ball</a:t>
            </a:r>
            <a:r>
              <a:rPr lang="cs-CZ" sz="1200" dirty="0">
                <a:cs typeface="Times New Roman"/>
                <a:sym typeface="Wingdings" pitchFamily="2" charset="2"/>
              </a:rPr>
              <a:t> (trojrozměrné krystaly z </a:t>
            </a:r>
            <a:br>
              <a:rPr lang="cs-CZ" sz="1200" dirty="0">
                <a:cs typeface="Times New Roman"/>
                <a:sym typeface="Wingdings" pitchFamily="2" charset="2"/>
              </a:rPr>
            </a:br>
            <a:r>
              <a:rPr lang="cs-CZ" sz="1200" dirty="0">
                <a:cs typeface="Times New Roman"/>
                <a:sym typeface="Wingdings" pitchFamily="2" charset="2"/>
              </a:rPr>
              <a:t>nabitých prachových částic v nízkoteplotním plazmatu)</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sp>
        <p:nvSpPr>
          <p:cNvPr id="12" name="Rectangle 11">
            <a:extLst>
              <a:ext uri="{FF2B5EF4-FFF2-40B4-BE49-F238E27FC236}">
                <a16:creationId xmlns:a16="http://schemas.microsoft.com/office/drawing/2014/main" id="{20F31AC0-3E5F-6688-FF03-31B3F314566D}"/>
              </a:ext>
            </a:extLst>
          </p:cNvPr>
          <p:cNvSpPr/>
          <p:nvPr/>
        </p:nvSpPr>
        <p:spPr>
          <a:xfrm>
            <a:off x="3413765" y="495617"/>
            <a:ext cx="3467424" cy="276999"/>
          </a:xfrm>
          <a:prstGeom prst="rect">
            <a:avLst/>
          </a:prstGeom>
        </p:spPr>
        <p:txBody>
          <a:bodyPr wrap="none">
            <a:spAutoFit/>
          </a:bodyPr>
          <a:lstStyle/>
          <a:p>
            <a:r>
              <a:rPr lang="en-US" sz="1200" dirty="0">
                <a:cs typeface="Calibri"/>
              </a:rPr>
              <a:t>Introduction to complex </a:t>
            </a:r>
            <a:r>
              <a:rPr lang="en-US" sz="1200" dirty="0" err="1">
                <a:cs typeface="Calibri"/>
              </a:rPr>
              <a:t>plazmas</a:t>
            </a:r>
            <a:r>
              <a:rPr lang="en-US" sz="1200" dirty="0">
                <a:cs typeface="Calibri"/>
              </a:rPr>
              <a:t> – </a:t>
            </a:r>
            <a:r>
              <a:rPr lang="en-US" sz="1200" dirty="0" err="1">
                <a:cs typeface="Calibri"/>
              </a:rPr>
              <a:t>Bonitz</a:t>
            </a:r>
            <a:r>
              <a:rPr lang="en-US" sz="1200" dirty="0">
                <a:cs typeface="Calibri"/>
              </a:rPr>
              <a:t> et al. 2010</a:t>
            </a:r>
          </a:p>
        </p:txBody>
      </p:sp>
      <p:pic>
        <p:nvPicPr>
          <p:cNvPr id="4" name="Picture 3" descr="A picture containing diagram&#10;&#10;Description automatically generated">
            <a:extLst>
              <a:ext uri="{FF2B5EF4-FFF2-40B4-BE49-F238E27FC236}">
                <a16:creationId xmlns:a16="http://schemas.microsoft.com/office/drawing/2014/main" id="{B1D7D62E-43A0-D649-6C2C-46298EFC45FC}"/>
              </a:ext>
            </a:extLst>
          </p:cNvPr>
          <p:cNvPicPr>
            <a:picLocks noChangeAspect="1"/>
          </p:cNvPicPr>
          <p:nvPr/>
        </p:nvPicPr>
        <p:blipFill>
          <a:blip r:embed="rId4"/>
          <a:stretch>
            <a:fillRect/>
          </a:stretch>
        </p:blipFill>
        <p:spPr>
          <a:xfrm>
            <a:off x="6540268" y="4361823"/>
            <a:ext cx="2528414" cy="2115375"/>
          </a:xfrm>
          <a:prstGeom prst="rect">
            <a:avLst/>
          </a:prstGeom>
        </p:spPr>
      </p:pic>
      <p:pic>
        <p:nvPicPr>
          <p:cNvPr id="7" name="Picture 6" descr="Text, letter&#10;&#10;Description automatically generated">
            <a:extLst>
              <a:ext uri="{FF2B5EF4-FFF2-40B4-BE49-F238E27FC236}">
                <a16:creationId xmlns:a16="http://schemas.microsoft.com/office/drawing/2014/main" id="{D8E5CF31-BE58-0C8E-17CD-320EB4606A9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1000"/>
                    </a14:imgEffect>
                    <a14:imgEffect>
                      <a14:brightnessContrast bright="40000"/>
                    </a14:imgEffect>
                  </a14:imgLayer>
                </a14:imgProps>
              </a:ext>
            </a:extLst>
          </a:blip>
          <a:stretch>
            <a:fillRect/>
          </a:stretch>
        </p:blipFill>
        <p:spPr>
          <a:xfrm>
            <a:off x="2353568" y="2158096"/>
            <a:ext cx="4527621" cy="651836"/>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E68FF375-62C1-D2B7-8F82-99022E79BBFB}"/>
              </a:ext>
            </a:extLst>
          </p:cNvPr>
          <p:cNvPicPr>
            <a:picLocks noChangeAspect="1"/>
          </p:cNvPicPr>
          <p:nvPr/>
        </p:nvPicPr>
        <p:blipFill>
          <a:blip r:embed="rId7"/>
          <a:stretch>
            <a:fillRect/>
          </a:stretch>
        </p:blipFill>
        <p:spPr>
          <a:xfrm>
            <a:off x="4108570" y="3660886"/>
            <a:ext cx="1817884" cy="1610718"/>
          </a:xfrm>
          <a:prstGeom prst="rect">
            <a:avLst/>
          </a:prstGeom>
        </p:spPr>
      </p:pic>
      <p:pic>
        <p:nvPicPr>
          <p:cNvPr id="16" name="Picture 15" descr="A picture containing microphone&#10;&#10;Description automatically generated">
            <a:extLst>
              <a:ext uri="{FF2B5EF4-FFF2-40B4-BE49-F238E27FC236}">
                <a16:creationId xmlns:a16="http://schemas.microsoft.com/office/drawing/2014/main" id="{D1B09CB9-E2C7-BA55-225C-AC68F3211D16}"/>
              </a:ext>
            </a:extLst>
          </p:cNvPr>
          <p:cNvPicPr>
            <a:picLocks noChangeAspect="1"/>
          </p:cNvPicPr>
          <p:nvPr/>
        </p:nvPicPr>
        <p:blipFill>
          <a:blip r:embed="rId8"/>
          <a:stretch>
            <a:fillRect/>
          </a:stretch>
        </p:blipFill>
        <p:spPr>
          <a:xfrm>
            <a:off x="1639821" y="5034017"/>
            <a:ext cx="2468749" cy="1745421"/>
          </a:xfrm>
          <a:prstGeom prst="rect">
            <a:avLst/>
          </a:prstGeom>
        </p:spPr>
      </p:pic>
      <p:sp>
        <p:nvSpPr>
          <p:cNvPr id="17" name="TextBox 16">
            <a:extLst>
              <a:ext uri="{FF2B5EF4-FFF2-40B4-BE49-F238E27FC236}">
                <a16:creationId xmlns:a16="http://schemas.microsoft.com/office/drawing/2014/main" id="{B1BFAF0A-3D5D-02C2-FD4C-F26BC64FFF47}"/>
              </a:ext>
            </a:extLst>
          </p:cNvPr>
          <p:cNvSpPr txBox="1"/>
          <p:nvPr/>
        </p:nvSpPr>
        <p:spPr>
          <a:xfrm>
            <a:off x="5420628" y="5025383"/>
            <a:ext cx="391454" cy="246221"/>
          </a:xfrm>
          <a:prstGeom prst="rect">
            <a:avLst/>
          </a:prstGeom>
          <a:noFill/>
        </p:spPr>
        <p:txBody>
          <a:bodyPr wrap="none" rtlCol="0">
            <a:spAutoFit/>
          </a:bodyPr>
          <a:lstStyle/>
          <a:p>
            <a:r>
              <a:rPr lang="en-CZ" sz="1000" dirty="0"/>
              <a:t>wiki</a:t>
            </a:r>
          </a:p>
        </p:txBody>
      </p:sp>
      <p:sp>
        <p:nvSpPr>
          <p:cNvPr id="18" name="TextBox 17">
            <a:extLst>
              <a:ext uri="{FF2B5EF4-FFF2-40B4-BE49-F238E27FC236}">
                <a16:creationId xmlns:a16="http://schemas.microsoft.com/office/drawing/2014/main" id="{D2A2AA53-3C9F-7552-440A-A2E6961A1111}"/>
              </a:ext>
            </a:extLst>
          </p:cNvPr>
          <p:cNvSpPr txBox="1"/>
          <p:nvPr/>
        </p:nvSpPr>
        <p:spPr>
          <a:xfrm>
            <a:off x="4067591" y="6562737"/>
            <a:ext cx="580608" cy="246221"/>
          </a:xfrm>
          <a:prstGeom prst="rect">
            <a:avLst/>
          </a:prstGeom>
          <a:noFill/>
        </p:spPr>
        <p:txBody>
          <a:bodyPr wrap="none" rtlCol="0">
            <a:spAutoFit/>
          </a:bodyPr>
          <a:lstStyle/>
          <a:p>
            <a:r>
              <a:rPr lang="en-GB" sz="1000" dirty="0"/>
              <a:t>U</a:t>
            </a:r>
            <a:r>
              <a:rPr lang="en-CZ" sz="1000" dirty="0"/>
              <a:t>ni Kiel</a:t>
            </a:r>
          </a:p>
        </p:txBody>
      </p:sp>
      <p:sp>
        <p:nvSpPr>
          <p:cNvPr id="19" name="Rectangle 18">
            <a:extLst>
              <a:ext uri="{FF2B5EF4-FFF2-40B4-BE49-F238E27FC236}">
                <a16:creationId xmlns:a16="http://schemas.microsoft.com/office/drawing/2014/main" id="{AB55BDD3-FC03-7E89-A227-C60828E43A8C}"/>
              </a:ext>
            </a:extLst>
          </p:cNvPr>
          <p:cNvSpPr/>
          <p:nvPr/>
        </p:nvSpPr>
        <p:spPr>
          <a:xfrm>
            <a:off x="6540267" y="4382370"/>
            <a:ext cx="2528414" cy="211537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cxnSp>
        <p:nvCxnSpPr>
          <p:cNvPr id="21" name="Straight Arrow Connector 20">
            <a:extLst>
              <a:ext uri="{FF2B5EF4-FFF2-40B4-BE49-F238E27FC236}">
                <a16:creationId xmlns:a16="http://schemas.microsoft.com/office/drawing/2014/main" id="{31FF5EF0-27D5-4B98-4FDA-B5CA9BC505AE}"/>
              </a:ext>
            </a:extLst>
          </p:cNvPr>
          <p:cNvCxnSpPr>
            <a:cxnSpLocks/>
            <a:endCxn id="19" idx="0"/>
          </p:cNvCxnSpPr>
          <p:nvPr/>
        </p:nvCxnSpPr>
        <p:spPr>
          <a:xfrm>
            <a:off x="7804474" y="1739849"/>
            <a:ext cx="0" cy="2642521"/>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A733F72-BD4C-6A7C-1E1C-EBD2AB4B2D9C}"/>
              </a:ext>
            </a:extLst>
          </p:cNvPr>
          <p:cNvSpPr/>
          <p:nvPr/>
        </p:nvSpPr>
        <p:spPr>
          <a:xfrm>
            <a:off x="628748" y="1108513"/>
            <a:ext cx="7880464" cy="63133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745272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1</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Opakování </a:t>
            </a: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4955203"/>
          </a:xfrm>
          <a:prstGeom prst="rect">
            <a:avLst/>
          </a:prstGeom>
          <a:noFill/>
        </p:spPr>
        <p:txBody>
          <a:bodyPr wrap="square" rtlCol="0">
            <a:spAutoFit/>
          </a:bodyPr>
          <a:lstStyle/>
          <a:p>
            <a:pPr marL="171450" indent="-171450">
              <a:buFont typeface="Arial" panose="020B0604020202020204" pitchFamily="34" charset="0"/>
              <a:buChar char="•"/>
            </a:pPr>
            <a:r>
              <a:rPr lang="cs-CZ" sz="1200" dirty="0" err="1">
                <a:cs typeface="Times New Roman"/>
              </a:rPr>
              <a:t>We</a:t>
            </a:r>
            <a:r>
              <a:rPr lang="cs-CZ" sz="1200" dirty="0">
                <a:cs typeface="Times New Roman"/>
              </a:rPr>
              <a:t> </a:t>
            </a:r>
            <a:r>
              <a:rPr lang="cs-CZ" sz="1200" dirty="0" err="1">
                <a:cs typeface="Times New Roman"/>
              </a:rPr>
              <a:t>know</a:t>
            </a:r>
            <a:r>
              <a:rPr lang="cs-CZ" sz="1200" dirty="0">
                <a:cs typeface="Times New Roman"/>
              </a:rPr>
              <a:t> </a:t>
            </a:r>
            <a:r>
              <a:rPr lang="cs-CZ" sz="1200" dirty="0" err="1">
                <a:cs typeface="Times New Roman"/>
              </a:rPr>
              <a:t>that</a:t>
            </a:r>
            <a:r>
              <a:rPr lang="cs-CZ" sz="1200" dirty="0">
                <a:cs typeface="Times New Roman"/>
              </a:rPr>
              <a:t> E-</a:t>
            </a:r>
            <a:r>
              <a:rPr lang="cs-CZ" sz="1200" dirty="0" err="1">
                <a:cs typeface="Times New Roman"/>
              </a:rPr>
              <a:t>field</a:t>
            </a:r>
            <a:r>
              <a:rPr lang="cs-CZ" sz="1200" dirty="0">
                <a:cs typeface="Times New Roman"/>
              </a:rPr>
              <a:t> </a:t>
            </a:r>
            <a:r>
              <a:rPr lang="cs-CZ" sz="1200" dirty="0" err="1">
                <a:cs typeface="Times New Roman"/>
              </a:rPr>
              <a:t>deformations</a:t>
            </a:r>
            <a:r>
              <a:rPr lang="cs-CZ" sz="1200" dirty="0">
                <a:cs typeface="Times New Roman"/>
              </a:rPr>
              <a:t> lead to </a:t>
            </a:r>
            <a:r>
              <a:rPr lang="cs-CZ" sz="1200" dirty="0" err="1">
                <a:cs typeface="Times New Roman"/>
              </a:rPr>
              <a:t>different</a:t>
            </a:r>
            <a:r>
              <a:rPr lang="cs-CZ" sz="1200" dirty="0">
                <a:cs typeface="Times New Roman"/>
              </a:rPr>
              <a:t> </a:t>
            </a:r>
            <a:r>
              <a:rPr lang="cs-CZ" sz="1200" dirty="0" err="1">
                <a:cs typeface="Times New Roman"/>
              </a:rPr>
              <a:t>ignition</a:t>
            </a:r>
            <a:r>
              <a:rPr lang="cs-CZ" sz="1200" dirty="0">
                <a:cs typeface="Times New Roman"/>
              </a:rPr>
              <a:t> </a:t>
            </a:r>
            <a:r>
              <a:rPr lang="cs-CZ" sz="1200" dirty="0" err="1">
                <a:cs typeface="Times New Roman"/>
              </a:rPr>
              <a:t>mechanisms</a:t>
            </a:r>
            <a:r>
              <a:rPr lang="cs-CZ" sz="1200" dirty="0">
                <a:cs typeface="Times New Roman"/>
              </a:rPr>
              <a:t> / </a:t>
            </a:r>
            <a:r>
              <a:rPr lang="cs-CZ" sz="1200" dirty="0" err="1">
                <a:cs typeface="Times New Roman"/>
              </a:rPr>
              <a:t>structures</a:t>
            </a:r>
            <a:r>
              <a:rPr lang="cs-CZ" sz="1200" dirty="0">
                <a:cs typeface="Times New Roman"/>
              </a:rPr>
              <a:t> </a:t>
            </a:r>
          </a:p>
          <a:p>
            <a:pPr marL="171450" indent="-171450">
              <a:buFont typeface="Arial" panose="020B0604020202020204" pitchFamily="34" charset="0"/>
              <a:buChar char="•"/>
            </a:pPr>
            <a:r>
              <a:rPr lang="cs-CZ" sz="1200" dirty="0" err="1">
                <a:cs typeface="Times New Roman"/>
              </a:rPr>
              <a:t>We</a:t>
            </a:r>
            <a:r>
              <a:rPr lang="cs-CZ" sz="1200" dirty="0">
                <a:cs typeface="Times New Roman"/>
              </a:rPr>
              <a:t> </a:t>
            </a:r>
            <a:r>
              <a:rPr lang="cs-CZ" sz="1200" dirty="0" err="1">
                <a:cs typeface="Times New Roman"/>
              </a:rPr>
              <a:t>talked</a:t>
            </a:r>
            <a:r>
              <a:rPr lang="cs-CZ" sz="1200" dirty="0">
                <a:cs typeface="Times New Roman"/>
              </a:rPr>
              <a:t> </a:t>
            </a:r>
            <a:r>
              <a:rPr lang="cs-CZ" sz="1200" dirty="0" err="1">
                <a:cs typeface="Times New Roman"/>
              </a:rPr>
              <a:t>about</a:t>
            </a:r>
            <a:r>
              <a:rPr lang="cs-CZ" sz="1200" dirty="0">
                <a:cs typeface="Times New Roman"/>
              </a:rPr>
              <a:t> </a:t>
            </a:r>
            <a:r>
              <a:rPr lang="cs-CZ" sz="1200" dirty="0" err="1">
                <a:cs typeface="Times New Roman"/>
              </a:rPr>
              <a:t>filaments</a:t>
            </a:r>
            <a:r>
              <a:rPr lang="cs-CZ" sz="1200" dirty="0">
                <a:cs typeface="Times New Roman"/>
              </a:rPr>
              <a:t>, </a:t>
            </a:r>
            <a:r>
              <a:rPr lang="cs-CZ" sz="1200" dirty="0" err="1">
                <a:cs typeface="Times New Roman"/>
              </a:rPr>
              <a:t>streamers</a:t>
            </a:r>
            <a:r>
              <a:rPr lang="cs-CZ" sz="1200" dirty="0">
                <a:cs typeface="Times New Roman"/>
              </a:rPr>
              <a:t>, </a:t>
            </a:r>
            <a:r>
              <a:rPr lang="cs-CZ" sz="1200" dirty="0" err="1">
                <a:cs typeface="Times New Roman"/>
              </a:rPr>
              <a:t>etc</a:t>
            </a:r>
            <a:r>
              <a:rPr lang="cs-CZ" sz="1200" dirty="0">
                <a:cs typeface="Times New Roman"/>
              </a:rPr>
              <a: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endParaRPr lang="cs-CZ" sz="1200" dirty="0">
              <a:cs typeface="Times New Roman"/>
            </a:endParaRPr>
          </a:p>
          <a:p>
            <a:pPr algn="ctr"/>
            <a:r>
              <a:rPr lang="cs-CZ" sz="1600" b="1" dirty="0" err="1">
                <a:cs typeface="Times New Roman"/>
              </a:rPr>
              <a:t>What</a:t>
            </a:r>
            <a:r>
              <a:rPr lang="cs-CZ" sz="1600" b="1" dirty="0">
                <a:cs typeface="Times New Roman"/>
              </a:rPr>
              <a:t> </a:t>
            </a:r>
            <a:r>
              <a:rPr lang="cs-CZ" sz="1600" b="1" dirty="0" err="1">
                <a:cs typeface="Times New Roman"/>
              </a:rPr>
              <a:t>happens</a:t>
            </a:r>
            <a:r>
              <a:rPr lang="cs-CZ" sz="1600" b="1" dirty="0">
                <a:cs typeface="Times New Roman"/>
              </a:rPr>
              <a:t> </a:t>
            </a:r>
            <a:r>
              <a:rPr lang="cs-CZ" sz="1600" b="1" dirty="0" err="1">
                <a:cs typeface="Times New Roman"/>
              </a:rPr>
              <a:t>at</a:t>
            </a:r>
            <a:r>
              <a:rPr lang="cs-CZ" sz="1600" b="1" dirty="0">
                <a:cs typeface="Times New Roman"/>
              </a:rPr>
              <a:t> </a:t>
            </a:r>
            <a:r>
              <a:rPr lang="cs-CZ" sz="1600" b="1" dirty="0" err="1">
                <a:cs typeface="Times New Roman"/>
              </a:rPr>
              <a:t>temperatures</a:t>
            </a:r>
            <a:r>
              <a:rPr lang="cs-CZ" sz="1600" b="1" dirty="0">
                <a:cs typeface="Times New Roman"/>
              </a:rPr>
              <a:t> and </a:t>
            </a:r>
            <a:r>
              <a:rPr lang="cs-CZ" sz="1600" b="1" dirty="0" err="1">
                <a:cs typeface="Times New Roman"/>
              </a:rPr>
              <a:t>pressures</a:t>
            </a:r>
            <a:r>
              <a:rPr lang="cs-CZ" sz="1600" b="1" dirty="0">
                <a:cs typeface="Times New Roman"/>
              </a:rPr>
              <a:t> </a:t>
            </a:r>
            <a:r>
              <a:rPr lang="cs-CZ" sz="1600" b="1" dirty="0" err="1">
                <a:cs typeface="Times New Roman"/>
              </a:rPr>
              <a:t>which</a:t>
            </a:r>
            <a:r>
              <a:rPr lang="cs-CZ" sz="1600" b="1" dirty="0">
                <a:cs typeface="Times New Roman"/>
              </a:rPr>
              <a:t> are </a:t>
            </a:r>
            <a:r>
              <a:rPr lang="cs-CZ" sz="1600" b="1" dirty="0" err="1">
                <a:cs typeface="Times New Roman"/>
              </a:rPr>
              <a:t>significantly</a:t>
            </a:r>
            <a:r>
              <a:rPr lang="cs-CZ" sz="1600" b="1" dirty="0">
                <a:cs typeface="Times New Roman"/>
              </a:rPr>
              <a:t> </a:t>
            </a:r>
            <a:r>
              <a:rPr lang="cs-CZ" sz="1600" b="1" dirty="0" err="1">
                <a:cs typeface="Times New Roman"/>
              </a:rPr>
              <a:t>higher</a:t>
            </a:r>
            <a:r>
              <a:rPr lang="cs-CZ" sz="1600" b="1" dirty="0">
                <a:cs typeface="Times New Roman"/>
              </a:rPr>
              <a:t>?</a:t>
            </a:r>
          </a:p>
        </p:txBody>
      </p:sp>
      <p:pic>
        <p:nvPicPr>
          <p:cNvPr id="4" name="Picture 3">
            <a:extLst>
              <a:ext uri="{FF2B5EF4-FFF2-40B4-BE49-F238E27FC236}">
                <a16:creationId xmlns:a16="http://schemas.microsoft.com/office/drawing/2014/main" id="{C4FFE1F8-D754-5930-C180-E9026BBB510D}"/>
              </a:ext>
            </a:extLst>
          </p:cNvPr>
          <p:cNvPicPr>
            <a:picLocks noChangeAspect="1"/>
          </p:cNvPicPr>
          <p:nvPr/>
        </p:nvPicPr>
        <p:blipFill>
          <a:blip r:embed="rId4"/>
          <a:stretch>
            <a:fillRect/>
          </a:stretch>
        </p:blipFill>
        <p:spPr>
          <a:xfrm>
            <a:off x="2012065" y="1902118"/>
            <a:ext cx="5119870" cy="3343459"/>
          </a:xfrm>
          <a:prstGeom prst="rect">
            <a:avLst/>
          </a:prstGeom>
        </p:spPr>
      </p:pic>
    </p:spTree>
    <p:extLst>
      <p:ext uri="{BB962C8B-B14F-4D97-AF65-F5344CB8AC3E}">
        <p14:creationId xmlns:p14="http://schemas.microsoft.com/office/powerpoint/2010/main" val="3855372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28</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Nabíjení částice v plazmatu</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5447645"/>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zcela zásadním jevem, který je třeba charakterizovat a kvantifikovat je nabíjení částic/klastrů, které jsou vloženy do nebo interagují s plazmatem</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projdeme si tedy fundamentální mechanizmy, které ovlivňují nabíjení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základním výchozím bodem bude podmínka pro plovoucí potenciál částice, tedy</a:t>
            </a:r>
            <a:br>
              <a:rPr lang="cs-CZ" sz="1200" dirty="0">
                <a:cs typeface="Times New Roman"/>
              </a:rPr>
            </a:br>
            <a:r>
              <a:rPr lang="cs-CZ" sz="1200" dirty="0">
                <a:cs typeface="Times New Roman"/>
              </a:rPr>
              <a:t>kde 	         je plovoucí potenciál částice v plazmatu a ten rozumíme jako potenciál,</a:t>
            </a:r>
            <a:br>
              <a:rPr lang="cs-CZ" sz="1200" dirty="0">
                <a:cs typeface="Times New Roman"/>
              </a:rPr>
            </a:br>
            <a:r>
              <a:rPr lang="cs-CZ" sz="1200" dirty="0">
                <a:cs typeface="Times New Roman"/>
              </a:rPr>
              <a:t>při kterém je suma všech proudů na částici nulová,          je náboj částice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zajímá nás pro začátek rovnovážný stav (</a:t>
            </a:r>
            <a:r>
              <a:rPr lang="cs-CZ" sz="1200" dirty="0" err="1">
                <a:cs typeface="Times New Roman"/>
              </a:rPr>
              <a:t>steady-state</a:t>
            </a:r>
            <a:r>
              <a:rPr lang="cs-CZ" sz="1200" dirty="0">
                <a:cs typeface="Times New Roman"/>
              </a:rPr>
              <a:t>) a tedy budeme chtít vyjádřit plovoucí potenciál z daných proudů</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různé proudy přispívají k celkovému proudu na částici: proud elektronů, iontů, emise sekundárních elektronů a fotoelektronů. Sběr elektronů a iontů dominuje v laboratorních podmínkách, zatímco druhé dva pak v astrofyzikálních plazmatech. Extrakce elektronů vysokým elektrickým polem je také možná, ovšem ne pro námi uvažované (spíše) laboratorní podmínky dále.</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začneme diskuzi pro izotropní </a:t>
            </a:r>
            <a:r>
              <a:rPr lang="cs-CZ" sz="1200" dirty="0" err="1">
                <a:cs typeface="Times New Roman"/>
              </a:rPr>
              <a:t>Maxwellovské</a:t>
            </a:r>
            <a:r>
              <a:rPr lang="cs-CZ" sz="1200" dirty="0">
                <a:cs typeface="Times New Roman"/>
              </a:rPr>
              <a:t> rozdělení rychlostí iontů a elektronů. Proudy na částici mohou být popsány pomocí tzv. OML limitu (orbital </a:t>
            </a:r>
            <a:r>
              <a:rPr lang="cs-CZ" sz="1200" dirty="0" err="1">
                <a:cs typeface="Times New Roman"/>
              </a:rPr>
              <a:t>motion</a:t>
            </a:r>
            <a:r>
              <a:rPr lang="cs-CZ" sz="1200" dirty="0">
                <a:cs typeface="Times New Roman"/>
              </a:rPr>
              <a:t> limit), tedy pokud se nabité částice přibližují k prachové částici z nekonečna a interagují pouze </a:t>
            </a:r>
            <a:r>
              <a:rPr lang="cs-CZ" sz="1200" dirty="0" err="1">
                <a:cs typeface="Times New Roman"/>
              </a:rPr>
              <a:t>Coulombovsky</a:t>
            </a:r>
            <a:r>
              <a:rPr lang="cs-CZ" sz="1200" dirty="0">
                <a:cs typeface="Times New Roman"/>
              </a:rPr>
              <a:t> – podobně jako </a:t>
            </a:r>
            <a:r>
              <a:rPr lang="cs-CZ" sz="1200" dirty="0" err="1">
                <a:cs typeface="Times New Roman"/>
              </a:rPr>
              <a:t>Rutherfordův</a:t>
            </a:r>
            <a:r>
              <a:rPr lang="cs-CZ" sz="1200" dirty="0">
                <a:cs typeface="Times New Roman"/>
              </a:rPr>
              <a:t> rozptyl</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elektrony díky mnohem nižší hmotnosti mají mnohem vyšší mobility než ionty a tedy bude částice nabita negativně a můžeme tedy uvažovat, že potenciál částice bude záporný vzhledem k potenciálu okolního plazmatu. Nakonec budou tedy pozitivní ionty přitahovány a elektrony odpuzovány.</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Výsledné OML proudy vypadají následovně, pro negativní prachovou částici:</a:t>
            </a:r>
            <a:br>
              <a:rPr lang="cs-CZ" sz="1200" dirty="0">
                <a:cs typeface="Times New Roman"/>
              </a:rPr>
            </a:br>
            <a:r>
              <a:rPr lang="cs-CZ" sz="1200" dirty="0">
                <a:cs typeface="Times New Roman"/>
              </a:rPr>
              <a:t>(a my si je v následující části odvodíme)</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sp>
        <p:nvSpPr>
          <p:cNvPr id="12" name="Rectangle 11">
            <a:extLst>
              <a:ext uri="{FF2B5EF4-FFF2-40B4-BE49-F238E27FC236}">
                <a16:creationId xmlns:a16="http://schemas.microsoft.com/office/drawing/2014/main" id="{20F31AC0-3E5F-6688-FF03-31B3F314566D}"/>
              </a:ext>
            </a:extLst>
          </p:cNvPr>
          <p:cNvSpPr/>
          <p:nvPr/>
        </p:nvSpPr>
        <p:spPr>
          <a:xfrm>
            <a:off x="3766516" y="510753"/>
            <a:ext cx="2642198" cy="276999"/>
          </a:xfrm>
          <a:prstGeom prst="rect">
            <a:avLst/>
          </a:prstGeom>
        </p:spPr>
        <p:txBody>
          <a:bodyPr wrap="none">
            <a:spAutoFit/>
          </a:bodyPr>
          <a:lstStyle/>
          <a:p>
            <a:r>
              <a:rPr lang="en-US" sz="1200" dirty="0">
                <a:cs typeface="Calibri"/>
              </a:rPr>
              <a:t>Physics of dusty plasmas – Melzer 2019</a:t>
            </a:r>
          </a:p>
        </p:txBody>
      </p:sp>
      <p:pic>
        <p:nvPicPr>
          <p:cNvPr id="5" name="Picture 4">
            <a:extLst>
              <a:ext uri="{FF2B5EF4-FFF2-40B4-BE49-F238E27FC236}">
                <a16:creationId xmlns:a16="http://schemas.microsoft.com/office/drawing/2014/main" id="{24EFD025-90D0-7DE6-B4B4-A1E348E038F3}"/>
              </a:ext>
            </a:extLst>
          </p:cNvPr>
          <p:cNvPicPr>
            <a:picLocks noChangeAspect="1"/>
          </p:cNvPicPr>
          <p:nvPr/>
        </p:nvPicPr>
        <p:blipFill>
          <a:blip r:embed="rId4"/>
          <a:stretch>
            <a:fillRect/>
          </a:stretch>
        </p:blipFill>
        <p:spPr>
          <a:xfrm>
            <a:off x="5924548" y="1791668"/>
            <a:ext cx="1817662" cy="763217"/>
          </a:xfrm>
          <a:prstGeom prst="rect">
            <a:avLst/>
          </a:prstGeom>
        </p:spPr>
      </p:pic>
      <p:pic>
        <p:nvPicPr>
          <p:cNvPr id="7" name="Picture 6">
            <a:extLst>
              <a:ext uri="{FF2B5EF4-FFF2-40B4-BE49-F238E27FC236}">
                <a16:creationId xmlns:a16="http://schemas.microsoft.com/office/drawing/2014/main" id="{57CC5BB8-7907-D0D8-E8CB-BA68975E133A}"/>
              </a:ext>
            </a:extLst>
          </p:cNvPr>
          <p:cNvPicPr>
            <a:picLocks noChangeAspect="1"/>
          </p:cNvPicPr>
          <p:nvPr/>
        </p:nvPicPr>
        <p:blipFill>
          <a:blip r:embed="rId5"/>
          <a:stretch>
            <a:fillRect/>
          </a:stretch>
        </p:blipFill>
        <p:spPr>
          <a:xfrm>
            <a:off x="5793045" y="5348667"/>
            <a:ext cx="1949165" cy="1046394"/>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255D4958-7B38-ABCF-209C-B78D34ECC69D}"/>
              </a:ext>
            </a:extLst>
          </p:cNvPr>
          <p:cNvPicPr>
            <a:picLocks noChangeAspect="1"/>
          </p:cNvPicPr>
          <p:nvPr/>
        </p:nvPicPr>
        <p:blipFill>
          <a:blip r:embed="rId6"/>
          <a:stretch>
            <a:fillRect/>
          </a:stretch>
        </p:blipFill>
        <p:spPr>
          <a:xfrm>
            <a:off x="1184244" y="2235203"/>
            <a:ext cx="271071" cy="220245"/>
          </a:xfrm>
          <a:prstGeom prst="rect">
            <a:avLst/>
          </a:prstGeom>
        </p:spPr>
      </p:pic>
      <p:pic>
        <p:nvPicPr>
          <p:cNvPr id="16" name="Picture 15" descr="A picture containing text, scissors, tool&#10;&#10;Description automatically generated">
            <a:extLst>
              <a:ext uri="{FF2B5EF4-FFF2-40B4-BE49-F238E27FC236}">
                <a16:creationId xmlns:a16="http://schemas.microsoft.com/office/drawing/2014/main" id="{0AEFB363-ABBB-8443-727D-1FE88A327463}"/>
              </a:ext>
            </a:extLst>
          </p:cNvPr>
          <p:cNvPicPr>
            <a:picLocks noChangeAspect="1"/>
          </p:cNvPicPr>
          <p:nvPr/>
        </p:nvPicPr>
        <p:blipFill>
          <a:blip r:embed="rId7"/>
          <a:stretch>
            <a:fillRect/>
          </a:stretch>
        </p:blipFill>
        <p:spPr>
          <a:xfrm>
            <a:off x="4030579" y="2419696"/>
            <a:ext cx="285750" cy="222250"/>
          </a:xfrm>
          <a:prstGeom prst="rect">
            <a:avLst/>
          </a:prstGeom>
        </p:spPr>
      </p:pic>
    </p:spTree>
    <p:extLst>
      <p:ext uri="{BB962C8B-B14F-4D97-AF65-F5344CB8AC3E}">
        <p14:creationId xmlns:p14="http://schemas.microsoft.com/office/powerpoint/2010/main" val="682206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29</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Nabíjení částice v plazmatu</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1569660"/>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pro kompletnost pak pro pozitivní prachovou částici platí: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Ve všech čtyřech předchozích rovnicích je pak </a:t>
            </a:r>
            <a:r>
              <a:rPr lang="cs-CZ" sz="1200" i="1" dirty="0">
                <a:cs typeface="Times New Roman"/>
              </a:rPr>
              <a:t>a</a:t>
            </a:r>
            <a:r>
              <a:rPr lang="cs-CZ" sz="1200" dirty="0">
                <a:cs typeface="Times New Roman"/>
              </a:rPr>
              <a:t> poloměr prachové částice, </a:t>
            </a:r>
            <a:r>
              <a:rPr lang="cs-CZ" sz="1200" i="1" dirty="0">
                <a:cs typeface="Times New Roman"/>
              </a:rPr>
              <a:t>e</a:t>
            </a:r>
            <a:r>
              <a:rPr lang="cs-CZ" sz="1200" dirty="0">
                <a:cs typeface="Times New Roman"/>
              </a:rPr>
              <a:t> je elementární náboj, </a:t>
            </a:r>
            <a:r>
              <a:rPr lang="cs-CZ" sz="1200" i="1" dirty="0">
                <a:cs typeface="Times New Roman"/>
              </a:rPr>
              <a:t>k</a:t>
            </a:r>
            <a:r>
              <a:rPr lang="cs-CZ" sz="1200" i="1" baseline="-25000" dirty="0">
                <a:cs typeface="Times New Roman"/>
              </a:rPr>
              <a:t>B</a:t>
            </a:r>
            <a:r>
              <a:rPr lang="cs-CZ" sz="1200" dirty="0">
                <a:cs typeface="Times New Roman"/>
              </a:rPr>
              <a:t> je </a:t>
            </a:r>
            <a:r>
              <a:rPr lang="cs-CZ" sz="1200" dirty="0" err="1">
                <a:cs typeface="Times New Roman"/>
              </a:rPr>
              <a:t>Boltzmannova</a:t>
            </a:r>
            <a:r>
              <a:rPr lang="cs-CZ" sz="1200" dirty="0">
                <a:cs typeface="Times New Roman"/>
              </a:rPr>
              <a:t> konstanta, </a:t>
            </a:r>
            <a:r>
              <a:rPr lang="cs-CZ" sz="1200" i="1" dirty="0">
                <a:cs typeface="Times New Roman"/>
              </a:rPr>
              <a:t>n</a:t>
            </a:r>
            <a:r>
              <a:rPr lang="cs-CZ" sz="1200" i="1" baseline="-25000" dirty="0">
                <a:cs typeface="Times New Roman"/>
              </a:rPr>
              <a:t>i</a:t>
            </a:r>
            <a:r>
              <a:rPr lang="cs-CZ" sz="1200" dirty="0">
                <a:cs typeface="Times New Roman"/>
              </a:rPr>
              <a:t> a n</a:t>
            </a:r>
            <a:r>
              <a:rPr lang="cs-CZ" sz="1200" baseline="-25000" dirty="0">
                <a:cs typeface="Times New Roman"/>
              </a:rPr>
              <a:t>e</a:t>
            </a:r>
            <a:r>
              <a:rPr lang="cs-CZ" sz="1200" dirty="0">
                <a:cs typeface="Times New Roman"/>
              </a:rPr>
              <a:t> jsou koncentrace iontů a elektronů, </a:t>
            </a:r>
            <a:r>
              <a:rPr lang="cs-CZ" sz="1200" i="1" dirty="0">
                <a:cs typeface="Times New Roman"/>
              </a:rPr>
              <a:t>T</a:t>
            </a:r>
            <a:r>
              <a:rPr lang="cs-CZ" sz="1200" dirty="0">
                <a:cs typeface="Times New Roman"/>
              </a:rPr>
              <a:t> a </a:t>
            </a:r>
            <a:r>
              <a:rPr lang="cs-CZ" sz="1200" i="1" dirty="0">
                <a:cs typeface="Times New Roman"/>
              </a:rPr>
              <a:t>m</a:t>
            </a:r>
            <a:r>
              <a:rPr lang="cs-CZ" sz="1200" dirty="0">
                <a:cs typeface="Times New Roman"/>
              </a:rPr>
              <a:t> jejich hmotnosti </a:t>
            </a:r>
          </a:p>
        </p:txBody>
      </p:sp>
      <p:pic>
        <p:nvPicPr>
          <p:cNvPr id="11" name="Picture 10">
            <a:extLst>
              <a:ext uri="{FF2B5EF4-FFF2-40B4-BE49-F238E27FC236}">
                <a16:creationId xmlns:a16="http://schemas.microsoft.com/office/drawing/2014/main" id="{DC374AAC-A646-F75C-2A0D-E95BF65A3848}"/>
              </a:ext>
            </a:extLst>
          </p:cNvPr>
          <p:cNvPicPr>
            <a:picLocks noChangeAspect="1"/>
          </p:cNvPicPr>
          <p:nvPr/>
        </p:nvPicPr>
        <p:blipFill>
          <a:blip r:embed="rId4"/>
          <a:stretch>
            <a:fillRect/>
          </a:stretch>
        </p:blipFill>
        <p:spPr>
          <a:xfrm>
            <a:off x="4625778" y="832105"/>
            <a:ext cx="2461428" cy="1197895"/>
          </a:xfrm>
          <a:prstGeom prst="rect">
            <a:avLst/>
          </a:prstGeom>
        </p:spPr>
      </p:pic>
    </p:spTree>
    <p:extLst>
      <p:ext uri="{BB962C8B-B14F-4D97-AF65-F5344CB8AC3E}">
        <p14:creationId xmlns:p14="http://schemas.microsoft.com/office/powerpoint/2010/main" val="1508451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30</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Odvození OML proudů</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5447645"/>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jak již bylo uvedeno, budeme vycházet z podmínky, že 		   , začněme iontovou částicí padající na prachovou částici</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Kde </a:t>
            </a:r>
            <a:r>
              <a:rPr lang="cs-CZ" sz="1200" i="1" dirty="0">
                <a:cs typeface="Times New Roman"/>
              </a:rPr>
              <a:t>b </a:t>
            </a:r>
            <a:r>
              <a:rPr lang="cs-CZ" sz="1200" dirty="0">
                <a:cs typeface="Times New Roman"/>
              </a:rPr>
              <a:t> je záměrná vzdálenost (jak ji znáte z mikrosvěta), 	       je její kritická hodnota, a pro		  dopadne iont na prachovou částici a pro větší hodnotu bude pak jen vychýlen</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platí změna momentu hybnosti (pro nekonečnou vzdálenost a při interakci):					</a:t>
            </a:r>
            <a:br>
              <a:rPr lang="cs-CZ" sz="1200" dirty="0">
                <a:cs typeface="Times New Roman"/>
              </a:rPr>
            </a:br>
            <a:r>
              <a:rPr lang="cs-CZ" sz="1200" dirty="0">
                <a:cs typeface="Times New Roman"/>
              </a:rPr>
              <a:t>a 			… uvažujeme jeho zachování (i když mají částice nenulové rozměry!)</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rovnováha energie pro iont v nekonečnu a u nabité částice je dána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a můžeme psát: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z čehož vychází: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a lze odvodit účinný průřez pro připojení iontu na částici jako:</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interakční účinný průřez je větší než geometrický průřez částice 			díky přítomným elektrostatickým silám, platí </a:t>
            </a:r>
          </a:p>
          <a:p>
            <a:pPr marL="171450" indent="-171450">
              <a:buFont typeface="Arial" panose="020B0604020202020204" pitchFamily="34" charset="0"/>
              <a:buChar char="•"/>
            </a:pPr>
            <a:endParaRPr lang="cs-CZ" sz="1200" dirty="0">
              <a:cs typeface="Times New Roman"/>
            </a:endParaRPr>
          </a:p>
        </p:txBody>
      </p:sp>
      <p:pic>
        <p:nvPicPr>
          <p:cNvPr id="4" name="Picture 3">
            <a:extLst>
              <a:ext uri="{FF2B5EF4-FFF2-40B4-BE49-F238E27FC236}">
                <a16:creationId xmlns:a16="http://schemas.microsoft.com/office/drawing/2014/main" id="{7EF988FF-BCCE-6D6D-968C-F129DCCB44D5}"/>
              </a:ext>
            </a:extLst>
          </p:cNvPr>
          <p:cNvPicPr>
            <a:picLocks noChangeAspect="1"/>
          </p:cNvPicPr>
          <p:nvPr/>
        </p:nvPicPr>
        <p:blipFill>
          <a:blip r:embed="rId4"/>
          <a:stretch>
            <a:fillRect/>
          </a:stretch>
        </p:blipFill>
        <p:spPr>
          <a:xfrm>
            <a:off x="5580248" y="3163903"/>
            <a:ext cx="1916582" cy="370951"/>
          </a:xfrm>
          <a:prstGeom prst="rect">
            <a:avLst/>
          </a:prstGeom>
        </p:spPr>
      </p:pic>
      <p:pic>
        <p:nvPicPr>
          <p:cNvPr id="6" name="Picture 5">
            <a:extLst>
              <a:ext uri="{FF2B5EF4-FFF2-40B4-BE49-F238E27FC236}">
                <a16:creationId xmlns:a16="http://schemas.microsoft.com/office/drawing/2014/main" id="{CE840F12-1C98-3B6A-49F8-937263DC15B0}"/>
              </a:ext>
            </a:extLst>
          </p:cNvPr>
          <p:cNvPicPr>
            <a:picLocks noChangeAspect="1"/>
          </p:cNvPicPr>
          <p:nvPr/>
        </p:nvPicPr>
        <p:blipFill rotWithShape="1">
          <a:blip r:embed="rId5"/>
          <a:srcRect t="9287"/>
          <a:stretch/>
        </p:blipFill>
        <p:spPr>
          <a:xfrm>
            <a:off x="986589" y="3524783"/>
            <a:ext cx="897650" cy="370951"/>
          </a:xfrm>
          <a:prstGeom prst="rect">
            <a:avLst/>
          </a:prstGeom>
        </p:spPr>
      </p:pic>
      <p:pic>
        <p:nvPicPr>
          <p:cNvPr id="10" name="Picture 9">
            <a:extLst>
              <a:ext uri="{FF2B5EF4-FFF2-40B4-BE49-F238E27FC236}">
                <a16:creationId xmlns:a16="http://schemas.microsoft.com/office/drawing/2014/main" id="{4F86BBEE-A3BC-62AA-8495-A4EDD1553E1F}"/>
              </a:ext>
            </a:extLst>
          </p:cNvPr>
          <p:cNvPicPr>
            <a:picLocks noChangeAspect="1"/>
          </p:cNvPicPr>
          <p:nvPr/>
        </p:nvPicPr>
        <p:blipFill>
          <a:blip r:embed="rId6"/>
          <a:stretch>
            <a:fillRect/>
          </a:stretch>
        </p:blipFill>
        <p:spPr>
          <a:xfrm>
            <a:off x="5095533" y="3710258"/>
            <a:ext cx="1753865" cy="557639"/>
          </a:xfrm>
          <a:prstGeom prst="rect">
            <a:avLst/>
          </a:prstGeom>
        </p:spPr>
      </p:pic>
      <p:pic>
        <p:nvPicPr>
          <p:cNvPr id="13" name="Picture 12">
            <a:extLst>
              <a:ext uri="{FF2B5EF4-FFF2-40B4-BE49-F238E27FC236}">
                <a16:creationId xmlns:a16="http://schemas.microsoft.com/office/drawing/2014/main" id="{C2AECF8D-5CBE-8F2D-B9DF-76584DAA43F5}"/>
              </a:ext>
            </a:extLst>
          </p:cNvPr>
          <p:cNvPicPr>
            <a:picLocks noChangeAspect="1"/>
          </p:cNvPicPr>
          <p:nvPr/>
        </p:nvPicPr>
        <p:blipFill>
          <a:blip r:embed="rId7"/>
          <a:stretch>
            <a:fillRect/>
          </a:stretch>
        </p:blipFill>
        <p:spPr>
          <a:xfrm>
            <a:off x="1948279" y="4223751"/>
            <a:ext cx="4838365" cy="702734"/>
          </a:xfrm>
          <a:prstGeom prst="rect">
            <a:avLst/>
          </a:prstGeom>
        </p:spPr>
      </p:pic>
      <p:pic>
        <p:nvPicPr>
          <p:cNvPr id="15" name="Picture 14">
            <a:extLst>
              <a:ext uri="{FF2B5EF4-FFF2-40B4-BE49-F238E27FC236}">
                <a16:creationId xmlns:a16="http://schemas.microsoft.com/office/drawing/2014/main" id="{531B42C6-5B87-F601-DB8C-C2FCB2E0AB2A}"/>
              </a:ext>
            </a:extLst>
          </p:cNvPr>
          <p:cNvPicPr>
            <a:picLocks noChangeAspect="1"/>
          </p:cNvPicPr>
          <p:nvPr/>
        </p:nvPicPr>
        <p:blipFill>
          <a:blip r:embed="rId8"/>
          <a:stretch>
            <a:fillRect/>
          </a:stretch>
        </p:blipFill>
        <p:spPr>
          <a:xfrm>
            <a:off x="3041372" y="1413997"/>
            <a:ext cx="2771774" cy="1282181"/>
          </a:xfrm>
          <a:prstGeom prst="rect">
            <a:avLst/>
          </a:prstGeom>
        </p:spPr>
      </p:pic>
      <p:pic>
        <p:nvPicPr>
          <p:cNvPr id="17" name="Picture 16" descr="Icon&#10;&#10;Description automatically generated with low confidence">
            <a:extLst>
              <a:ext uri="{FF2B5EF4-FFF2-40B4-BE49-F238E27FC236}">
                <a16:creationId xmlns:a16="http://schemas.microsoft.com/office/drawing/2014/main" id="{6E223BFB-8DA9-6CC7-3025-893518B6BBF9}"/>
              </a:ext>
            </a:extLst>
          </p:cNvPr>
          <p:cNvPicPr>
            <a:picLocks noChangeAspect="1"/>
          </p:cNvPicPr>
          <p:nvPr/>
        </p:nvPicPr>
        <p:blipFill>
          <a:blip r:embed="rId9"/>
          <a:stretch>
            <a:fillRect/>
          </a:stretch>
        </p:blipFill>
        <p:spPr>
          <a:xfrm>
            <a:off x="4231104" y="1101941"/>
            <a:ext cx="681790" cy="291181"/>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150EA83C-E90D-702E-389B-D1F7C1C6C127}"/>
              </a:ext>
            </a:extLst>
          </p:cNvPr>
          <p:cNvPicPr>
            <a:picLocks noChangeAspect="1"/>
          </p:cNvPicPr>
          <p:nvPr/>
        </p:nvPicPr>
        <p:blipFill>
          <a:blip r:embed="rId10"/>
          <a:stretch>
            <a:fillRect/>
          </a:stretch>
        </p:blipFill>
        <p:spPr>
          <a:xfrm>
            <a:off x="6475383" y="2779112"/>
            <a:ext cx="628650" cy="254000"/>
          </a:xfrm>
          <a:prstGeom prst="rect">
            <a:avLst/>
          </a:prstGeom>
        </p:spPr>
      </p:pic>
      <p:sp>
        <p:nvSpPr>
          <p:cNvPr id="21" name="Rectangle 20">
            <a:extLst>
              <a:ext uri="{FF2B5EF4-FFF2-40B4-BE49-F238E27FC236}">
                <a16:creationId xmlns:a16="http://schemas.microsoft.com/office/drawing/2014/main" id="{DE563474-E0EC-E542-483F-D5961E4BAA63}"/>
              </a:ext>
            </a:extLst>
          </p:cNvPr>
          <p:cNvSpPr/>
          <p:nvPr/>
        </p:nvSpPr>
        <p:spPr>
          <a:xfrm>
            <a:off x="2947738" y="1407801"/>
            <a:ext cx="2949630" cy="128837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23" name="Picture 22" descr="A black letter on a white background&#10;&#10;Description automatically generated with low confidence">
            <a:extLst>
              <a:ext uri="{FF2B5EF4-FFF2-40B4-BE49-F238E27FC236}">
                <a16:creationId xmlns:a16="http://schemas.microsoft.com/office/drawing/2014/main" id="{A392EC09-945A-10A5-ED02-CF4961A95DF5}"/>
              </a:ext>
            </a:extLst>
          </p:cNvPr>
          <p:cNvPicPr>
            <a:picLocks noChangeAspect="1"/>
          </p:cNvPicPr>
          <p:nvPr/>
        </p:nvPicPr>
        <p:blipFill>
          <a:blip r:embed="rId11"/>
          <a:stretch>
            <a:fillRect/>
          </a:stretch>
        </p:blipFill>
        <p:spPr>
          <a:xfrm>
            <a:off x="4367462" y="2779112"/>
            <a:ext cx="233405" cy="254000"/>
          </a:xfrm>
          <a:prstGeom prst="rect">
            <a:avLst/>
          </a:prstGeom>
        </p:spPr>
      </p:pic>
      <p:pic>
        <p:nvPicPr>
          <p:cNvPr id="24" name="Picture 23">
            <a:extLst>
              <a:ext uri="{FF2B5EF4-FFF2-40B4-BE49-F238E27FC236}">
                <a16:creationId xmlns:a16="http://schemas.microsoft.com/office/drawing/2014/main" id="{6AB73D05-1D25-6419-FA0F-AE24215629A4}"/>
              </a:ext>
            </a:extLst>
          </p:cNvPr>
          <p:cNvPicPr>
            <a:picLocks noChangeAspect="1"/>
          </p:cNvPicPr>
          <p:nvPr/>
        </p:nvPicPr>
        <p:blipFill>
          <a:blip r:embed="rId12"/>
          <a:stretch>
            <a:fillRect/>
          </a:stretch>
        </p:blipFill>
        <p:spPr>
          <a:xfrm>
            <a:off x="1948279" y="4964302"/>
            <a:ext cx="1283366" cy="557065"/>
          </a:xfrm>
          <a:prstGeom prst="rect">
            <a:avLst/>
          </a:prstGeom>
        </p:spPr>
      </p:pic>
      <p:pic>
        <p:nvPicPr>
          <p:cNvPr id="25" name="Picture 24">
            <a:extLst>
              <a:ext uri="{FF2B5EF4-FFF2-40B4-BE49-F238E27FC236}">
                <a16:creationId xmlns:a16="http://schemas.microsoft.com/office/drawing/2014/main" id="{5CBEB2BD-2A15-034D-6EB5-AC1D8322E0B1}"/>
              </a:ext>
            </a:extLst>
          </p:cNvPr>
          <p:cNvPicPr>
            <a:picLocks noChangeAspect="1"/>
          </p:cNvPicPr>
          <p:nvPr/>
        </p:nvPicPr>
        <p:blipFill>
          <a:blip r:embed="rId13"/>
          <a:stretch>
            <a:fillRect/>
          </a:stretch>
        </p:blipFill>
        <p:spPr>
          <a:xfrm>
            <a:off x="4758645" y="5232188"/>
            <a:ext cx="2089066" cy="671486"/>
          </a:xfrm>
          <a:prstGeom prst="rect">
            <a:avLst/>
          </a:prstGeom>
        </p:spPr>
      </p:pic>
      <p:pic>
        <p:nvPicPr>
          <p:cNvPr id="26" name="Picture 25">
            <a:extLst>
              <a:ext uri="{FF2B5EF4-FFF2-40B4-BE49-F238E27FC236}">
                <a16:creationId xmlns:a16="http://schemas.microsoft.com/office/drawing/2014/main" id="{3743F116-E661-2CA3-2C4F-413B2C20A758}"/>
              </a:ext>
            </a:extLst>
          </p:cNvPr>
          <p:cNvPicPr>
            <a:picLocks noChangeAspect="1"/>
          </p:cNvPicPr>
          <p:nvPr/>
        </p:nvPicPr>
        <p:blipFill>
          <a:blip r:embed="rId14"/>
          <a:stretch>
            <a:fillRect/>
          </a:stretch>
        </p:blipFill>
        <p:spPr>
          <a:xfrm>
            <a:off x="4953867" y="5867578"/>
            <a:ext cx="684603" cy="243214"/>
          </a:xfrm>
          <a:prstGeom prst="rect">
            <a:avLst/>
          </a:prstGeom>
        </p:spPr>
      </p:pic>
      <p:pic>
        <p:nvPicPr>
          <p:cNvPr id="28" name="Picture 27" descr="A picture containing clock, gauge&#10;&#10;Description automatically generated">
            <a:extLst>
              <a:ext uri="{FF2B5EF4-FFF2-40B4-BE49-F238E27FC236}">
                <a16:creationId xmlns:a16="http://schemas.microsoft.com/office/drawing/2014/main" id="{E7912D4D-6524-8188-199D-C66BE1EB7FD3}"/>
              </a:ext>
            </a:extLst>
          </p:cNvPr>
          <p:cNvPicPr>
            <a:picLocks noChangeAspect="1"/>
          </p:cNvPicPr>
          <p:nvPr/>
        </p:nvPicPr>
        <p:blipFill>
          <a:blip r:embed="rId15"/>
          <a:stretch>
            <a:fillRect/>
          </a:stretch>
        </p:blipFill>
        <p:spPr>
          <a:xfrm>
            <a:off x="1215400" y="6111172"/>
            <a:ext cx="536283" cy="265129"/>
          </a:xfrm>
          <a:prstGeom prst="rect">
            <a:avLst/>
          </a:prstGeom>
        </p:spPr>
      </p:pic>
    </p:spTree>
    <p:extLst>
      <p:ext uri="{BB962C8B-B14F-4D97-AF65-F5344CB8AC3E}">
        <p14:creationId xmlns:p14="http://schemas.microsoft.com/office/powerpoint/2010/main" val="3602911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31</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5447645"/>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iontový proud je dán:</a:t>
            </a:r>
            <a:br>
              <a:rPr lang="cs-CZ" sz="1200" dirty="0">
                <a:cs typeface="Times New Roman"/>
              </a:rPr>
            </a:br>
            <a:br>
              <a:rPr lang="cs-CZ" sz="1200" dirty="0">
                <a:cs typeface="Times New Roman"/>
              </a:rPr>
            </a:br>
            <a:r>
              <a:rPr lang="cs-CZ" sz="1200" dirty="0">
                <a:cs typeface="Times New Roman"/>
              </a:rPr>
              <a:t>kde 			je hustota iontového proudu</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iontový proud je třeba pak integrovat přes </a:t>
            </a:r>
            <a:r>
              <a:rPr lang="cs-CZ" sz="1200" dirty="0" err="1">
                <a:cs typeface="Times New Roman"/>
              </a:rPr>
              <a:t>Maxwellovskou</a:t>
            </a:r>
            <a:r>
              <a:rPr lang="cs-CZ" sz="1200" dirty="0">
                <a:cs typeface="Times New Roman"/>
              </a:rPr>
              <a:t> rozdělovací funkci (dle úvodních předpokladů)</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a dostáváme:</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přitom víme:</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a tedy výsledný proud je:							tento výsledek lze interpretovat jako modifikaci 										proudové hustoty iontů s jejich termální rychlostí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10" name="Picture 9">
            <a:extLst>
              <a:ext uri="{FF2B5EF4-FFF2-40B4-BE49-F238E27FC236}">
                <a16:creationId xmlns:a16="http://schemas.microsoft.com/office/drawing/2014/main" id="{BD67C322-81A7-8A43-901B-4F4A559C1C54}"/>
              </a:ext>
            </a:extLst>
          </p:cNvPr>
          <p:cNvPicPr>
            <a:picLocks noChangeAspect="1"/>
          </p:cNvPicPr>
          <p:nvPr/>
        </p:nvPicPr>
        <p:blipFill>
          <a:blip r:embed="rId4"/>
          <a:stretch>
            <a:fillRect/>
          </a:stretch>
        </p:blipFill>
        <p:spPr>
          <a:xfrm>
            <a:off x="2298030" y="1018692"/>
            <a:ext cx="3395049" cy="438433"/>
          </a:xfrm>
          <a:prstGeom prst="rect">
            <a:avLst/>
          </a:prstGeom>
        </p:spPr>
      </p:pic>
      <p:pic>
        <p:nvPicPr>
          <p:cNvPr id="15" name="Picture 14">
            <a:extLst>
              <a:ext uri="{FF2B5EF4-FFF2-40B4-BE49-F238E27FC236}">
                <a16:creationId xmlns:a16="http://schemas.microsoft.com/office/drawing/2014/main" id="{C1F6D156-2F57-38AB-C693-1D6A2436CFFC}"/>
              </a:ext>
            </a:extLst>
          </p:cNvPr>
          <p:cNvPicPr>
            <a:picLocks noChangeAspect="1"/>
          </p:cNvPicPr>
          <p:nvPr/>
        </p:nvPicPr>
        <p:blipFill>
          <a:blip r:embed="rId5"/>
          <a:stretch>
            <a:fillRect/>
          </a:stretch>
        </p:blipFill>
        <p:spPr>
          <a:xfrm>
            <a:off x="2412568" y="2287188"/>
            <a:ext cx="4313794" cy="683607"/>
          </a:xfrm>
          <a:prstGeom prst="rect">
            <a:avLst/>
          </a:prstGeom>
        </p:spPr>
      </p:pic>
      <p:pic>
        <p:nvPicPr>
          <p:cNvPr id="17" name="Picture 16">
            <a:extLst>
              <a:ext uri="{FF2B5EF4-FFF2-40B4-BE49-F238E27FC236}">
                <a16:creationId xmlns:a16="http://schemas.microsoft.com/office/drawing/2014/main" id="{F9BF01A1-44AC-8C58-8EDA-CD25E72C22D7}"/>
              </a:ext>
            </a:extLst>
          </p:cNvPr>
          <p:cNvPicPr>
            <a:picLocks noChangeAspect="1"/>
          </p:cNvPicPr>
          <p:nvPr/>
        </p:nvPicPr>
        <p:blipFill>
          <a:blip r:embed="rId6"/>
          <a:stretch>
            <a:fillRect/>
          </a:stretch>
        </p:blipFill>
        <p:spPr>
          <a:xfrm>
            <a:off x="1864893" y="3112667"/>
            <a:ext cx="3915081" cy="632665"/>
          </a:xfrm>
          <a:prstGeom prst="rect">
            <a:avLst/>
          </a:prstGeom>
        </p:spPr>
      </p:pic>
      <p:sp>
        <p:nvSpPr>
          <p:cNvPr id="18" name="TextBox 17">
            <a:extLst>
              <a:ext uri="{FF2B5EF4-FFF2-40B4-BE49-F238E27FC236}">
                <a16:creationId xmlns:a16="http://schemas.microsoft.com/office/drawing/2014/main" id="{2A154D66-B04F-AD8B-2429-CBDD1927B1A6}"/>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Odvození OML proudů</a:t>
            </a:r>
          </a:p>
        </p:txBody>
      </p:sp>
      <p:pic>
        <p:nvPicPr>
          <p:cNvPr id="21" name="Picture 20" descr="A picture containing text, clipart&#10;&#10;Description automatically generated">
            <a:extLst>
              <a:ext uri="{FF2B5EF4-FFF2-40B4-BE49-F238E27FC236}">
                <a16:creationId xmlns:a16="http://schemas.microsoft.com/office/drawing/2014/main" id="{69070C59-782F-9D1A-5605-20A3035B6CB3}"/>
              </a:ext>
            </a:extLst>
          </p:cNvPr>
          <p:cNvPicPr>
            <a:picLocks noChangeAspect="1"/>
          </p:cNvPicPr>
          <p:nvPr/>
        </p:nvPicPr>
        <p:blipFill>
          <a:blip r:embed="rId7"/>
          <a:stretch>
            <a:fillRect/>
          </a:stretch>
        </p:blipFill>
        <p:spPr>
          <a:xfrm>
            <a:off x="1181237" y="1510613"/>
            <a:ext cx="863600" cy="215900"/>
          </a:xfrm>
          <a:prstGeom prst="rect">
            <a:avLst/>
          </a:prstGeom>
        </p:spPr>
      </p:pic>
      <p:pic>
        <p:nvPicPr>
          <p:cNvPr id="22" name="Picture 21">
            <a:extLst>
              <a:ext uri="{FF2B5EF4-FFF2-40B4-BE49-F238E27FC236}">
                <a16:creationId xmlns:a16="http://schemas.microsoft.com/office/drawing/2014/main" id="{0482B7D2-5F73-4F81-3D40-4CAD5D9844E5}"/>
              </a:ext>
            </a:extLst>
          </p:cNvPr>
          <p:cNvPicPr>
            <a:picLocks noChangeAspect="1"/>
          </p:cNvPicPr>
          <p:nvPr/>
        </p:nvPicPr>
        <p:blipFill>
          <a:blip r:embed="rId8"/>
          <a:stretch>
            <a:fillRect/>
          </a:stretch>
        </p:blipFill>
        <p:spPr>
          <a:xfrm>
            <a:off x="1378738" y="4157718"/>
            <a:ext cx="3190727" cy="1319474"/>
          </a:xfrm>
          <a:prstGeom prst="rect">
            <a:avLst/>
          </a:prstGeom>
        </p:spPr>
      </p:pic>
      <p:pic>
        <p:nvPicPr>
          <p:cNvPr id="23" name="Picture 22">
            <a:extLst>
              <a:ext uri="{FF2B5EF4-FFF2-40B4-BE49-F238E27FC236}">
                <a16:creationId xmlns:a16="http://schemas.microsoft.com/office/drawing/2014/main" id="{15A05D2A-CC16-4EC6-4044-6162F740493C}"/>
              </a:ext>
            </a:extLst>
          </p:cNvPr>
          <p:cNvPicPr>
            <a:picLocks noChangeAspect="1"/>
          </p:cNvPicPr>
          <p:nvPr/>
        </p:nvPicPr>
        <p:blipFill>
          <a:blip r:embed="rId9"/>
          <a:stretch>
            <a:fillRect/>
          </a:stretch>
        </p:blipFill>
        <p:spPr>
          <a:xfrm>
            <a:off x="6424665" y="4569774"/>
            <a:ext cx="2479460" cy="495892"/>
          </a:xfrm>
          <a:prstGeom prst="rect">
            <a:avLst/>
          </a:prstGeom>
        </p:spPr>
      </p:pic>
      <p:pic>
        <p:nvPicPr>
          <p:cNvPr id="24" name="Picture 23">
            <a:extLst>
              <a:ext uri="{FF2B5EF4-FFF2-40B4-BE49-F238E27FC236}">
                <a16:creationId xmlns:a16="http://schemas.microsoft.com/office/drawing/2014/main" id="{1B7727F5-9384-ED2E-4916-CED35DAA4484}"/>
              </a:ext>
            </a:extLst>
          </p:cNvPr>
          <p:cNvPicPr>
            <a:picLocks noChangeAspect="1"/>
          </p:cNvPicPr>
          <p:nvPr/>
        </p:nvPicPr>
        <p:blipFill>
          <a:blip r:embed="rId10"/>
          <a:stretch>
            <a:fillRect/>
          </a:stretch>
        </p:blipFill>
        <p:spPr>
          <a:xfrm>
            <a:off x="4870921" y="4305155"/>
            <a:ext cx="1252288" cy="1024600"/>
          </a:xfrm>
          <a:prstGeom prst="rect">
            <a:avLst/>
          </a:prstGeom>
        </p:spPr>
      </p:pic>
      <p:pic>
        <p:nvPicPr>
          <p:cNvPr id="26" name="Picture 25" descr="A picture containing diagram&#10;&#10;Description automatically generated">
            <a:extLst>
              <a:ext uri="{FF2B5EF4-FFF2-40B4-BE49-F238E27FC236}">
                <a16:creationId xmlns:a16="http://schemas.microsoft.com/office/drawing/2014/main" id="{60303CD2-DEAF-DC3D-ABCF-2FF574B8F4F0}"/>
              </a:ext>
            </a:extLst>
          </p:cNvPr>
          <p:cNvPicPr>
            <a:picLocks noChangeAspect="1"/>
          </p:cNvPicPr>
          <p:nvPr/>
        </p:nvPicPr>
        <p:blipFill>
          <a:blip r:embed="rId11"/>
          <a:stretch>
            <a:fillRect/>
          </a:stretch>
        </p:blipFill>
        <p:spPr>
          <a:xfrm>
            <a:off x="2548377" y="5636658"/>
            <a:ext cx="2479461" cy="657207"/>
          </a:xfrm>
          <a:prstGeom prst="rect">
            <a:avLst/>
          </a:prstGeom>
        </p:spPr>
      </p:pic>
      <p:pic>
        <p:nvPicPr>
          <p:cNvPr id="27" name="Picture 26">
            <a:extLst>
              <a:ext uri="{FF2B5EF4-FFF2-40B4-BE49-F238E27FC236}">
                <a16:creationId xmlns:a16="http://schemas.microsoft.com/office/drawing/2014/main" id="{9F23C2A2-A534-506E-F6E2-2A0B97388CA6}"/>
              </a:ext>
            </a:extLst>
          </p:cNvPr>
          <p:cNvPicPr>
            <a:picLocks noChangeAspect="1"/>
          </p:cNvPicPr>
          <p:nvPr/>
        </p:nvPicPr>
        <p:blipFill>
          <a:blip r:embed="rId12"/>
          <a:stretch>
            <a:fillRect/>
          </a:stretch>
        </p:blipFill>
        <p:spPr>
          <a:xfrm>
            <a:off x="5540972" y="6193301"/>
            <a:ext cx="1164474" cy="328170"/>
          </a:xfrm>
          <a:prstGeom prst="rect">
            <a:avLst/>
          </a:prstGeom>
        </p:spPr>
      </p:pic>
      <p:pic>
        <p:nvPicPr>
          <p:cNvPr id="28" name="Picture 27">
            <a:extLst>
              <a:ext uri="{FF2B5EF4-FFF2-40B4-BE49-F238E27FC236}">
                <a16:creationId xmlns:a16="http://schemas.microsoft.com/office/drawing/2014/main" id="{BC3020FB-4DD5-3A56-FE6E-EF1BA9F5AB87}"/>
              </a:ext>
            </a:extLst>
          </p:cNvPr>
          <p:cNvPicPr>
            <a:picLocks noChangeAspect="1"/>
          </p:cNvPicPr>
          <p:nvPr/>
        </p:nvPicPr>
        <p:blipFill>
          <a:blip r:embed="rId13"/>
          <a:stretch>
            <a:fillRect/>
          </a:stretch>
        </p:blipFill>
        <p:spPr>
          <a:xfrm>
            <a:off x="6717757" y="5952061"/>
            <a:ext cx="1418229" cy="683607"/>
          </a:xfrm>
          <a:prstGeom prst="rect">
            <a:avLst/>
          </a:prstGeom>
        </p:spPr>
      </p:pic>
      <p:sp>
        <p:nvSpPr>
          <p:cNvPr id="29" name="Rectangle 28">
            <a:extLst>
              <a:ext uri="{FF2B5EF4-FFF2-40B4-BE49-F238E27FC236}">
                <a16:creationId xmlns:a16="http://schemas.microsoft.com/office/drawing/2014/main" id="{8BFBCE6B-5184-A6C2-6A87-87BF7C86D26C}"/>
              </a:ext>
            </a:extLst>
          </p:cNvPr>
          <p:cNvSpPr/>
          <p:nvPr/>
        </p:nvSpPr>
        <p:spPr>
          <a:xfrm flipV="1">
            <a:off x="2548378" y="5636657"/>
            <a:ext cx="2600702" cy="74294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889608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32</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6186309"/>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člen 			pak popisuje zvětšený interakční účinný průřez prachové částice při iontové termální energii</a:t>
            </a:r>
            <a:br>
              <a:rPr lang="cs-CZ" sz="1200" dirty="0">
                <a:cs typeface="Times New Roman"/>
              </a:rPr>
            </a:br>
            <a:br>
              <a:rPr lang="cs-CZ" sz="1200" dirty="0">
                <a:cs typeface="Times New Roman"/>
              </a:rPr>
            </a:br>
            <a:r>
              <a:rPr lang="cs-CZ" sz="1200" dirty="0">
                <a:cs typeface="Times New Roman"/>
              </a:rPr>
              <a:t>což je blízko klasickému vztahu</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pro elektronový proud platí analogicky, pro kritickou záměrnou vzdálenost: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pro rozdělovací funkci a integraci:</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spodní mez je dána energií elektronů k překonání odpudivé síly negativní prachové částice</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pak podobně jako pro ionty:</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a tedy: 							podobný výsledek lze získat statistickou úvahou, že tepelný tok </a:t>
            </a:r>
            <a:br>
              <a:rPr lang="cs-CZ" sz="1200" dirty="0">
                <a:cs typeface="Times New Roman"/>
              </a:rPr>
            </a:br>
            <a:r>
              <a:rPr lang="cs-CZ" sz="1200" dirty="0">
                <a:cs typeface="Times New Roman"/>
              </a:rPr>
              <a:t>								elektronů na částici bude redukován </a:t>
            </a:r>
            <a:r>
              <a:rPr lang="cs-CZ" sz="1200" dirty="0" err="1">
                <a:cs typeface="Times New Roman"/>
              </a:rPr>
              <a:t>Boltzmannovským</a:t>
            </a:r>
            <a:r>
              <a:rPr lang="cs-CZ" sz="1200" dirty="0">
                <a:cs typeface="Times New Roman"/>
              </a:rPr>
              <a:t> faktorem</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22" name="Picture 21">
            <a:extLst>
              <a:ext uri="{FF2B5EF4-FFF2-40B4-BE49-F238E27FC236}">
                <a16:creationId xmlns:a16="http://schemas.microsoft.com/office/drawing/2014/main" id="{C9FE291B-2BF3-56AB-0DDF-47DE7C3209FF}"/>
              </a:ext>
            </a:extLst>
          </p:cNvPr>
          <p:cNvPicPr>
            <a:picLocks noChangeAspect="1"/>
          </p:cNvPicPr>
          <p:nvPr/>
        </p:nvPicPr>
        <p:blipFill>
          <a:blip r:embed="rId4"/>
          <a:stretch>
            <a:fillRect/>
          </a:stretch>
        </p:blipFill>
        <p:spPr>
          <a:xfrm>
            <a:off x="1215191" y="1104588"/>
            <a:ext cx="1286376" cy="266984"/>
          </a:xfrm>
          <a:prstGeom prst="rect">
            <a:avLst/>
          </a:prstGeom>
        </p:spPr>
      </p:pic>
      <p:pic>
        <p:nvPicPr>
          <p:cNvPr id="24" name="Picture 23">
            <a:extLst>
              <a:ext uri="{FF2B5EF4-FFF2-40B4-BE49-F238E27FC236}">
                <a16:creationId xmlns:a16="http://schemas.microsoft.com/office/drawing/2014/main" id="{91E2292B-D410-9C50-C5E1-F8C6061E7B00}"/>
              </a:ext>
            </a:extLst>
          </p:cNvPr>
          <p:cNvPicPr>
            <a:picLocks noChangeAspect="1"/>
          </p:cNvPicPr>
          <p:nvPr/>
        </p:nvPicPr>
        <p:blipFill>
          <a:blip r:embed="rId5"/>
          <a:stretch>
            <a:fillRect/>
          </a:stretch>
        </p:blipFill>
        <p:spPr>
          <a:xfrm>
            <a:off x="2839451" y="1496022"/>
            <a:ext cx="709527" cy="258010"/>
          </a:xfrm>
          <a:prstGeom prst="rect">
            <a:avLst/>
          </a:prstGeom>
        </p:spPr>
      </p:pic>
      <p:sp>
        <p:nvSpPr>
          <p:cNvPr id="25" name="TextBox 24">
            <a:extLst>
              <a:ext uri="{FF2B5EF4-FFF2-40B4-BE49-F238E27FC236}">
                <a16:creationId xmlns:a16="http://schemas.microsoft.com/office/drawing/2014/main" id="{8ACE5C60-A9DF-4CF3-3628-668230C78F5F}"/>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Odvození OML proudů</a:t>
            </a:r>
          </a:p>
        </p:txBody>
      </p:sp>
      <p:pic>
        <p:nvPicPr>
          <p:cNvPr id="27" name="Picture 26" descr="Logo&#10;&#10;Description automatically generated with low confidence">
            <a:extLst>
              <a:ext uri="{FF2B5EF4-FFF2-40B4-BE49-F238E27FC236}">
                <a16:creationId xmlns:a16="http://schemas.microsoft.com/office/drawing/2014/main" id="{43E7F938-AB61-2DFA-07B9-249E6065556A}"/>
              </a:ext>
            </a:extLst>
          </p:cNvPr>
          <p:cNvPicPr>
            <a:picLocks noChangeAspect="1"/>
          </p:cNvPicPr>
          <p:nvPr/>
        </p:nvPicPr>
        <p:blipFill>
          <a:blip r:embed="rId6"/>
          <a:stretch>
            <a:fillRect/>
          </a:stretch>
        </p:blipFill>
        <p:spPr>
          <a:xfrm>
            <a:off x="8217569" y="1116620"/>
            <a:ext cx="412750" cy="285750"/>
          </a:xfrm>
          <a:prstGeom prst="rect">
            <a:avLst/>
          </a:prstGeom>
        </p:spPr>
      </p:pic>
      <p:pic>
        <p:nvPicPr>
          <p:cNvPr id="28" name="Picture 27">
            <a:extLst>
              <a:ext uri="{FF2B5EF4-FFF2-40B4-BE49-F238E27FC236}">
                <a16:creationId xmlns:a16="http://schemas.microsoft.com/office/drawing/2014/main" id="{859650A9-A96C-1D65-EBD6-CDE41313BE2F}"/>
              </a:ext>
            </a:extLst>
          </p:cNvPr>
          <p:cNvPicPr>
            <a:picLocks noChangeAspect="1"/>
          </p:cNvPicPr>
          <p:nvPr/>
        </p:nvPicPr>
        <p:blipFill>
          <a:blip r:embed="rId7"/>
          <a:stretch>
            <a:fillRect/>
          </a:stretch>
        </p:blipFill>
        <p:spPr>
          <a:xfrm>
            <a:off x="5630779" y="1891497"/>
            <a:ext cx="1528149" cy="569958"/>
          </a:xfrm>
          <a:prstGeom prst="rect">
            <a:avLst/>
          </a:prstGeom>
        </p:spPr>
      </p:pic>
      <p:pic>
        <p:nvPicPr>
          <p:cNvPr id="29" name="Picture 28">
            <a:extLst>
              <a:ext uri="{FF2B5EF4-FFF2-40B4-BE49-F238E27FC236}">
                <a16:creationId xmlns:a16="http://schemas.microsoft.com/office/drawing/2014/main" id="{D6287F25-44C3-928A-3042-CE3509081A88}"/>
              </a:ext>
            </a:extLst>
          </p:cNvPr>
          <p:cNvPicPr>
            <a:picLocks noChangeAspect="1"/>
          </p:cNvPicPr>
          <p:nvPr/>
        </p:nvPicPr>
        <p:blipFill>
          <a:blip r:embed="rId8"/>
          <a:stretch>
            <a:fillRect/>
          </a:stretch>
        </p:blipFill>
        <p:spPr>
          <a:xfrm>
            <a:off x="7628021" y="2041594"/>
            <a:ext cx="588673" cy="263888"/>
          </a:xfrm>
          <a:prstGeom prst="rect">
            <a:avLst/>
          </a:prstGeom>
        </p:spPr>
      </p:pic>
      <p:pic>
        <p:nvPicPr>
          <p:cNvPr id="30" name="Picture 29">
            <a:extLst>
              <a:ext uri="{FF2B5EF4-FFF2-40B4-BE49-F238E27FC236}">
                <a16:creationId xmlns:a16="http://schemas.microsoft.com/office/drawing/2014/main" id="{35891A84-194C-1D97-F6B6-1F55BF0B57BB}"/>
              </a:ext>
            </a:extLst>
          </p:cNvPr>
          <p:cNvPicPr>
            <a:picLocks noChangeAspect="1"/>
          </p:cNvPicPr>
          <p:nvPr/>
        </p:nvPicPr>
        <p:blipFill>
          <a:blip r:embed="rId9"/>
          <a:stretch>
            <a:fillRect/>
          </a:stretch>
        </p:blipFill>
        <p:spPr>
          <a:xfrm>
            <a:off x="3194214" y="2656096"/>
            <a:ext cx="4283060" cy="580236"/>
          </a:xfrm>
          <a:prstGeom prst="rect">
            <a:avLst/>
          </a:prstGeom>
        </p:spPr>
      </p:pic>
      <p:pic>
        <p:nvPicPr>
          <p:cNvPr id="31" name="Picture 30">
            <a:extLst>
              <a:ext uri="{FF2B5EF4-FFF2-40B4-BE49-F238E27FC236}">
                <a16:creationId xmlns:a16="http://schemas.microsoft.com/office/drawing/2014/main" id="{D23F03A6-A7A1-7FC1-BC73-E3EE17C6DD6D}"/>
              </a:ext>
            </a:extLst>
          </p:cNvPr>
          <p:cNvPicPr>
            <a:picLocks noChangeAspect="1"/>
          </p:cNvPicPr>
          <p:nvPr/>
        </p:nvPicPr>
        <p:blipFill>
          <a:blip r:embed="rId10"/>
          <a:stretch>
            <a:fillRect/>
          </a:stretch>
        </p:blipFill>
        <p:spPr>
          <a:xfrm>
            <a:off x="6545178" y="3445745"/>
            <a:ext cx="1509963" cy="298264"/>
          </a:xfrm>
          <a:prstGeom prst="rect">
            <a:avLst/>
          </a:prstGeom>
        </p:spPr>
      </p:pic>
      <p:pic>
        <p:nvPicPr>
          <p:cNvPr id="32" name="Picture 31">
            <a:extLst>
              <a:ext uri="{FF2B5EF4-FFF2-40B4-BE49-F238E27FC236}">
                <a16:creationId xmlns:a16="http://schemas.microsoft.com/office/drawing/2014/main" id="{7554D5CF-34C4-B5F5-D2E0-ABB76E6E3436}"/>
              </a:ext>
            </a:extLst>
          </p:cNvPr>
          <p:cNvPicPr>
            <a:picLocks noChangeAspect="1"/>
          </p:cNvPicPr>
          <p:nvPr/>
        </p:nvPicPr>
        <p:blipFill>
          <a:blip r:embed="rId11"/>
          <a:stretch>
            <a:fillRect/>
          </a:stretch>
        </p:blipFill>
        <p:spPr>
          <a:xfrm>
            <a:off x="2839451" y="3973758"/>
            <a:ext cx="1956281" cy="329275"/>
          </a:xfrm>
          <a:prstGeom prst="rect">
            <a:avLst/>
          </a:prstGeom>
        </p:spPr>
      </p:pic>
      <p:pic>
        <p:nvPicPr>
          <p:cNvPr id="33" name="Picture 32">
            <a:extLst>
              <a:ext uri="{FF2B5EF4-FFF2-40B4-BE49-F238E27FC236}">
                <a16:creationId xmlns:a16="http://schemas.microsoft.com/office/drawing/2014/main" id="{B3737E54-1D23-1C76-F50C-152B36B4B9C8}"/>
              </a:ext>
            </a:extLst>
          </p:cNvPr>
          <p:cNvPicPr>
            <a:picLocks noChangeAspect="1"/>
          </p:cNvPicPr>
          <p:nvPr/>
        </p:nvPicPr>
        <p:blipFill>
          <a:blip r:embed="rId12"/>
          <a:stretch>
            <a:fillRect/>
          </a:stretch>
        </p:blipFill>
        <p:spPr>
          <a:xfrm>
            <a:off x="4768824" y="4003770"/>
            <a:ext cx="474543" cy="242114"/>
          </a:xfrm>
          <a:prstGeom prst="rect">
            <a:avLst/>
          </a:prstGeom>
        </p:spPr>
      </p:pic>
      <p:pic>
        <p:nvPicPr>
          <p:cNvPr id="34" name="Picture 33">
            <a:extLst>
              <a:ext uri="{FF2B5EF4-FFF2-40B4-BE49-F238E27FC236}">
                <a16:creationId xmlns:a16="http://schemas.microsoft.com/office/drawing/2014/main" id="{C6554A88-9C2B-9E5D-AD6D-D49F773170D9}"/>
              </a:ext>
            </a:extLst>
          </p:cNvPr>
          <p:cNvPicPr>
            <a:picLocks noChangeAspect="1"/>
          </p:cNvPicPr>
          <p:nvPr/>
        </p:nvPicPr>
        <p:blipFill>
          <a:blip r:embed="rId13"/>
          <a:stretch>
            <a:fillRect/>
          </a:stretch>
        </p:blipFill>
        <p:spPr>
          <a:xfrm>
            <a:off x="1080655" y="4369717"/>
            <a:ext cx="2281518" cy="932083"/>
          </a:xfrm>
          <a:prstGeom prst="rect">
            <a:avLst/>
          </a:prstGeom>
        </p:spPr>
      </p:pic>
      <p:pic>
        <p:nvPicPr>
          <p:cNvPr id="35" name="Picture 34">
            <a:extLst>
              <a:ext uri="{FF2B5EF4-FFF2-40B4-BE49-F238E27FC236}">
                <a16:creationId xmlns:a16="http://schemas.microsoft.com/office/drawing/2014/main" id="{1F092255-928F-ED1E-B2BC-B601C9DB75F3}"/>
              </a:ext>
            </a:extLst>
          </p:cNvPr>
          <p:cNvPicPr>
            <a:picLocks noChangeAspect="1"/>
          </p:cNvPicPr>
          <p:nvPr/>
        </p:nvPicPr>
        <p:blipFill>
          <a:blip r:embed="rId14"/>
          <a:stretch>
            <a:fillRect/>
          </a:stretch>
        </p:blipFill>
        <p:spPr>
          <a:xfrm>
            <a:off x="3692276" y="4369717"/>
            <a:ext cx="1325851" cy="932083"/>
          </a:xfrm>
          <a:prstGeom prst="rect">
            <a:avLst/>
          </a:prstGeom>
        </p:spPr>
      </p:pic>
      <p:pic>
        <p:nvPicPr>
          <p:cNvPr id="36" name="Picture 35">
            <a:extLst>
              <a:ext uri="{FF2B5EF4-FFF2-40B4-BE49-F238E27FC236}">
                <a16:creationId xmlns:a16="http://schemas.microsoft.com/office/drawing/2014/main" id="{14774852-63A7-F793-D140-6949FD0A3B99}"/>
              </a:ext>
            </a:extLst>
          </p:cNvPr>
          <p:cNvPicPr>
            <a:picLocks noChangeAspect="1"/>
          </p:cNvPicPr>
          <p:nvPr/>
        </p:nvPicPr>
        <p:blipFill>
          <a:blip r:embed="rId15"/>
          <a:stretch>
            <a:fillRect/>
          </a:stretch>
        </p:blipFill>
        <p:spPr>
          <a:xfrm>
            <a:off x="1500276" y="5558201"/>
            <a:ext cx="2278401" cy="676275"/>
          </a:xfrm>
          <a:prstGeom prst="rect">
            <a:avLst/>
          </a:prstGeom>
        </p:spPr>
      </p:pic>
      <p:sp>
        <p:nvSpPr>
          <p:cNvPr id="37" name="Rectangle 36">
            <a:extLst>
              <a:ext uri="{FF2B5EF4-FFF2-40B4-BE49-F238E27FC236}">
                <a16:creationId xmlns:a16="http://schemas.microsoft.com/office/drawing/2014/main" id="{B194E6ED-0A5F-D003-34D6-69A10FE0FEA8}"/>
              </a:ext>
            </a:extLst>
          </p:cNvPr>
          <p:cNvSpPr/>
          <p:nvPr/>
        </p:nvSpPr>
        <p:spPr>
          <a:xfrm flipV="1">
            <a:off x="1339125" y="5561958"/>
            <a:ext cx="2600702" cy="74294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38" name="Picture 37">
            <a:extLst>
              <a:ext uri="{FF2B5EF4-FFF2-40B4-BE49-F238E27FC236}">
                <a16:creationId xmlns:a16="http://schemas.microsoft.com/office/drawing/2014/main" id="{785EE49E-4656-02BE-819E-DE5AF44E6D69}"/>
              </a:ext>
            </a:extLst>
          </p:cNvPr>
          <p:cNvPicPr>
            <a:picLocks noChangeAspect="1"/>
          </p:cNvPicPr>
          <p:nvPr/>
        </p:nvPicPr>
        <p:blipFill>
          <a:blip r:embed="rId16"/>
          <a:stretch>
            <a:fillRect/>
          </a:stretch>
        </p:blipFill>
        <p:spPr>
          <a:xfrm>
            <a:off x="6688638" y="5741380"/>
            <a:ext cx="1878766" cy="232609"/>
          </a:xfrm>
          <a:prstGeom prst="rect">
            <a:avLst/>
          </a:prstGeom>
        </p:spPr>
      </p:pic>
    </p:spTree>
    <p:extLst>
      <p:ext uri="{BB962C8B-B14F-4D97-AF65-F5344CB8AC3E}">
        <p14:creationId xmlns:p14="http://schemas.microsoft.com/office/powerpoint/2010/main" val="312870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33</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Diskuze OML proudů</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2677656"/>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odvození bylo provedeno za předpokladu izotropní </a:t>
            </a:r>
            <a:r>
              <a:rPr lang="cs-CZ" sz="1200" dirty="0" err="1">
                <a:cs typeface="Times New Roman"/>
              </a:rPr>
              <a:t>Maxwellovské</a:t>
            </a:r>
            <a:r>
              <a:rPr lang="cs-CZ" sz="1200" dirty="0">
                <a:cs typeface="Times New Roman"/>
              </a:rPr>
              <a:t> rozdělovací funkce a iontových trajektorií bez kolizí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ovšem všechny tyto podmínky jsou v případě plazmatu v elektrických výbojích porušeny…</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r>
              <a:rPr lang="cs-CZ" sz="1200" dirty="0">
                <a:cs typeface="Times New Roman"/>
              </a:rPr>
              <a:t>PROČ?</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spTree>
    <p:extLst>
      <p:ext uri="{BB962C8B-B14F-4D97-AF65-F5344CB8AC3E}">
        <p14:creationId xmlns:p14="http://schemas.microsoft.com/office/powerpoint/2010/main" val="1769144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34</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Diskuze OML proudů</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830997"/>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odvození bylo provedeno za předpokladu izotropní </a:t>
            </a:r>
            <a:r>
              <a:rPr lang="cs-CZ" sz="1200" dirty="0" err="1">
                <a:cs typeface="Times New Roman"/>
              </a:rPr>
              <a:t>Maxwellovské</a:t>
            </a:r>
            <a:r>
              <a:rPr lang="cs-CZ" sz="1200" dirty="0">
                <a:cs typeface="Times New Roman"/>
              </a:rPr>
              <a:t> rozdělovací funkce a iontových trajektorií bez kolizí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ovšem všechny tyto podmínky jsou v případě plazmatu v elektrických výbojích porušeny…</a:t>
            </a:r>
          </a:p>
          <a:p>
            <a:pPr marL="171450" indent="-171450">
              <a:buFont typeface="Arial" panose="020B0604020202020204" pitchFamily="34" charset="0"/>
              <a:buChar char="•"/>
            </a:pPr>
            <a:endParaRPr lang="cs-CZ" sz="1200" dirty="0">
              <a:cs typeface="Times New Roman"/>
            </a:endParaRPr>
          </a:p>
        </p:txBody>
      </p:sp>
      <p:pic>
        <p:nvPicPr>
          <p:cNvPr id="5" name="Picture 4" descr="Text&#10;&#10;Description automatically generated">
            <a:extLst>
              <a:ext uri="{FF2B5EF4-FFF2-40B4-BE49-F238E27FC236}">
                <a16:creationId xmlns:a16="http://schemas.microsoft.com/office/drawing/2014/main" id="{5A49674B-D878-C861-740B-EAFF75298C31}"/>
              </a:ext>
            </a:extLst>
          </p:cNvPr>
          <p:cNvPicPr>
            <a:picLocks noChangeAspect="1"/>
          </p:cNvPicPr>
          <p:nvPr/>
        </p:nvPicPr>
        <p:blipFill>
          <a:blip r:embed="rId4"/>
          <a:stretch>
            <a:fillRect/>
          </a:stretch>
        </p:blipFill>
        <p:spPr>
          <a:xfrm>
            <a:off x="631767" y="2104542"/>
            <a:ext cx="7772400" cy="3636838"/>
          </a:xfrm>
          <a:prstGeom prst="rect">
            <a:avLst/>
          </a:prstGeom>
        </p:spPr>
      </p:pic>
      <p:sp>
        <p:nvSpPr>
          <p:cNvPr id="7" name="Rectangle 6">
            <a:extLst>
              <a:ext uri="{FF2B5EF4-FFF2-40B4-BE49-F238E27FC236}">
                <a16:creationId xmlns:a16="http://schemas.microsoft.com/office/drawing/2014/main" id="{F08DAF16-EAC4-CA0D-9EF4-CC54879C19E9}"/>
              </a:ext>
            </a:extLst>
          </p:cNvPr>
          <p:cNvSpPr/>
          <p:nvPr/>
        </p:nvSpPr>
        <p:spPr>
          <a:xfrm flipV="1">
            <a:off x="631767" y="2394282"/>
            <a:ext cx="7772400" cy="193708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487942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35</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Neizotropní proudy iontů</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3785652"/>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ve stěnové vrstvě (plasma </a:t>
            </a:r>
            <a:r>
              <a:rPr lang="cs-CZ" sz="1200" dirty="0" err="1">
                <a:cs typeface="Times New Roman"/>
              </a:rPr>
              <a:t>sheath</a:t>
            </a:r>
            <a:r>
              <a:rPr lang="cs-CZ" sz="1200" dirty="0">
                <a:cs typeface="Times New Roman"/>
              </a:rPr>
              <a:t>) je drift iontů dán externím elektrickým polem a má dominantní směr, není tedy dán </a:t>
            </a:r>
            <a:r>
              <a:rPr lang="cs-CZ" sz="1200" dirty="0" err="1">
                <a:cs typeface="Times New Roman"/>
              </a:rPr>
              <a:t>Maxwellovskou</a:t>
            </a:r>
            <a:r>
              <a:rPr lang="cs-CZ" sz="1200" dirty="0">
                <a:cs typeface="Times New Roman"/>
              </a:rPr>
              <a:t> rozdělovací funkcí, můžeme psát: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přitom rozdělovací funkce může mít formu:</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Kde:					a 				jsou tzv. chybové funkce (</a:t>
            </a:r>
            <a:r>
              <a:rPr lang="cs-CZ" sz="1200" dirty="0" err="1">
                <a:cs typeface="Times New Roman"/>
              </a:rPr>
              <a:t>error</a:t>
            </a:r>
            <a:r>
              <a:rPr lang="cs-CZ" sz="1200" dirty="0">
                <a:cs typeface="Times New Roman"/>
              </a:rPr>
              <a:t> </a:t>
            </a:r>
            <a:r>
              <a:rPr lang="cs-CZ" sz="1200" dirty="0" err="1">
                <a:cs typeface="Times New Roman"/>
              </a:rPr>
              <a:t>functions</a:t>
            </a:r>
            <a:r>
              <a:rPr lang="cs-CZ" sz="1200" dirty="0">
                <a:cs typeface="Times New Roman"/>
              </a:rPr>
              <a: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pro ionty s driftovou rychlostí			se pak iontový proud redukuje na</a:t>
            </a:r>
            <a:br>
              <a:rPr lang="cs-CZ" sz="1200" dirty="0">
                <a:cs typeface="Times New Roman"/>
              </a:rPr>
            </a:br>
            <a:br>
              <a:rPr lang="cs-CZ" sz="1200" dirty="0">
                <a:cs typeface="Times New Roman"/>
              </a:rPr>
            </a:br>
            <a:r>
              <a:rPr lang="cs-CZ" sz="1200" dirty="0">
                <a:cs typeface="Times New Roman"/>
              </a:rPr>
              <a:t>který získáváme nahrazením	  za  		a termální rychlost rychlostí driftovou</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pro srovnání, původní proud: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4" name="Picture 3">
            <a:extLst>
              <a:ext uri="{FF2B5EF4-FFF2-40B4-BE49-F238E27FC236}">
                <a16:creationId xmlns:a16="http://schemas.microsoft.com/office/drawing/2014/main" id="{683BD3BE-4D3E-4867-393B-F3CBADDE3A68}"/>
              </a:ext>
            </a:extLst>
          </p:cNvPr>
          <p:cNvPicPr>
            <a:picLocks noChangeAspect="1"/>
          </p:cNvPicPr>
          <p:nvPr/>
        </p:nvPicPr>
        <p:blipFill>
          <a:blip r:embed="rId4"/>
          <a:stretch>
            <a:fillRect/>
          </a:stretch>
        </p:blipFill>
        <p:spPr>
          <a:xfrm>
            <a:off x="4042888" y="1392430"/>
            <a:ext cx="1859686" cy="451788"/>
          </a:xfrm>
          <a:prstGeom prst="rect">
            <a:avLst/>
          </a:prstGeom>
        </p:spPr>
      </p:pic>
      <p:pic>
        <p:nvPicPr>
          <p:cNvPr id="6" name="Picture 5">
            <a:extLst>
              <a:ext uri="{FF2B5EF4-FFF2-40B4-BE49-F238E27FC236}">
                <a16:creationId xmlns:a16="http://schemas.microsoft.com/office/drawing/2014/main" id="{7062B156-6EBC-3BB1-39AD-4E155F2B062E}"/>
              </a:ext>
            </a:extLst>
          </p:cNvPr>
          <p:cNvPicPr>
            <a:picLocks noChangeAspect="1"/>
          </p:cNvPicPr>
          <p:nvPr/>
        </p:nvPicPr>
        <p:blipFill>
          <a:blip r:embed="rId5"/>
          <a:stretch>
            <a:fillRect/>
          </a:stretch>
        </p:blipFill>
        <p:spPr>
          <a:xfrm>
            <a:off x="3674115" y="1839122"/>
            <a:ext cx="3822700" cy="648054"/>
          </a:xfrm>
          <a:prstGeom prst="rect">
            <a:avLst/>
          </a:prstGeom>
        </p:spPr>
      </p:pic>
      <p:pic>
        <p:nvPicPr>
          <p:cNvPr id="10" name="Picture 9">
            <a:extLst>
              <a:ext uri="{FF2B5EF4-FFF2-40B4-BE49-F238E27FC236}">
                <a16:creationId xmlns:a16="http://schemas.microsoft.com/office/drawing/2014/main" id="{7C0685E5-3F03-1E8B-2028-B7C818CC6E79}"/>
              </a:ext>
            </a:extLst>
          </p:cNvPr>
          <p:cNvPicPr>
            <a:picLocks noChangeAspect="1"/>
          </p:cNvPicPr>
          <p:nvPr/>
        </p:nvPicPr>
        <p:blipFill>
          <a:blip r:embed="rId6"/>
          <a:stretch>
            <a:fillRect/>
          </a:stretch>
        </p:blipFill>
        <p:spPr>
          <a:xfrm>
            <a:off x="1375221" y="2552903"/>
            <a:ext cx="1325144" cy="277725"/>
          </a:xfrm>
          <a:prstGeom prst="rect">
            <a:avLst/>
          </a:prstGeom>
        </p:spPr>
      </p:pic>
      <p:pic>
        <p:nvPicPr>
          <p:cNvPr id="13" name="Picture 12">
            <a:extLst>
              <a:ext uri="{FF2B5EF4-FFF2-40B4-BE49-F238E27FC236}">
                <a16:creationId xmlns:a16="http://schemas.microsoft.com/office/drawing/2014/main" id="{A832E673-2B65-71F9-A8B6-17C104450358}"/>
              </a:ext>
            </a:extLst>
          </p:cNvPr>
          <p:cNvPicPr>
            <a:picLocks noChangeAspect="1"/>
          </p:cNvPicPr>
          <p:nvPr/>
        </p:nvPicPr>
        <p:blipFill>
          <a:blip r:embed="rId7"/>
          <a:stretch>
            <a:fillRect/>
          </a:stretch>
        </p:blipFill>
        <p:spPr>
          <a:xfrm>
            <a:off x="3274390" y="2425209"/>
            <a:ext cx="1370769" cy="553846"/>
          </a:xfrm>
          <a:prstGeom prst="rect">
            <a:avLst/>
          </a:prstGeom>
        </p:spPr>
      </p:pic>
      <p:pic>
        <p:nvPicPr>
          <p:cNvPr id="15" name="Picture 14">
            <a:extLst>
              <a:ext uri="{FF2B5EF4-FFF2-40B4-BE49-F238E27FC236}">
                <a16:creationId xmlns:a16="http://schemas.microsoft.com/office/drawing/2014/main" id="{28558E1B-9998-BE9F-2770-F1A9FEF6175B}"/>
              </a:ext>
            </a:extLst>
          </p:cNvPr>
          <p:cNvPicPr>
            <a:picLocks noChangeAspect="1"/>
          </p:cNvPicPr>
          <p:nvPr/>
        </p:nvPicPr>
        <p:blipFill>
          <a:blip r:embed="rId8"/>
          <a:stretch>
            <a:fillRect/>
          </a:stretch>
        </p:blipFill>
        <p:spPr>
          <a:xfrm>
            <a:off x="2833721" y="3132935"/>
            <a:ext cx="818131" cy="262610"/>
          </a:xfrm>
          <a:prstGeom prst="rect">
            <a:avLst/>
          </a:prstGeom>
        </p:spPr>
      </p:pic>
      <p:pic>
        <p:nvPicPr>
          <p:cNvPr id="17" name="Picture 16">
            <a:extLst>
              <a:ext uri="{FF2B5EF4-FFF2-40B4-BE49-F238E27FC236}">
                <a16:creationId xmlns:a16="http://schemas.microsoft.com/office/drawing/2014/main" id="{7A3AE51B-F3F9-BC72-BA7E-E2F9D8EB35B6}"/>
              </a:ext>
            </a:extLst>
          </p:cNvPr>
          <p:cNvPicPr>
            <a:picLocks noChangeAspect="1"/>
          </p:cNvPicPr>
          <p:nvPr/>
        </p:nvPicPr>
        <p:blipFill>
          <a:blip r:embed="rId9"/>
          <a:stretch>
            <a:fillRect/>
          </a:stretch>
        </p:blipFill>
        <p:spPr>
          <a:xfrm>
            <a:off x="6222284" y="2882194"/>
            <a:ext cx="1922494" cy="643771"/>
          </a:xfrm>
          <a:prstGeom prst="rect">
            <a:avLst/>
          </a:prstGeom>
        </p:spPr>
      </p:pic>
      <p:pic>
        <p:nvPicPr>
          <p:cNvPr id="19" name="Picture 18">
            <a:extLst>
              <a:ext uri="{FF2B5EF4-FFF2-40B4-BE49-F238E27FC236}">
                <a16:creationId xmlns:a16="http://schemas.microsoft.com/office/drawing/2014/main" id="{1685F50F-F117-58EA-EE3A-B6827E06C202}"/>
              </a:ext>
            </a:extLst>
          </p:cNvPr>
          <p:cNvPicPr>
            <a:picLocks noChangeAspect="1"/>
          </p:cNvPicPr>
          <p:nvPr/>
        </p:nvPicPr>
        <p:blipFill>
          <a:blip r:embed="rId10"/>
          <a:stretch>
            <a:fillRect/>
          </a:stretch>
        </p:blipFill>
        <p:spPr>
          <a:xfrm>
            <a:off x="2625598" y="3506397"/>
            <a:ext cx="399725" cy="263234"/>
          </a:xfrm>
          <a:prstGeom prst="rect">
            <a:avLst/>
          </a:prstGeom>
        </p:spPr>
      </p:pic>
      <p:pic>
        <p:nvPicPr>
          <p:cNvPr id="22" name="Picture 21">
            <a:extLst>
              <a:ext uri="{FF2B5EF4-FFF2-40B4-BE49-F238E27FC236}">
                <a16:creationId xmlns:a16="http://schemas.microsoft.com/office/drawing/2014/main" id="{5719E81D-65E5-9278-1985-BB3104926279}"/>
              </a:ext>
            </a:extLst>
          </p:cNvPr>
          <p:cNvPicPr>
            <a:picLocks noChangeAspect="1"/>
          </p:cNvPicPr>
          <p:nvPr/>
        </p:nvPicPr>
        <p:blipFill>
          <a:blip r:embed="rId11"/>
          <a:stretch>
            <a:fillRect/>
          </a:stretch>
        </p:blipFill>
        <p:spPr>
          <a:xfrm>
            <a:off x="3274390" y="3506397"/>
            <a:ext cx="538886" cy="255743"/>
          </a:xfrm>
          <a:prstGeom prst="rect">
            <a:avLst/>
          </a:prstGeom>
        </p:spPr>
      </p:pic>
      <p:sp>
        <p:nvSpPr>
          <p:cNvPr id="23" name="Rectangle 22">
            <a:extLst>
              <a:ext uri="{FF2B5EF4-FFF2-40B4-BE49-F238E27FC236}">
                <a16:creationId xmlns:a16="http://schemas.microsoft.com/office/drawing/2014/main" id="{6F60AB0A-6C61-752F-E8FA-24B3C992CC0B}"/>
              </a:ext>
            </a:extLst>
          </p:cNvPr>
          <p:cNvSpPr/>
          <p:nvPr/>
        </p:nvSpPr>
        <p:spPr>
          <a:xfrm flipV="1">
            <a:off x="6122402" y="2885034"/>
            <a:ext cx="2022375" cy="64805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24" name="Picture 23" descr="A picture containing diagram&#10;&#10;Description automatically generated">
            <a:extLst>
              <a:ext uri="{FF2B5EF4-FFF2-40B4-BE49-F238E27FC236}">
                <a16:creationId xmlns:a16="http://schemas.microsoft.com/office/drawing/2014/main" id="{47F9F723-ECB2-09A3-5D53-95EE4502FDE6}"/>
              </a:ext>
            </a:extLst>
          </p:cNvPr>
          <p:cNvPicPr>
            <a:picLocks noChangeAspect="1"/>
          </p:cNvPicPr>
          <p:nvPr/>
        </p:nvPicPr>
        <p:blipFill>
          <a:blip r:embed="rId12"/>
          <a:stretch>
            <a:fillRect/>
          </a:stretch>
        </p:blipFill>
        <p:spPr>
          <a:xfrm>
            <a:off x="2803157" y="4042221"/>
            <a:ext cx="2479461" cy="657207"/>
          </a:xfrm>
          <a:prstGeom prst="rect">
            <a:avLst/>
          </a:prstGeom>
        </p:spPr>
      </p:pic>
    </p:spTree>
    <p:extLst>
      <p:ext uri="{BB962C8B-B14F-4D97-AF65-F5344CB8AC3E}">
        <p14:creationId xmlns:p14="http://schemas.microsoft.com/office/powerpoint/2010/main" val="3863465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36</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Vliv kolizí na nabíjecí proudy</a:t>
            </a:r>
          </a:p>
        </p:txBody>
      </p:sp>
      <p:sp>
        <p:nvSpPr>
          <p:cNvPr id="3" name="TextBox 2" descr=", kde">
            <a:extLst>
              <a:ext uri="{FF2B5EF4-FFF2-40B4-BE49-F238E27FC236}">
                <a16:creationId xmlns:a16="http://schemas.microsoft.com/office/drawing/2014/main" id="{5E62E022-64C2-4A1C-76C2-D8189D2A0B17}"/>
              </a:ext>
            </a:extLst>
          </p:cNvPr>
          <p:cNvSpPr txBox="1"/>
          <p:nvPr/>
        </p:nvSpPr>
        <p:spPr>
          <a:xfrm>
            <a:off x="631767" y="1116620"/>
            <a:ext cx="7880465" cy="5078313"/>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srážky iontů s neutrály signifikantně modifikují iontový proud na prachovou částici</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v nízkoteplotním plazmatu ve vzácných plynech pak platí dominantně</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uvažujme, jak by tyto kolizní ionty přispěli k proudům na prachovou částici…</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uvažujme poloměr </a:t>
            </a:r>
            <a:r>
              <a:rPr lang="cs-CZ" sz="1200" i="1" dirty="0">
                <a:cs typeface="Times New Roman"/>
              </a:rPr>
              <a:t>R</a:t>
            </a:r>
            <a:r>
              <a:rPr lang="cs-CZ" sz="1200" i="1" baseline="-25000" dirty="0">
                <a:cs typeface="Times New Roman"/>
              </a:rPr>
              <a:t>0</a:t>
            </a:r>
            <a:r>
              <a:rPr lang="cs-CZ" sz="1200" dirty="0">
                <a:cs typeface="Times New Roman"/>
              </a:rPr>
              <a:t> kolem prachové částice, v objemu této koule vede každá výše uvedená kolize ke kolekci iontu na prachovou částici, pravděpodobnost takovéto kolize je asi </a:t>
            </a:r>
            <a:br>
              <a:rPr lang="cs-CZ" sz="1200" dirty="0">
                <a:cs typeface="Times New Roman"/>
              </a:rPr>
            </a:br>
            <a:br>
              <a:rPr lang="cs-CZ" sz="1200" dirty="0">
                <a:cs typeface="Times New Roman"/>
              </a:rPr>
            </a:br>
            <a:r>
              <a:rPr lang="cs-CZ" sz="1200" dirty="0">
                <a:cs typeface="Times New Roman"/>
              </a:rPr>
              <a:t>kde 				je střední volná dráha pro kolizi iontu a neutrálu, kde	hustota neutrálů a		je účinný průřez pro výše uvedenou reakci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termální proud iontů skrze tuto kouli je 				a tedy platí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totální proud bude tedy po sečtení proudových příspěvků:</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zbývá tedy rozumně odhadnout poloměr </a:t>
            </a:r>
            <a:r>
              <a:rPr lang="cs-CZ" sz="1200" i="1" dirty="0">
                <a:cs typeface="Times New Roman"/>
              </a:rPr>
              <a:t>R</a:t>
            </a:r>
            <a:r>
              <a:rPr lang="cs-CZ" sz="1200" i="1" baseline="-25000" dirty="0">
                <a:cs typeface="Times New Roman"/>
              </a:rPr>
              <a:t>0</a:t>
            </a:r>
            <a:r>
              <a:rPr lang="cs-CZ" sz="1200" dirty="0">
                <a:cs typeface="Times New Roman"/>
              </a:rPr>
              <a:t>  , to můžeme udělat tak, že </a:t>
            </a:r>
            <a:r>
              <a:rPr lang="cs-CZ" sz="1200" i="1" dirty="0">
                <a:cs typeface="Times New Roman"/>
              </a:rPr>
              <a:t>R</a:t>
            </a:r>
            <a:r>
              <a:rPr lang="cs-CZ" sz="1200" i="1" baseline="-25000" dirty="0">
                <a:cs typeface="Times New Roman"/>
              </a:rPr>
              <a:t>0</a:t>
            </a:r>
            <a:r>
              <a:rPr lang="cs-CZ" sz="1200" dirty="0">
                <a:cs typeface="Times New Roman"/>
              </a:rPr>
              <a:t>  určíme tam, kde energie interakce iontu a prachové částice je v řádu termální iontové energie, uvažujeme-li </a:t>
            </a:r>
            <a:r>
              <a:rPr lang="cs-CZ" sz="1200" dirty="0" err="1">
                <a:cs typeface="Times New Roman"/>
              </a:rPr>
              <a:t>Debyeho</a:t>
            </a:r>
            <a:r>
              <a:rPr lang="cs-CZ" sz="1200" dirty="0">
                <a:cs typeface="Times New Roman"/>
              </a:rPr>
              <a:t> stínění pak</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a ve výsledku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celkový proud bude pak:</a:t>
            </a:r>
          </a:p>
        </p:txBody>
      </p:sp>
      <p:pic>
        <p:nvPicPr>
          <p:cNvPr id="4" name="Picture 3">
            <a:extLst>
              <a:ext uri="{FF2B5EF4-FFF2-40B4-BE49-F238E27FC236}">
                <a16:creationId xmlns:a16="http://schemas.microsoft.com/office/drawing/2014/main" id="{B9438518-5C81-100F-5C34-34578100A66C}"/>
              </a:ext>
            </a:extLst>
          </p:cNvPr>
          <p:cNvPicPr>
            <a:picLocks noChangeAspect="1"/>
          </p:cNvPicPr>
          <p:nvPr/>
        </p:nvPicPr>
        <p:blipFill>
          <a:blip r:embed="rId4"/>
          <a:stretch>
            <a:fillRect/>
          </a:stretch>
        </p:blipFill>
        <p:spPr>
          <a:xfrm>
            <a:off x="5221470" y="1364217"/>
            <a:ext cx="2588810" cy="473440"/>
          </a:xfrm>
          <a:prstGeom prst="rect">
            <a:avLst/>
          </a:prstGeom>
        </p:spPr>
      </p:pic>
      <p:pic>
        <p:nvPicPr>
          <p:cNvPr id="6" name="Picture 5">
            <a:extLst>
              <a:ext uri="{FF2B5EF4-FFF2-40B4-BE49-F238E27FC236}">
                <a16:creationId xmlns:a16="http://schemas.microsoft.com/office/drawing/2014/main" id="{1490779A-FC4C-C9D7-B237-9B1858CF34FC}"/>
              </a:ext>
            </a:extLst>
          </p:cNvPr>
          <p:cNvPicPr>
            <a:picLocks noChangeAspect="1"/>
          </p:cNvPicPr>
          <p:nvPr/>
        </p:nvPicPr>
        <p:blipFill>
          <a:blip r:embed="rId5"/>
          <a:stretch>
            <a:fillRect/>
          </a:stretch>
        </p:blipFill>
        <p:spPr>
          <a:xfrm>
            <a:off x="1294694" y="2809954"/>
            <a:ext cx="1112810" cy="217542"/>
          </a:xfrm>
          <a:prstGeom prst="rect">
            <a:avLst/>
          </a:prstGeom>
        </p:spPr>
      </p:pic>
      <p:pic>
        <p:nvPicPr>
          <p:cNvPr id="10" name="Picture 9">
            <a:extLst>
              <a:ext uri="{FF2B5EF4-FFF2-40B4-BE49-F238E27FC236}">
                <a16:creationId xmlns:a16="http://schemas.microsoft.com/office/drawing/2014/main" id="{37871000-3126-CF6C-2C41-D589B53B8309}"/>
              </a:ext>
            </a:extLst>
          </p:cNvPr>
          <p:cNvPicPr>
            <a:picLocks noChangeAspect="1"/>
          </p:cNvPicPr>
          <p:nvPr/>
        </p:nvPicPr>
        <p:blipFill>
          <a:blip r:embed="rId6"/>
          <a:stretch>
            <a:fillRect/>
          </a:stretch>
        </p:blipFill>
        <p:spPr>
          <a:xfrm>
            <a:off x="4486034" y="2456376"/>
            <a:ext cx="634839" cy="220430"/>
          </a:xfrm>
          <a:prstGeom prst="rect">
            <a:avLst/>
          </a:prstGeom>
        </p:spPr>
      </p:pic>
      <p:pic>
        <p:nvPicPr>
          <p:cNvPr id="13" name="Picture 12">
            <a:extLst>
              <a:ext uri="{FF2B5EF4-FFF2-40B4-BE49-F238E27FC236}">
                <a16:creationId xmlns:a16="http://schemas.microsoft.com/office/drawing/2014/main" id="{B573BFE0-A430-7A5A-9111-8D254F22B4FF}"/>
              </a:ext>
            </a:extLst>
          </p:cNvPr>
          <p:cNvPicPr>
            <a:picLocks noChangeAspect="1"/>
          </p:cNvPicPr>
          <p:nvPr/>
        </p:nvPicPr>
        <p:blipFill>
          <a:blip r:embed="rId7"/>
          <a:stretch>
            <a:fillRect/>
          </a:stretch>
        </p:blipFill>
        <p:spPr>
          <a:xfrm>
            <a:off x="3415210" y="3346503"/>
            <a:ext cx="1120042" cy="265048"/>
          </a:xfrm>
          <a:prstGeom prst="rect">
            <a:avLst/>
          </a:prstGeom>
        </p:spPr>
      </p:pic>
      <p:pic>
        <p:nvPicPr>
          <p:cNvPr id="15" name="Picture 14">
            <a:extLst>
              <a:ext uri="{FF2B5EF4-FFF2-40B4-BE49-F238E27FC236}">
                <a16:creationId xmlns:a16="http://schemas.microsoft.com/office/drawing/2014/main" id="{12C93298-4A92-8CB8-45DE-4B10D1CC6DEB}"/>
              </a:ext>
            </a:extLst>
          </p:cNvPr>
          <p:cNvPicPr>
            <a:picLocks noChangeAspect="1"/>
          </p:cNvPicPr>
          <p:nvPr/>
        </p:nvPicPr>
        <p:blipFill>
          <a:blip r:embed="rId8"/>
          <a:stretch>
            <a:fillRect/>
          </a:stretch>
        </p:blipFill>
        <p:spPr>
          <a:xfrm>
            <a:off x="5629350" y="3210829"/>
            <a:ext cx="1580538" cy="526846"/>
          </a:xfrm>
          <a:prstGeom prst="rect">
            <a:avLst/>
          </a:prstGeom>
        </p:spPr>
      </p:pic>
      <p:pic>
        <p:nvPicPr>
          <p:cNvPr id="17" name="Picture 16">
            <a:extLst>
              <a:ext uri="{FF2B5EF4-FFF2-40B4-BE49-F238E27FC236}">
                <a16:creationId xmlns:a16="http://schemas.microsoft.com/office/drawing/2014/main" id="{942735CE-485D-E92B-58EF-FFAF158984D0}"/>
              </a:ext>
            </a:extLst>
          </p:cNvPr>
          <p:cNvPicPr>
            <a:picLocks noChangeAspect="1"/>
          </p:cNvPicPr>
          <p:nvPr/>
        </p:nvPicPr>
        <p:blipFill>
          <a:blip r:embed="rId9"/>
          <a:stretch>
            <a:fillRect/>
          </a:stretch>
        </p:blipFill>
        <p:spPr>
          <a:xfrm>
            <a:off x="4541936" y="3737192"/>
            <a:ext cx="2588811" cy="657744"/>
          </a:xfrm>
          <a:prstGeom prst="rect">
            <a:avLst/>
          </a:prstGeom>
        </p:spPr>
      </p:pic>
      <p:pic>
        <p:nvPicPr>
          <p:cNvPr id="19" name="Picture 18">
            <a:extLst>
              <a:ext uri="{FF2B5EF4-FFF2-40B4-BE49-F238E27FC236}">
                <a16:creationId xmlns:a16="http://schemas.microsoft.com/office/drawing/2014/main" id="{9F2E5C2C-EAD0-BE2A-C7D4-6FEF9BC17A5A}"/>
              </a:ext>
            </a:extLst>
          </p:cNvPr>
          <p:cNvPicPr>
            <a:picLocks noChangeAspect="1"/>
          </p:cNvPicPr>
          <p:nvPr/>
        </p:nvPicPr>
        <p:blipFill>
          <a:blip r:embed="rId10"/>
          <a:stretch>
            <a:fillRect/>
          </a:stretch>
        </p:blipFill>
        <p:spPr>
          <a:xfrm>
            <a:off x="6285747" y="4851189"/>
            <a:ext cx="1580539" cy="508030"/>
          </a:xfrm>
          <a:prstGeom prst="rect">
            <a:avLst/>
          </a:prstGeom>
        </p:spPr>
      </p:pic>
      <p:pic>
        <p:nvPicPr>
          <p:cNvPr id="22" name="Picture 21">
            <a:extLst>
              <a:ext uri="{FF2B5EF4-FFF2-40B4-BE49-F238E27FC236}">
                <a16:creationId xmlns:a16="http://schemas.microsoft.com/office/drawing/2014/main" id="{783E1D76-6CA3-BD0D-1FAD-5BBF1F965362}"/>
              </a:ext>
            </a:extLst>
          </p:cNvPr>
          <p:cNvPicPr>
            <a:picLocks noChangeAspect="1"/>
          </p:cNvPicPr>
          <p:nvPr/>
        </p:nvPicPr>
        <p:blipFill>
          <a:blip r:embed="rId11"/>
          <a:stretch>
            <a:fillRect/>
          </a:stretch>
        </p:blipFill>
        <p:spPr>
          <a:xfrm>
            <a:off x="1815382" y="5351407"/>
            <a:ext cx="2675368" cy="263151"/>
          </a:xfrm>
          <a:prstGeom prst="rect">
            <a:avLst/>
          </a:prstGeom>
        </p:spPr>
      </p:pic>
      <p:pic>
        <p:nvPicPr>
          <p:cNvPr id="24" name="Picture 23">
            <a:extLst>
              <a:ext uri="{FF2B5EF4-FFF2-40B4-BE49-F238E27FC236}">
                <a16:creationId xmlns:a16="http://schemas.microsoft.com/office/drawing/2014/main" id="{76C1A26E-B7FD-9E12-54DC-2DEAD4DE7D97}"/>
              </a:ext>
            </a:extLst>
          </p:cNvPr>
          <p:cNvPicPr>
            <a:picLocks noChangeAspect="1"/>
          </p:cNvPicPr>
          <p:nvPr/>
        </p:nvPicPr>
        <p:blipFill>
          <a:blip r:embed="rId12"/>
          <a:stretch>
            <a:fillRect/>
          </a:stretch>
        </p:blipFill>
        <p:spPr>
          <a:xfrm>
            <a:off x="2564674" y="5787529"/>
            <a:ext cx="3064676" cy="570718"/>
          </a:xfrm>
          <a:prstGeom prst="rect">
            <a:avLst/>
          </a:prstGeom>
        </p:spPr>
      </p:pic>
      <p:pic>
        <p:nvPicPr>
          <p:cNvPr id="26" name="Picture 25" descr="Logo&#10;&#10;Description automatically generated">
            <a:extLst>
              <a:ext uri="{FF2B5EF4-FFF2-40B4-BE49-F238E27FC236}">
                <a16:creationId xmlns:a16="http://schemas.microsoft.com/office/drawing/2014/main" id="{3507F4C4-8921-BB94-A8EC-6F491005CFA9}"/>
              </a:ext>
            </a:extLst>
          </p:cNvPr>
          <p:cNvPicPr>
            <a:picLocks noChangeAspect="1"/>
          </p:cNvPicPr>
          <p:nvPr/>
        </p:nvPicPr>
        <p:blipFill>
          <a:blip r:embed="rId13"/>
          <a:stretch>
            <a:fillRect/>
          </a:stretch>
        </p:blipFill>
        <p:spPr>
          <a:xfrm>
            <a:off x="5843731" y="2795034"/>
            <a:ext cx="307028" cy="220430"/>
          </a:xfrm>
          <a:prstGeom prst="rect">
            <a:avLst/>
          </a:prstGeom>
        </p:spPr>
      </p:pic>
      <p:pic>
        <p:nvPicPr>
          <p:cNvPr id="28" name="Picture 27" descr="A black and white logo&#10;&#10;Description automatically generated with low confidence">
            <a:extLst>
              <a:ext uri="{FF2B5EF4-FFF2-40B4-BE49-F238E27FC236}">
                <a16:creationId xmlns:a16="http://schemas.microsoft.com/office/drawing/2014/main" id="{87EAFD53-4C01-D1B3-B538-78764DF009CE}"/>
              </a:ext>
            </a:extLst>
          </p:cNvPr>
          <p:cNvPicPr>
            <a:picLocks noChangeAspect="1"/>
          </p:cNvPicPr>
          <p:nvPr/>
        </p:nvPicPr>
        <p:blipFill>
          <a:blip r:embed="rId14"/>
          <a:stretch>
            <a:fillRect/>
          </a:stretch>
        </p:blipFill>
        <p:spPr>
          <a:xfrm>
            <a:off x="7537116" y="2840413"/>
            <a:ext cx="254000" cy="177800"/>
          </a:xfrm>
          <a:prstGeom prst="rect">
            <a:avLst/>
          </a:prstGeom>
        </p:spPr>
      </p:pic>
      <p:sp>
        <p:nvSpPr>
          <p:cNvPr id="29" name="Rectangle 28">
            <a:extLst>
              <a:ext uri="{FF2B5EF4-FFF2-40B4-BE49-F238E27FC236}">
                <a16:creationId xmlns:a16="http://schemas.microsoft.com/office/drawing/2014/main" id="{E9B4F545-DBC3-D811-64A8-5FC5F78CC385}"/>
              </a:ext>
            </a:extLst>
          </p:cNvPr>
          <p:cNvSpPr/>
          <p:nvPr/>
        </p:nvSpPr>
        <p:spPr>
          <a:xfrm flipV="1">
            <a:off x="4535252" y="3763735"/>
            <a:ext cx="2588811" cy="69449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30" name="Rectangle 29">
            <a:extLst>
              <a:ext uri="{FF2B5EF4-FFF2-40B4-BE49-F238E27FC236}">
                <a16:creationId xmlns:a16="http://schemas.microsoft.com/office/drawing/2014/main" id="{74A1EA17-1A12-E2CF-C3DA-4FF28B35FD13}"/>
              </a:ext>
            </a:extLst>
          </p:cNvPr>
          <p:cNvSpPr/>
          <p:nvPr/>
        </p:nvSpPr>
        <p:spPr>
          <a:xfrm flipV="1">
            <a:off x="2556126" y="5744546"/>
            <a:ext cx="3097288" cy="69449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064839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37</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Nabíjení částice pomocí jiných mechanizmů</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5262979"/>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pozitivní nabíjení skrze </a:t>
            </a:r>
            <a:r>
              <a:rPr lang="cs-CZ" sz="1200" dirty="0" err="1">
                <a:cs typeface="Times New Roman"/>
              </a:rPr>
              <a:t>fotoemisní</a:t>
            </a:r>
            <a:r>
              <a:rPr lang="cs-CZ" sz="1200" dirty="0">
                <a:cs typeface="Times New Roman"/>
              </a:rPr>
              <a:t> proud – UV fotony způsobují emisi elektronů, které pak opouští částici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zde		je koeficient fotoemise, udává počet uvolněných elektronů po dopadu jednoho fotonu, 	       je tok fotoelektronů</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emise sekundárních elektronů po nárazu elektronu, kvantifikována pomocí koeficientu sekundární emise</a:t>
            </a:r>
            <a:br>
              <a:rPr lang="cs-CZ" sz="1200" dirty="0">
                <a:cs typeface="Times New Roman"/>
              </a:rPr>
            </a:br>
            <a:r>
              <a:rPr lang="cs-CZ" sz="1200" dirty="0">
                <a:cs typeface="Times New Roman"/>
              </a:rPr>
              <a:t>který je silně závislý od energie příchozího elektronu</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pak výsledný proud pro		dává:</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a pro případ		potom:</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kde jsou většina proměnných materiálové relativní konstanty a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10" name="Picture 9">
            <a:extLst>
              <a:ext uri="{FF2B5EF4-FFF2-40B4-BE49-F238E27FC236}">
                <a16:creationId xmlns:a16="http://schemas.microsoft.com/office/drawing/2014/main" id="{3E115B93-F7A1-1A6D-AF82-D902281FB2FA}"/>
              </a:ext>
            </a:extLst>
          </p:cNvPr>
          <p:cNvPicPr>
            <a:picLocks noChangeAspect="1"/>
          </p:cNvPicPr>
          <p:nvPr/>
        </p:nvPicPr>
        <p:blipFill>
          <a:blip r:embed="rId4"/>
          <a:stretch>
            <a:fillRect/>
          </a:stretch>
        </p:blipFill>
        <p:spPr>
          <a:xfrm>
            <a:off x="3384761" y="1402902"/>
            <a:ext cx="3101396" cy="889966"/>
          </a:xfrm>
          <a:prstGeom prst="rect">
            <a:avLst/>
          </a:prstGeom>
        </p:spPr>
      </p:pic>
      <p:pic>
        <p:nvPicPr>
          <p:cNvPr id="15" name="Picture 14">
            <a:extLst>
              <a:ext uri="{FF2B5EF4-FFF2-40B4-BE49-F238E27FC236}">
                <a16:creationId xmlns:a16="http://schemas.microsoft.com/office/drawing/2014/main" id="{2EEB9563-5E45-8420-6264-73EE28872948}"/>
              </a:ext>
            </a:extLst>
          </p:cNvPr>
          <p:cNvPicPr>
            <a:picLocks noChangeAspect="1"/>
          </p:cNvPicPr>
          <p:nvPr/>
        </p:nvPicPr>
        <p:blipFill>
          <a:blip r:embed="rId5"/>
          <a:stretch>
            <a:fillRect/>
          </a:stretch>
        </p:blipFill>
        <p:spPr>
          <a:xfrm>
            <a:off x="6290353" y="3540898"/>
            <a:ext cx="2566123" cy="730632"/>
          </a:xfrm>
          <a:prstGeom prst="rect">
            <a:avLst/>
          </a:prstGeom>
        </p:spPr>
      </p:pic>
      <p:pic>
        <p:nvPicPr>
          <p:cNvPr id="17" name="Picture 16">
            <a:extLst>
              <a:ext uri="{FF2B5EF4-FFF2-40B4-BE49-F238E27FC236}">
                <a16:creationId xmlns:a16="http://schemas.microsoft.com/office/drawing/2014/main" id="{023C149D-ECA1-C105-6CE1-0E4936383C70}"/>
              </a:ext>
            </a:extLst>
          </p:cNvPr>
          <p:cNvPicPr>
            <a:picLocks noChangeAspect="1"/>
          </p:cNvPicPr>
          <p:nvPr/>
        </p:nvPicPr>
        <p:blipFill>
          <a:blip r:embed="rId6"/>
          <a:stretch>
            <a:fillRect/>
          </a:stretch>
        </p:blipFill>
        <p:spPr>
          <a:xfrm>
            <a:off x="3137704" y="4961581"/>
            <a:ext cx="3785534" cy="732962"/>
          </a:xfrm>
          <a:prstGeom prst="rect">
            <a:avLst/>
          </a:prstGeom>
        </p:spPr>
      </p:pic>
      <p:pic>
        <p:nvPicPr>
          <p:cNvPr id="19" name="Picture 18">
            <a:extLst>
              <a:ext uri="{FF2B5EF4-FFF2-40B4-BE49-F238E27FC236}">
                <a16:creationId xmlns:a16="http://schemas.microsoft.com/office/drawing/2014/main" id="{D0327F34-B5AB-09BA-D272-CEF9A440104F}"/>
              </a:ext>
            </a:extLst>
          </p:cNvPr>
          <p:cNvPicPr>
            <a:picLocks noChangeAspect="1"/>
          </p:cNvPicPr>
          <p:nvPr/>
        </p:nvPicPr>
        <p:blipFill>
          <a:blip r:embed="rId7"/>
          <a:stretch>
            <a:fillRect/>
          </a:stretch>
        </p:blipFill>
        <p:spPr>
          <a:xfrm>
            <a:off x="2373005" y="4235434"/>
            <a:ext cx="439264" cy="215909"/>
          </a:xfrm>
          <a:prstGeom prst="rect">
            <a:avLst/>
          </a:prstGeom>
        </p:spPr>
      </p:pic>
      <p:pic>
        <p:nvPicPr>
          <p:cNvPr id="22" name="Picture 21">
            <a:extLst>
              <a:ext uri="{FF2B5EF4-FFF2-40B4-BE49-F238E27FC236}">
                <a16:creationId xmlns:a16="http://schemas.microsoft.com/office/drawing/2014/main" id="{B535496D-EE19-1F42-3E96-9290FF689101}"/>
              </a:ext>
            </a:extLst>
          </p:cNvPr>
          <p:cNvPicPr>
            <a:picLocks noChangeAspect="1"/>
          </p:cNvPicPr>
          <p:nvPr/>
        </p:nvPicPr>
        <p:blipFill>
          <a:blip r:embed="rId8"/>
          <a:stretch>
            <a:fillRect/>
          </a:stretch>
        </p:blipFill>
        <p:spPr>
          <a:xfrm>
            <a:off x="3517459" y="4343388"/>
            <a:ext cx="5166895" cy="584767"/>
          </a:xfrm>
          <a:prstGeom prst="rect">
            <a:avLst/>
          </a:prstGeom>
        </p:spPr>
      </p:pic>
      <p:pic>
        <p:nvPicPr>
          <p:cNvPr id="24" name="Picture 23">
            <a:extLst>
              <a:ext uri="{FF2B5EF4-FFF2-40B4-BE49-F238E27FC236}">
                <a16:creationId xmlns:a16="http://schemas.microsoft.com/office/drawing/2014/main" id="{5E8BC0BF-4025-B07C-3C59-7060835FBBBA}"/>
              </a:ext>
            </a:extLst>
          </p:cNvPr>
          <p:cNvPicPr>
            <a:picLocks noChangeAspect="1"/>
          </p:cNvPicPr>
          <p:nvPr/>
        </p:nvPicPr>
        <p:blipFill>
          <a:blip r:embed="rId9"/>
          <a:stretch>
            <a:fillRect/>
          </a:stretch>
        </p:blipFill>
        <p:spPr>
          <a:xfrm>
            <a:off x="1736221" y="4995099"/>
            <a:ext cx="466777" cy="183882"/>
          </a:xfrm>
          <a:prstGeom prst="rect">
            <a:avLst/>
          </a:prstGeom>
        </p:spPr>
      </p:pic>
      <p:pic>
        <p:nvPicPr>
          <p:cNvPr id="26" name="Picture 25">
            <a:extLst>
              <a:ext uri="{FF2B5EF4-FFF2-40B4-BE49-F238E27FC236}">
                <a16:creationId xmlns:a16="http://schemas.microsoft.com/office/drawing/2014/main" id="{46C459F7-1341-1BD9-4410-48481F509041}"/>
              </a:ext>
            </a:extLst>
          </p:cNvPr>
          <p:cNvPicPr>
            <a:picLocks noChangeAspect="1"/>
          </p:cNvPicPr>
          <p:nvPr/>
        </p:nvPicPr>
        <p:blipFill>
          <a:blip r:embed="rId10"/>
          <a:stretch>
            <a:fillRect/>
          </a:stretch>
        </p:blipFill>
        <p:spPr>
          <a:xfrm>
            <a:off x="4801181" y="5979058"/>
            <a:ext cx="398217" cy="229741"/>
          </a:xfrm>
          <a:prstGeom prst="rect">
            <a:avLst/>
          </a:prstGeom>
        </p:spPr>
      </p:pic>
      <p:pic>
        <p:nvPicPr>
          <p:cNvPr id="28" name="Picture 27">
            <a:extLst>
              <a:ext uri="{FF2B5EF4-FFF2-40B4-BE49-F238E27FC236}">
                <a16:creationId xmlns:a16="http://schemas.microsoft.com/office/drawing/2014/main" id="{C7875D32-982B-6E3E-FA3A-5E6F9F6D32E8}"/>
              </a:ext>
            </a:extLst>
          </p:cNvPr>
          <p:cNvPicPr>
            <a:picLocks noChangeAspect="1"/>
          </p:cNvPicPr>
          <p:nvPr/>
        </p:nvPicPr>
        <p:blipFill>
          <a:blip r:embed="rId11"/>
          <a:stretch>
            <a:fillRect/>
          </a:stretch>
        </p:blipFill>
        <p:spPr>
          <a:xfrm>
            <a:off x="5199398" y="5959277"/>
            <a:ext cx="819892" cy="279112"/>
          </a:xfrm>
          <a:prstGeom prst="rect">
            <a:avLst/>
          </a:prstGeom>
        </p:spPr>
      </p:pic>
      <p:pic>
        <p:nvPicPr>
          <p:cNvPr id="30" name="Picture 29">
            <a:extLst>
              <a:ext uri="{FF2B5EF4-FFF2-40B4-BE49-F238E27FC236}">
                <a16:creationId xmlns:a16="http://schemas.microsoft.com/office/drawing/2014/main" id="{FFD33459-CBBC-56C0-D3CE-ACBD7FE3E97D}"/>
              </a:ext>
            </a:extLst>
          </p:cNvPr>
          <p:cNvPicPr>
            <a:picLocks noChangeAspect="1"/>
          </p:cNvPicPr>
          <p:nvPr/>
        </p:nvPicPr>
        <p:blipFill>
          <a:blip r:embed="rId12"/>
          <a:stretch>
            <a:fillRect/>
          </a:stretch>
        </p:blipFill>
        <p:spPr>
          <a:xfrm>
            <a:off x="6443111" y="5773998"/>
            <a:ext cx="1863639" cy="631113"/>
          </a:xfrm>
          <a:prstGeom prst="rect">
            <a:avLst/>
          </a:prstGeom>
        </p:spPr>
      </p:pic>
      <p:pic>
        <p:nvPicPr>
          <p:cNvPr id="32" name="Picture 31" descr="A picture containing logo&#10;&#10;Description automatically generated">
            <a:extLst>
              <a:ext uri="{FF2B5EF4-FFF2-40B4-BE49-F238E27FC236}">
                <a16:creationId xmlns:a16="http://schemas.microsoft.com/office/drawing/2014/main" id="{B1A987F9-5E36-B32A-66B6-C78D124100EC}"/>
              </a:ext>
            </a:extLst>
          </p:cNvPr>
          <p:cNvPicPr>
            <a:picLocks noChangeAspect="1"/>
          </p:cNvPicPr>
          <p:nvPr/>
        </p:nvPicPr>
        <p:blipFill>
          <a:blip r:embed="rId13"/>
          <a:stretch>
            <a:fillRect/>
          </a:stretch>
        </p:blipFill>
        <p:spPr>
          <a:xfrm>
            <a:off x="1189177" y="2442411"/>
            <a:ext cx="259155" cy="21094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DBC363BD-C9ED-0E32-7A43-D1F18C6CB28C}"/>
              </a:ext>
            </a:extLst>
          </p:cNvPr>
          <p:cNvPicPr>
            <a:picLocks noChangeAspect="1"/>
          </p:cNvPicPr>
          <p:nvPr/>
        </p:nvPicPr>
        <p:blipFill>
          <a:blip r:embed="rId14"/>
          <a:stretch>
            <a:fillRect/>
          </a:stretch>
        </p:blipFill>
        <p:spPr>
          <a:xfrm>
            <a:off x="7080249" y="2424056"/>
            <a:ext cx="279400" cy="247650"/>
          </a:xfrm>
          <a:prstGeom prst="rect">
            <a:avLst/>
          </a:prstGeom>
        </p:spPr>
      </p:pic>
      <p:pic>
        <p:nvPicPr>
          <p:cNvPr id="36" name="Picture 35" descr="A black and white logo&#10;&#10;Description automatically generated with low confidence">
            <a:extLst>
              <a:ext uri="{FF2B5EF4-FFF2-40B4-BE49-F238E27FC236}">
                <a16:creationId xmlns:a16="http://schemas.microsoft.com/office/drawing/2014/main" id="{317C59C0-E74B-4EC4-6EBD-2451A9099BED}"/>
              </a:ext>
            </a:extLst>
          </p:cNvPr>
          <p:cNvPicPr>
            <a:picLocks noChangeAspect="1"/>
          </p:cNvPicPr>
          <p:nvPr/>
        </p:nvPicPr>
        <p:blipFill>
          <a:blip r:embed="rId15"/>
          <a:stretch>
            <a:fillRect/>
          </a:stretch>
        </p:blipFill>
        <p:spPr>
          <a:xfrm>
            <a:off x="4126832" y="3509272"/>
            <a:ext cx="247650" cy="228600"/>
          </a:xfrm>
          <a:prstGeom prst="rect">
            <a:avLst/>
          </a:prstGeom>
        </p:spPr>
      </p:pic>
    </p:spTree>
    <p:extLst>
      <p:ext uri="{BB962C8B-B14F-4D97-AF65-F5344CB8AC3E}">
        <p14:creationId xmlns:p14="http://schemas.microsoft.com/office/powerpoint/2010/main" val="2965282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3</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Electric </a:t>
            </a:r>
            <a:r>
              <a:rPr lang="cs-CZ" sz="2000" dirty="0" err="1">
                <a:solidFill>
                  <a:schemeClr val="tx2"/>
                </a:solidFill>
              </a:rPr>
              <a:t>breakdown</a:t>
            </a:r>
            <a:r>
              <a:rPr lang="cs-CZ" sz="2000" dirty="0">
                <a:solidFill>
                  <a:schemeClr val="tx2"/>
                </a:solidFill>
              </a:rPr>
              <a:t> in a </a:t>
            </a:r>
            <a:r>
              <a:rPr lang="cs-CZ" sz="2000" dirty="0" err="1">
                <a:solidFill>
                  <a:schemeClr val="tx2"/>
                </a:solidFill>
              </a:rPr>
              <a:t>dielectric</a:t>
            </a:r>
            <a:r>
              <a:rPr lang="cs-CZ" sz="2000" dirty="0">
                <a:solidFill>
                  <a:schemeClr val="tx2"/>
                </a:solidFill>
              </a:rPr>
              <a:t> </a:t>
            </a:r>
            <a:r>
              <a:rPr lang="cs-CZ" sz="2000" dirty="0" err="1">
                <a:solidFill>
                  <a:schemeClr val="tx2"/>
                </a:solidFill>
              </a:rPr>
              <a:t>liquid</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3785652"/>
          </a:xfrm>
          <a:prstGeom prst="rect">
            <a:avLst/>
          </a:prstGeom>
          <a:noFill/>
        </p:spPr>
        <p:txBody>
          <a:bodyPr wrap="square" rtlCol="0">
            <a:spAutoFit/>
          </a:bodyPr>
          <a:lstStyle/>
          <a:p>
            <a:pPr marL="171450" indent="-171450">
              <a:buFont typeface="Arial" panose="020B0604020202020204" pitchFamily="34" charset="0"/>
              <a:buChar char="•"/>
            </a:pPr>
            <a:r>
              <a:rPr lang="cs-CZ" sz="1200" dirty="0" err="1">
                <a:cs typeface="Times New Roman"/>
              </a:rPr>
              <a:t>We</a:t>
            </a:r>
            <a:r>
              <a:rPr lang="cs-CZ" sz="1200" dirty="0">
                <a:cs typeface="Times New Roman"/>
              </a:rPr>
              <a:t> </a:t>
            </a:r>
            <a:r>
              <a:rPr lang="cs-CZ" sz="1200" dirty="0" err="1">
                <a:cs typeface="Times New Roman"/>
              </a:rPr>
              <a:t>distinguish</a:t>
            </a:r>
            <a:r>
              <a:rPr lang="cs-CZ" sz="1200" dirty="0">
                <a:cs typeface="Times New Roman"/>
              </a:rPr>
              <a:t> </a:t>
            </a:r>
            <a:r>
              <a:rPr lang="cs-CZ" sz="1200" dirty="0" err="1">
                <a:cs typeface="Times New Roman"/>
              </a:rPr>
              <a:t>two</a:t>
            </a:r>
            <a:r>
              <a:rPr lang="cs-CZ" sz="1200" dirty="0">
                <a:cs typeface="Times New Roman"/>
              </a:rPr>
              <a:t> </a:t>
            </a:r>
            <a:r>
              <a:rPr lang="cs-CZ" sz="1200" dirty="0" err="1">
                <a:cs typeface="Times New Roman"/>
              </a:rPr>
              <a:t>mechanisms</a:t>
            </a:r>
            <a:r>
              <a:rPr lang="cs-CZ" sz="1200" dirty="0">
                <a:cs typeface="Times New Roman"/>
              </a:rPr>
              <a:t> </a:t>
            </a:r>
            <a:r>
              <a:rPr lang="cs-CZ" sz="1200" dirty="0" err="1">
                <a:cs typeface="Times New Roman"/>
              </a:rPr>
              <a:t>that</a:t>
            </a:r>
            <a:r>
              <a:rPr lang="cs-CZ" sz="1200" dirty="0">
                <a:cs typeface="Times New Roman"/>
              </a:rPr>
              <a:t> </a:t>
            </a:r>
            <a:r>
              <a:rPr lang="cs-CZ" sz="1200" dirty="0" err="1">
                <a:cs typeface="Times New Roman"/>
              </a:rPr>
              <a:t>occur</a:t>
            </a:r>
            <a:r>
              <a:rPr lang="cs-CZ" sz="1200" dirty="0">
                <a:cs typeface="Times New Roman"/>
              </a:rPr>
              <a:t> </a:t>
            </a:r>
            <a:r>
              <a:rPr lang="cs-CZ" sz="1200" dirty="0" err="1">
                <a:cs typeface="Times New Roman"/>
              </a:rPr>
              <a:t>with</a:t>
            </a:r>
            <a:r>
              <a:rPr lang="cs-CZ" sz="1200" dirty="0">
                <a:cs typeface="Times New Roman"/>
              </a:rPr>
              <a:t> </a:t>
            </a:r>
            <a:r>
              <a:rPr lang="cs-CZ" sz="1200" dirty="0" err="1">
                <a:cs typeface="Times New Roman"/>
              </a:rPr>
              <a:t>varying</a:t>
            </a:r>
            <a:r>
              <a:rPr lang="cs-CZ" sz="1200" dirty="0">
                <a:cs typeface="Times New Roman"/>
              </a:rPr>
              <a:t> dominance </a:t>
            </a:r>
            <a:r>
              <a:rPr lang="cs-CZ" sz="1200" dirty="0" err="1">
                <a:cs typeface="Times New Roman"/>
              </a:rPr>
              <a:t>for</a:t>
            </a:r>
            <a:r>
              <a:rPr lang="cs-CZ" sz="1200" dirty="0">
                <a:cs typeface="Times New Roman"/>
              </a:rPr>
              <a:t> </a:t>
            </a:r>
            <a:r>
              <a:rPr lang="cs-CZ" sz="1200" dirty="0" err="1">
                <a:cs typeface="Times New Roman"/>
              </a:rPr>
              <a:t>differently</a:t>
            </a:r>
            <a:r>
              <a:rPr lang="cs-CZ" sz="1200" dirty="0">
                <a:cs typeface="Times New Roman"/>
              </a:rPr>
              <a:t> </a:t>
            </a:r>
            <a:r>
              <a:rPr lang="cs-CZ" sz="1200" dirty="0" err="1">
                <a:cs typeface="Times New Roman"/>
              </a:rPr>
              <a:t>steep</a:t>
            </a:r>
            <a:r>
              <a:rPr lang="cs-CZ" sz="1200" dirty="0">
                <a:cs typeface="Times New Roman"/>
              </a:rPr>
              <a:t> </a:t>
            </a:r>
            <a:r>
              <a:rPr lang="cs-CZ" sz="1200" dirty="0" err="1">
                <a:cs typeface="Times New Roman"/>
              </a:rPr>
              <a:t>leading</a:t>
            </a:r>
            <a:r>
              <a:rPr lang="cs-CZ" sz="1200" dirty="0">
                <a:cs typeface="Times New Roman"/>
              </a:rPr>
              <a:t> </a:t>
            </a:r>
            <a:r>
              <a:rPr lang="cs-CZ" sz="1200" dirty="0" err="1">
                <a:cs typeface="Times New Roman"/>
              </a:rPr>
              <a:t>edges</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applied</a:t>
            </a:r>
            <a:r>
              <a:rPr lang="cs-CZ" sz="1200" dirty="0">
                <a:cs typeface="Times New Roman"/>
              </a:rPr>
              <a:t> </a:t>
            </a:r>
            <a:r>
              <a:rPr lang="cs-CZ" sz="1200" dirty="0" err="1">
                <a:cs typeface="Times New Roman"/>
              </a:rPr>
              <a:t>voltage</a:t>
            </a:r>
            <a:r>
              <a:rPr lang="cs-CZ" sz="1200" dirty="0">
                <a:cs typeface="Times New Roman"/>
              </a:rPr>
              <a: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en-GB" sz="1200" b="1" i="0" u="none" strike="noStrike" dirty="0">
                <a:solidFill>
                  <a:srgbClr val="0D0D0D"/>
                </a:solidFill>
                <a:effectLst/>
                <a:highlight>
                  <a:srgbClr val="FFFFFF"/>
                </a:highlight>
                <a:latin typeface="Söhne"/>
              </a:rPr>
              <a:t>MICROSECOND BREAKDOWN: </a:t>
            </a:r>
            <a:r>
              <a:rPr lang="en-GB" sz="1200" b="0" i="0" u="none" strike="noStrike" dirty="0">
                <a:solidFill>
                  <a:srgbClr val="0D0D0D"/>
                </a:solidFill>
                <a:effectLst/>
                <a:highlight>
                  <a:srgbClr val="FFFFFF"/>
                </a:highlight>
                <a:latin typeface="Söhne"/>
              </a:rPr>
              <a:t>A slowly changing (microseconds and longer) electric field mobilizes ions, polarizes polar molecules, or causes oscillatory motion (like heating food in a microwave), and through interaction with the surroundings, it leads to collisions with nearby molecules and the transfer of kinetic energy into vibrational and thus thermal energy...</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en-GB" sz="1200" b="1" i="0" u="none" strike="noStrike" dirty="0">
                <a:solidFill>
                  <a:srgbClr val="0D0D0D"/>
                </a:solidFill>
                <a:effectLst/>
                <a:highlight>
                  <a:srgbClr val="FFFFFF"/>
                </a:highlight>
                <a:latin typeface="Söhne"/>
              </a:rPr>
              <a:t>NANOSECOND BREAKDOWN: </a:t>
            </a:r>
            <a:r>
              <a:rPr lang="en-GB" sz="1200" b="0" i="0" u="none" strike="noStrike" dirty="0">
                <a:solidFill>
                  <a:srgbClr val="0D0D0D"/>
                </a:solidFill>
                <a:effectLst/>
                <a:highlight>
                  <a:srgbClr val="FFFFFF"/>
                </a:highlight>
                <a:latin typeface="Söhne"/>
              </a:rPr>
              <a:t>A rapidly changing (nanoseconds) electric field generates negative pressure through the nonlinear response of a polar/dielectric liquid, creating nanoscopic "cracks" in the liquid—a phenomenon known as electrostriction. Alternatively, strong heating at the contact between plasma and electrode is associated with the Zener model of ionization.</a:t>
            </a:r>
            <a:endParaRPr lang="cs-CZ" sz="1200" dirty="0">
              <a:cs typeface="Times New Roman"/>
            </a:endParaRPr>
          </a:p>
        </p:txBody>
      </p:sp>
      <p:pic>
        <p:nvPicPr>
          <p:cNvPr id="4" name="Picture 3" descr="Text&#10;&#10;Description automatically generated">
            <a:extLst>
              <a:ext uri="{FF2B5EF4-FFF2-40B4-BE49-F238E27FC236}">
                <a16:creationId xmlns:a16="http://schemas.microsoft.com/office/drawing/2014/main" id="{E8DC75FC-530C-EEBF-EBCC-EBCF22B12E14}"/>
              </a:ext>
            </a:extLst>
          </p:cNvPr>
          <p:cNvPicPr>
            <a:picLocks noChangeAspect="1"/>
          </p:cNvPicPr>
          <p:nvPr/>
        </p:nvPicPr>
        <p:blipFill>
          <a:blip r:embed="rId4"/>
          <a:stretch>
            <a:fillRect/>
          </a:stretch>
        </p:blipFill>
        <p:spPr>
          <a:xfrm>
            <a:off x="1665514" y="2519162"/>
            <a:ext cx="5812971" cy="1390940"/>
          </a:xfrm>
          <a:prstGeom prst="rect">
            <a:avLst/>
          </a:prstGeom>
        </p:spPr>
      </p:pic>
      <p:pic>
        <p:nvPicPr>
          <p:cNvPr id="6" name="Picture 5" descr="Diagram&#10;&#10;Description automatically generated with low confidence">
            <a:extLst>
              <a:ext uri="{FF2B5EF4-FFF2-40B4-BE49-F238E27FC236}">
                <a16:creationId xmlns:a16="http://schemas.microsoft.com/office/drawing/2014/main" id="{60B3C4B8-B378-6F1F-D3FC-12D7A94C3599}"/>
              </a:ext>
            </a:extLst>
          </p:cNvPr>
          <p:cNvPicPr>
            <a:picLocks noChangeAspect="1"/>
          </p:cNvPicPr>
          <p:nvPr/>
        </p:nvPicPr>
        <p:blipFill>
          <a:blip r:embed="rId5"/>
          <a:stretch>
            <a:fillRect/>
          </a:stretch>
        </p:blipFill>
        <p:spPr>
          <a:xfrm>
            <a:off x="1221917" y="4978820"/>
            <a:ext cx="3091898" cy="1091258"/>
          </a:xfrm>
          <a:prstGeom prst="rect">
            <a:avLst/>
          </a:prstGeom>
        </p:spPr>
      </p:pic>
      <p:sp>
        <p:nvSpPr>
          <p:cNvPr id="10" name="Rectangle 9">
            <a:extLst>
              <a:ext uri="{FF2B5EF4-FFF2-40B4-BE49-F238E27FC236}">
                <a16:creationId xmlns:a16="http://schemas.microsoft.com/office/drawing/2014/main" id="{20639DAB-02B4-37A5-0B97-3434B10949F8}"/>
              </a:ext>
            </a:extLst>
          </p:cNvPr>
          <p:cNvSpPr/>
          <p:nvPr/>
        </p:nvSpPr>
        <p:spPr>
          <a:xfrm>
            <a:off x="7392495" y="6584825"/>
            <a:ext cx="1751505" cy="276999"/>
          </a:xfrm>
          <a:prstGeom prst="rect">
            <a:avLst/>
          </a:prstGeom>
        </p:spPr>
        <p:txBody>
          <a:bodyPr wrap="none">
            <a:spAutoFit/>
          </a:bodyPr>
          <a:lstStyle/>
          <a:p>
            <a:r>
              <a:rPr lang="en-US" sz="1200" dirty="0">
                <a:cs typeface="Calibri"/>
              </a:rPr>
              <a:t>Sun et al. 2016 High Volt.</a:t>
            </a:r>
          </a:p>
        </p:txBody>
      </p:sp>
      <p:pic>
        <p:nvPicPr>
          <p:cNvPr id="12" name="Picture 11">
            <a:extLst>
              <a:ext uri="{FF2B5EF4-FFF2-40B4-BE49-F238E27FC236}">
                <a16:creationId xmlns:a16="http://schemas.microsoft.com/office/drawing/2014/main" id="{ECE6C22F-D64E-9860-7941-534DBFACB6CB}"/>
              </a:ext>
            </a:extLst>
          </p:cNvPr>
          <p:cNvPicPr>
            <a:picLocks noChangeAspect="1"/>
          </p:cNvPicPr>
          <p:nvPr/>
        </p:nvPicPr>
        <p:blipFill>
          <a:blip r:embed="rId6"/>
          <a:stretch>
            <a:fillRect/>
          </a:stretch>
        </p:blipFill>
        <p:spPr>
          <a:xfrm rot="16200000">
            <a:off x="5502545" y="4199381"/>
            <a:ext cx="1490087" cy="2834802"/>
          </a:xfrm>
          <a:prstGeom prst="rect">
            <a:avLst/>
          </a:prstGeom>
        </p:spPr>
      </p:pic>
    </p:spTree>
    <p:extLst>
      <p:ext uri="{BB962C8B-B14F-4D97-AF65-F5344CB8AC3E}">
        <p14:creationId xmlns:p14="http://schemas.microsoft.com/office/powerpoint/2010/main" val="3408588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38</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Vodivostní proudy a potenciál částice </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4154984"/>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pro laboratorní podmínky můžeme často uvažovat pouze vodivostní proudy – je to dobré přiblížení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z rovnice pro potenciál a OML proudy pak plyne</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v tabulce jsou pak uvedené normalizované potenciály v kvazi-</a:t>
            </a:r>
            <a:br>
              <a:rPr lang="cs-CZ" sz="1200" dirty="0">
                <a:cs typeface="Times New Roman"/>
              </a:rPr>
            </a:br>
            <a:r>
              <a:rPr lang="cs-CZ" sz="1200" dirty="0">
                <a:cs typeface="Times New Roman"/>
              </a:rPr>
              <a:t>neutrálním plazmatu pro různé poměry teplot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4" name="Picture 3">
            <a:extLst>
              <a:ext uri="{FF2B5EF4-FFF2-40B4-BE49-F238E27FC236}">
                <a16:creationId xmlns:a16="http://schemas.microsoft.com/office/drawing/2014/main" id="{94D1BFC7-7412-AD5E-5165-E336438D636B}"/>
              </a:ext>
            </a:extLst>
          </p:cNvPr>
          <p:cNvPicPr>
            <a:picLocks noChangeAspect="1"/>
          </p:cNvPicPr>
          <p:nvPr/>
        </p:nvPicPr>
        <p:blipFill>
          <a:blip r:embed="rId4"/>
          <a:stretch>
            <a:fillRect/>
          </a:stretch>
        </p:blipFill>
        <p:spPr>
          <a:xfrm>
            <a:off x="5317031" y="1368316"/>
            <a:ext cx="3260742" cy="2590521"/>
          </a:xfrm>
          <a:prstGeom prst="rect">
            <a:avLst/>
          </a:prstGeom>
        </p:spPr>
      </p:pic>
      <p:pic>
        <p:nvPicPr>
          <p:cNvPr id="6" name="Picture 5">
            <a:extLst>
              <a:ext uri="{FF2B5EF4-FFF2-40B4-BE49-F238E27FC236}">
                <a16:creationId xmlns:a16="http://schemas.microsoft.com/office/drawing/2014/main" id="{0027C1B0-E4ED-A9BE-04AE-A5A4FDB5E6A4}"/>
              </a:ext>
            </a:extLst>
          </p:cNvPr>
          <p:cNvPicPr>
            <a:picLocks noChangeAspect="1"/>
          </p:cNvPicPr>
          <p:nvPr/>
        </p:nvPicPr>
        <p:blipFill>
          <a:blip r:embed="rId5"/>
          <a:stretch>
            <a:fillRect/>
          </a:stretch>
        </p:blipFill>
        <p:spPr>
          <a:xfrm>
            <a:off x="1318755" y="3221372"/>
            <a:ext cx="2743371" cy="737465"/>
          </a:xfrm>
          <a:prstGeom prst="rect">
            <a:avLst/>
          </a:prstGeom>
        </p:spPr>
      </p:pic>
      <p:pic>
        <p:nvPicPr>
          <p:cNvPr id="10" name="Picture 9" descr="Text&#10;&#10;Description automatically generated">
            <a:extLst>
              <a:ext uri="{FF2B5EF4-FFF2-40B4-BE49-F238E27FC236}">
                <a16:creationId xmlns:a16="http://schemas.microsoft.com/office/drawing/2014/main" id="{A70DB9AF-632C-928D-2E89-260619F8555F}"/>
              </a:ext>
            </a:extLst>
          </p:cNvPr>
          <p:cNvPicPr>
            <a:picLocks noChangeAspect="1"/>
          </p:cNvPicPr>
          <p:nvPr/>
        </p:nvPicPr>
        <p:blipFill>
          <a:blip r:embed="rId6"/>
          <a:stretch>
            <a:fillRect/>
          </a:stretch>
        </p:blipFill>
        <p:spPr>
          <a:xfrm>
            <a:off x="4910878" y="3997704"/>
            <a:ext cx="4073048" cy="786694"/>
          </a:xfrm>
          <a:prstGeom prst="rect">
            <a:avLst/>
          </a:prstGeom>
        </p:spPr>
      </p:pic>
      <p:pic>
        <p:nvPicPr>
          <p:cNvPr id="11" name="Picture 10">
            <a:extLst>
              <a:ext uri="{FF2B5EF4-FFF2-40B4-BE49-F238E27FC236}">
                <a16:creationId xmlns:a16="http://schemas.microsoft.com/office/drawing/2014/main" id="{5087B01E-F57C-871F-306F-723C5621C696}"/>
              </a:ext>
            </a:extLst>
          </p:cNvPr>
          <p:cNvPicPr>
            <a:picLocks noChangeAspect="1"/>
          </p:cNvPicPr>
          <p:nvPr/>
        </p:nvPicPr>
        <p:blipFill>
          <a:blip r:embed="rId7"/>
          <a:stretch>
            <a:fillRect/>
          </a:stretch>
        </p:blipFill>
        <p:spPr>
          <a:xfrm>
            <a:off x="883072" y="2217586"/>
            <a:ext cx="1538548" cy="646020"/>
          </a:xfrm>
          <a:prstGeom prst="rect">
            <a:avLst/>
          </a:prstGeom>
        </p:spPr>
      </p:pic>
      <p:pic>
        <p:nvPicPr>
          <p:cNvPr id="13" name="Picture 12">
            <a:extLst>
              <a:ext uri="{FF2B5EF4-FFF2-40B4-BE49-F238E27FC236}">
                <a16:creationId xmlns:a16="http://schemas.microsoft.com/office/drawing/2014/main" id="{4DFE627C-5EE6-74DF-C4D1-0E48EA675F30}"/>
              </a:ext>
            </a:extLst>
          </p:cNvPr>
          <p:cNvPicPr>
            <a:picLocks noChangeAspect="1"/>
          </p:cNvPicPr>
          <p:nvPr/>
        </p:nvPicPr>
        <p:blipFill>
          <a:blip r:embed="rId8"/>
          <a:stretch>
            <a:fillRect/>
          </a:stretch>
        </p:blipFill>
        <p:spPr>
          <a:xfrm>
            <a:off x="2792747" y="2015600"/>
            <a:ext cx="1949165" cy="1046394"/>
          </a:xfrm>
          <a:prstGeom prst="rect">
            <a:avLst/>
          </a:prstGeom>
        </p:spPr>
      </p:pic>
      <p:sp>
        <p:nvSpPr>
          <p:cNvPr id="14" name="Rectangle 13">
            <a:extLst>
              <a:ext uri="{FF2B5EF4-FFF2-40B4-BE49-F238E27FC236}">
                <a16:creationId xmlns:a16="http://schemas.microsoft.com/office/drawing/2014/main" id="{D4E1D67C-4584-F868-E968-72E8861E9471}"/>
              </a:ext>
            </a:extLst>
          </p:cNvPr>
          <p:cNvSpPr/>
          <p:nvPr/>
        </p:nvSpPr>
        <p:spPr>
          <a:xfrm flipV="1">
            <a:off x="1211737" y="3260239"/>
            <a:ext cx="2981470" cy="73746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16" name="Picture 15" descr="Table&#10;&#10;Description automatically generated">
            <a:extLst>
              <a:ext uri="{FF2B5EF4-FFF2-40B4-BE49-F238E27FC236}">
                <a16:creationId xmlns:a16="http://schemas.microsoft.com/office/drawing/2014/main" id="{B6406F9C-BCD1-EF12-6338-552BE35994E2}"/>
              </a:ext>
            </a:extLst>
          </p:cNvPr>
          <p:cNvPicPr>
            <a:picLocks noChangeAspect="1"/>
          </p:cNvPicPr>
          <p:nvPr/>
        </p:nvPicPr>
        <p:blipFill>
          <a:blip r:embed="rId9"/>
          <a:stretch>
            <a:fillRect/>
          </a:stretch>
        </p:blipFill>
        <p:spPr>
          <a:xfrm>
            <a:off x="883072" y="5076611"/>
            <a:ext cx="4319337" cy="866467"/>
          </a:xfrm>
          <a:prstGeom prst="rect">
            <a:avLst/>
          </a:prstGeom>
        </p:spPr>
      </p:pic>
    </p:spTree>
    <p:extLst>
      <p:ext uri="{BB962C8B-B14F-4D97-AF65-F5344CB8AC3E}">
        <p14:creationId xmlns:p14="http://schemas.microsoft.com/office/powerpoint/2010/main" val="4001197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39</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5E62E022-64C2-4A1C-76C2-D8189D2A0B17}"/>
              </a:ext>
            </a:extLst>
          </p:cNvPr>
          <p:cNvSpPr txBox="1"/>
          <p:nvPr/>
        </p:nvSpPr>
        <p:spPr>
          <a:xfrm>
            <a:off x="631767" y="2620567"/>
            <a:ext cx="7880465" cy="646331"/>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pro ne-kvazi-neutrální plazma (</a:t>
            </a:r>
            <a:r>
              <a:rPr lang="cs-CZ" sz="1200" dirty="0" err="1">
                <a:cs typeface="Times New Roman"/>
              </a:rPr>
              <a:t>sheath</a:t>
            </a:r>
            <a:r>
              <a:rPr lang="cs-CZ" sz="1200" dirty="0">
                <a:cs typeface="Times New Roman"/>
              </a:rPr>
              <a:t>, apod.) pak vychází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4" name="Picture 3" descr="A picture containing line chart&#10;&#10;Description automatically generated">
            <a:extLst>
              <a:ext uri="{FF2B5EF4-FFF2-40B4-BE49-F238E27FC236}">
                <a16:creationId xmlns:a16="http://schemas.microsoft.com/office/drawing/2014/main" id="{C5E79D59-A227-CFBF-F242-E0D50B836ABD}"/>
              </a:ext>
            </a:extLst>
          </p:cNvPr>
          <p:cNvPicPr>
            <a:picLocks noChangeAspect="1"/>
          </p:cNvPicPr>
          <p:nvPr/>
        </p:nvPicPr>
        <p:blipFill>
          <a:blip r:embed="rId4"/>
          <a:stretch>
            <a:fillRect/>
          </a:stretch>
        </p:blipFill>
        <p:spPr>
          <a:xfrm>
            <a:off x="4763528" y="1889351"/>
            <a:ext cx="3422032" cy="2755094"/>
          </a:xfrm>
          <a:prstGeom prst="rect">
            <a:avLst/>
          </a:prstGeom>
        </p:spPr>
      </p:pic>
      <p:pic>
        <p:nvPicPr>
          <p:cNvPr id="6" name="Picture 5">
            <a:extLst>
              <a:ext uri="{FF2B5EF4-FFF2-40B4-BE49-F238E27FC236}">
                <a16:creationId xmlns:a16="http://schemas.microsoft.com/office/drawing/2014/main" id="{C3AC3A08-C46C-9D99-7FDD-190D6AA8E5B4}"/>
              </a:ext>
            </a:extLst>
          </p:cNvPr>
          <p:cNvPicPr>
            <a:picLocks noChangeAspect="1"/>
          </p:cNvPicPr>
          <p:nvPr/>
        </p:nvPicPr>
        <p:blipFill>
          <a:blip r:embed="rId5"/>
          <a:stretch>
            <a:fillRect/>
          </a:stretch>
        </p:blipFill>
        <p:spPr>
          <a:xfrm>
            <a:off x="4738591" y="4750479"/>
            <a:ext cx="3960214" cy="328983"/>
          </a:xfrm>
          <a:prstGeom prst="rect">
            <a:avLst/>
          </a:prstGeom>
        </p:spPr>
      </p:pic>
      <p:sp>
        <p:nvSpPr>
          <p:cNvPr id="7" name="TextBox 6">
            <a:extLst>
              <a:ext uri="{FF2B5EF4-FFF2-40B4-BE49-F238E27FC236}">
                <a16:creationId xmlns:a16="http://schemas.microsoft.com/office/drawing/2014/main" id="{CCAE7D19-CB0B-8001-67BB-102BFB948846}"/>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Vodivostní proudy a potenciál částice </a:t>
            </a:r>
          </a:p>
        </p:txBody>
      </p:sp>
      <p:pic>
        <p:nvPicPr>
          <p:cNvPr id="10" name="Picture 9">
            <a:extLst>
              <a:ext uri="{FF2B5EF4-FFF2-40B4-BE49-F238E27FC236}">
                <a16:creationId xmlns:a16="http://schemas.microsoft.com/office/drawing/2014/main" id="{6822C35A-FE39-05D3-90B8-11366ECF51EE}"/>
              </a:ext>
            </a:extLst>
          </p:cNvPr>
          <p:cNvPicPr>
            <a:picLocks noChangeAspect="1"/>
          </p:cNvPicPr>
          <p:nvPr/>
        </p:nvPicPr>
        <p:blipFill>
          <a:blip r:embed="rId6"/>
          <a:stretch>
            <a:fillRect/>
          </a:stretch>
        </p:blipFill>
        <p:spPr>
          <a:xfrm>
            <a:off x="1318755" y="3060267"/>
            <a:ext cx="2743371" cy="737465"/>
          </a:xfrm>
          <a:prstGeom prst="rect">
            <a:avLst/>
          </a:prstGeom>
        </p:spPr>
      </p:pic>
      <p:sp>
        <p:nvSpPr>
          <p:cNvPr id="11" name="Rectangle 10">
            <a:extLst>
              <a:ext uri="{FF2B5EF4-FFF2-40B4-BE49-F238E27FC236}">
                <a16:creationId xmlns:a16="http://schemas.microsoft.com/office/drawing/2014/main" id="{CEFDAC4B-01D6-F68B-57BC-9BDAB529FE37}"/>
              </a:ext>
            </a:extLst>
          </p:cNvPr>
          <p:cNvSpPr/>
          <p:nvPr/>
        </p:nvSpPr>
        <p:spPr>
          <a:xfrm flipV="1">
            <a:off x="1225034" y="3060266"/>
            <a:ext cx="2981470" cy="73746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13" name="Rectangle 12">
            <a:extLst>
              <a:ext uri="{FF2B5EF4-FFF2-40B4-BE49-F238E27FC236}">
                <a16:creationId xmlns:a16="http://schemas.microsoft.com/office/drawing/2014/main" id="{3EBBBFA6-2BD8-48ED-8CBB-7F86F8078231}"/>
              </a:ext>
            </a:extLst>
          </p:cNvPr>
          <p:cNvSpPr/>
          <p:nvPr/>
        </p:nvSpPr>
        <p:spPr>
          <a:xfrm flipV="1">
            <a:off x="5129538" y="1889351"/>
            <a:ext cx="264695" cy="71391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15" name="Picture 14" descr="Text&#10;&#10;Description automatically generated">
            <a:extLst>
              <a:ext uri="{FF2B5EF4-FFF2-40B4-BE49-F238E27FC236}">
                <a16:creationId xmlns:a16="http://schemas.microsoft.com/office/drawing/2014/main" id="{7C330575-914B-8824-5FB9-652AE2072BA6}"/>
              </a:ext>
            </a:extLst>
          </p:cNvPr>
          <p:cNvPicPr>
            <a:picLocks noChangeAspect="1"/>
          </p:cNvPicPr>
          <p:nvPr/>
        </p:nvPicPr>
        <p:blipFill>
          <a:blip r:embed="rId7"/>
          <a:stretch>
            <a:fillRect/>
          </a:stretch>
        </p:blipFill>
        <p:spPr>
          <a:xfrm>
            <a:off x="4949733" y="1584205"/>
            <a:ext cx="889000" cy="266700"/>
          </a:xfrm>
          <a:prstGeom prst="rect">
            <a:avLst/>
          </a:prstGeom>
        </p:spPr>
      </p:pic>
      <p:sp>
        <p:nvSpPr>
          <p:cNvPr id="16" name="Rectangle 15">
            <a:extLst>
              <a:ext uri="{FF2B5EF4-FFF2-40B4-BE49-F238E27FC236}">
                <a16:creationId xmlns:a16="http://schemas.microsoft.com/office/drawing/2014/main" id="{71D97FCA-E84A-3394-B5EA-50042AF864F8}"/>
              </a:ext>
            </a:extLst>
          </p:cNvPr>
          <p:cNvSpPr/>
          <p:nvPr/>
        </p:nvSpPr>
        <p:spPr>
          <a:xfrm flipV="1">
            <a:off x="4738590" y="3116538"/>
            <a:ext cx="323309" cy="21656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18" name="Picture 17" descr="A picture containing icon&#10;&#10;Description automatically generated">
            <a:extLst>
              <a:ext uri="{FF2B5EF4-FFF2-40B4-BE49-F238E27FC236}">
                <a16:creationId xmlns:a16="http://schemas.microsoft.com/office/drawing/2014/main" id="{3E7D1B1D-A67F-4541-737E-DA86699D9F98}"/>
              </a:ext>
            </a:extLst>
          </p:cNvPr>
          <p:cNvPicPr>
            <a:picLocks noChangeAspect="1"/>
          </p:cNvPicPr>
          <p:nvPr/>
        </p:nvPicPr>
        <p:blipFill>
          <a:blip r:embed="rId8"/>
          <a:stretch>
            <a:fillRect/>
          </a:stretch>
        </p:blipFill>
        <p:spPr>
          <a:xfrm>
            <a:off x="7348765" y="2082987"/>
            <a:ext cx="661837" cy="251498"/>
          </a:xfrm>
          <a:prstGeom prst="rect">
            <a:avLst/>
          </a:prstGeom>
        </p:spPr>
      </p:pic>
    </p:spTree>
    <p:extLst>
      <p:ext uri="{BB962C8B-B14F-4D97-AF65-F5344CB8AC3E}">
        <p14:creationId xmlns:p14="http://schemas.microsoft.com/office/powerpoint/2010/main" val="3053615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40</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Kapacitní model prachové částice</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948724"/>
            <a:ext cx="7880465" cy="3231654"/>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po získání potenciálu je dalším cílem získání náboje na prachové částici. Prachovou částici můžeme uvažovat jako sférický kondenzátor:				, kde	      je počet elementárních nábojů na částici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kapacita koule ve vakuu je dána:			  pokud uvažujeme kouli v plazmatu s </a:t>
            </a:r>
            <a:r>
              <a:rPr lang="cs-CZ" sz="1200" dirty="0" err="1">
                <a:cs typeface="Times New Roman"/>
              </a:rPr>
              <a:t>Debyovským</a:t>
            </a:r>
            <a:r>
              <a:rPr lang="cs-CZ" sz="1200" dirty="0">
                <a:cs typeface="Times New Roman"/>
              </a:rPr>
              <a:t> stíněním pak</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která se pak pro 		redukuje na výraz pro vakuum (mluvíme zde o nízkotlakém plazmatu)</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pro náboj na částici pak vychází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což můžeme kvantifikovat jako		   pro		    , uvážíme-li přiblížení			  , tedy		      , tak aproximativní hodnota náboje prachové částice je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4" name="Picture 3" descr="Logo&#10;&#10;Description automatically generated">
            <a:extLst>
              <a:ext uri="{FF2B5EF4-FFF2-40B4-BE49-F238E27FC236}">
                <a16:creationId xmlns:a16="http://schemas.microsoft.com/office/drawing/2014/main" id="{D3D33320-799C-7D44-DD36-B675608DE56F}"/>
              </a:ext>
            </a:extLst>
          </p:cNvPr>
          <p:cNvPicPr>
            <a:picLocks noChangeAspect="1"/>
          </p:cNvPicPr>
          <p:nvPr/>
        </p:nvPicPr>
        <p:blipFill>
          <a:blip r:embed="rId4"/>
          <a:stretch>
            <a:fillRect/>
          </a:stretch>
        </p:blipFill>
        <p:spPr>
          <a:xfrm>
            <a:off x="1857736" y="2197038"/>
            <a:ext cx="1305565" cy="3568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73C4F72-DCB8-35CB-74BD-F99CCB242DEB}"/>
              </a:ext>
            </a:extLst>
          </p:cNvPr>
          <p:cNvPicPr>
            <a:picLocks noChangeAspect="1"/>
          </p:cNvPicPr>
          <p:nvPr/>
        </p:nvPicPr>
        <p:blipFill>
          <a:blip r:embed="rId5"/>
          <a:stretch>
            <a:fillRect/>
          </a:stretch>
        </p:blipFill>
        <p:spPr>
          <a:xfrm>
            <a:off x="2979978" y="2693900"/>
            <a:ext cx="877595" cy="237682"/>
          </a:xfrm>
          <a:prstGeom prst="rect">
            <a:avLst/>
          </a:prstGeom>
        </p:spPr>
      </p:pic>
      <p:pic>
        <p:nvPicPr>
          <p:cNvPr id="10" name="Picture 9" descr="Diagram&#10;&#10;Description automatically generated with medium confidence">
            <a:extLst>
              <a:ext uri="{FF2B5EF4-FFF2-40B4-BE49-F238E27FC236}">
                <a16:creationId xmlns:a16="http://schemas.microsoft.com/office/drawing/2014/main" id="{CF59633B-CA4B-33AF-1B07-71AC6A480184}"/>
              </a:ext>
            </a:extLst>
          </p:cNvPr>
          <p:cNvPicPr>
            <a:picLocks noChangeAspect="1"/>
          </p:cNvPicPr>
          <p:nvPr/>
        </p:nvPicPr>
        <p:blipFill>
          <a:blip r:embed="rId6"/>
          <a:stretch>
            <a:fillRect/>
          </a:stretch>
        </p:blipFill>
        <p:spPr>
          <a:xfrm>
            <a:off x="7121494" y="2941853"/>
            <a:ext cx="1463507" cy="498383"/>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1CB51EB6-B77C-FC60-5C4B-82E1FD5B67F8}"/>
              </a:ext>
            </a:extLst>
          </p:cNvPr>
          <p:cNvPicPr>
            <a:picLocks noChangeAspect="1"/>
          </p:cNvPicPr>
          <p:nvPr/>
        </p:nvPicPr>
        <p:blipFill>
          <a:blip r:embed="rId7"/>
          <a:stretch>
            <a:fillRect/>
          </a:stretch>
        </p:blipFill>
        <p:spPr>
          <a:xfrm>
            <a:off x="1917495" y="3397120"/>
            <a:ext cx="593024" cy="296512"/>
          </a:xfrm>
          <a:prstGeom prst="rect">
            <a:avLst/>
          </a:prstGeom>
        </p:spPr>
      </p:pic>
      <p:pic>
        <p:nvPicPr>
          <p:cNvPr id="15" name="Picture 14" descr="Calendar&#10;&#10;Description automatically generated with medium confidence">
            <a:extLst>
              <a:ext uri="{FF2B5EF4-FFF2-40B4-BE49-F238E27FC236}">
                <a16:creationId xmlns:a16="http://schemas.microsoft.com/office/drawing/2014/main" id="{93E17FF3-EBE2-9729-83B8-860A6C48D307}"/>
              </a:ext>
            </a:extLst>
          </p:cNvPr>
          <p:cNvPicPr>
            <a:picLocks noChangeAspect="1"/>
          </p:cNvPicPr>
          <p:nvPr/>
        </p:nvPicPr>
        <p:blipFill>
          <a:blip r:embed="rId8"/>
          <a:stretch>
            <a:fillRect/>
          </a:stretch>
        </p:blipFill>
        <p:spPr>
          <a:xfrm>
            <a:off x="2979978" y="3791576"/>
            <a:ext cx="1263649" cy="480652"/>
          </a:xfrm>
          <a:prstGeom prst="rect">
            <a:avLst/>
          </a:prstGeom>
        </p:spPr>
      </p:pic>
      <p:pic>
        <p:nvPicPr>
          <p:cNvPr id="17" name="Picture 16">
            <a:extLst>
              <a:ext uri="{FF2B5EF4-FFF2-40B4-BE49-F238E27FC236}">
                <a16:creationId xmlns:a16="http://schemas.microsoft.com/office/drawing/2014/main" id="{F43DBB43-EDBC-9CB4-1C3C-A3D55B1187C5}"/>
              </a:ext>
            </a:extLst>
          </p:cNvPr>
          <p:cNvPicPr>
            <a:picLocks noChangeAspect="1"/>
          </p:cNvPicPr>
          <p:nvPr/>
        </p:nvPicPr>
        <p:blipFill>
          <a:blip r:embed="rId9"/>
          <a:stretch>
            <a:fillRect/>
          </a:stretch>
        </p:blipFill>
        <p:spPr>
          <a:xfrm>
            <a:off x="2818863" y="4374626"/>
            <a:ext cx="688878" cy="182117"/>
          </a:xfrm>
          <a:prstGeom prst="rect">
            <a:avLst/>
          </a:prstGeom>
        </p:spPr>
      </p:pic>
      <p:pic>
        <p:nvPicPr>
          <p:cNvPr id="19" name="Picture 18" descr="Text&#10;&#10;Description automatically generated with medium confidence">
            <a:extLst>
              <a:ext uri="{FF2B5EF4-FFF2-40B4-BE49-F238E27FC236}">
                <a16:creationId xmlns:a16="http://schemas.microsoft.com/office/drawing/2014/main" id="{81C83AB1-9A42-3D70-2149-D74DD38E8A92}"/>
              </a:ext>
            </a:extLst>
          </p:cNvPr>
          <p:cNvPicPr>
            <a:picLocks noChangeAspect="1"/>
          </p:cNvPicPr>
          <p:nvPr/>
        </p:nvPicPr>
        <p:blipFill>
          <a:blip r:embed="rId10"/>
          <a:stretch>
            <a:fillRect/>
          </a:stretch>
        </p:blipFill>
        <p:spPr>
          <a:xfrm>
            <a:off x="3868539" y="4362422"/>
            <a:ext cx="633612" cy="181032"/>
          </a:xfrm>
          <a:prstGeom prst="rect">
            <a:avLst/>
          </a:prstGeom>
        </p:spPr>
      </p:pic>
      <p:pic>
        <p:nvPicPr>
          <p:cNvPr id="22" name="Picture 21" descr="Text, logo&#10;&#10;Description automatically generated with medium confidence">
            <a:extLst>
              <a:ext uri="{FF2B5EF4-FFF2-40B4-BE49-F238E27FC236}">
                <a16:creationId xmlns:a16="http://schemas.microsoft.com/office/drawing/2014/main" id="{BFE9FEFD-B345-03A4-E036-5AAD5DA47FCA}"/>
              </a:ext>
            </a:extLst>
          </p:cNvPr>
          <p:cNvPicPr>
            <a:picLocks noChangeAspect="1"/>
          </p:cNvPicPr>
          <p:nvPr/>
        </p:nvPicPr>
        <p:blipFill>
          <a:blip r:embed="rId11"/>
          <a:stretch>
            <a:fillRect/>
          </a:stretch>
        </p:blipFill>
        <p:spPr>
          <a:xfrm>
            <a:off x="5889593" y="4294201"/>
            <a:ext cx="1259973" cy="317474"/>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78C18230-2B65-F7E4-D07E-CE7166301F01}"/>
              </a:ext>
            </a:extLst>
          </p:cNvPr>
          <p:cNvPicPr>
            <a:picLocks noChangeAspect="1"/>
          </p:cNvPicPr>
          <p:nvPr/>
        </p:nvPicPr>
        <p:blipFill>
          <a:blip r:embed="rId12"/>
          <a:stretch>
            <a:fillRect/>
          </a:stretch>
        </p:blipFill>
        <p:spPr>
          <a:xfrm>
            <a:off x="7605990" y="4317104"/>
            <a:ext cx="628418" cy="294571"/>
          </a:xfrm>
          <a:prstGeom prst="rect">
            <a:avLst/>
          </a:prstGeom>
        </p:spPr>
      </p:pic>
      <p:pic>
        <p:nvPicPr>
          <p:cNvPr id="26" name="Picture 25" descr="Logo&#10;&#10;Description automatically generated with low confidence">
            <a:extLst>
              <a:ext uri="{FF2B5EF4-FFF2-40B4-BE49-F238E27FC236}">
                <a16:creationId xmlns:a16="http://schemas.microsoft.com/office/drawing/2014/main" id="{A77F37E3-BB64-CE51-2080-AB45ECBD5E35}"/>
              </a:ext>
            </a:extLst>
          </p:cNvPr>
          <p:cNvPicPr>
            <a:picLocks noChangeAspect="1"/>
          </p:cNvPicPr>
          <p:nvPr/>
        </p:nvPicPr>
        <p:blipFill>
          <a:blip r:embed="rId13"/>
          <a:stretch>
            <a:fillRect/>
          </a:stretch>
        </p:blipFill>
        <p:spPr>
          <a:xfrm>
            <a:off x="4243627" y="4625231"/>
            <a:ext cx="1960555" cy="454275"/>
          </a:xfrm>
          <a:prstGeom prst="rect">
            <a:avLst/>
          </a:prstGeom>
        </p:spPr>
      </p:pic>
      <p:pic>
        <p:nvPicPr>
          <p:cNvPr id="28" name="Picture 27">
            <a:extLst>
              <a:ext uri="{FF2B5EF4-FFF2-40B4-BE49-F238E27FC236}">
                <a16:creationId xmlns:a16="http://schemas.microsoft.com/office/drawing/2014/main" id="{3C8BD372-3C7A-1769-58E1-6D206BCF7D74}"/>
              </a:ext>
            </a:extLst>
          </p:cNvPr>
          <p:cNvPicPr>
            <a:picLocks noChangeAspect="1"/>
          </p:cNvPicPr>
          <p:nvPr/>
        </p:nvPicPr>
        <p:blipFill>
          <a:blip r:embed="rId14"/>
          <a:stretch>
            <a:fillRect/>
          </a:stretch>
        </p:blipFill>
        <p:spPr>
          <a:xfrm>
            <a:off x="4262765" y="5075682"/>
            <a:ext cx="3971643" cy="423158"/>
          </a:xfrm>
          <a:prstGeom prst="rect">
            <a:avLst/>
          </a:prstGeom>
        </p:spPr>
      </p:pic>
      <p:pic>
        <p:nvPicPr>
          <p:cNvPr id="30" name="Picture 29" descr="Logo&#10;&#10;Description automatically generated with medium confidence">
            <a:extLst>
              <a:ext uri="{FF2B5EF4-FFF2-40B4-BE49-F238E27FC236}">
                <a16:creationId xmlns:a16="http://schemas.microsoft.com/office/drawing/2014/main" id="{E50C4669-B59C-8C61-6496-B8E29A79C3AB}"/>
              </a:ext>
            </a:extLst>
          </p:cNvPr>
          <p:cNvPicPr>
            <a:picLocks noChangeAspect="1"/>
          </p:cNvPicPr>
          <p:nvPr/>
        </p:nvPicPr>
        <p:blipFill>
          <a:blip r:embed="rId15"/>
          <a:stretch>
            <a:fillRect/>
          </a:stretch>
        </p:blipFill>
        <p:spPr>
          <a:xfrm>
            <a:off x="3860799" y="2224823"/>
            <a:ext cx="203200" cy="241300"/>
          </a:xfrm>
          <a:prstGeom prst="rect">
            <a:avLst/>
          </a:prstGeom>
        </p:spPr>
      </p:pic>
      <p:sp>
        <p:nvSpPr>
          <p:cNvPr id="31" name="Rectangle 30">
            <a:extLst>
              <a:ext uri="{FF2B5EF4-FFF2-40B4-BE49-F238E27FC236}">
                <a16:creationId xmlns:a16="http://schemas.microsoft.com/office/drawing/2014/main" id="{A7ED8755-5C9E-F3A2-CD12-DBFCBF89F461}"/>
              </a:ext>
            </a:extLst>
          </p:cNvPr>
          <p:cNvSpPr/>
          <p:nvPr/>
        </p:nvSpPr>
        <p:spPr>
          <a:xfrm flipH="1">
            <a:off x="4250732" y="4681420"/>
            <a:ext cx="1941417" cy="35953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2098608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41</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Plovoucí potenciál s driftem iontů</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4154984"/>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do 		      =1 je potenciál shodný s OML, tedy případ bez driftu</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poté klesá cca na polovic, načež roste opět nad původní hodnotu…</a:t>
            </a:r>
            <a:br>
              <a:rPr lang="cs-CZ" sz="1200" dirty="0">
                <a:cs typeface="Times New Roman"/>
              </a:rPr>
            </a:br>
            <a:r>
              <a:rPr lang="cs-CZ" sz="1200" dirty="0">
                <a:cs typeface="Times New Roman"/>
              </a:rPr>
              <a:t>částice je tedy na začátku více negativní, aby pak pro vyšší rychlosti</a:t>
            </a:r>
            <a:br>
              <a:rPr lang="cs-CZ" sz="1200" dirty="0">
                <a:cs typeface="Times New Roman"/>
              </a:rPr>
            </a:br>
            <a:r>
              <a:rPr lang="cs-CZ" sz="1200" dirty="0">
                <a:cs typeface="Times New Roman"/>
              </a:rPr>
              <a:t>byla pozitivní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minimum je pozorováno pro hodnotu rychlosti kolem tzv. </a:t>
            </a:r>
            <a:r>
              <a:rPr lang="cs-CZ" sz="1200" dirty="0" err="1">
                <a:cs typeface="Times New Roman"/>
              </a:rPr>
              <a:t>Bohmovy</a:t>
            </a:r>
            <a:r>
              <a:rPr lang="cs-CZ" sz="1200" dirty="0">
                <a:cs typeface="Times New Roman"/>
              </a:rPr>
              <a:t> rychlosti</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snížení potenciálu je díky snížení účinného průřezu interakce </a:t>
            </a:r>
            <a:br>
              <a:rPr lang="cs-CZ" sz="1200" dirty="0">
                <a:cs typeface="Times New Roman"/>
              </a:rPr>
            </a:br>
            <a:r>
              <a:rPr lang="cs-CZ" sz="1200" dirty="0">
                <a:cs typeface="Times New Roman"/>
              </a:rPr>
              <a:t>pro vyšší rychlosti</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zvýšení potenciálu je pak díky zvýšení toku iontů</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z grafu je také vidno, že aproximativní řešení vede k dobrému přiblížení</a:t>
            </a:r>
            <a:br>
              <a:rPr lang="cs-CZ" sz="1200" dirty="0">
                <a:cs typeface="Times New Roman"/>
              </a:rPr>
            </a:br>
            <a:r>
              <a:rPr lang="cs-CZ" sz="1200" dirty="0">
                <a:cs typeface="Times New Roman"/>
              </a:rPr>
              <a:t>již od relativně nízkých driftových rychlostí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4" name="Picture 3" descr="Chart, line chart&#10;&#10;Description automatically generated">
            <a:extLst>
              <a:ext uri="{FF2B5EF4-FFF2-40B4-BE49-F238E27FC236}">
                <a16:creationId xmlns:a16="http://schemas.microsoft.com/office/drawing/2014/main" id="{2FD405F0-01D0-3A2F-69F0-EE1A07341ADB}"/>
              </a:ext>
            </a:extLst>
          </p:cNvPr>
          <p:cNvPicPr>
            <a:picLocks noChangeAspect="1"/>
          </p:cNvPicPr>
          <p:nvPr/>
        </p:nvPicPr>
        <p:blipFill>
          <a:blip r:embed="rId4"/>
          <a:stretch>
            <a:fillRect/>
          </a:stretch>
        </p:blipFill>
        <p:spPr>
          <a:xfrm>
            <a:off x="5811450" y="2974102"/>
            <a:ext cx="3332550" cy="3047332"/>
          </a:xfrm>
          <a:prstGeom prst="rect">
            <a:avLst/>
          </a:prstGeom>
        </p:spPr>
      </p:pic>
      <p:pic>
        <p:nvPicPr>
          <p:cNvPr id="6" name="Picture 5" descr="Text&#10;&#10;Description automatically generated">
            <a:extLst>
              <a:ext uri="{FF2B5EF4-FFF2-40B4-BE49-F238E27FC236}">
                <a16:creationId xmlns:a16="http://schemas.microsoft.com/office/drawing/2014/main" id="{334EE1C9-C472-82BE-5C9D-9131DA6076DF}"/>
              </a:ext>
            </a:extLst>
          </p:cNvPr>
          <p:cNvPicPr>
            <a:picLocks noChangeAspect="1"/>
          </p:cNvPicPr>
          <p:nvPr/>
        </p:nvPicPr>
        <p:blipFill>
          <a:blip r:embed="rId5"/>
          <a:stretch>
            <a:fillRect/>
          </a:stretch>
        </p:blipFill>
        <p:spPr>
          <a:xfrm>
            <a:off x="5308084" y="6107600"/>
            <a:ext cx="3770101" cy="4952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5A34CDDF-47EA-A6A1-62EE-C70907B10BB7}"/>
              </a:ext>
            </a:extLst>
          </p:cNvPr>
          <p:cNvPicPr>
            <a:picLocks noChangeAspect="1"/>
          </p:cNvPicPr>
          <p:nvPr/>
        </p:nvPicPr>
        <p:blipFill rotWithShape="1">
          <a:blip r:embed="rId6"/>
          <a:srcRect t="7885"/>
          <a:stretch/>
        </p:blipFill>
        <p:spPr>
          <a:xfrm>
            <a:off x="2334126" y="2571086"/>
            <a:ext cx="1874018" cy="2378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D31C13D8-E62C-31B9-6229-9587B615C409}"/>
              </a:ext>
            </a:extLst>
          </p:cNvPr>
          <p:cNvPicPr>
            <a:picLocks noChangeAspect="1"/>
          </p:cNvPicPr>
          <p:nvPr/>
        </p:nvPicPr>
        <p:blipFill>
          <a:blip r:embed="rId7"/>
          <a:stretch>
            <a:fillRect/>
          </a:stretch>
        </p:blipFill>
        <p:spPr>
          <a:xfrm>
            <a:off x="4648516" y="2992550"/>
            <a:ext cx="1092200" cy="254000"/>
          </a:xfrm>
          <a:prstGeom prst="rect">
            <a:avLst/>
          </a:prstGeom>
        </p:spPr>
      </p:pic>
      <p:pic>
        <p:nvPicPr>
          <p:cNvPr id="15" name="Picture 14">
            <a:extLst>
              <a:ext uri="{FF2B5EF4-FFF2-40B4-BE49-F238E27FC236}">
                <a16:creationId xmlns:a16="http://schemas.microsoft.com/office/drawing/2014/main" id="{DCFB47A7-0ACD-677F-07EA-49E28B621F86}"/>
              </a:ext>
            </a:extLst>
          </p:cNvPr>
          <p:cNvPicPr>
            <a:picLocks noChangeAspect="1"/>
          </p:cNvPicPr>
          <p:nvPr/>
        </p:nvPicPr>
        <p:blipFill>
          <a:blip r:embed="rId8"/>
          <a:stretch>
            <a:fillRect/>
          </a:stretch>
        </p:blipFill>
        <p:spPr>
          <a:xfrm>
            <a:off x="3923062" y="3714487"/>
            <a:ext cx="546100" cy="25400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0D7FDDC3-5AAD-7FC4-51D5-C249002C13C6}"/>
              </a:ext>
            </a:extLst>
          </p:cNvPr>
          <p:cNvPicPr>
            <a:picLocks noChangeAspect="1"/>
          </p:cNvPicPr>
          <p:nvPr/>
        </p:nvPicPr>
        <p:blipFill>
          <a:blip r:embed="rId9"/>
          <a:stretch>
            <a:fillRect/>
          </a:stretch>
        </p:blipFill>
        <p:spPr>
          <a:xfrm>
            <a:off x="3560335" y="4497768"/>
            <a:ext cx="725454" cy="382334"/>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27A0359B-7564-CD31-2838-B85572E4B875}"/>
              </a:ext>
            </a:extLst>
          </p:cNvPr>
          <p:cNvPicPr>
            <a:picLocks noChangeAspect="1"/>
          </p:cNvPicPr>
          <p:nvPr/>
        </p:nvPicPr>
        <p:blipFill>
          <a:blip r:embed="rId10"/>
          <a:stretch>
            <a:fillRect/>
          </a:stretch>
        </p:blipFill>
        <p:spPr>
          <a:xfrm>
            <a:off x="6968723" y="3801395"/>
            <a:ext cx="1462406" cy="478991"/>
          </a:xfrm>
          <a:prstGeom prst="rect">
            <a:avLst/>
          </a:prstGeom>
        </p:spPr>
      </p:pic>
      <p:pic>
        <p:nvPicPr>
          <p:cNvPr id="22" name="Picture 21" descr="Text&#10;&#10;Description automatically generated with medium confidence">
            <a:extLst>
              <a:ext uri="{FF2B5EF4-FFF2-40B4-BE49-F238E27FC236}">
                <a16:creationId xmlns:a16="http://schemas.microsoft.com/office/drawing/2014/main" id="{0B1FB865-B339-80B2-7B64-F873533D5D2A}"/>
              </a:ext>
            </a:extLst>
          </p:cNvPr>
          <p:cNvPicPr>
            <a:picLocks noChangeAspect="1"/>
          </p:cNvPicPr>
          <p:nvPr/>
        </p:nvPicPr>
        <p:blipFill>
          <a:blip r:embed="rId11"/>
          <a:stretch>
            <a:fillRect/>
          </a:stretch>
        </p:blipFill>
        <p:spPr>
          <a:xfrm>
            <a:off x="6061238" y="4836950"/>
            <a:ext cx="1240255" cy="195352"/>
          </a:xfrm>
          <a:prstGeom prst="rect">
            <a:avLst/>
          </a:prstGeom>
        </p:spPr>
      </p:pic>
      <p:pic>
        <p:nvPicPr>
          <p:cNvPr id="24" name="Picture 23" descr="Icon&#10;&#10;Description automatically generated with low confidence">
            <a:extLst>
              <a:ext uri="{FF2B5EF4-FFF2-40B4-BE49-F238E27FC236}">
                <a16:creationId xmlns:a16="http://schemas.microsoft.com/office/drawing/2014/main" id="{CAD74326-57F9-3491-2661-345B74F7D33C}"/>
              </a:ext>
            </a:extLst>
          </p:cNvPr>
          <p:cNvPicPr>
            <a:picLocks noChangeAspect="1"/>
          </p:cNvPicPr>
          <p:nvPr/>
        </p:nvPicPr>
        <p:blipFill>
          <a:blip r:embed="rId12"/>
          <a:stretch>
            <a:fillRect/>
          </a:stretch>
        </p:blipFill>
        <p:spPr>
          <a:xfrm>
            <a:off x="1080655" y="1069436"/>
            <a:ext cx="772732" cy="381000"/>
          </a:xfrm>
          <a:prstGeom prst="rect">
            <a:avLst/>
          </a:prstGeom>
        </p:spPr>
      </p:pic>
    </p:spTree>
    <p:extLst>
      <p:ext uri="{BB962C8B-B14F-4D97-AF65-F5344CB8AC3E}">
        <p14:creationId xmlns:p14="http://schemas.microsoft.com/office/powerpoint/2010/main" val="3985786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42</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Plovoucí potenciál a srážky</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3416320"/>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použijeme dříve odvozený vztah:</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pro zvyšující se střední volnou dráhu pak vidíme </a:t>
            </a:r>
            <a:br>
              <a:rPr lang="cs-CZ" sz="1200" dirty="0">
                <a:cs typeface="Times New Roman"/>
              </a:rPr>
            </a:br>
            <a:r>
              <a:rPr lang="cs-CZ" sz="1200" dirty="0">
                <a:cs typeface="Times New Roman"/>
              </a:rPr>
              <a:t>shodu s jednoduchým výsledkem pro OML proudy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pro nižší střední volné dráhy pak částice bude méně </a:t>
            </a:r>
            <a:br>
              <a:rPr lang="cs-CZ" sz="1200" dirty="0">
                <a:cs typeface="Times New Roman"/>
              </a:rPr>
            </a:br>
            <a:r>
              <a:rPr lang="cs-CZ" sz="1200" dirty="0">
                <a:cs typeface="Times New Roman"/>
              </a:rPr>
              <a:t>negativní a  to díky pozitivnímu příspěvku kolizí k </a:t>
            </a:r>
            <a:br>
              <a:rPr lang="cs-CZ" sz="1200" dirty="0">
                <a:cs typeface="Times New Roman"/>
              </a:rPr>
            </a:br>
            <a:r>
              <a:rPr lang="cs-CZ" sz="1200" dirty="0">
                <a:cs typeface="Times New Roman"/>
              </a:rPr>
              <a:t>nabíjení částice pozitivními ionty</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err="1">
                <a:cs typeface="Times New Roman"/>
              </a:rPr>
              <a:t>Zobnin</a:t>
            </a:r>
            <a:r>
              <a:rPr lang="cs-CZ" sz="1200" dirty="0">
                <a:cs typeface="Times New Roman"/>
              </a:rPr>
              <a:t> výsledky numerických simulací pak ukazují</a:t>
            </a:r>
            <a:br>
              <a:rPr lang="cs-CZ" sz="1200" dirty="0">
                <a:cs typeface="Times New Roman"/>
              </a:rPr>
            </a:br>
            <a:r>
              <a:rPr lang="cs-CZ" sz="1200" dirty="0">
                <a:cs typeface="Times New Roman"/>
              </a:rPr>
              <a:t>závislost na poloměru částice</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6" name="Picture 5" descr="Chart, histogram&#10;&#10;Description automatically generated">
            <a:extLst>
              <a:ext uri="{FF2B5EF4-FFF2-40B4-BE49-F238E27FC236}">
                <a16:creationId xmlns:a16="http://schemas.microsoft.com/office/drawing/2014/main" id="{0526F1AB-0B4F-909E-C140-D42E634D666B}"/>
              </a:ext>
            </a:extLst>
          </p:cNvPr>
          <p:cNvPicPr>
            <a:picLocks noChangeAspect="1"/>
          </p:cNvPicPr>
          <p:nvPr/>
        </p:nvPicPr>
        <p:blipFill>
          <a:blip r:embed="rId4"/>
          <a:stretch>
            <a:fillRect/>
          </a:stretch>
        </p:blipFill>
        <p:spPr>
          <a:xfrm>
            <a:off x="4378191" y="1553768"/>
            <a:ext cx="3820995" cy="3519571"/>
          </a:xfrm>
          <a:prstGeom prst="rect">
            <a:avLst/>
          </a:prstGeom>
        </p:spPr>
      </p:pic>
      <p:pic>
        <p:nvPicPr>
          <p:cNvPr id="10" name="Picture 9" descr="Text&#10;&#10;Description automatically generated">
            <a:extLst>
              <a:ext uri="{FF2B5EF4-FFF2-40B4-BE49-F238E27FC236}">
                <a16:creationId xmlns:a16="http://schemas.microsoft.com/office/drawing/2014/main" id="{41A73356-042B-1A50-3B8A-09FF67DEC1DA}"/>
              </a:ext>
            </a:extLst>
          </p:cNvPr>
          <p:cNvPicPr>
            <a:picLocks noChangeAspect="1"/>
          </p:cNvPicPr>
          <p:nvPr/>
        </p:nvPicPr>
        <p:blipFill>
          <a:blip r:embed="rId5"/>
          <a:stretch>
            <a:fillRect/>
          </a:stretch>
        </p:blipFill>
        <p:spPr>
          <a:xfrm>
            <a:off x="4959278" y="5288859"/>
            <a:ext cx="3360821" cy="560137"/>
          </a:xfrm>
          <a:prstGeom prst="rect">
            <a:avLst/>
          </a:prstGeom>
        </p:spPr>
      </p:pic>
      <p:pic>
        <p:nvPicPr>
          <p:cNvPr id="13" name="Picture 12" descr="Diagram&#10;&#10;Description automatically generated">
            <a:extLst>
              <a:ext uri="{FF2B5EF4-FFF2-40B4-BE49-F238E27FC236}">
                <a16:creationId xmlns:a16="http://schemas.microsoft.com/office/drawing/2014/main" id="{04BCEBBB-E77D-08E1-AE63-7D0683F374EA}"/>
              </a:ext>
            </a:extLst>
          </p:cNvPr>
          <p:cNvPicPr>
            <a:picLocks noChangeAspect="1"/>
          </p:cNvPicPr>
          <p:nvPr/>
        </p:nvPicPr>
        <p:blipFill>
          <a:blip r:embed="rId6"/>
          <a:stretch>
            <a:fillRect/>
          </a:stretch>
        </p:blipFill>
        <p:spPr>
          <a:xfrm>
            <a:off x="6601359" y="2758871"/>
            <a:ext cx="2431183" cy="446304"/>
          </a:xfrm>
          <a:prstGeom prst="rect">
            <a:avLst/>
          </a:prstGeom>
        </p:spPr>
      </p:pic>
      <p:cxnSp>
        <p:nvCxnSpPr>
          <p:cNvPr id="14" name="Straight Arrow Connector 13">
            <a:extLst>
              <a:ext uri="{FF2B5EF4-FFF2-40B4-BE49-F238E27FC236}">
                <a16:creationId xmlns:a16="http://schemas.microsoft.com/office/drawing/2014/main" id="{369A003D-C410-6289-7F3D-D99E24B5828E}"/>
              </a:ext>
            </a:extLst>
          </p:cNvPr>
          <p:cNvCxnSpPr>
            <a:cxnSpLocks/>
          </p:cNvCxnSpPr>
          <p:nvPr/>
        </p:nvCxnSpPr>
        <p:spPr>
          <a:xfrm>
            <a:off x="6962264" y="3099418"/>
            <a:ext cx="0" cy="630372"/>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CBC208F8-CB1D-F8B9-EEC8-C23C0DCE1F66}"/>
              </a:ext>
            </a:extLst>
          </p:cNvPr>
          <p:cNvPicPr>
            <a:picLocks noChangeAspect="1"/>
          </p:cNvPicPr>
          <p:nvPr/>
        </p:nvPicPr>
        <p:blipFill>
          <a:blip r:embed="rId7"/>
          <a:stretch>
            <a:fillRect/>
          </a:stretch>
        </p:blipFill>
        <p:spPr>
          <a:xfrm>
            <a:off x="5727032" y="4170046"/>
            <a:ext cx="1700797" cy="233252"/>
          </a:xfrm>
          <a:prstGeom prst="rect">
            <a:avLst/>
          </a:prstGeom>
        </p:spPr>
      </p:pic>
      <p:pic>
        <p:nvPicPr>
          <p:cNvPr id="16" name="Picture 15" descr="Diagram&#10;&#10;Description automatically generated">
            <a:extLst>
              <a:ext uri="{FF2B5EF4-FFF2-40B4-BE49-F238E27FC236}">
                <a16:creationId xmlns:a16="http://schemas.microsoft.com/office/drawing/2014/main" id="{6725E5AF-9AED-A380-F4AC-90EA4E599A21}"/>
              </a:ext>
            </a:extLst>
          </p:cNvPr>
          <p:cNvPicPr>
            <a:picLocks noChangeAspect="1"/>
          </p:cNvPicPr>
          <p:nvPr/>
        </p:nvPicPr>
        <p:blipFill>
          <a:blip r:embed="rId6"/>
          <a:stretch>
            <a:fillRect/>
          </a:stretch>
        </p:blipFill>
        <p:spPr>
          <a:xfrm>
            <a:off x="1323100" y="1330616"/>
            <a:ext cx="2431183" cy="446304"/>
          </a:xfrm>
          <a:prstGeom prst="rect">
            <a:avLst/>
          </a:prstGeom>
        </p:spPr>
      </p:pic>
    </p:spTree>
    <p:extLst>
      <p:ext uri="{BB962C8B-B14F-4D97-AF65-F5344CB8AC3E}">
        <p14:creationId xmlns:p14="http://schemas.microsoft.com/office/powerpoint/2010/main" val="2766521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43</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Plovoucí potenciál se sekundární elektronovou emisí</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4339650"/>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pokud se budeme bavit o astrofyzikálním plazmatu a vezmeme v úvahu sekundární elektronovou emisi pak…</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z grafu e vidět, že můžeme mít i tři hodnoty potenciálu kdy hodnoty totálního proudu jsou nulové</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okrajové hodnoty potenciálu jsou stabilní, ta prostřední není. Pro okrajové platí: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jasně z toho vyplývá důležitá informace: v jednom plazmatu mohou být</a:t>
            </a:r>
            <a:br>
              <a:rPr lang="cs-CZ" sz="1200" dirty="0">
                <a:cs typeface="Times New Roman"/>
              </a:rPr>
            </a:br>
            <a:r>
              <a:rPr lang="cs-CZ" sz="1200" dirty="0">
                <a:cs typeface="Times New Roman"/>
              </a:rPr>
              <a:t>takovéto částice i pozitivní i negativní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4" name="Picture 3" descr="A picture containing text, furniture, seat&#10;&#10;Description automatically generated">
            <a:extLst>
              <a:ext uri="{FF2B5EF4-FFF2-40B4-BE49-F238E27FC236}">
                <a16:creationId xmlns:a16="http://schemas.microsoft.com/office/drawing/2014/main" id="{2DE02090-9C60-BD6B-4936-552F94D30322}"/>
              </a:ext>
            </a:extLst>
          </p:cNvPr>
          <p:cNvPicPr>
            <a:picLocks noChangeAspect="1"/>
          </p:cNvPicPr>
          <p:nvPr/>
        </p:nvPicPr>
        <p:blipFill>
          <a:blip r:embed="rId4"/>
          <a:stretch>
            <a:fillRect/>
          </a:stretch>
        </p:blipFill>
        <p:spPr>
          <a:xfrm>
            <a:off x="6854324" y="1367912"/>
            <a:ext cx="1839161" cy="331652"/>
          </a:xfrm>
          <a:prstGeom prst="rect">
            <a:avLst/>
          </a:prstGeom>
        </p:spPr>
      </p:pic>
      <p:pic>
        <p:nvPicPr>
          <p:cNvPr id="6" name="Picture 5" descr="Chart&#10;&#10;Description automatically generated">
            <a:extLst>
              <a:ext uri="{FF2B5EF4-FFF2-40B4-BE49-F238E27FC236}">
                <a16:creationId xmlns:a16="http://schemas.microsoft.com/office/drawing/2014/main" id="{AD10A4CB-2AAA-2A1C-EB3E-BF989119FB22}"/>
              </a:ext>
            </a:extLst>
          </p:cNvPr>
          <p:cNvPicPr>
            <a:picLocks noChangeAspect="1"/>
          </p:cNvPicPr>
          <p:nvPr/>
        </p:nvPicPr>
        <p:blipFill>
          <a:blip r:embed="rId5"/>
          <a:stretch>
            <a:fillRect/>
          </a:stretch>
        </p:blipFill>
        <p:spPr>
          <a:xfrm>
            <a:off x="5986276" y="3155353"/>
            <a:ext cx="2870200" cy="2876550"/>
          </a:xfrm>
          <a:prstGeom prst="rect">
            <a:avLst/>
          </a:prstGeom>
        </p:spPr>
      </p:pic>
      <p:pic>
        <p:nvPicPr>
          <p:cNvPr id="10" name="Picture 9" descr="Text&#10;&#10;Description automatically generated">
            <a:extLst>
              <a:ext uri="{FF2B5EF4-FFF2-40B4-BE49-F238E27FC236}">
                <a16:creationId xmlns:a16="http://schemas.microsoft.com/office/drawing/2014/main" id="{16F0D54B-209B-F784-5EB2-AD61FCA109E0}"/>
              </a:ext>
            </a:extLst>
          </p:cNvPr>
          <p:cNvPicPr>
            <a:picLocks noChangeAspect="1"/>
          </p:cNvPicPr>
          <p:nvPr/>
        </p:nvPicPr>
        <p:blipFill>
          <a:blip r:embed="rId6"/>
          <a:stretch>
            <a:fillRect/>
          </a:stretch>
        </p:blipFill>
        <p:spPr>
          <a:xfrm>
            <a:off x="5278187" y="6031903"/>
            <a:ext cx="3865813" cy="570641"/>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6E411CE0-0235-81C9-F8CA-3E77A9164879}"/>
              </a:ext>
            </a:extLst>
          </p:cNvPr>
          <p:cNvPicPr>
            <a:picLocks noChangeAspect="1"/>
          </p:cNvPicPr>
          <p:nvPr/>
        </p:nvPicPr>
        <p:blipFill>
          <a:blip r:embed="rId7"/>
          <a:stretch>
            <a:fillRect/>
          </a:stretch>
        </p:blipFill>
        <p:spPr>
          <a:xfrm>
            <a:off x="5986276" y="2072407"/>
            <a:ext cx="1194697" cy="649747"/>
          </a:xfrm>
          <a:prstGeom prst="rect">
            <a:avLst/>
          </a:prstGeom>
        </p:spPr>
      </p:pic>
      <p:pic>
        <p:nvPicPr>
          <p:cNvPr id="15" name="Picture 14" descr="Text&#10;&#10;Description automatically generated">
            <a:extLst>
              <a:ext uri="{FF2B5EF4-FFF2-40B4-BE49-F238E27FC236}">
                <a16:creationId xmlns:a16="http://schemas.microsoft.com/office/drawing/2014/main" id="{A0A6C4F0-FD98-F1AC-9D61-2C97854F1BB5}"/>
              </a:ext>
            </a:extLst>
          </p:cNvPr>
          <p:cNvPicPr>
            <a:picLocks noChangeAspect="1"/>
          </p:cNvPicPr>
          <p:nvPr/>
        </p:nvPicPr>
        <p:blipFill>
          <a:blip r:embed="rId8"/>
          <a:stretch>
            <a:fillRect/>
          </a:stretch>
        </p:blipFill>
        <p:spPr>
          <a:xfrm>
            <a:off x="1304424" y="3065476"/>
            <a:ext cx="3973763" cy="896899"/>
          </a:xfrm>
          <a:prstGeom prst="rect">
            <a:avLst/>
          </a:prstGeom>
        </p:spPr>
      </p:pic>
      <p:sp>
        <p:nvSpPr>
          <p:cNvPr id="16" name="Rectangle 15">
            <a:extLst>
              <a:ext uri="{FF2B5EF4-FFF2-40B4-BE49-F238E27FC236}">
                <a16:creationId xmlns:a16="http://schemas.microsoft.com/office/drawing/2014/main" id="{9DEFDFEB-496D-CA89-13BD-72F03C4DD986}"/>
              </a:ext>
            </a:extLst>
          </p:cNvPr>
          <p:cNvSpPr/>
          <p:nvPr/>
        </p:nvSpPr>
        <p:spPr>
          <a:xfrm flipV="1">
            <a:off x="1271911" y="2957514"/>
            <a:ext cx="4006276" cy="10048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380024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44</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Časový vývoj náboje na částici</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5816977"/>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vyjdeme-li z úvodní relace:</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pak můžeme psát:							, pokud uvažujeme pouze iontový proud</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skrze kapacitní model pak dostaneme:</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rovnice má následující řešení: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s časovou škálou nabíjení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což v rámci kapacitního modelu můžeme uvažovat jako časovou konstantu pro kondenzátor</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s typickým termálním proudem</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nebo z 							a</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pro elektronový proud pak podobně							  kdy 			(díky mobilitě elektronů)</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4" name="Picture 3">
            <a:extLst>
              <a:ext uri="{FF2B5EF4-FFF2-40B4-BE49-F238E27FC236}">
                <a16:creationId xmlns:a16="http://schemas.microsoft.com/office/drawing/2014/main" id="{3E372A7E-DF04-872C-B1EC-86E4748FCC9E}"/>
              </a:ext>
            </a:extLst>
          </p:cNvPr>
          <p:cNvPicPr>
            <a:picLocks noChangeAspect="1"/>
          </p:cNvPicPr>
          <p:nvPr/>
        </p:nvPicPr>
        <p:blipFill>
          <a:blip r:embed="rId4"/>
          <a:stretch>
            <a:fillRect/>
          </a:stretch>
        </p:blipFill>
        <p:spPr>
          <a:xfrm>
            <a:off x="2091865" y="1536086"/>
            <a:ext cx="2480134" cy="584007"/>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3C49DA7C-ADDE-EB07-D495-1B98FB13B43F}"/>
              </a:ext>
            </a:extLst>
          </p:cNvPr>
          <p:cNvPicPr>
            <a:picLocks noChangeAspect="1"/>
          </p:cNvPicPr>
          <p:nvPr/>
        </p:nvPicPr>
        <p:blipFill>
          <a:blip r:embed="rId5"/>
          <a:stretch>
            <a:fillRect/>
          </a:stretch>
        </p:blipFill>
        <p:spPr>
          <a:xfrm>
            <a:off x="3391071" y="2135819"/>
            <a:ext cx="2861104" cy="685294"/>
          </a:xfrm>
          <a:prstGeom prst="rect">
            <a:avLst/>
          </a:prstGeom>
        </p:spPr>
      </p:pic>
      <p:pic>
        <p:nvPicPr>
          <p:cNvPr id="10" name="Picture 9" descr="Text&#10;&#10;Description automatically generated">
            <a:extLst>
              <a:ext uri="{FF2B5EF4-FFF2-40B4-BE49-F238E27FC236}">
                <a16:creationId xmlns:a16="http://schemas.microsoft.com/office/drawing/2014/main" id="{608CC043-B144-7E7B-C4E8-692759EA01EF}"/>
              </a:ext>
            </a:extLst>
          </p:cNvPr>
          <p:cNvPicPr>
            <a:picLocks noChangeAspect="1"/>
          </p:cNvPicPr>
          <p:nvPr/>
        </p:nvPicPr>
        <p:blipFill>
          <a:blip r:embed="rId6"/>
          <a:stretch>
            <a:fillRect/>
          </a:stretch>
        </p:blipFill>
        <p:spPr>
          <a:xfrm>
            <a:off x="2764295" y="2814327"/>
            <a:ext cx="2446116" cy="446372"/>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id="{D34DAA7C-D3E6-8698-1220-867BEC272E44}"/>
              </a:ext>
            </a:extLst>
          </p:cNvPr>
          <p:cNvPicPr>
            <a:picLocks noChangeAspect="1"/>
          </p:cNvPicPr>
          <p:nvPr/>
        </p:nvPicPr>
        <p:blipFill>
          <a:blip r:embed="rId7"/>
          <a:stretch>
            <a:fillRect/>
          </a:stretch>
        </p:blipFill>
        <p:spPr>
          <a:xfrm>
            <a:off x="2462862" y="3391211"/>
            <a:ext cx="3151273" cy="623232"/>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199DFE09-70A3-9FBE-618A-EE86AFDB4D64}"/>
              </a:ext>
            </a:extLst>
          </p:cNvPr>
          <p:cNvPicPr>
            <a:picLocks noChangeAspect="1"/>
          </p:cNvPicPr>
          <p:nvPr/>
        </p:nvPicPr>
        <p:blipFill>
          <a:blip r:embed="rId8"/>
          <a:stretch>
            <a:fillRect/>
          </a:stretch>
        </p:blipFill>
        <p:spPr>
          <a:xfrm>
            <a:off x="6906125" y="4079626"/>
            <a:ext cx="793849" cy="264616"/>
          </a:xfrm>
          <a:prstGeom prst="rect">
            <a:avLst/>
          </a:prstGeom>
        </p:spPr>
      </p:pic>
      <p:pic>
        <p:nvPicPr>
          <p:cNvPr id="17" name="Picture 16">
            <a:extLst>
              <a:ext uri="{FF2B5EF4-FFF2-40B4-BE49-F238E27FC236}">
                <a16:creationId xmlns:a16="http://schemas.microsoft.com/office/drawing/2014/main" id="{D074E2FF-86FA-9F26-F73F-DD2A9FE7ADCF}"/>
              </a:ext>
            </a:extLst>
          </p:cNvPr>
          <p:cNvPicPr>
            <a:picLocks noChangeAspect="1"/>
          </p:cNvPicPr>
          <p:nvPr/>
        </p:nvPicPr>
        <p:blipFill>
          <a:blip r:embed="rId9"/>
          <a:stretch>
            <a:fillRect/>
          </a:stretch>
        </p:blipFill>
        <p:spPr>
          <a:xfrm>
            <a:off x="6820303" y="4394361"/>
            <a:ext cx="952501" cy="228203"/>
          </a:xfrm>
          <a:prstGeom prst="rect">
            <a:avLst/>
          </a:prstGeom>
        </p:spPr>
      </p:pic>
      <p:pic>
        <p:nvPicPr>
          <p:cNvPr id="19" name="Picture 18">
            <a:extLst>
              <a:ext uri="{FF2B5EF4-FFF2-40B4-BE49-F238E27FC236}">
                <a16:creationId xmlns:a16="http://schemas.microsoft.com/office/drawing/2014/main" id="{FCDE0C56-6EFD-10B6-772A-B3A8E9D58FA1}"/>
              </a:ext>
            </a:extLst>
          </p:cNvPr>
          <p:cNvPicPr>
            <a:picLocks noChangeAspect="1"/>
          </p:cNvPicPr>
          <p:nvPr/>
        </p:nvPicPr>
        <p:blipFill>
          <a:blip r:embed="rId10"/>
          <a:stretch>
            <a:fillRect/>
          </a:stretch>
        </p:blipFill>
        <p:spPr>
          <a:xfrm>
            <a:off x="8032716" y="4105675"/>
            <a:ext cx="758990" cy="212517"/>
          </a:xfrm>
          <a:prstGeom prst="rect">
            <a:avLst/>
          </a:prstGeom>
        </p:spPr>
      </p:pic>
      <p:pic>
        <p:nvPicPr>
          <p:cNvPr id="22" name="Picture 21">
            <a:extLst>
              <a:ext uri="{FF2B5EF4-FFF2-40B4-BE49-F238E27FC236}">
                <a16:creationId xmlns:a16="http://schemas.microsoft.com/office/drawing/2014/main" id="{36D6A243-7265-8AB9-27A1-97E219293FB2}"/>
              </a:ext>
            </a:extLst>
          </p:cNvPr>
          <p:cNvPicPr>
            <a:picLocks noChangeAspect="1"/>
          </p:cNvPicPr>
          <p:nvPr/>
        </p:nvPicPr>
        <p:blipFill>
          <a:blip r:embed="rId11"/>
          <a:stretch>
            <a:fillRect/>
          </a:stretch>
        </p:blipFill>
        <p:spPr>
          <a:xfrm>
            <a:off x="7996620" y="4407551"/>
            <a:ext cx="904167" cy="219192"/>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D49C1D64-7D72-2346-3C0F-37CE27E1030E}"/>
              </a:ext>
            </a:extLst>
          </p:cNvPr>
          <p:cNvPicPr>
            <a:picLocks noChangeAspect="1"/>
          </p:cNvPicPr>
          <p:nvPr/>
        </p:nvPicPr>
        <p:blipFill>
          <a:blip r:embed="rId12"/>
          <a:stretch>
            <a:fillRect/>
          </a:stretch>
        </p:blipFill>
        <p:spPr>
          <a:xfrm>
            <a:off x="2947402" y="4818865"/>
            <a:ext cx="1311413" cy="254150"/>
          </a:xfrm>
          <a:prstGeom prst="rect">
            <a:avLst/>
          </a:prstGeom>
        </p:spPr>
      </p:pic>
      <p:pic>
        <p:nvPicPr>
          <p:cNvPr id="28" name="Picture 27" descr="Diagram&#10;&#10;Description automatically generated with medium confidence">
            <a:extLst>
              <a:ext uri="{FF2B5EF4-FFF2-40B4-BE49-F238E27FC236}">
                <a16:creationId xmlns:a16="http://schemas.microsoft.com/office/drawing/2014/main" id="{A2C0E551-2469-EEB3-9BB5-6A3004D7CB09}"/>
              </a:ext>
            </a:extLst>
          </p:cNvPr>
          <p:cNvPicPr>
            <a:picLocks noChangeAspect="1"/>
          </p:cNvPicPr>
          <p:nvPr/>
        </p:nvPicPr>
        <p:blipFill rotWithShape="1">
          <a:blip r:embed="rId13"/>
          <a:srcRect r="42783"/>
          <a:stretch/>
        </p:blipFill>
        <p:spPr>
          <a:xfrm>
            <a:off x="1502233" y="5129769"/>
            <a:ext cx="2408212" cy="761088"/>
          </a:xfrm>
          <a:prstGeom prst="rect">
            <a:avLst/>
          </a:prstGeom>
        </p:spPr>
      </p:pic>
      <p:pic>
        <p:nvPicPr>
          <p:cNvPr id="30" name="Picture 29" descr="Logo&#10;&#10;Description automatically generated">
            <a:extLst>
              <a:ext uri="{FF2B5EF4-FFF2-40B4-BE49-F238E27FC236}">
                <a16:creationId xmlns:a16="http://schemas.microsoft.com/office/drawing/2014/main" id="{64728333-1F2F-D339-2592-420E92F31EA7}"/>
              </a:ext>
            </a:extLst>
          </p:cNvPr>
          <p:cNvPicPr>
            <a:picLocks noChangeAspect="1"/>
          </p:cNvPicPr>
          <p:nvPr/>
        </p:nvPicPr>
        <p:blipFill>
          <a:blip r:embed="rId14"/>
          <a:stretch>
            <a:fillRect/>
          </a:stretch>
        </p:blipFill>
        <p:spPr>
          <a:xfrm>
            <a:off x="4622962" y="5378508"/>
            <a:ext cx="991173" cy="263610"/>
          </a:xfrm>
          <a:prstGeom prst="rect">
            <a:avLst/>
          </a:prstGeom>
        </p:spPr>
      </p:pic>
      <p:pic>
        <p:nvPicPr>
          <p:cNvPr id="32" name="Picture 31" descr="Chart, box and whisker chart&#10;&#10;Description automatically generated">
            <a:extLst>
              <a:ext uri="{FF2B5EF4-FFF2-40B4-BE49-F238E27FC236}">
                <a16:creationId xmlns:a16="http://schemas.microsoft.com/office/drawing/2014/main" id="{D3C7A336-D5D8-452F-8675-8983F5D66120}"/>
              </a:ext>
            </a:extLst>
          </p:cNvPr>
          <p:cNvPicPr>
            <a:picLocks noChangeAspect="1"/>
          </p:cNvPicPr>
          <p:nvPr/>
        </p:nvPicPr>
        <p:blipFill>
          <a:blip r:embed="rId15"/>
          <a:stretch>
            <a:fillRect/>
          </a:stretch>
        </p:blipFill>
        <p:spPr>
          <a:xfrm>
            <a:off x="3179815" y="5895092"/>
            <a:ext cx="3037302" cy="559503"/>
          </a:xfrm>
          <a:prstGeom prst="rect">
            <a:avLst/>
          </a:prstGeom>
        </p:spPr>
      </p:pic>
      <p:pic>
        <p:nvPicPr>
          <p:cNvPr id="34" name="Picture 33" descr="A picture containing text, watch&#10;&#10;Description automatically generated">
            <a:extLst>
              <a:ext uri="{FF2B5EF4-FFF2-40B4-BE49-F238E27FC236}">
                <a16:creationId xmlns:a16="http://schemas.microsoft.com/office/drawing/2014/main" id="{18CEF85D-F323-AE08-8E8A-2C71DD17CBB1}"/>
              </a:ext>
            </a:extLst>
          </p:cNvPr>
          <p:cNvPicPr>
            <a:picLocks noChangeAspect="1"/>
          </p:cNvPicPr>
          <p:nvPr/>
        </p:nvPicPr>
        <p:blipFill>
          <a:blip r:embed="rId16"/>
          <a:stretch>
            <a:fillRect/>
          </a:stretch>
        </p:blipFill>
        <p:spPr>
          <a:xfrm>
            <a:off x="6609010" y="6030377"/>
            <a:ext cx="801369" cy="290496"/>
          </a:xfrm>
          <a:prstGeom prst="rect">
            <a:avLst/>
          </a:prstGeom>
        </p:spPr>
      </p:pic>
      <p:pic>
        <p:nvPicPr>
          <p:cNvPr id="36" name="Picture 35" descr="Text&#10;&#10;Description automatically generated with low confidence">
            <a:extLst>
              <a:ext uri="{FF2B5EF4-FFF2-40B4-BE49-F238E27FC236}">
                <a16:creationId xmlns:a16="http://schemas.microsoft.com/office/drawing/2014/main" id="{73A4B51B-7C09-E47F-E481-FA5E9ACDCA30}"/>
              </a:ext>
            </a:extLst>
          </p:cNvPr>
          <p:cNvPicPr>
            <a:picLocks noChangeAspect="1"/>
          </p:cNvPicPr>
          <p:nvPr/>
        </p:nvPicPr>
        <p:blipFill>
          <a:blip r:embed="rId17"/>
          <a:stretch>
            <a:fillRect/>
          </a:stretch>
        </p:blipFill>
        <p:spPr>
          <a:xfrm>
            <a:off x="2627230" y="1027261"/>
            <a:ext cx="1631585" cy="603463"/>
          </a:xfrm>
          <a:prstGeom prst="rect">
            <a:avLst/>
          </a:prstGeom>
        </p:spPr>
      </p:pic>
    </p:spTree>
    <p:extLst>
      <p:ext uri="{BB962C8B-B14F-4D97-AF65-F5344CB8AC3E}">
        <p14:creationId xmlns:p14="http://schemas.microsoft.com/office/powerpoint/2010/main" val="1511431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45</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Nabíjení částice v okrajové vrstvě (</a:t>
            </a:r>
            <a:r>
              <a:rPr lang="cs-CZ" sz="2000" dirty="0" err="1">
                <a:solidFill>
                  <a:schemeClr val="tx2"/>
                </a:solidFill>
              </a:rPr>
              <a:t>sheath</a:t>
            </a:r>
            <a:r>
              <a:rPr lang="cs-CZ" sz="2000" dirty="0">
                <a:solidFill>
                  <a:schemeClr val="tx2"/>
                </a:solidFill>
              </a:rPr>
              <a:t>) </a:t>
            </a:r>
            <a:r>
              <a:rPr lang="cs-CZ" sz="2000" dirty="0" err="1">
                <a:solidFill>
                  <a:schemeClr val="tx2"/>
                </a:solidFill>
              </a:rPr>
              <a:t>rf</a:t>
            </a:r>
            <a:r>
              <a:rPr lang="cs-CZ" sz="2000" dirty="0">
                <a:solidFill>
                  <a:schemeClr val="tx2"/>
                </a:solidFill>
              </a:rPr>
              <a:t> plazmatu</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5078313"/>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v </a:t>
            </a:r>
            <a:r>
              <a:rPr lang="cs-CZ" sz="1200" dirty="0" err="1">
                <a:cs typeface="Times New Roman"/>
              </a:rPr>
              <a:t>rf</a:t>
            </a:r>
            <a:r>
              <a:rPr lang="cs-CZ" sz="1200" dirty="0">
                <a:cs typeface="Times New Roman"/>
              </a:rPr>
              <a:t> výbojích následují pohyb elektrického pole</a:t>
            </a:r>
            <a:br>
              <a:rPr lang="cs-CZ" sz="1200" dirty="0">
                <a:cs typeface="Times New Roman"/>
              </a:rPr>
            </a:br>
            <a:r>
              <a:rPr lang="cs-CZ" sz="1200" dirty="0">
                <a:cs typeface="Times New Roman"/>
              </a:rPr>
              <a:t>pouze elektrony, ionty a prachové částice nestíhají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prachová částice pak bude periodicky v iontovém </a:t>
            </a:r>
            <a:br>
              <a:rPr lang="cs-CZ" sz="1200" dirty="0">
                <a:cs typeface="Times New Roman"/>
              </a:rPr>
            </a:br>
            <a:r>
              <a:rPr lang="cs-CZ" sz="1200" dirty="0" err="1">
                <a:cs typeface="Times New Roman"/>
              </a:rPr>
              <a:t>sheathu</a:t>
            </a:r>
            <a:r>
              <a:rPr lang="cs-CZ" sz="1200" dirty="0">
                <a:cs typeface="Times New Roman"/>
              </a:rPr>
              <a:t> nebo v mraku elektronů</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pro náboj v elektronovém mraku a </a:t>
            </a:r>
            <a:r>
              <a:rPr lang="cs-CZ" sz="1200" dirty="0" err="1">
                <a:cs typeface="Times New Roman"/>
              </a:rPr>
              <a:t>sheathu</a:t>
            </a:r>
            <a:r>
              <a:rPr lang="cs-CZ" sz="1200" dirty="0">
                <a:cs typeface="Times New Roman"/>
              </a:rPr>
              <a:t> pak </a:t>
            </a:r>
            <a:br>
              <a:rPr lang="cs-CZ" sz="1200" dirty="0">
                <a:cs typeface="Times New Roman"/>
              </a:rPr>
            </a:br>
            <a:r>
              <a:rPr lang="cs-CZ" sz="1200" dirty="0">
                <a:cs typeface="Times New Roman"/>
              </a:rPr>
              <a:t>platí: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kdy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rovnováha je dosažena dle relaxačních dob:</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rovnovážný stav je dosažen ve tvaru </a:t>
            </a:r>
            <a:r>
              <a:rPr lang="cs-CZ" sz="1200" dirty="0" err="1">
                <a:cs typeface="Times New Roman"/>
              </a:rPr>
              <a:t>steady-state</a:t>
            </a:r>
            <a:r>
              <a:rPr lang="cs-CZ" sz="1200" dirty="0">
                <a:cs typeface="Times New Roman"/>
              </a:rPr>
              <a:t> OML</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4" name="Picture 3">
            <a:extLst>
              <a:ext uri="{FF2B5EF4-FFF2-40B4-BE49-F238E27FC236}">
                <a16:creationId xmlns:a16="http://schemas.microsoft.com/office/drawing/2014/main" id="{364B7240-A82F-75A5-57D9-2CB19E22E99F}"/>
              </a:ext>
            </a:extLst>
          </p:cNvPr>
          <p:cNvPicPr>
            <a:picLocks noChangeAspect="1"/>
          </p:cNvPicPr>
          <p:nvPr/>
        </p:nvPicPr>
        <p:blipFill>
          <a:blip r:embed="rId4"/>
          <a:stretch>
            <a:fillRect/>
          </a:stretch>
        </p:blipFill>
        <p:spPr>
          <a:xfrm>
            <a:off x="4007851" y="1351235"/>
            <a:ext cx="5008813" cy="2913523"/>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1E51857F-48DD-77C1-A484-BADB73DA3B40}"/>
              </a:ext>
            </a:extLst>
          </p:cNvPr>
          <p:cNvPicPr>
            <a:picLocks noChangeAspect="1"/>
          </p:cNvPicPr>
          <p:nvPr/>
        </p:nvPicPr>
        <p:blipFill>
          <a:blip r:embed="rId5"/>
          <a:stretch>
            <a:fillRect/>
          </a:stretch>
        </p:blipFill>
        <p:spPr>
          <a:xfrm>
            <a:off x="1056248" y="3103985"/>
            <a:ext cx="2447171" cy="650030"/>
          </a:xfrm>
          <a:prstGeom prst="rect">
            <a:avLst/>
          </a:prstGeom>
        </p:spPr>
      </p:pic>
      <p:pic>
        <p:nvPicPr>
          <p:cNvPr id="10" name="Picture 9" descr="Logo&#10;&#10;Description automatically generated with low confidence">
            <a:extLst>
              <a:ext uri="{FF2B5EF4-FFF2-40B4-BE49-F238E27FC236}">
                <a16:creationId xmlns:a16="http://schemas.microsoft.com/office/drawing/2014/main" id="{8F7FB5A6-5CA5-9883-1D13-71179AC04265}"/>
              </a:ext>
            </a:extLst>
          </p:cNvPr>
          <p:cNvPicPr>
            <a:picLocks noChangeAspect="1"/>
          </p:cNvPicPr>
          <p:nvPr/>
        </p:nvPicPr>
        <p:blipFill>
          <a:blip r:embed="rId6"/>
          <a:stretch>
            <a:fillRect/>
          </a:stretch>
        </p:blipFill>
        <p:spPr>
          <a:xfrm>
            <a:off x="1306723" y="4082737"/>
            <a:ext cx="759287" cy="243722"/>
          </a:xfrm>
          <a:prstGeom prst="rect">
            <a:avLst/>
          </a:prstGeom>
        </p:spPr>
      </p:pic>
      <p:pic>
        <p:nvPicPr>
          <p:cNvPr id="13" name="Picture 12">
            <a:extLst>
              <a:ext uri="{FF2B5EF4-FFF2-40B4-BE49-F238E27FC236}">
                <a16:creationId xmlns:a16="http://schemas.microsoft.com/office/drawing/2014/main" id="{83B31188-D7D7-77EC-8C99-1DAB3F42F083}"/>
              </a:ext>
            </a:extLst>
          </p:cNvPr>
          <p:cNvPicPr>
            <a:picLocks noChangeAspect="1"/>
          </p:cNvPicPr>
          <p:nvPr/>
        </p:nvPicPr>
        <p:blipFill>
          <a:blip r:embed="rId7"/>
          <a:stretch>
            <a:fillRect/>
          </a:stretch>
        </p:blipFill>
        <p:spPr>
          <a:xfrm>
            <a:off x="7819420" y="1315632"/>
            <a:ext cx="1104900" cy="292100"/>
          </a:xfrm>
          <a:prstGeom prst="rect">
            <a:avLst/>
          </a:prstGeom>
        </p:spPr>
      </p:pic>
      <p:cxnSp>
        <p:nvCxnSpPr>
          <p:cNvPr id="14" name="Straight Arrow Connector 13">
            <a:extLst>
              <a:ext uri="{FF2B5EF4-FFF2-40B4-BE49-F238E27FC236}">
                <a16:creationId xmlns:a16="http://schemas.microsoft.com/office/drawing/2014/main" id="{3496E681-D6BC-CC21-5B4E-DB108AC1EF7D}"/>
              </a:ext>
            </a:extLst>
          </p:cNvPr>
          <p:cNvCxnSpPr>
            <a:cxnSpLocks/>
          </p:cNvCxnSpPr>
          <p:nvPr/>
        </p:nvCxnSpPr>
        <p:spPr>
          <a:xfrm>
            <a:off x="4969042" y="2851484"/>
            <a:ext cx="577516" cy="0"/>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7" name="Picture 16" descr="Diagram&#10;&#10;Description automatically generated with medium confidence">
            <a:extLst>
              <a:ext uri="{FF2B5EF4-FFF2-40B4-BE49-F238E27FC236}">
                <a16:creationId xmlns:a16="http://schemas.microsoft.com/office/drawing/2014/main" id="{6FC15A24-C352-AA38-4201-B4A6AA04F640}"/>
              </a:ext>
            </a:extLst>
          </p:cNvPr>
          <p:cNvPicPr>
            <a:picLocks noChangeAspect="1"/>
          </p:cNvPicPr>
          <p:nvPr/>
        </p:nvPicPr>
        <p:blipFill>
          <a:blip r:embed="rId8"/>
          <a:stretch>
            <a:fillRect/>
          </a:stretch>
        </p:blipFill>
        <p:spPr>
          <a:xfrm>
            <a:off x="1420726" y="4698321"/>
            <a:ext cx="3151273" cy="623232"/>
          </a:xfrm>
          <a:prstGeom prst="rect">
            <a:avLst/>
          </a:prstGeom>
        </p:spPr>
      </p:pic>
      <p:pic>
        <p:nvPicPr>
          <p:cNvPr id="18" name="Picture 17" descr="Chart, box and whisker chart&#10;&#10;Description automatically generated">
            <a:extLst>
              <a:ext uri="{FF2B5EF4-FFF2-40B4-BE49-F238E27FC236}">
                <a16:creationId xmlns:a16="http://schemas.microsoft.com/office/drawing/2014/main" id="{6A2C40E9-1C98-7317-BDF2-CE4831F308A3}"/>
              </a:ext>
            </a:extLst>
          </p:cNvPr>
          <p:cNvPicPr>
            <a:picLocks noChangeAspect="1"/>
          </p:cNvPicPr>
          <p:nvPr/>
        </p:nvPicPr>
        <p:blipFill>
          <a:blip r:embed="rId9"/>
          <a:stretch>
            <a:fillRect/>
          </a:stretch>
        </p:blipFill>
        <p:spPr>
          <a:xfrm>
            <a:off x="4969042" y="4726447"/>
            <a:ext cx="3037302" cy="559503"/>
          </a:xfrm>
          <a:prstGeom prst="rect">
            <a:avLst/>
          </a:prstGeom>
        </p:spPr>
      </p:pic>
      <p:pic>
        <p:nvPicPr>
          <p:cNvPr id="19" name="Picture 18" descr="A picture containing text, watch&#10;&#10;Description automatically generated">
            <a:extLst>
              <a:ext uri="{FF2B5EF4-FFF2-40B4-BE49-F238E27FC236}">
                <a16:creationId xmlns:a16="http://schemas.microsoft.com/office/drawing/2014/main" id="{761CA47A-67E5-333A-18BD-87BD92D402CB}"/>
              </a:ext>
            </a:extLst>
          </p:cNvPr>
          <p:cNvPicPr>
            <a:picLocks noChangeAspect="1"/>
          </p:cNvPicPr>
          <p:nvPr/>
        </p:nvPicPr>
        <p:blipFill>
          <a:blip r:embed="rId10"/>
          <a:stretch>
            <a:fillRect/>
          </a:stretch>
        </p:blipFill>
        <p:spPr>
          <a:xfrm>
            <a:off x="3643262" y="4397384"/>
            <a:ext cx="801369" cy="290496"/>
          </a:xfrm>
          <a:prstGeom prst="rect">
            <a:avLst/>
          </a:prstGeom>
        </p:spPr>
      </p:pic>
      <p:cxnSp>
        <p:nvCxnSpPr>
          <p:cNvPr id="21" name="Straight Arrow Connector 20">
            <a:extLst>
              <a:ext uri="{FF2B5EF4-FFF2-40B4-BE49-F238E27FC236}">
                <a16:creationId xmlns:a16="http://schemas.microsoft.com/office/drawing/2014/main" id="{F1343D7C-23A6-65FE-06FF-A9A922CE5554}"/>
              </a:ext>
            </a:extLst>
          </p:cNvPr>
          <p:cNvCxnSpPr>
            <a:cxnSpLocks/>
          </p:cNvCxnSpPr>
          <p:nvPr/>
        </p:nvCxnSpPr>
        <p:spPr>
          <a:xfrm flipV="1">
            <a:off x="5546558" y="2069432"/>
            <a:ext cx="2683042" cy="3801979"/>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5" name="Picture 24" descr="Diagram&#10;&#10;Description automatically generated with low confidence">
            <a:extLst>
              <a:ext uri="{FF2B5EF4-FFF2-40B4-BE49-F238E27FC236}">
                <a16:creationId xmlns:a16="http://schemas.microsoft.com/office/drawing/2014/main" id="{48EDC22F-74E2-2F0E-3B1F-15EE269AA864}"/>
              </a:ext>
            </a:extLst>
          </p:cNvPr>
          <p:cNvPicPr>
            <a:picLocks noChangeAspect="1"/>
          </p:cNvPicPr>
          <p:nvPr/>
        </p:nvPicPr>
        <p:blipFill>
          <a:blip r:embed="rId11"/>
          <a:stretch>
            <a:fillRect/>
          </a:stretch>
        </p:blipFill>
        <p:spPr>
          <a:xfrm>
            <a:off x="2713958" y="5718348"/>
            <a:ext cx="2825751" cy="711200"/>
          </a:xfrm>
          <a:prstGeom prst="rect">
            <a:avLst/>
          </a:prstGeom>
        </p:spPr>
      </p:pic>
    </p:spTree>
    <p:extLst>
      <p:ext uri="{BB962C8B-B14F-4D97-AF65-F5344CB8AC3E}">
        <p14:creationId xmlns:p14="http://schemas.microsoft.com/office/powerpoint/2010/main" val="2040382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46</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Stochastické fluktuace</a:t>
            </a:r>
          </a:p>
        </p:txBody>
      </p:sp>
      <p:sp>
        <p:nvSpPr>
          <p:cNvPr id="3" name="TextBox 2">
            <a:extLst>
              <a:ext uri="{FF2B5EF4-FFF2-40B4-BE49-F238E27FC236}">
                <a16:creationId xmlns:a16="http://schemas.microsoft.com/office/drawing/2014/main" id="{5E62E022-64C2-4A1C-76C2-D8189D2A0B17}"/>
              </a:ext>
            </a:extLst>
          </p:cNvPr>
          <p:cNvSpPr txBox="1"/>
          <p:nvPr/>
        </p:nvSpPr>
        <p:spPr>
          <a:xfrm>
            <a:off x="540327" y="1712262"/>
            <a:ext cx="7880465" cy="3970318"/>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pro plovoucí potenciál platí, že pravděpodobnost dopadu elektronu i iontu je shodná</a:t>
            </a:r>
            <a:br>
              <a:rPr lang="cs-CZ" sz="1200" dirty="0">
                <a:cs typeface="Times New Roman"/>
              </a:rPr>
            </a:br>
            <a:r>
              <a:rPr lang="cs-CZ" sz="1200" dirty="0">
                <a:cs typeface="Times New Roman"/>
              </a:rPr>
              <a:t>to zobrazuje graf níže:</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pro velikost fluktuací náboje prachové částice </a:t>
            </a:r>
            <a:r>
              <a:rPr lang="cs-CZ" sz="1200" dirty="0" err="1">
                <a:cs typeface="Times New Roman"/>
              </a:rPr>
              <a:t>vycházi</a:t>
            </a:r>
            <a:r>
              <a:rPr lang="cs-CZ" sz="1200" dirty="0">
                <a:cs typeface="Times New Roman"/>
              </a:rPr>
              <a:t> ze simulací a analytických výpočtů vztah:</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4" name="Picture 3" descr="A picture containing text&#10;&#10;Description automatically generated">
            <a:extLst>
              <a:ext uri="{FF2B5EF4-FFF2-40B4-BE49-F238E27FC236}">
                <a16:creationId xmlns:a16="http://schemas.microsoft.com/office/drawing/2014/main" id="{39768DDF-1FB1-2CBF-09D5-859ACDC01178}"/>
              </a:ext>
            </a:extLst>
          </p:cNvPr>
          <p:cNvPicPr>
            <a:picLocks noChangeAspect="1"/>
          </p:cNvPicPr>
          <p:nvPr/>
        </p:nvPicPr>
        <p:blipFill>
          <a:blip r:embed="rId4"/>
          <a:stretch>
            <a:fillRect/>
          </a:stretch>
        </p:blipFill>
        <p:spPr>
          <a:xfrm>
            <a:off x="6142254" y="1712262"/>
            <a:ext cx="622358" cy="225492"/>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797D11DA-E31C-77D4-21B3-9F19CD4A53BC}"/>
              </a:ext>
            </a:extLst>
          </p:cNvPr>
          <p:cNvPicPr>
            <a:picLocks noChangeAspect="1"/>
          </p:cNvPicPr>
          <p:nvPr/>
        </p:nvPicPr>
        <p:blipFill>
          <a:blip r:embed="rId5"/>
          <a:stretch>
            <a:fillRect/>
          </a:stretch>
        </p:blipFill>
        <p:spPr>
          <a:xfrm>
            <a:off x="6752580" y="5005750"/>
            <a:ext cx="1533220" cy="284515"/>
          </a:xfrm>
          <a:prstGeom prst="rect">
            <a:avLst/>
          </a:prstGeom>
        </p:spPr>
      </p:pic>
      <p:pic>
        <p:nvPicPr>
          <p:cNvPr id="15" name="Picture 14" descr="Chart, line chart&#10;&#10;Description automatically generated">
            <a:extLst>
              <a:ext uri="{FF2B5EF4-FFF2-40B4-BE49-F238E27FC236}">
                <a16:creationId xmlns:a16="http://schemas.microsoft.com/office/drawing/2014/main" id="{7A1936BC-0EB4-E629-BCC0-7394B473088C}"/>
              </a:ext>
            </a:extLst>
          </p:cNvPr>
          <p:cNvPicPr>
            <a:picLocks noChangeAspect="1"/>
          </p:cNvPicPr>
          <p:nvPr/>
        </p:nvPicPr>
        <p:blipFill>
          <a:blip r:embed="rId6"/>
          <a:stretch>
            <a:fillRect/>
          </a:stretch>
        </p:blipFill>
        <p:spPr>
          <a:xfrm>
            <a:off x="5141928" y="2022031"/>
            <a:ext cx="3418376" cy="2379738"/>
          </a:xfrm>
          <a:prstGeom prst="rect">
            <a:avLst/>
          </a:prstGeom>
        </p:spPr>
      </p:pic>
      <p:pic>
        <p:nvPicPr>
          <p:cNvPr id="17" name="Picture 16">
            <a:extLst>
              <a:ext uri="{FF2B5EF4-FFF2-40B4-BE49-F238E27FC236}">
                <a16:creationId xmlns:a16="http://schemas.microsoft.com/office/drawing/2014/main" id="{708D3068-561F-C54F-6C1D-0ED4DF3D1477}"/>
              </a:ext>
            </a:extLst>
          </p:cNvPr>
          <p:cNvPicPr>
            <a:picLocks noChangeAspect="1"/>
          </p:cNvPicPr>
          <p:nvPr/>
        </p:nvPicPr>
        <p:blipFill>
          <a:blip r:embed="rId7"/>
          <a:stretch>
            <a:fillRect/>
          </a:stretch>
        </p:blipFill>
        <p:spPr>
          <a:xfrm>
            <a:off x="989215" y="3990546"/>
            <a:ext cx="3935998" cy="411223"/>
          </a:xfrm>
          <a:prstGeom prst="rect">
            <a:avLst/>
          </a:prstGeom>
        </p:spPr>
      </p:pic>
      <p:pic>
        <p:nvPicPr>
          <p:cNvPr id="13" name="Picture 12" descr="Logo&#10;&#10;Description automatically generated">
            <a:extLst>
              <a:ext uri="{FF2B5EF4-FFF2-40B4-BE49-F238E27FC236}">
                <a16:creationId xmlns:a16="http://schemas.microsoft.com/office/drawing/2014/main" id="{70FF21F5-5338-4CA3-6C1C-BC7E383CDC9C}"/>
              </a:ext>
            </a:extLst>
          </p:cNvPr>
          <p:cNvPicPr>
            <a:picLocks noChangeAspect="1"/>
          </p:cNvPicPr>
          <p:nvPr/>
        </p:nvPicPr>
        <p:blipFill>
          <a:blip r:embed="rId8"/>
          <a:stretch>
            <a:fillRect/>
          </a:stretch>
        </p:blipFill>
        <p:spPr>
          <a:xfrm>
            <a:off x="7333228" y="2845546"/>
            <a:ext cx="371923" cy="258069"/>
          </a:xfrm>
          <a:prstGeom prst="rect">
            <a:avLst/>
          </a:prstGeom>
        </p:spPr>
      </p:pic>
    </p:spTree>
    <p:extLst>
      <p:ext uri="{BB962C8B-B14F-4D97-AF65-F5344CB8AC3E}">
        <p14:creationId xmlns:p14="http://schemas.microsoft.com/office/powerpoint/2010/main" val="1153226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47</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Systém s více částicemi a odčerpání elektronů</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5262979"/>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doposud jsme uvažovali o nabíjení jen jedné částice prachu</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pro vysokou hustotu prachu 	je velká část elektronů vázána</a:t>
            </a:r>
            <a:br>
              <a:rPr lang="cs-CZ" sz="1200" dirty="0">
                <a:cs typeface="Times New Roman"/>
              </a:rPr>
            </a:br>
            <a:r>
              <a:rPr lang="cs-CZ" sz="1200" dirty="0">
                <a:cs typeface="Times New Roman"/>
              </a:rPr>
              <a:t>na tyto prachové částice, což ovlivní plazma samotné a </a:t>
            </a:r>
            <a:br>
              <a:rPr lang="cs-CZ" sz="1200" dirty="0">
                <a:cs typeface="Times New Roman"/>
              </a:rPr>
            </a:br>
            <a:r>
              <a:rPr lang="cs-CZ" sz="1200" dirty="0">
                <a:cs typeface="Times New Roman"/>
              </a:rPr>
              <a:t>samozřejmě taky pak nabíjení částic</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uvažujme situaci na obrázku vpravo, pro plazma platí: </a:t>
            </a:r>
            <a:br>
              <a:rPr lang="cs-CZ" sz="1200" dirty="0">
                <a:cs typeface="Times New Roman"/>
              </a:rPr>
            </a:br>
            <a:br>
              <a:rPr lang="cs-CZ" sz="1200" dirty="0">
                <a:cs typeface="Times New Roman"/>
              </a:rPr>
            </a:br>
            <a:br>
              <a:rPr lang="cs-CZ" sz="1200" dirty="0">
                <a:cs typeface="Times New Roman"/>
              </a:rPr>
            </a:br>
            <a:br>
              <a:rPr lang="cs-CZ" sz="1200" dirty="0">
                <a:cs typeface="Times New Roman"/>
              </a:rPr>
            </a:br>
            <a:r>
              <a:rPr lang="cs-CZ" sz="1200" dirty="0">
                <a:cs typeface="Times New Roman"/>
              </a:rPr>
              <a:t>					a potenciál</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předpokládejme, že hustota elektronů v prachovém oblaku </a:t>
            </a:r>
            <a:br>
              <a:rPr lang="cs-CZ" sz="1200" dirty="0">
                <a:cs typeface="Times New Roman"/>
              </a:rPr>
            </a:br>
            <a:r>
              <a:rPr lang="cs-CZ" sz="1200" dirty="0">
                <a:cs typeface="Times New Roman"/>
              </a:rPr>
              <a:t>bude škálována skrze změnu plazmového potenciálu v oblaku </a:t>
            </a:r>
            <a:br>
              <a:rPr lang="cs-CZ" sz="1200" dirty="0">
                <a:cs typeface="Times New Roman"/>
              </a:rPr>
            </a:br>
            <a:r>
              <a:rPr lang="cs-CZ" sz="1200" dirty="0">
                <a:cs typeface="Times New Roman"/>
              </a:rPr>
              <a:t>přes </a:t>
            </a:r>
            <a:r>
              <a:rPr lang="cs-CZ" sz="1200" dirty="0" err="1">
                <a:cs typeface="Times New Roman"/>
              </a:rPr>
              <a:t>Boltzmannův</a:t>
            </a:r>
            <a:r>
              <a:rPr lang="cs-CZ" sz="1200" dirty="0">
                <a:cs typeface="Times New Roman"/>
              </a:rPr>
              <a:t> faktor</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pro plazma elektrických výbojů platí lépe:</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err="1">
                <a:cs typeface="Times New Roman"/>
              </a:rPr>
              <a:t>kvazineutralita</a:t>
            </a:r>
            <a:r>
              <a:rPr lang="cs-CZ" sz="1200" dirty="0">
                <a:cs typeface="Times New Roman"/>
              </a:rPr>
              <a:t> je spoluurčena i prachem:</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přitom potenciál prachových zrn je třeba brát ve vztahu k potenciálu plazmatu v prachovém oblaku</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přítomnost prachu odsávajícího elektrony se pak může projevit pozitivnějším potenciálem, viz obr. b), anglicky se tomu říká </a:t>
            </a:r>
            <a:r>
              <a:rPr lang="cs-CZ" sz="1200" dirty="0" err="1">
                <a:cs typeface="Times New Roman"/>
              </a:rPr>
              <a:t>electron</a:t>
            </a:r>
            <a:r>
              <a:rPr lang="cs-CZ" sz="1200" dirty="0">
                <a:cs typeface="Times New Roman"/>
              </a:rPr>
              <a:t> </a:t>
            </a:r>
            <a:r>
              <a:rPr lang="cs-CZ" sz="1200" dirty="0" err="1">
                <a:cs typeface="Times New Roman"/>
              </a:rPr>
              <a:t>depletion</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4" name="Picture 3" descr="A picture containing icon&#10;&#10;Description automatically generated">
            <a:extLst>
              <a:ext uri="{FF2B5EF4-FFF2-40B4-BE49-F238E27FC236}">
                <a16:creationId xmlns:a16="http://schemas.microsoft.com/office/drawing/2014/main" id="{206D3D33-5803-4474-4498-8727E3F3276B}"/>
              </a:ext>
            </a:extLst>
          </p:cNvPr>
          <p:cNvPicPr>
            <a:picLocks noChangeAspect="1"/>
          </p:cNvPicPr>
          <p:nvPr/>
        </p:nvPicPr>
        <p:blipFill>
          <a:blip r:embed="rId4"/>
          <a:stretch>
            <a:fillRect/>
          </a:stretch>
        </p:blipFill>
        <p:spPr>
          <a:xfrm>
            <a:off x="3706457" y="2489822"/>
            <a:ext cx="847158" cy="22859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C222D1D3-C5B9-7B95-E895-8AD84EAB09ED}"/>
              </a:ext>
            </a:extLst>
          </p:cNvPr>
          <p:cNvPicPr>
            <a:picLocks noChangeAspect="1"/>
          </p:cNvPicPr>
          <p:nvPr/>
        </p:nvPicPr>
        <p:blipFill>
          <a:blip r:embed="rId5"/>
          <a:stretch>
            <a:fillRect/>
          </a:stretch>
        </p:blipFill>
        <p:spPr>
          <a:xfrm>
            <a:off x="2681050" y="1490322"/>
            <a:ext cx="283632" cy="265905"/>
          </a:xfrm>
          <a:prstGeom prst="rect">
            <a:avLst/>
          </a:prstGeom>
        </p:spPr>
      </p:pic>
      <p:pic>
        <p:nvPicPr>
          <p:cNvPr id="10" name="Picture 9" descr="Chart, diagram&#10;&#10;Description automatically generated">
            <a:extLst>
              <a:ext uri="{FF2B5EF4-FFF2-40B4-BE49-F238E27FC236}">
                <a16:creationId xmlns:a16="http://schemas.microsoft.com/office/drawing/2014/main" id="{3EB900C7-577E-2653-4674-B27B1C4684F8}"/>
              </a:ext>
            </a:extLst>
          </p:cNvPr>
          <p:cNvPicPr>
            <a:picLocks noChangeAspect="1"/>
          </p:cNvPicPr>
          <p:nvPr/>
        </p:nvPicPr>
        <p:blipFill>
          <a:blip r:embed="rId6"/>
          <a:stretch>
            <a:fillRect/>
          </a:stretch>
        </p:blipFill>
        <p:spPr>
          <a:xfrm>
            <a:off x="5013965" y="1257313"/>
            <a:ext cx="3859193" cy="362090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6CC631C0-EC5F-E5CE-389C-DCEE556794D0}"/>
              </a:ext>
            </a:extLst>
          </p:cNvPr>
          <p:cNvPicPr>
            <a:picLocks noChangeAspect="1"/>
          </p:cNvPicPr>
          <p:nvPr/>
        </p:nvPicPr>
        <p:blipFill>
          <a:blip r:embed="rId7"/>
          <a:stretch>
            <a:fillRect/>
          </a:stretch>
        </p:blipFill>
        <p:spPr>
          <a:xfrm>
            <a:off x="2460088" y="3792548"/>
            <a:ext cx="1272039" cy="46198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A7D88C60-93EC-161C-E4D0-94CD02E35156}"/>
              </a:ext>
            </a:extLst>
          </p:cNvPr>
          <p:cNvPicPr>
            <a:picLocks noChangeAspect="1"/>
          </p:cNvPicPr>
          <p:nvPr/>
        </p:nvPicPr>
        <p:blipFill>
          <a:blip r:embed="rId8"/>
          <a:stretch>
            <a:fillRect/>
          </a:stretch>
        </p:blipFill>
        <p:spPr>
          <a:xfrm>
            <a:off x="3581099" y="4313169"/>
            <a:ext cx="801794" cy="276810"/>
          </a:xfrm>
          <a:prstGeom prst="rect">
            <a:avLst/>
          </a:prstGeom>
        </p:spPr>
      </p:pic>
      <p:pic>
        <p:nvPicPr>
          <p:cNvPr id="17" name="Picture 16" descr="Text, logo&#10;&#10;Description automatically generated">
            <a:extLst>
              <a:ext uri="{FF2B5EF4-FFF2-40B4-BE49-F238E27FC236}">
                <a16:creationId xmlns:a16="http://schemas.microsoft.com/office/drawing/2014/main" id="{E3E6D20E-FB36-0C1E-1D5D-23B6CB3C5AAE}"/>
              </a:ext>
            </a:extLst>
          </p:cNvPr>
          <p:cNvPicPr>
            <a:picLocks noChangeAspect="1"/>
          </p:cNvPicPr>
          <p:nvPr/>
        </p:nvPicPr>
        <p:blipFill>
          <a:blip r:embed="rId9"/>
          <a:stretch>
            <a:fillRect/>
          </a:stretch>
        </p:blipFill>
        <p:spPr>
          <a:xfrm>
            <a:off x="2191431" y="4846223"/>
            <a:ext cx="2565400" cy="368776"/>
          </a:xfrm>
          <a:prstGeom prst="rect">
            <a:avLst/>
          </a:prstGeom>
        </p:spPr>
      </p:pic>
      <p:pic>
        <p:nvPicPr>
          <p:cNvPr id="28" name="Picture 27" descr="Text&#10;&#10;Description automatically generated with medium confidence">
            <a:extLst>
              <a:ext uri="{FF2B5EF4-FFF2-40B4-BE49-F238E27FC236}">
                <a16:creationId xmlns:a16="http://schemas.microsoft.com/office/drawing/2014/main" id="{B01F49C9-3630-6DF5-D7A6-68D83BC3A4BC}"/>
              </a:ext>
            </a:extLst>
          </p:cNvPr>
          <p:cNvPicPr>
            <a:picLocks noChangeAspect="1"/>
          </p:cNvPicPr>
          <p:nvPr/>
        </p:nvPicPr>
        <p:blipFill>
          <a:blip r:embed="rId10"/>
          <a:stretch>
            <a:fillRect/>
          </a:stretch>
        </p:blipFill>
        <p:spPr>
          <a:xfrm>
            <a:off x="3841750" y="2739976"/>
            <a:ext cx="546100" cy="215900"/>
          </a:xfrm>
          <a:prstGeom prst="rect">
            <a:avLst/>
          </a:prstGeom>
        </p:spPr>
      </p:pic>
      <p:pic>
        <p:nvPicPr>
          <p:cNvPr id="30" name="Picture 29" descr="A picture containing bowed instrument&#10;&#10;Description automatically generated">
            <a:extLst>
              <a:ext uri="{FF2B5EF4-FFF2-40B4-BE49-F238E27FC236}">
                <a16:creationId xmlns:a16="http://schemas.microsoft.com/office/drawing/2014/main" id="{CB4B45AE-911C-F431-3727-23988BFC43EC}"/>
              </a:ext>
            </a:extLst>
          </p:cNvPr>
          <p:cNvPicPr>
            <a:picLocks noChangeAspect="1"/>
          </p:cNvPicPr>
          <p:nvPr/>
        </p:nvPicPr>
        <p:blipFill>
          <a:blip r:embed="rId11"/>
          <a:stretch>
            <a:fillRect/>
          </a:stretch>
        </p:blipFill>
        <p:spPr>
          <a:xfrm>
            <a:off x="3740482" y="2944497"/>
            <a:ext cx="202535" cy="293327"/>
          </a:xfrm>
          <a:prstGeom prst="rect">
            <a:avLst/>
          </a:prstGeom>
        </p:spPr>
      </p:pic>
    </p:spTree>
    <p:extLst>
      <p:ext uri="{BB962C8B-B14F-4D97-AF65-F5344CB8AC3E}">
        <p14:creationId xmlns:p14="http://schemas.microsoft.com/office/powerpoint/2010/main" val="2896390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4</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Nanosecond</a:t>
            </a:r>
            <a:r>
              <a:rPr lang="cs-CZ" sz="2000" dirty="0">
                <a:solidFill>
                  <a:schemeClr val="tx2"/>
                </a:solidFill>
              </a:rPr>
              <a:t> </a:t>
            </a:r>
            <a:r>
              <a:rPr lang="cs-CZ" sz="2000" dirty="0" err="1">
                <a:solidFill>
                  <a:schemeClr val="tx2"/>
                </a:solidFill>
              </a:rPr>
              <a:t>electric</a:t>
            </a:r>
            <a:r>
              <a:rPr lang="cs-CZ" sz="2000" dirty="0">
                <a:solidFill>
                  <a:schemeClr val="tx2"/>
                </a:solidFill>
              </a:rPr>
              <a:t> </a:t>
            </a:r>
            <a:r>
              <a:rPr lang="cs-CZ" sz="2000" dirty="0" err="1">
                <a:solidFill>
                  <a:schemeClr val="tx2"/>
                </a:solidFill>
              </a:rPr>
              <a:t>breakdown</a:t>
            </a:r>
            <a:r>
              <a:rPr lang="cs-CZ" sz="2000" dirty="0">
                <a:solidFill>
                  <a:schemeClr val="tx2"/>
                </a:solidFill>
              </a:rPr>
              <a:t> in a </a:t>
            </a:r>
            <a:r>
              <a:rPr lang="cs-CZ" sz="2000" dirty="0" err="1">
                <a:solidFill>
                  <a:schemeClr val="tx2"/>
                </a:solidFill>
              </a:rPr>
              <a:t>dielectric</a:t>
            </a:r>
            <a:r>
              <a:rPr lang="cs-CZ" sz="2000" dirty="0">
                <a:solidFill>
                  <a:schemeClr val="tx2"/>
                </a:solidFill>
              </a:rPr>
              <a:t> </a:t>
            </a:r>
            <a:r>
              <a:rPr lang="cs-CZ" sz="2000" dirty="0" err="1">
                <a:solidFill>
                  <a:schemeClr val="tx2"/>
                </a:solidFill>
              </a:rPr>
              <a:t>liquid</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4154984"/>
          </a:xfrm>
          <a:prstGeom prst="rect">
            <a:avLst/>
          </a:prstGeom>
          <a:noFill/>
        </p:spPr>
        <p:txBody>
          <a:bodyPr wrap="square" rtlCol="0">
            <a:spAutoFit/>
          </a:bodyPr>
          <a:lstStyle/>
          <a:p>
            <a:r>
              <a:rPr lang="en-GB" sz="1200" b="0" i="0" u="none" strike="noStrike" dirty="0">
                <a:solidFill>
                  <a:srgbClr val="0D0D0D"/>
                </a:solidFill>
                <a:effectLst/>
                <a:highlight>
                  <a:srgbClr val="FFFFFF"/>
                </a:highlight>
                <a:latin typeface="Söhne"/>
              </a:rPr>
              <a:t>1) A rapidly changing (nanoseconds) electric field generates negative pressure through the nonlinear response of a polar/dielectric liquid, resulting in nanoscopic "cracks" in the liquid—a phenomenon known as electrostriction.</a:t>
            </a:r>
          </a:p>
          <a:p>
            <a:pPr marL="285750" indent="-285750">
              <a:buFont typeface="+mj-lt"/>
              <a:buAutoNum type="romanUcPeriod"/>
            </a:pPr>
            <a:r>
              <a:rPr lang="en-GB" sz="1200" b="0" i="0" u="none" strike="noStrike" dirty="0">
                <a:solidFill>
                  <a:srgbClr val="0D0D0D"/>
                </a:solidFill>
                <a:effectLst/>
                <a:highlight>
                  <a:srgbClr val="FFFFFF"/>
                </a:highlight>
                <a:latin typeface="Söhne"/>
              </a:rPr>
              <a:t>A rapidly changing high electric field at the electrode =&gt; </a:t>
            </a:r>
          </a:p>
          <a:p>
            <a:pPr marL="285750" indent="-285750">
              <a:buFont typeface="+mj-lt"/>
              <a:buAutoNum type="romanUcPeriod"/>
            </a:pPr>
            <a:r>
              <a:rPr lang="en-GB" sz="1200" b="0" i="0" u="none" strike="noStrike" dirty="0">
                <a:solidFill>
                  <a:srgbClr val="0D0D0D"/>
                </a:solidFill>
                <a:effectLst/>
                <a:highlight>
                  <a:srgbClr val="FFFFFF"/>
                </a:highlight>
                <a:latin typeface="Söhne"/>
              </a:rPr>
              <a:t>Creation of negative pressure =&gt; </a:t>
            </a:r>
          </a:p>
          <a:p>
            <a:pPr marL="285750" indent="-285750">
              <a:buFont typeface="+mj-lt"/>
              <a:buAutoNum type="romanUcPeriod"/>
            </a:pPr>
            <a:r>
              <a:rPr lang="en-GB" sz="1200" dirty="0">
                <a:solidFill>
                  <a:srgbClr val="0D0D0D"/>
                </a:solidFill>
                <a:highlight>
                  <a:srgbClr val="FFFFFF"/>
                </a:highlight>
                <a:latin typeface="Söhne"/>
              </a:rPr>
              <a:t>G</a:t>
            </a:r>
            <a:r>
              <a:rPr lang="en-GB" sz="1200" b="0" i="0" u="none" strike="noStrike" dirty="0">
                <a:solidFill>
                  <a:srgbClr val="0D0D0D"/>
                </a:solidFill>
                <a:effectLst/>
                <a:highlight>
                  <a:srgbClr val="FFFFFF"/>
                </a:highlight>
                <a:latin typeface="Söhne"/>
              </a:rPr>
              <a:t>eneration of nanoscopic vacancies (literally nano-cracks in water) =&gt; </a:t>
            </a:r>
            <a:endParaRPr lang="en-GB" sz="1200" dirty="0">
              <a:solidFill>
                <a:srgbClr val="0D0D0D"/>
              </a:solidFill>
              <a:highlight>
                <a:srgbClr val="FFFFFF"/>
              </a:highlight>
              <a:latin typeface="Söhne"/>
            </a:endParaRPr>
          </a:p>
          <a:p>
            <a:pPr marL="285750" indent="-285750">
              <a:buFont typeface="+mj-lt"/>
              <a:buAutoNum type="romanUcPeriod"/>
            </a:pPr>
            <a:r>
              <a:rPr lang="en-GB" sz="1200" b="0" i="0" u="none" strike="noStrike" dirty="0">
                <a:solidFill>
                  <a:srgbClr val="0D0D0D"/>
                </a:solidFill>
                <a:effectLst/>
                <a:highlight>
                  <a:srgbClr val="FFFFFF"/>
                </a:highlight>
                <a:latin typeface="Söhne"/>
              </a:rPr>
              <a:t>Multiplication of electrons in the </a:t>
            </a:r>
            <a:r>
              <a:rPr lang="en-GB" sz="1200" b="0" i="0" u="none" strike="noStrike" dirty="0" err="1">
                <a:solidFill>
                  <a:srgbClr val="0D0D0D"/>
                </a:solidFill>
                <a:effectLst/>
                <a:highlight>
                  <a:srgbClr val="FFFFFF"/>
                </a:highlight>
                <a:latin typeface="Söhne"/>
              </a:rPr>
              <a:t>nanovacancy</a:t>
            </a:r>
            <a:r>
              <a:rPr lang="en-GB" sz="1200" b="0" i="0" u="none" strike="noStrike" dirty="0">
                <a:solidFill>
                  <a:srgbClr val="0D0D0D"/>
                </a:solidFill>
                <a:effectLst/>
                <a:highlight>
                  <a:srgbClr val="FFFFFF"/>
                </a:highlight>
                <a:latin typeface="Söhne"/>
              </a:rPr>
              <a:t> similar to a photomultiplier =&gt; </a:t>
            </a:r>
          </a:p>
          <a:p>
            <a:pPr marL="285750" indent="-285750">
              <a:buFont typeface="+mj-lt"/>
              <a:buAutoNum type="romanUcPeriod"/>
            </a:pPr>
            <a:r>
              <a:rPr lang="en-GB" sz="1200" dirty="0">
                <a:solidFill>
                  <a:srgbClr val="0D0D0D"/>
                </a:solidFill>
                <a:highlight>
                  <a:srgbClr val="FFFFFF"/>
                </a:highlight>
                <a:latin typeface="Söhne"/>
              </a:rPr>
              <a:t>G</a:t>
            </a:r>
            <a:r>
              <a:rPr lang="en-GB" sz="1200" b="0" i="0" u="none" strike="noStrike" dirty="0">
                <a:solidFill>
                  <a:srgbClr val="0D0D0D"/>
                </a:solidFill>
                <a:effectLst/>
                <a:highlight>
                  <a:srgbClr val="FFFFFF"/>
                </a:highlight>
                <a:latin typeface="Söhne"/>
              </a:rPr>
              <a:t>eneration and accumulation of free charge =&gt; </a:t>
            </a:r>
          </a:p>
          <a:p>
            <a:pPr marL="285750" indent="-285750">
              <a:buFont typeface="+mj-lt"/>
              <a:buAutoNum type="romanUcPeriod"/>
            </a:pPr>
            <a:r>
              <a:rPr lang="en-GB" sz="1200" dirty="0">
                <a:solidFill>
                  <a:srgbClr val="0D0D0D"/>
                </a:solidFill>
                <a:highlight>
                  <a:srgbClr val="FFFFFF"/>
                </a:highlight>
                <a:latin typeface="Söhne"/>
              </a:rPr>
              <a:t>S</a:t>
            </a:r>
            <a:r>
              <a:rPr lang="en-GB" sz="1200" b="0" i="0" u="none" strike="noStrike" dirty="0">
                <a:solidFill>
                  <a:srgbClr val="0D0D0D"/>
                </a:solidFill>
                <a:effectLst/>
                <a:highlight>
                  <a:srgbClr val="FFFFFF"/>
                </a:highlight>
                <a:latin typeface="Söhne"/>
              </a:rPr>
              <a:t>trengthening of the electric field, etc.</a:t>
            </a:r>
            <a:endParaRPr lang="cs-CZ" sz="1200" dirty="0">
              <a:cs typeface="Times New Roman"/>
            </a:endParaRPr>
          </a:p>
          <a:p>
            <a:pPr marL="285750" indent="-285750">
              <a:buFont typeface="+mj-lt"/>
              <a:buAutoNum type="romanUcPeriod"/>
            </a:pPr>
            <a:endParaRPr lang="en-GB" sz="1200" b="0" i="0" u="none" strike="noStrike" dirty="0">
              <a:solidFill>
                <a:srgbClr val="0D0D0D"/>
              </a:solidFill>
              <a:effectLst/>
              <a:highlight>
                <a:srgbClr val="FFFFFF"/>
              </a:highlight>
              <a:latin typeface="Söhne"/>
            </a:endParaRPr>
          </a:p>
          <a:p>
            <a:pPr marL="228600" indent="-228600">
              <a:buFont typeface="+mj-lt"/>
              <a:buAutoNum type="romanUcPeriod"/>
            </a:pPr>
            <a:endParaRPr lang="en-GB" sz="1200" dirty="0">
              <a:solidFill>
                <a:srgbClr val="0D0D0D"/>
              </a:solidFill>
              <a:highlight>
                <a:srgbClr val="FFFFFF"/>
              </a:highlight>
              <a:latin typeface="Söhne"/>
            </a:endParaRPr>
          </a:p>
          <a:p>
            <a:pPr marL="228600" indent="-228600">
              <a:buFont typeface="+mj-lt"/>
              <a:buAutoNum type="romanUcPeriod"/>
            </a:pPr>
            <a:endParaRPr lang="en-GB" sz="1200" b="0" i="0" u="none" strike="noStrike" dirty="0">
              <a:solidFill>
                <a:srgbClr val="0D0D0D"/>
              </a:solidFill>
              <a:effectLst/>
              <a:highlight>
                <a:srgbClr val="FFFFFF"/>
              </a:highlight>
              <a:latin typeface="Söhne"/>
            </a:endParaRPr>
          </a:p>
          <a:p>
            <a:pPr marL="228600" indent="-228600">
              <a:buFont typeface="+mj-lt"/>
              <a:buAutoNum type="romanUcPeriod"/>
            </a:pPr>
            <a:endParaRPr lang="en-GB" sz="1200" dirty="0">
              <a:solidFill>
                <a:srgbClr val="0D0D0D"/>
              </a:solidFill>
              <a:highlight>
                <a:srgbClr val="FFFFFF"/>
              </a:highlight>
              <a:latin typeface="Söhne"/>
            </a:endParaRPr>
          </a:p>
          <a:p>
            <a:pPr marL="228600" indent="-228600">
              <a:buFont typeface="+mj-lt"/>
              <a:buAutoNum type="romanUcPeriod"/>
            </a:pPr>
            <a:endParaRPr lang="en-GB" sz="1200" b="0" i="0" u="none" strike="noStrike" dirty="0">
              <a:solidFill>
                <a:srgbClr val="0D0D0D"/>
              </a:solidFill>
              <a:effectLst/>
              <a:highlight>
                <a:srgbClr val="FFFFFF"/>
              </a:highlight>
              <a:latin typeface="Söhne"/>
            </a:endParaRPr>
          </a:p>
          <a:p>
            <a:pPr marL="228600" indent="-228600">
              <a:buFont typeface="+mj-lt"/>
              <a:buAutoNum type="romanUcPeriod"/>
            </a:pPr>
            <a:endParaRPr lang="en-GB" sz="1200" dirty="0">
              <a:solidFill>
                <a:srgbClr val="0D0D0D"/>
              </a:solidFill>
              <a:highlight>
                <a:srgbClr val="FFFFFF"/>
              </a:highlight>
              <a:latin typeface="Söhne"/>
            </a:endParaRPr>
          </a:p>
          <a:p>
            <a:pPr marL="228600" indent="-228600">
              <a:buFont typeface="+mj-lt"/>
              <a:buAutoNum type="romanUcPeriod"/>
            </a:pPr>
            <a:endParaRPr lang="en-GB" sz="1200" b="0" i="0" u="none" strike="noStrike" dirty="0">
              <a:solidFill>
                <a:srgbClr val="0D0D0D"/>
              </a:solidFill>
              <a:effectLst/>
              <a:highlight>
                <a:srgbClr val="FFFFFF"/>
              </a:highlight>
              <a:latin typeface="Söhne"/>
            </a:endParaRPr>
          </a:p>
          <a:p>
            <a:r>
              <a:rPr lang="en-GB" sz="1200" b="0" i="0" u="none" strike="noStrike" dirty="0">
                <a:solidFill>
                  <a:srgbClr val="0D0D0D"/>
                </a:solidFill>
                <a:effectLst/>
                <a:highlight>
                  <a:srgbClr val="FFFFFF"/>
                </a:highlight>
                <a:latin typeface="Söhne"/>
              </a:rPr>
              <a:t> </a:t>
            </a:r>
          </a:p>
          <a:p>
            <a:r>
              <a:rPr lang="en-GB" sz="1200" b="0" i="0" u="none" strike="noStrike" dirty="0">
                <a:solidFill>
                  <a:srgbClr val="0D0D0D"/>
                </a:solidFill>
                <a:effectLst/>
                <a:highlight>
                  <a:srgbClr val="FFFFFF"/>
                </a:highlight>
                <a:latin typeface="Söhne"/>
              </a:rPr>
              <a:t>2) Alternatively, the Zener model of ionization involves strong heating at the contact between the plasma and the electrode.</a:t>
            </a:r>
          </a:p>
          <a:p>
            <a:pPr marL="285750" indent="-285750">
              <a:buFont typeface="+mj-lt"/>
              <a:buAutoNum type="romanUcPeriod"/>
            </a:pPr>
            <a:r>
              <a:rPr lang="en-GB" sz="1200" b="0" i="0" u="none" strike="noStrike" dirty="0">
                <a:solidFill>
                  <a:srgbClr val="0D0D0D"/>
                </a:solidFill>
                <a:effectLst/>
                <a:highlight>
                  <a:srgbClr val="FFFFFF"/>
                </a:highlight>
                <a:latin typeface="Söhne"/>
              </a:rPr>
              <a:t>A rapidly changing high electric field at the electrode =&gt; </a:t>
            </a:r>
          </a:p>
          <a:p>
            <a:pPr marL="285750" indent="-285750">
              <a:buFont typeface="+mj-lt"/>
              <a:buAutoNum type="romanUcPeriod"/>
            </a:pPr>
            <a:r>
              <a:rPr lang="en-GB" sz="1200" dirty="0">
                <a:solidFill>
                  <a:srgbClr val="0D0D0D"/>
                </a:solidFill>
                <a:highlight>
                  <a:srgbClr val="FFFFFF"/>
                </a:highlight>
                <a:latin typeface="Söhne"/>
              </a:rPr>
              <a:t>I</a:t>
            </a:r>
            <a:r>
              <a:rPr lang="en-GB" sz="1200" b="0" i="0" u="none" strike="noStrike" dirty="0">
                <a:solidFill>
                  <a:srgbClr val="0D0D0D"/>
                </a:solidFill>
                <a:effectLst/>
                <a:highlight>
                  <a:srgbClr val="FFFFFF"/>
                </a:highlight>
                <a:latin typeface="Söhne"/>
              </a:rPr>
              <a:t>onization of molecules via the Zener mechanism =&gt; </a:t>
            </a:r>
          </a:p>
          <a:p>
            <a:pPr marL="285750" indent="-285750">
              <a:buFont typeface="+mj-lt"/>
              <a:buAutoNum type="romanUcPeriod"/>
            </a:pPr>
            <a:r>
              <a:rPr lang="en-GB" sz="1200" dirty="0">
                <a:solidFill>
                  <a:srgbClr val="0D0D0D"/>
                </a:solidFill>
                <a:highlight>
                  <a:srgbClr val="FFFFFF"/>
                </a:highlight>
                <a:latin typeface="Söhne"/>
              </a:rPr>
              <a:t>M</a:t>
            </a:r>
            <a:r>
              <a:rPr lang="en-GB" sz="1200" b="0" i="0" u="none" strike="noStrike" dirty="0">
                <a:solidFill>
                  <a:srgbClr val="0D0D0D"/>
                </a:solidFill>
                <a:effectLst/>
                <a:highlight>
                  <a:srgbClr val="FFFFFF"/>
                </a:highlight>
                <a:latin typeface="Söhne"/>
              </a:rPr>
              <a:t>ultiplication of electrons =&gt; </a:t>
            </a:r>
          </a:p>
          <a:p>
            <a:pPr marL="285750" indent="-285750">
              <a:buFont typeface="+mj-lt"/>
              <a:buAutoNum type="romanUcPeriod"/>
            </a:pPr>
            <a:r>
              <a:rPr lang="en-GB" sz="1200" dirty="0">
                <a:solidFill>
                  <a:srgbClr val="0D0D0D"/>
                </a:solidFill>
                <a:highlight>
                  <a:srgbClr val="FFFFFF"/>
                </a:highlight>
                <a:latin typeface="Söhne"/>
              </a:rPr>
              <a:t>G</a:t>
            </a:r>
            <a:r>
              <a:rPr lang="en-GB" sz="1200" b="0" i="0" u="none" strike="noStrike" dirty="0">
                <a:solidFill>
                  <a:srgbClr val="0D0D0D"/>
                </a:solidFill>
                <a:effectLst/>
                <a:highlight>
                  <a:srgbClr val="FFFFFF"/>
                </a:highlight>
                <a:latin typeface="Söhne"/>
              </a:rPr>
              <a:t>eneration of high current =&gt; </a:t>
            </a:r>
          </a:p>
          <a:p>
            <a:pPr marL="285750" indent="-285750">
              <a:buFont typeface="+mj-lt"/>
              <a:buAutoNum type="romanUcPeriod"/>
            </a:pPr>
            <a:r>
              <a:rPr lang="en-GB" sz="1200" dirty="0">
                <a:solidFill>
                  <a:srgbClr val="0D0D0D"/>
                </a:solidFill>
                <a:highlight>
                  <a:srgbClr val="FFFFFF"/>
                </a:highlight>
                <a:latin typeface="Söhne"/>
              </a:rPr>
              <a:t>R</a:t>
            </a:r>
            <a:r>
              <a:rPr lang="en-GB" sz="1200" b="0" i="0" u="none" strike="noStrike" dirty="0">
                <a:solidFill>
                  <a:srgbClr val="0D0D0D"/>
                </a:solidFill>
                <a:effectLst/>
                <a:highlight>
                  <a:srgbClr val="FFFFFF"/>
                </a:highlight>
                <a:latin typeface="Söhne"/>
              </a:rPr>
              <a:t>apid heating of the electrode</a:t>
            </a:r>
            <a:endParaRPr lang="cs-CZ" sz="1200" dirty="0">
              <a:cs typeface="Times New Roman"/>
            </a:endParaRPr>
          </a:p>
        </p:txBody>
      </p:sp>
      <p:pic>
        <p:nvPicPr>
          <p:cNvPr id="6" name="Picture 5" descr="Diagram&#10;&#10;Description automatically generated with low confidence">
            <a:extLst>
              <a:ext uri="{FF2B5EF4-FFF2-40B4-BE49-F238E27FC236}">
                <a16:creationId xmlns:a16="http://schemas.microsoft.com/office/drawing/2014/main" id="{60B3C4B8-B378-6F1F-D3FC-12D7A94C3599}"/>
              </a:ext>
            </a:extLst>
          </p:cNvPr>
          <p:cNvPicPr>
            <a:picLocks noChangeAspect="1"/>
          </p:cNvPicPr>
          <p:nvPr/>
        </p:nvPicPr>
        <p:blipFill>
          <a:blip r:embed="rId4"/>
          <a:stretch>
            <a:fillRect/>
          </a:stretch>
        </p:blipFill>
        <p:spPr>
          <a:xfrm>
            <a:off x="2969110" y="2654762"/>
            <a:ext cx="3498086" cy="1234618"/>
          </a:xfrm>
          <a:prstGeom prst="rect">
            <a:avLst/>
          </a:prstGeom>
        </p:spPr>
      </p:pic>
      <p:sp>
        <p:nvSpPr>
          <p:cNvPr id="10" name="Rectangle 9">
            <a:extLst>
              <a:ext uri="{FF2B5EF4-FFF2-40B4-BE49-F238E27FC236}">
                <a16:creationId xmlns:a16="http://schemas.microsoft.com/office/drawing/2014/main" id="{20639DAB-02B4-37A5-0B97-3434B10949F8}"/>
              </a:ext>
            </a:extLst>
          </p:cNvPr>
          <p:cNvSpPr/>
          <p:nvPr/>
        </p:nvSpPr>
        <p:spPr>
          <a:xfrm>
            <a:off x="7194299" y="6396335"/>
            <a:ext cx="1949701" cy="461665"/>
          </a:xfrm>
          <a:prstGeom prst="rect">
            <a:avLst/>
          </a:prstGeom>
        </p:spPr>
        <p:txBody>
          <a:bodyPr wrap="none">
            <a:spAutoFit/>
          </a:bodyPr>
          <a:lstStyle/>
          <a:p>
            <a:r>
              <a:rPr lang="en-US" sz="1200" dirty="0">
                <a:cs typeface="Calibri"/>
              </a:rPr>
              <a:t>Sun et al. 2016 High Volt.</a:t>
            </a:r>
          </a:p>
          <a:p>
            <a:r>
              <a:rPr lang="en-US" sz="1200" dirty="0">
                <a:cs typeface="Calibri"/>
              </a:rPr>
              <a:t>Von </a:t>
            </a:r>
            <a:r>
              <a:rPr lang="en-US" sz="1200" dirty="0" err="1">
                <a:cs typeface="Calibri"/>
              </a:rPr>
              <a:t>Keudell</a:t>
            </a:r>
            <a:r>
              <a:rPr lang="en-US" sz="1200" dirty="0">
                <a:cs typeface="Calibri"/>
              </a:rPr>
              <a:t> et al. 2020 PSST</a:t>
            </a:r>
          </a:p>
        </p:txBody>
      </p:sp>
      <p:pic>
        <p:nvPicPr>
          <p:cNvPr id="2" name="Picture 1">
            <a:extLst>
              <a:ext uri="{FF2B5EF4-FFF2-40B4-BE49-F238E27FC236}">
                <a16:creationId xmlns:a16="http://schemas.microsoft.com/office/drawing/2014/main" id="{6A787AEA-245A-BFEF-D846-8786055A53C8}"/>
              </a:ext>
            </a:extLst>
          </p:cNvPr>
          <p:cNvPicPr>
            <a:picLocks noChangeAspect="1"/>
          </p:cNvPicPr>
          <p:nvPr/>
        </p:nvPicPr>
        <p:blipFill>
          <a:blip r:embed="rId5"/>
          <a:stretch>
            <a:fillRect/>
          </a:stretch>
        </p:blipFill>
        <p:spPr>
          <a:xfrm rot="16200000">
            <a:off x="3868954" y="4290054"/>
            <a:ext cx="1698397" cy="3231099"/>
          </a:xfrm>
          <a:prstGeom prst="rect">
            <a:avLst/>
          </a:prstGeom>
        </p:spPr>
      </p:pic>
    </p:spTree>
    <p:extLst>
      <p:ext uri="{BB962C8B-B14F-4D97-AF65-F5344CB8AC3E}">
        <p14:creationId xmlns:p14="http://schemas.microsoft.com/office/powerpoint/2010/main" val="856536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48</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Systém s více částicemi a odčerpání elektronů</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4180865" cy="6370975"/>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odčerpání elektronů (</a:t>
            </a:r>
            <a:r>
              <a:rPr lang="cs-CZ" sz="1200" dirty="0" err="1">
                <a:cs typeface="Times New Roman"/>
              </a:rPr>
              <a:t>electron</a:t>
            </a:r>
            <a:r>
              <a:rPr lang="cs-CZ" sz="1200" dirty="0">
                <a:cs typeface="Times New Roman"/>
              </a:rPr>
              <a:t> </a:t>
            </a:r>
            <a:r>
              <a:rPr lang="cs-CZ" sz="1200" dirty="0" err="1">
                <a:cs typeface="Times New Roman"/>
              </a:rPr>
              <a:t>depletion</a:t>
            </a:r>
            <a:r>
              <a:rPr lang="cs-CZ" sz="1200" dirty="0">
                <a:cs typeface="Times New Roman"/>
              </a:rPr>
              <a:t>) při zvýšeném počtu prachových částic může zredukovat potenciál plazmatu na hodnotu potenciálu plovoucího, viz obr. c)</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použijeme-li pro popis normalizované potenciály:</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můžeme přepsat podmínku </a:t>
            </a:r>
            <a:r>
              <a:rPr lang="cs-CZ" sz="1200" dirty="0" err="1">
                <a:cs typeface="Times New Roman"/>
              </a:rPr>
              <a:t>kvazineutrality</a:t>
            </a:r>
            <a:r>
              <a:rPr lang="cs-CZ" sz="1200" dirty="0">
                <a:cs typeface="Times New Roman"/>
              </a:rPr>
              <a:t> jako:</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kde		je normalizovaná hustota elektronů a </a:t>
            </a:r>
            <a:r>
              <a:rPr lang="cs-CZ" sz="1200" i="1" dirty="0">
                <a:cs typeface="Times New Roman"/>
              </a:rPr>
              <a:t>P</a:t>
            </a:r>
            <a:r>
              <a:rPr lang="cs-CZ" sz="1200" dirty="0">
                <a:cs typeface="Times New Roman"/>
              </a:rPr>
              <a:t> vyjadřuje tzv. </a:t>
            </a:r>
            <a:r>
              <a:rPr lang="cs-CZ" sz="1200" dirty="0" err="1">
                <a:cs typeface="Times New Roman"/>
              </a:rPr>
              <a:t>Havnesův</a:t>
            </a:r>
            <a:r>
              <a:rPr lang="cs-CZ" sz="1200" dirty="0">
                <a:cs typeface="Times New Roman"/>
              </a:rPr>
              <a:t> parametr popisující vliv prachu na plazma</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z dřívějšího pak víme:				a tedy</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což znamená degeneraci potenciálů: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a výslednou hustotu volných elektronů blízkou nule</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10" name="Picture 9" descr="Chart, diagram&#10;&#10;Description automatically generated">
            <a:extLst>
              <a:ext uri="{FF2B5EF4-FFF2-40B4-BE49-F238E27FC236}">
                <a16:creationId xmlns:a16="http://schemas.microsoft.com/office/drawing/2014/main" id="{3EB900C7-577E-2653-4674-B27B1C4684F8}"/>
              </a:ext>
            </a:extLst>
          </p:cNvPr>
          <p:cNvPicPr>
            <a:picLocks noChangeAspect="1"/>
          </p:cNvPicPr>
          <p:nvPr/>
        </p:nvPicPr>
        <p:blipFill>
          <a:blip r:embed="rId4"/>
          <a:stretch>
            <a:fillRect/>
          </a:stretch>
        </p:blipFill>
        <p:spPr>
          <a:xfrm>
            <a:off x="5013965" y="1257313"/>
            <a:ext cx="3859193" cy="3620907"/>
          </a:xfrm>
          <a:prstGeom prst="rect">
            <a:avLst/>
          </a:prstGeom>
        </p:spPr>
      </p:pic>
      <p:pic>
        <p:nvPicPr>
          <p:cNvPr id="19" name="Picture 18" descr="Text&#10;&#10;Description automatically generated">
            <a:extLst>
              <a:ext uri="{FF2B5EF4-FFF2-40B4-BE49-F238E27FC236}">
                <a16:creationId xmlns:a16="http://schemas.microsoft.com/office/drawing/2014/main" id="{35939526-5162-3ACB-6FA1-F57936D035E5}"/>
              </a:ext>
            </a:extLst>
          </p:cNvPr>
          <p:cNvPicPr>
            <a:picLocks noChangeAspect="1"/>
          </p:cNvPicPr>
          <p:nvPr/>
        </p:nvPicPr>
        <p:blipFill>
          <a:blip r:embed="rId5"/>
          <a:stretch>
            <a:fillRect/>
          </a:stretch>
        </p:blipFill>
        <p:spPr>
          <a:xfrm>
            <a:off x="1305842" y="2249054"/>
            <a:ext cx="1000142" cy="673565"/>
          </a:xfrm>
          <a:prstGeom prst="rect">
            <a:avLst/>
          </a:prstGeom>
        </p:spPr>
      </p:pic>
      <p:pic>
        <p:nvPicPr>
          <p:cNvPr id="22" name="Picture 21" descr="Text&#10;&#10;Description automatically generated">
            <a:extLst>
              <a:ext uri="{FF2B5EF4-FFF2-40B4-BE49-F238E27FC236}">
                <a16:creationId xmlns:a16="http://schemas.microsoft.com/office/drawing/2014/main" id="{77F11959-132D-610A-7D0A-D98AFB2337A8}"/>
              </a:ext>
            </a:extLst>
          </p:cNvPr>
          <p:cNvPicPr>
            <a:picLocks noChangeAspect="1"/>
          </p:cNvPicPr>
          <p:nvPr/>
        </p:nvPicPr>
        <p:blipFill>
          <a:blip r:embed="rId6"/>
          <a:stretch>
            <a:fillRect/>
          </a:stretch>
        </p:blipFill>
        <p:spPr>
          <a:xfrm>
            <a:off x="2676963" y="2279585"/>
            <a:ext cx="972962" cy="604559"/>
          </a:xfrm>
          <a:prstGeom prst="rect">
            <a:avLst/>
          </a:prstGeom>
        </p:spPr>
      </p:pic>
      <p:pic>
        <p:nvPicPr>
          <p:cNvPr id="24" name="Picture 23" descr="A picture containing text, clock&#10;&#10;Description automatically generated">
            <a:extLst>
              <a:ext uri="{FF2B5EF4-FFF2-40B4-BE49-F238E27FC236}">
                <a16:creationId xmlns:a16="http://schemas.microsoft.com/office/drawing/2014/main" id="{01A79F70-9A34-4006-CEC8-0A0AC634D7AD}"/>
              </a:ext>
            </a:extLst>
          </p:cNvPr>
          <p:cNvPicPr>
            <a:picLocks noChangeAspect="1"/>
          </p:cNvPicPr>
          <p:nvPr/>
        </p:nvPicPr>
        <p:blipFill>
          <a:blip r:embed="rId7"/>
          <a:stretch>
            <a:fillRect/>
          </a:stretch>
        </p:blipFill>
        <p:spPr>
          <a:xfrm>
            <a:off x="1235379" y="3520000"/>
            <a:ext cx="2894657" cy="711218"/>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B9F5AF67-CEF1-E569-6B32-CF6BB01B0956}"/>
              </a:ext>
            </a:extLst>
          </p:cNvPr>
          <p:cNvPicPr>
            <a:picLocks noChangeAspect="1"/>
          </p:cNvPicPr>
          <p:nvPr/>
        </p:nvPicPr>
        <p:blipFill>
          <a:blip r:embed="rId8"/>
          <a:stretch>
            <a:fillRect/>
          </a:stretch>
        </p:blipFill>
        <p:spPr>
          <a:xfrm>
            <a:off x="1543955" y="4786437"/>
            <a:ext cx="2266016" cy="442684"/>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DF25204-EAFC-5802-6C10-F41B4C693332}"/>
              </a:ext>
            </a:extLst>
          </p:cNvPr>
          <p:cNvPicPr>
            <a:picLocks noChangeAspect="1"/>
          </p:cNvPicPr>
          <p:nvPr/>
        </p:nvPicPr>
        <p:blipFill>
          <a:blip r:embed="rId9"/>
          <a:stretch>
            <a:fillRect/>
          </a:stretch>
        </p:blipFill>
        <p:spPr>
          <a:xfrm>
            <a:off x="1158263" y="4231218"/>
            <a:ext cx="441304" cy="213534"/>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FB4D5CA7-E830-D65E-806A-6C69CA00CD49}"/>
              </a:ext>
            </a:extLst>
          </p:cNvPr>
          <p:cNvPicPr>
            <a:picLocks noChangeAspect="1"/>
          </p:cNvPicPr>
          <p:nvPr/>
        </p:nvPicPr>
        <p:blipFill>
          <a:blip r:embed="rId10"/>
          <a:stretch>
            <a:fillRect/>
          </a:stretch>
        </p:blipFill>
        <p:spPr>
          <a:xfrm>
            <a:off x="3232287" y="6058724"/>
            <a:ext cx="1870352" cy="263018"/>
          </a:xfrm>
          <a:prstGeom prst="rect">
            <a:avLst/>
          </a:prstGeom>
        </p:spPr>
      </p:pic>
      <p:pic>
        <p:nvPicPr>
          <p:cNvPr id="38" name="Picture 37" descr="Calendar&#10;&#10;Description automatically generated with medium confidence">
            <a:extLst>
              <a:ext uri="{FF2B5EF4-FFF2-40B4-BE49-F238E27FC236}">
                <a16:creationId xmlns:a16="http://schemas.microsoft.com/office/drawing/2014/main" id="{5632A1F7-F72F-98BE-BB0E-2151A49A854D}"/>
              </a:ext>
            </a:extLst>
          </p:cNvPr>
          <p:cNvPicPr>
            <a:picLocks noChangeAspect="1"/>
          </p:cNvPicPr>
          <p:nvPr/>
        </p:nvPicPr>
        <p:blipFill>
          <a:blip r:embed="rId11"/>
          <a:stretch>
            <a:fillRect/>
          </a:stretch>
        </p:blipFill>
        <p:spPr>
          <a:xfrm>
            <a:off x="4571815" y="5458212"/>
            <a:ext cx="1572481" cy="401384"/>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D6F39732-7679-6845-DDB5-FB8610ACA38D}"/>
              </a:ext>
            </a:extLst>
          </p:cNvPr>
          <p:cNvPicPr>
            <a:picLocks noChangeAspect="1"/>
          </p:cNvPicPr>
          <p:nvPr/>
        </p:nvPicPr>
        <p:blipFill>
          <a:blip r:embed="rId12"/>
          <a:stretch>
            <a:fillRect/>
          </a:stretch>
        </p:blipFill>
        <p:spPr>
          <a:xfrm>
            <a:off x="4167463" y="6471019"/>
            <a:ext cx="465450" cy="218180"/>
          </a:xfrm>
          <a:prstGeom prst="rect">
            <a:avLst/>
          </a:prstGeom>
        </p:spPr>
      </p:pic>
      <p:pic>
        <p:nvPicPr>
          <p:cNvPr id="42" name="Picture 41" descr="A picture containing calendar&#10;&#10;Description automatically generated">
            <a:extLst>
              <a:ext uri="{FF2B5EF4-FFF2-40B4-BE49-F238E27FC236}">
                <a16:creationId xmlns:a16="http://schemas.microsoft.com/office/drawing/2014/main" id="{4EF2195A-DBC0-CF91-4259-463E29536734}"/>
              </a:ext>
            </a:extLst>
          </p:cNvPr>
          <p:cNvPicPr>
            <a:picLocks noChangeAspect="1"/>
          </p:cNvPicPr>
          <p:nvPr/>
        </p:nvPicPr>
        <p:blipFill>
          <a:blip r:embed="rId13"/>
          <a:stretch>
            <a:fillRect/>
          </a:stretch>
        </p:blipFill>
        <p:spPr>
          <a:xfrm>
            <a:off x="2305984" y="5453880"/>
            <a:ext cx="1343941" cy="433212"/>
          </a:xfrm>
          <a:prstGeom prst="rect">
            <a:avLst/>
          </a:prstGeom>
        </p:spPr>
      </p:pic>
    </p:spTree>
    <p:extLst>
      <p:ext uri="{BB962C8B-B14F-4D97-AF65-F5344CB8AC3E}">
        <p14:creationId xmlns:p14="http://schemas.microsoft.com/office/powerpoint/2010/main" val="1049835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49</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…pro zopakování</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1200329"/>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Coulombův parametr gama (podíl interakční energie (s nejbližším partnerem) a střední tepelné energie systému):</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2" name="Picture 1" descr="Diagram&#10;&#10;Description automatically generated">
            <a:extLst>
              <a:ext uri="{FF2B5EF4-FFF2-40B4-BE49-F238E27FC236}">
                <a16:creationId xmlns:a16="http://schemas.microsoft.com/office/drawing/2014/main" id="{DB7162D7-65DD-5D60-4CCA-44494D5E9251}"/>
              </a:ext>
            </a:extLst>
          </p:cNvPr>
          <p:cNvPicPr>
            <a:picLocks noChangeAspect="1"/>
          </p:cNvPicPr>
          <p:nvPr/>
        </p:nvPicPr>
        <p:blipFill>
          <a:blip r:embed="rId4"/>
          <a:stretch>
            <a:fillRect/>
          </a:stretch>
        </p:blipFill>
        <p:spPr>
          <a:xfrm>
            <a:off x="63638" y="1985693"/>
            <a:ext cx="4114212" cy="2703057"/>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E58B3EF9-90EA-2CE5-AF5B-0A81EB0D4151}"/>
              </a:ext>
            </a:extLst>
          </p:cNvPr>
          <p:cNvPicPr>
            <a:picLocks noChangeAspect="1"/>
          </p:cNvPicPr>
          <p:nvPr/>
        </p:nvPicPr>
        <p:blipFill>
          <a:blip r:embed="rId5"/>
          <a:stretch>
            <a:fillRect/>
          </a:stretch>
        </p:blipFill>
        <p:spPr>
          <a:xfrm>
            <a:off x="4269776" y="1859744"/>
            <a:ext cx="4693749" cy="3441302"/>
          </a:xfrm>
          <a:prstGeom prst="rect">
            <a:avLst/>
          </a:prstGeom>
        </p:spPr>
      </p:pic>
      <p:sp>
        <p:nvSpPr>
          <p:cNvPr id="7" name="Rectangle 6">
            <a:extLst>
              <a:ext uri="{FF2B5EF4-FFF2-40B4-BE49-F238E27FC236}">
                <a16:creationId xmlns:a16="http://schemas.microsoft.com/office/drawing/2014/main" id="{EA0CFE6A-F556-BDB3-A7B1-52807DA2EDDC}"/>
              </a:ext>
            </a:extLst>
          </p:cNvPr>
          <p:cNvSpPr/>
          <p:nvPr/>
        </p:nvSpPr>
        <p:spPr>
          <a:xfrm>
            <a:off x="529571" y="2671011"/>
            <a:ext cx="1828618" cy="103498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cxnSp>
        <p:nvCxnSpPr>
          <p:cNvPr id="11" name="Straight Arrow Connector 10">
            <a:extLst>
              <a:ext uri="{FF2B5EF4-FFF2-40B4-BE49-F238E27FC236}">
                <a16:creationId xmlns:a16="http://schemas.microsoft.com/office/drawing/2014/main" id="{0B01F0F4-5A65-102A-0F1A-22A0B5A7C5B6}"/>
              </a:ext>
            </a:extLst>
          </p:cNvPr>
          <p:cNvCxnSpPr>
            <a:cxnSpLocks/>
          </p:cNvCxnSpPr>
          <p:nvPr/>
        </p:nvCxnSpPr>
        <p:spPr>
          <a:xfrm>
            <a:off x="2358189" y="3092116"/>
            <a:ext cx="1911587" cy="0"/>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1AB620A4-21CB-55DC-82C6-5E31078FAE0C}"/>
              </a:ext>
            </a:extLst>
          </p:cNvPr>
          <p:cNvSpPr/>
          <p:nvPr/>
        </p:nvSpPr>
        <p:spPr>
          <a:xfrm>
            <a:off x="4269776" y="1859744"/>
            <a:ext cx="4693748" cy="344130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16" name="TextBox 15">
            <a:extLst>
              <a:ext uri="{FF2B5EF4-FFF2-40B4-BE49-F238E27FC236}">
                <a16:creationId xmlns:a16="http://schemas.microsoft.com/office/drawing/2014/main" id="{4743E922-E738-E70A-1B2F-B527BBDB2B70}"/>
              </a:ext>
            </a:extLst>
          </p:cNvPr>
          <p:cNvSpPr txBox="1"/>
          <p:nvPr/>
        </p:nvSpPr>
        <p:spPr>
          <a:xfrm>
            <a:off x="2598029" y="3429000"/>
            <a:ext cx="1003160" cy="276999"/>
          </a:xfrm>
          <a:prstGeom prst="rect">
            <a:avLst/>
          </a:prstGeom>
          <a:noFill/>
        </p:spPr>
        <p:txBody>
          <a:bodyPr wrap="none" rtlCol="0">
            <a:spAutoFit/>
          </a:bodyPr>
          <a:lstStyle/>
          <a:p>
            <a:r>
              <a:rPr lang="en-CZ" sz="1200" dirty="0"/>
              <a:t>Fermiho plyn</a:t>
            </a:r>
          </a:p>
        </p:txBody>
      </p:sp>
      <p:pic>
        <p:nvPicPr>
          <p:cNvPr id="18" name="Picture 17" descr="A picture containing text, sign, gauge&#10;&#10;Description automatically generated">
            <a:extLst>
              <a:ext uri="{FF2B5EF4-FFF2-40B4-BE49-F238E27FC236}">
                <a16:creationId xmlns:a16="http://schemas.microsoft.com/office/drawing/2014/main" id="{9EE73910-6F8A-2CA1-9457-F39D2FCF7C7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76000"/>
                    </a14:imgEffect>
                    <a14:imgEffect>
                      <a14:brightnessContrast bright="69000" contrast="67000"/>
                    </a14:imgEffect>
                  </a14:imgLayer>
                </a14:imgProps>
              </a:ext>
            </a:extLst>
          </a:blip>
          <a:stretch>
            <a:fillRect/>
          </a:stretch>
        </p:blipFill>
        <p:spPr>
          <a:xfrm>
            <a:off x="7908744" y="1037332"/>
            <a:ext cx="1163068" cy="457933"/>
          </a:xfrm>
          <a:prstGeom prst="rect">
            <a:avLst/>
          </a:prstGeom>
        </p:spPr>
      </p:pic>
    </p:spTree>
    <p:extLst>
      <p:ext uri="{BB962C8B-B14F-4D97-AF65-F5344CB8AC3E}">
        <p14:creationId xmlns:p14="http://schemas.microsoft.com/office/powerpoint/2010/main" val="2159439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50</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Interakce v prachovém plazmatu</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5078313"/>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Krystalizace systému (tedy vytvoření pravidelné periodické struktury) nastává pro gama vyšší než kritické</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hlavními silami jsou zde síla gravitační:</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síla elektrická:</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a síla </a:t>
            </a:r>
            <a:r>
              <a:rPr lang="cs-CZ" sz="1200" dirty="0" err="1">
                <a:cs typeface="Times New Roman"/>
              </a:rPr>
              <a:t>termoporetická</a:t>
            </a:r>
            <a:r>
              <a:rPr lang="cs-CZ" sz="1200" dirty="0">
                <a:cs typeface="Times New Roman"/>
              </a:rPr>
              <a: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dalšími silami mohou být síla vlivem driftujících iontů</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kombinací výše uvedených sil pak můžeme popisovat systém chycený v různě-rozměrných pastech</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Vzájemná interakce N-částicových systému je pak studována i numerickými počítačovými simulacemi</a:t>
            </a:r>
          </a:p>
          <a:p>
            <a:pPr marL="171450" indent="-171450">
              <a:buFont typeface="Arial" panose="020B0604020202020204" pitchFamily="34" charset="0"/>
              <a:buChar char="•"/>
            </a:pPr>
            <a:endParaRPr lang="cs-CZ" sz="1200" dirty="0">
              <a:cs typeface="Times New Roman"/>
            </a:endParaRPr>
          </a:p>
        </p:txBody>
      </p:sp>
      <p:pic>
        <p:nvPicPr>
          <p:cNvPr id="4" name="Picture 3" descr="A picture containing text, sign, gauge&#10;&#10;Description automatically generated">
            <a:extLst>
              <a:ext uri="{FF2B5EF4-FFF2-40B4-BE49-F238E27FC236}">
                <a16:creationId xmlns:a16="http://schemas.microsoft.com/office/drawing/2014/main" id="{F8C42BB6-960D-FDCA-1547-487AA601A48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76000"/>
                    </a14:imgEffect>
                    <a14:imgEffect>
                      <a14:brightnessContrast bright="69000" contrast="67000"/>
                    </a14:imgEffect>
                  </a14:imgLayer>
                </a14:imgProps>
              </a:ext>
            </a:extLst>
          </a:blip>
          <a:stretch>
            <a:fillRect/>
          </a:stretch>
        </p:blipFill>
        <p:spPr>
          <a:xfrm>
            <a:off x="4131008" y="1491241"/>
            <a:ext cx="1150855" cy="453124"/>
          </a:xfrm>
          <a:prstGeom prst="rect">
            <a:avLst/>
          </a:prstGeom>
        </p:spPr>
      </p:pic>
      <p:pic>
        <p:nvPicPr>
          <p:cNvPr id="6" name="Picture 5" descr="A picture containing text, clock, watch&#10;&#10;Description automatically generated">
            <a:extLst>
              <a:ext uri="{FF2B5EF4-FFF2-40B4-BE49-F238E27FC236}">
                <a16:creationId xmlns:a16="http://schemas.microsoft.com/office/drawing/2014/main" id="{5D0AFB7E-3EDE-95E2-F282-34CE6232D1DA}"/>
              </a:ext>
            </a:extLst>
          </p:cNvPr>
          <p:cNvPicPr>
            <a:picLocks noChangeAspect="1"/>
          </p:cNvPicPr>
          <p:nvPr/>
        </p:nvPicPr>
        <p:blipFill>
          <a:blip r:embed="rId6"/>
          <a:stretch>
            <a:fillRect/>
          </a:stretch>
        </p:blipFill>
        <p:spPr>
          <a:xfrm>
            <a:off x="7458604" y="1114438"/>
            <a:ext cx="1026361" cy="332232"/>
          </a:xfrm>
          <a:prstGeom prst="rect">
            <a:avLst/>
          </a:prstGeom>
        </p:spPr>
      </p:pic>
      <p:pic>
        <p:nvPicPr>
          <p:cNvPr id="10" name="Picture 9" descr="Text&#10;&#10;Description automatically generated">
            <a:extLst>
              <a:ext uri="{FF2B5EF4-FFF2-40B4-BE49-F238E27FC236}">
                <a16:creationId xmlns:a16="http://schemas.microsoft.com/office/drawing/2014/main" id="{5D7ACFA6-BC78-D6D1-A37A-48B5F46AFE32}"/>
              </a:ext>
            </a:extLst>
          </p:cNvPr>
          <p:cNvPicPr>
            <a:picLocks noChangeAspect="1"/>
          </p:cNvPicPr>
          <p:nvPr/>
        </p:nvPicPr>
        <p:blipFill>
          <a:blip r:embed="rId7"/>
          <a:stretch>
            <a:fillRect/>
          </a:stretch>
        </p:blipFill>
        <p:spPr>
          <a:xfrm>
            <a:off x="3377197" y="2155874"/>
            <a:ext cx="2389604" cy="559007"/>
          </a:xfrm>
          <a:prstGeom prst="rect">
            <a:avLst/>
          </a:prstGeom>
        </p:spPr>
      </p:pic>
      <p:pic>
        <p:nvPicPr>
          <p:cNvPr id="13" name="Picture 12" descr="A picture containing clock, watch&#10;&#10;Description automatically generated">
            <a:extLst>
              <a:ext uri="{FF2B5EF4-FFF2-40B4-BE49-F238E27FC236}">
                <a16:creationId xmlns:a16="http://schemas.microsoft.com/office/drawing/2014/main" id="{85ED1A01-8E5C-3B35-9DD4-981EA9F4AB64}"/>
              </a:ext>
            </a:extLst>
          </p:cNvPr>
          <p:cNvPicPr>
            <a:picLocks noChangeAspect="1"/>
          </p:cNvPicPr>
          <p:nvPr/>
        </p:nvPicPr>
        <p:blipFill>
          <a:blip r:embed="rId8"/>
          <a:stretch>
            <a:fillRect/>
          </a:stretch>
        </p:blipFill>
        <p:spPr>
          <a:xfrm>
            <a:off x="1914856" y="3058885"/>
            <a:ext cx="1643313" cy="435215"/>
          </a:xfrm>
          <a:prstGeom prst="rect">
            <a:avLst/>
          </a:prstGeom>
        </p:spPr>
      </p:pic>
      <p:pic>
        <p:nvPicPr>
          <p:cNvPr id="15" name="Picture 14" descr="A picture containing text, clock, gauge&#10;&#10;Description automatically generated">
            <a:extLst>
              <a:ext uri="{FF2B5EF4-FFF2-40B4-BE49-F238E27FC236}">
                <a16:creationId xmlns:a16="http://schemas.microsoft.com/office/drawing/2014/main" id="{F2E136EF-179E-DA86-73BD-29785ABF57BB}"/>
              </a:ext>
            </a:extLst>
          </p:cNvPr>
          <p:cNvPicPr>
            <a:picLocks noChangeAspect="1"/>
          </p:cNvPicPr>
          <p:nvPr/>
        </p:nvPicPr>
        <p:blipFill>
          <a:blip r:embed="rId9"/>
          <a:stretch>
            <a:fillRect/>
          </a:stretch>
        </p:blipFill>
        <p:spPr>
          <a:xfrm>
            <a:off x="2346157" y="3920397"/>
            <a:ext cx="1881939" cy="478865"/>
          </a:xfrm>
          <a:prstGeom prst="rect">
            <a:avLst/>
          </a:prstGeom>
        </p:spPr>
      </p:pic>
    </p:spTree>
    <p:extLst>
      <p:ext uri="{BB962C8B-B14F-4D97-AF65-F5344CB8AC3E}">
        <p14:creationId xmlns:p14="http://schemas.microsoft.com/office/powerpoint/2010/main" val="879192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51</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Různě-rozměrné pasti pro prašné plazma</a:t>
            </a:r>
          </a:p>
        </p:txBody>
      </p:sp>
      <p:pic>
        <p:nvPicPr>
          <p:cNvPr id="4" name="Picture 3" descr="Diagram&#10;&#10;Description automatically generated">
            <a:extLst>
              <a:ext uri="{FF2B5EF4-FFF2-40B4-BE49-F238E27FC236}">
                <a16:creationId xmlns:a16="http://schemas.microsoft.com/office/drawing/2014/main" id="{FEA1F8B5-F81E-F6BA-BA86-A4D5D8A017CB}"/>
              </a:ext>
            </a:extLst>
          </p:cNvPr>
          <p:cNvPicPr>
            <a:picLocks noChangeAspect="1"/>
          </p:cNvPicPr>
          <p:nvPr/>
        </p:nvPicPr>
        <p:blipFill>
          <a:blip r:embed="rId4"/>
          <a:stretch>
            <a:fillRect/>
          </a:stretch>
        </p:blipFill>
        <p:spPr>
          <a:xfrm>
            <a:off x="341760" y="1248712"/>
            <a:ext cx="3487305" cy="2339869"/>
          </a:xfrm>
          <a:prstGeom prst="rect">
            <a:avLst/>
          </a:prstGeom>
        </p:spPr>
      </p:pic>
      <p:pic>
        <p:nvPicPr>
          <p:cNvPr id="6" name="Picture 5" descr="Diagram&#10;&#10;Description automatically generated">
            <a:extLst>
              <a:ext uri="{FF2B5EF4-FFF2-40B4-BE49-F238E27FC236}">
                <a16:creationId xmlns:a16="http://schemas.microsoft.com/office/drawing/2014/main" id="{402CFF70-113C-C54E-398D-419F566BBA6A}"/>
              </a:ext>
            </a:extLst>
          </p:cNvPr>
          <p:cNvPicPr>
            <a:picLocks noChangeAspect="1"/>
          </p:cNvPicPr>
          <p:nvPr/>
        </p:nvPicPr>
        <p:blipFill>
          <a:blip r:embed="rId5"/>
          <a:stretch>
            <a:fillRect/>
          </a:stretch>
        </p:blipFill>
        <p:spPr>
          <a:xfrm>
            <a:off x="4218208" y="1133316"/>
            <a:ext cx="4584032" cy="2756614"/>
          </a:xfrm>
          <a:prstGeom prst="rect">
            <a:avLst/>
          </a:prstGeom>
        </p:spPr>
      </p:pic>
      <p:pic>
        <p:nvPicPr>
          <p:cNvPr id="10" name="Picture 9" descr="Diagram&#10;&#10;Description automatically generated">
            <a:extLst>
              <a:ext uri="{FF2B5EF4-FFF2-40B4-BE49-F238E27FC236}">
                <a16:creationId xmlns:a16="http://schemas.microsoft.com/office/drawing/2014/main" id="{5A702B3A-6F76-22C2-07DD-12FD35BCC6C3}"/>
              </a:ext>
            </a:extLst>
          </p:cNvPr>
          <p:cNvPicPr>
            <a:picLocks noChangeAspect="1"/>
          </p:cNvPicPr>
          <p:nvPr/>
        </p:nvPicPr>
        <p:blipFill>
          <a:blip r:embed="rId6"/>
          <a:stretch>
            <a:fillRect/>
          </a:stretch>
        </p:blipFill>
        <p:spPr>
          <a:xfrm>
            <a:off x="341760" y="4327939"/>
            <a:ext cx="4271211" cy="2098138"/>
          </a:xfrm>
          <a:prstGeom prst="rect">
            <a:avLst/>
          </a:prstGeom>
        </p:spPr>
      </p:pic>
      <p:pic>
        <p:nvPicPr>
          <p:cNvPr id="13" name="Picture 12" descr="A screenshot of a computer&#10;&#10;Description automatically generated with medium confidence">
            <a:extLst>
              <a:ext uri="{FF2B5EF4-FFF2-40B4-BE49-F238E27FC236}">
                <a16:creationId xmlns:a16="http://schemas.microsoft.com/office/drawing/2014/main" id="{8C899645-3853-64A4-91FF-62C08D5D866C}"/>
              </a:ext>
            </a:extLst>
          </p:cNvPr>
          <p:cNvPicPr>
            <a:picLocks noChangeAspect="1"/>
          </p:cNvPicPr>
          <p:nvPr/>
        </p:nvPicPr>
        <p:blipFill>
          <a:blip r:embed="rId7"/>
          <a:stretch>
            <a:fillRect/>
          </a:stretch>
        </p:blipFill>
        <p:spPr>
          <a:xfrm>
            <a:off x="4612971" y="4327939"/>
            <a:ext cx="4403048" cy="2098137"/>
          </a:xfrm>
          <a:prstGeom prst="rect">
            <a:avLst/>
          </a:prstGeom>
        </p:spPr>
      </p:pic>
      <p:sp>
        <p:nvSpPr>
          <p:cNvPr id="14" name="TextBox 13">
            <a:extLst>
              <a:ext uri="{FF2B5EF4-FFF2-40B4-BE49-F238E27FC236}">
                <a16:creationId xmlns:a16="http://schemas.microsoft.com/office/drawing/2014/main" id="{4E75902F-01A4-ECA7-1C61-83E9B598EE03}"/>
              </a:ext>
            </a:extLst>
          </p:cNvPr>
          <p:cNvSpPr txBox="1"/>
          <p:nvPr/>
        </p:nvSpPr>
        <p:spPr>
          <a:xfrm>
            <a:off x="268846" y="879380"/>
            <a:ext cx="444352" cy="369332"/>
          </a:xfrm>
          <a:prstGeom prst="rect">
            <a:avLst/>
          </a:prstGeom>
          <a:noFill/>
        </p:spPr>
        <p:txBody>
          <a:bodyPr wrap="none" rtlCol="0">
            <a:spAutoFit/>
          </a:bodyPr>
          <a:lstStyle/>
          <a:p>
            <a:r>
              <a:rPr lang="en-CZ" dirty="0"/>
              <a:t>1D</a:t>
            </a:r>
          </a:p>
        </p:txBody>
      </p:sp>
      <p:sp>
        <p:nvSpPr>
          <p:cNvPr id="15" name="TextBox 14">
            <a:extLst>
              <a:ext uri="{FF2B5EF4-FFF2-40B4-BE49-F238E27FC236}">
                <a16:creationId xmlns:a16="http://schemas.microsoft.com/office/drawing/2014/main" id="{FF1F8288-6CD1-CC8E-D6EE-3F0B7F8D1A03}"/>
              </a:ext>
            </a:extLst>
          </p:cNvPr>
          <p:cNvSpPr txBox="1"/>
          <p:nvPr/>
        </p:nvSpPr>
        <p:spPr>
          <a:xfrm>
            <a:off x="4168619" y="763983"/>
            <a:ext cx="444352" cy="369332"/>
          </a:xfrm>
          <a:prstGeom prst="rect">
            <a:avLst/>
          </a:prstGeom>
          <a:noFill/>
        </p:spPr>
        <p:txBody>
          <a:bodyPr wrap="none" rtlCol="0">
            <a:spAutoFit/>
          </a:bodyPr>
          <a:lstStyle/>
          <a:p>
            <a:r>
              <a:rPr lang="en-CZ" dirty="0"/>
              <a:t>2D</a:t>
            </a:r>
          </a:p>
        </p:txBody>
      </p:sp>
      <p:sp>
        <p:nvSpPr>
          <p:cNvPr id="16" name="TextBox 15">
            <a:extLst>
              <a:ext uri="{FF2B5EF4-FFF2-40B4-BE49-F238E27FC236}">
                <a16:creationId xmlns:a16="http://schemas.microsoft.com/office/drawing/2014/main" id="{8E796293-8266-031B-E01A-A398218FB315}"/>
              </a:ext>
            </a:extLst>
          </p:cNvPr>
          <p:cNvSpPr txBox="1"/>
          <p:nvPr/>
        </p:nvSpPr>
        <p:spPr>
          <a:xfrm>
            <a:off x="318151" y="3957913"/>
            <a:ext cx="444352" cy="369332"/>
          </a:xfrm>
          <a:prstGeom prst="rect">
            <a:avLst/>
          </a:prstGeom>
          <a:noFill/>
        </p:spPr>
        <p:txBody>
          <a:bodyPr wrap="none" rtlCol="0">
            <a:spAutoFit/>
          </a:bodyPr>
          <a:lstStyle/>
          <a:p>
            <a:r>
              <a:rPr lang="en-CZ" dirty="0"/>
              <a:t>3D</a:t>
            </a:r>
          </a:p>
        </p:txBody>
      </p:sp>
    </p:spTree>
    <p:extLst>
      <p:ext uri="{BB962C8B-B14F-4D97-AF65-F5344CB8AC3E}">
        <p14:creationId xmlns:p14="http://schemas.microsoft.com/office/powerpoint/2010/main" val="4238612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52</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Studium prašného plazmatu experimentálně</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1569660"/>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experimentální setupy pro studium interakce prachu a plazmatu a vzájemné interakce částic</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zobrazovací techniky pro korektní určení poloh</a:t>
            </a:r>
            <a:br>
              <a:rPr lang="cs-CZ" sz="1200" dirty="0">
                <a:cs typeface="Times New Roman"/>
              </a:rPr>
            </a:br>
            <a:r>
              <a:rPr lang="cs-CZ" sz="1200" dirty="0">
                <a:cs typeface="Times New Roman"/>
              </a:rPr>
              <a:t>částic prachu</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4" name="Picture 3" descr="A picture containing text&#10;&#10;Description automatically generated">
            <a:extLst>
              <a:ext uri="{FF2B5EF4-FFF2-40B4-BE49-F238E27FC236}">
                <a16:creationId xmlns:a16="http://schemas.microsoft.com/office/drawing/2014/main" id="{0122F755-C414-0C1C-0062-B542557D30E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38000" contrast="18000"/>
                    </a14:imgEffect>
                  </a14:imgLayer>
                </a14:imgProps>
              </a:ext>
            </a:extLst>
          </a:blip>
          <a:stretch>
            <a:fillRect/>
          </a:stretch>
        </p:blipFill>
        <p:spPr>
          <a:xfrm>
            <a:off x="4048222" y="1474946"/>
            <a:ext cx="4578419" cy="2749458"/>
          </a:xfrm>
          <a:prstGeom prst="rect">
            <a:avLst/>
          </a:prstGeom>
        </p:spPr>
      </p:pic>
      <p:pic>
        <p:nvPicPr>
          <p:cNvPr id="6" name="Picture 5" descr="Diagram&#10;&#10;Description automatically generated">
            <a:extLst>
              <a:ext uri="{FF2B5EF4-FFF2-40B4-BE49-F238E27FC236}">
                <a16:creationId xmlns:a16="http://schemas.microsoft.com/office/drawing/2014/main" id="{143F60DF-AACC-6C13-E5F1-DC7CF60A005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5000" contrast="49000"/>
                    </a14:imgEffect>
                  </a14:imgLayer>
                </a14:imgProps>
              </a:ext>
            </a:extLst>
          </a:blip>
          <a:stretch>
            <a:fillRect/>
          </a:stretch>
        </p:blipFill>
        <p:spPr>
          <a:xfrm>
            <a:off x="1080655" y="4375561"/>
            <a:ext cx="2553655" cy="2187176"/>
          </a:xfrm>
          <a:prstGeom prst="rect">
            <a:avLst/>
          </a:prstGeom>
        </p:spPr>
      </p:pic>
      <p:pic>
        <p:nvPicPr>
          <p:cNvPr id="10" name="Picture 9" descr="Text, letter&#10;&#10;Description automatically generated">
            <a:extLst>
              <a:ext uri="{FF2B5EF4-FFF2-40B4-BE49-F238E27FC236}">
                <a16:creationId xmlns:a16="http://schemas.microsoft.com/office/drawing/2014/main" id="{4782C307-059E-F2D8-3FB0-8912937A513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45000"/>
                    </a14:imgEffect>
                    <a14:imgEffect>
                      <a14:brightnessContrast bright="59000" contrast="42000"/>
                    </a14:imgEffect>
                  </a14:imgLayer>
                </a14:imgProps>
              </a:ext>
            </a:extLst>
          </a:blip>
          <a:stretch>
            <a:fillRect/>
          </a:stretch>
        </p:blipFill>
        <p:spPr>
          <a:xfrm>
            <a:off x="3769952" y="5907505"/>
            <a:ext cx="4414195" cy="655232"/>
          </a:xfrm>
          <a:prstGeom prst="rect">
            <a:avLst/>
          </a:prstGeom>
        </p:spPr>
      </p:pic>
    </p:spTree>
    <p:extLst>
      <p:ext uri="{BB962C8B-B14F-4D97-AF65-F5344CB8AC3E}">
        <p14:creationId xmlns:p14="http://schemas.microsoft.com/office/powerpoint/2010/main" val="349432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53</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Studium 3D struktur</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116620"/>
            <a:ext cx="7880465" cy="1200329"/>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Jde o tzv. </a:t>
            </a:r>
            <a:r>
              <a:rPr lang="cs-CZ" sz="1200" dirty="0" err="1">
                <a:cs typeface="Times New Roman"/>
              </a:rPr>
              <a:t>Yukawovu</a:t>
            </a:r>
            <a:r>
              <a:rPr lang="cs-CZ" sz="1200" dirty="0">
                <a:cs typeface="Times New Roman"/>
              </a:rPr>
              <a:t> kouli, která se skládá s nabitých prašných částic o stejných rozměrech</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Studovány jsou analogické vlastnosti jako u pevných látek: krystalizace, tání, vliv nečistot na periodickou strukturu, reakce na deformace, apod.</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4" name="Picture 3" descr="A piece of paper with a picture of football balls on it&#10;&#10;Description automatically generated with low confidence">
            <a:extLst>
              <a:ext uri="{FF2B5EF4-FFF2-40B4-BE49-F238E27FC236}">
                <a16:creationId xmlns:a16="http://schemas.microsoft.com/office/drawing/2014/main" id="{E28E4B0C-86BA-FF5D-661A-B9F8EC68945E}"/>
              </a:ext>
            </a:extLst>
          </p:cNvPr>
          <p:cNvPicPr>
            <a:picLocks noChangeAspect="1"/>
          </p:cNvPicPr>
          <p:nvPr/>
        </p:nvPicPr>
        <p:blipFill>
          <a:blip r:embed="rId4"/>
          <a:stretch>
            <a:fillRect/>
          </a:stretch>
        </p:blipFill>
        <p:spPr>
          <a:xfrm>
            <a:off x="540327" y="2058590"/>
            <a:ext cx="4781960" cy="2360494"/>
          </a:xfrm>
          <a:prstGeom prst="rect">
            <a:avLst/>
          </a:prstGeom>
        </p:spPr>
      </p:pic>
      <p:pic>
        <p:nvPicPr>
          <p:cNvPr id="6" name="Picture 5" descr="Chart&#10;&#10;Description automatically generated">
            <a:extLst>
              <a:ext uri="{FF2B5EF4-FFF2-40B4-BE49-F238E27FC236}">
                <a16:creationId xmlns:a16="http://schemas.microsoft.com/office/drawing/2014/main" id="{854841CA-8F12-CC49-1FAD-2BCB20C6C2AC}"/>
              </a:ext>
            </a:extLst>
          </p:cNvPr>
          <p:cNvPicPr>
            <a:picLocks noChangeAspect="1"/>
          </p:cNvPicPr>
          <p:nvPr/>
        </p:nvPicPr>
        <p:blipFill>
          <a:blip r:embed="rId5"/>
          <a:stretch>
            <a:fillRect/>
          </a:stretch>
        </p:blipFill>
        <p:spPr>
          <a:xfrm>
            <a:off x="4186990" y="4419084"/>
            <a:ext cx="4554286" cy="2360494"/>
          </a:xfrm>
          <a:prstGeom prst="rect">
            <a:avLst/>
          </a:prstGeom>
        </p:spPr>
      </p:pic>
    </p:spTree>
    <p:extLst>
      <p:ext uri="{BB962C8B-B14F-4D97-AF65-F5344CB8AC3E}">
        <p14:creationId xmlns:p14="http://schemas.microsoft.com/office/powerpoint/2010/main" val="3648276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5</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Nanosecond</a:t>
            </a:r>
            <a:r>
              <a:rPr lang="cs-CZ" sz="2000" dirty="0">
                <a:solidFill>
                  <a:schemeClr val="tx2"/>
                </a:solidFill>
              </a:rPr>
              <a:t> </a:t>
            </a:r>
            <a:r>
              <a:rPr lang="cs-CZ" sz="2000" dirty="0" err="1">
                <a:solidFill>
                  <a:schemeClr val="tx2"/>
                </a:solidFill>
              </a:rPr>
              <a:t>electric</a:t>
            </a:r>
            <a:r>
              <a:rPr lang="cs-CZ" sz="2000" dirty="0">
                <a:solidFill>
                  <a:schemeClr val="tx2"/>
                </a:solidFill>
              </a:rPr>
              <a:t> </a:t>
            </a:r>
            <a:r>
              <a:rPr lang="cs-CZ" sz="2000" dirty="0" err="1">
                <a:solidFill>
                  <a:schemeClr val="tx2"/>
                </a:solidFill>
              </a:rPr>
              <a:t>breakdown</a:t>
            </a:r>
            <a:r>
              <a:rPr lang="cs-CZ" sz="2000" dirty="0">
                <a:solidFill>
                  <a:schemeClr val="tx2"/>
                </a:solidFill>
              </a:rPr>
              <a:t> in a </a:t>
            </a:r>
            <a:r>
              <a:rPr lang="cs-CZ" sz="2000" dirty="0" err="1">
                <a:solidFill>
                  <a:schemeClr val="tx2"/>
                </a:solidFill>
              </a:rPr>
              <a:t>dielectric</a:t>
            </a:r>
            <a:r>
              <a:rPr lang="cs-CZ" sz="2000" dirty="0">
                <a:solidFill>
                  <a:schemeClr val="tx2"/>
                </a:solidFill>
              </a:rPr>
              <a:t> </a:t>
            </a:r>
            <a:r>
              <a:rPr lang="cs-CZ" sz="2000" dirty="0" err="1">
                <a:solidFill>
                  <a:schemeClr val="tx2"/>
                </a:solidFill>
              </a:rPr>
              <a:t>liquid</a:t>
            </a:r>
            <a:r>
              <a:rPr lang="cs-CZ" sz="2000" dirty="0">
                <a:solidFill>
                  <a:schemeClr val="tx2"/>
                </a:solidFill>
              </a:rPr>
              <a:t> – </a:t>
            </a:r>
            <a:r>
              <a:rPr lang="cs-CZ" sz="2000" dirty="0" err="1">
                <a:solidFill>
                  <a:schemeClr val="tx2"/>
                </a:solidFill>
              </a:rPr>
              <a:t>scheme</a:t>
            </a:r>
            <a:r>
              <a:rPr lang="cs-CZ" sz="2000" dirty="0">
                <a:solidFill>
                  <a:schemeClr val="tx2"/>
                </a:solidFill>
              </a:rPr>
              <a:t> 1</a:t>
            </a: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925964"/>
            <a:ext cx="7880465" cy="4154984"/>
          </a:xfrm>
          <a:prstGeom prst="rect">
            <a:avLst/>
          </a:prstGeom>
          <a:noFill/>
        </p:spPr>
        <p:txBody>
          <a:bodyPr wrap="square" rtlCol="0">
            <a:spAutoFit/>
          </a:bodyPr>
          <a:lstStyle/>
          <a:p>
            <a:r>
              <a:rPr lang="en-GB" sz="1200" b="0" i="0" u="none" strike="noStrike" dirty="0">
                <a:solidFill>
                  <a:srgbClr val="0D0D0D"/>
                </a:solidFill>
                <a:effectLst/>
                <a:highlight>
                  <a:srgbClr val="FFFFFF"/>
                </a:highlight>
                <a:latin typeface="Söhne"/>
              </a:rPr>
              <a:t>1) A rapidly changing (nanoseconds) electric field generates negative pressure through the nonlinear response of a polar/dielectric liquid, resulting in nanoscopic "cracks" in the liquid—a phenomenon known as electrostriction.</a:t>
            </a:r>
          </a:p>
          <a:p>
            <a:pPr marL="285750" indent="-285750">
              <a:buFont typeface="+mj-lt"/>
              <a:buAutoNum type="romanUcPeriod"/>
            </a:pPr>
            <a:r>
              <a:rPr lang="en-GB" sz="1200" b="0" i="0" u="none" strike="noStrike" dirty="0">
                <a:solidFill>
                  <a:srgbClr val="0D0D0D"/>
                </a:solidFill>
                <a:effectLst/>
                <a:highlight>
                  <a:srgbClr val="FFFFFF"/>
                </a:highlight>
                <a:latin typeface="Söhne"/>
              </a:rPr>
              <a:t>A rapidly changing high electric field at the electrode =&gt; </a:t>
            </a:r>
          </a:p>
          <a:p>
            <a:pPr marL="285750" indent="-285750">
              <a:buFont typeface="+mj-lt"/>
              <a:buAutoNum type="romanUcPeriod"/>
            </a:pPr>
            <a:r>
              <a:rPr lang="en-GB" sz="1200" b="0" i="0" u="none" strike="noStrike" dirty="0">
                <a:solidFill>
                  <a:srgbClr val="0D0D0D"/>
                </a:solidFill>
                <a:effectLst/>
                <a:highlight>
                  <a:srgbClr val="FFFFFF"/>
                </a:highlight>
                <a:latin typeface="Söhne"/>
              </a:rPr>
              <a:t>Creation of negative pressure =&gt; </a:t>
            </a:r>
          </a:p>
          <a:p>
            <a:pPr marL="285750" indent="-285750">
              <a:buFont typeface="+mj-lt"/>
              <a:buAutoNum type="romanUcPeriod"/>
            </a:pPr>
            <a:r>
              <a:rPr lang="en-GB" sz="1200" dirty="0">
                <a:solidFill>
                  <a:srgbClr val="0D0D0D"/>
                </a:solidFill>
                <a:highlight>
                  <a:srgbClr val="FFFFFF"/>
                </a:highlight>
                <a:latin typeface="Söhne"/>
              </a:rPr>
              <a:t>G</a:t>
            </a:r>
            <a:r>
              <a:rPr lang="en-GB" sz="1200" b="0" i="0" u="none" strike="noStrike" dirty="0">
                <a:solidFill>
                  <a:srgbClr val="0D0D0D"/>
                </a:solidFill>
                <a:effectLst/>
                <a:highlight>
                  <a:srgbClr val="FFFFFF"/>
                </a:highlight>
                <a:latin typeface="Söhne"/>
              </a:rPr>
              <a:t>eneration of nanoscopic vacancies (literally nano-cracks in water) =&gt; </a:t>
            </a:r>
            <a:endParaRPr lang="en-GB" sz="1200" dirty="0">
              <a:solidFill>
                <a:srgbClr val="0D0D0D"/>
              </a:solidFill>
              <a:highlight>
                <a:srgbClr val="FFFFFF"/>
              </a:highlight>
              <a:latin typeface="Söhne"/>
            </a:endParaRPr>
          </a:p>
          <a:p>
            <a:pPr marL="285750" indent="-285750">
              <a:buFont typeface="+mj-lt"/>
              <a:buAutoNum type="romanUcPeriod"/>
            </a:pPr>
            <a:r>
              <a:rPr lang="en-GB" sz="1200" b="0" i="0" u="none" strike="noStrike" dirty="0">
                <a:solidFill>
                  <a:srgbClr val="0D0D0D"/>
                </a:solidFill>
                <a:effectLst/>
                <a:highlight>
                  <a:srgbClr val="FFFFFF"/>
                </a:highlight>
                <a:latin typeface="Söhne"/>
              </a:rPr>
              <a:t>Multiplication of electrons in the </a:t>
            </a:r>
            <a:r>
              <a:rPr lang="en-GB" sz="1200" b="0" i="0" u="none" strike="noStrike" dirty="0" err="1">
                <a:solidFill>
                  <a:srgbClr val="0D0D0D"/>
                </a:solidFill>
                <a:effectLst/>
                <a:highlight>
                  <a:srgbClr val="FFFFFF"/>
                </a:highlight>
                <a:latin typeface="Söhne"/>
              </a:rPr>
              <a:t>nanovacancy</a:t>
            </a:r>
            <a:r>
              <a:rPr lang="en-GB" sz="1200" b="0" i="0" u="none" strike="noStrike" dirty="0">
                <a:solidFill>
                  <a:srgbClr val="0D0D0D"/>
                </a:solidFill>
                <a:effectLst/>
                <a:highlight>
                  <a:srgbClr val="FFFFFF"/>
                </a:highlight>
                <a:latin typeface="Söhne"/>
              </a:rPr>
              <a:t> similar to a photomultiplier =&gt; </a:t>
            </a:r>
          </a:p>
          <a:p>
            <a:pPr marL="285750" indent="-285750">
              <a:buFont typeface="+mj-lt"/>
              <a:buAutoNum type="romanUcPeriod"/>
            </a:pPr>
            <a:r>
              <a:rPr lang="en-GB" sz="1200" dirty="0">
                <a:solidFill>
                  <a:srgbClr val="0D0D0D"/>
                </a:solidFill>
                <a:highlight>
                  <a:srgbClr val="FFFFFF"/>
                </a:highlight>
                <a:latin typeface="Söhne"/>
              </a:rPr>
              <a:t>G</a:t>
            </a:r>
            <a:r>
              <a:rPr lang="en-GB" sz="1200" b="0" i="0" u="none" strike="noStrike" dirty="0">
                <a:solidFill>
                  <a:srgbClr val="0D0D0D"/>
                </a:solidFill>
                <a:effectLst/>
                <a:highlight>
                  <a:srgbClr val="FFFFFF"/>
                </a:highlight>
                <a:latin typeface="Söhne"/>
              </a:rPr>
              <a:t>eneration and accumulation of free charge =&gt; </a:t>
            </a:r>
          </a:p>
          <a:p>
            <a:pPr marL="285750" indent="-285750">
              <a:buFont typeface="+mj-lt"/>
              <a:buAutoNum type="romanUcPeriod"/>
            </a:pPr>
            <a:r>
              <a:rPr lang="en-GB" sz="1200" dirty="0">
                <a:solidFill>
                  <a:srgbClr val="0D0D0D"/>
                </a:solidFill>
                <a:highlight>
                  <a:srgbClr val="FFFFFF"/>
                </a:highlight>
                <a:latin typeface="Söhne"/>
              </a:rPr>
              <a:t>S</a:t>
            </a:r>
            <a:r>
              <a:rPr lang="en-GB" sz="1200" b="0" i="0" u="none" strike="noStrike" dirty="0">
                <a:solidFill>
                  <a:srgbClr val="0D0D0D"/>
                </a:solidFill>
                <a:effectLst/>
                <a:highlight>
                  <a:srgbClr val="FFFFFF"/>
                </a:highlight>
                <a:latin typeface="Söhne"/>
              </a:rPr>
              <a:t>trengthening of the electric field, etc.</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algn="ctr"/>
            <a:r>
              <a:rPr lang="cs-CZ" sz="1200" b="1" dirty="0" err="1">
                <a:cs typeface="Times New Roman"/>
              </a:rPr>
              <a:t>Nanovacancies</a:t>
            </a:r>
            <a:r>
              <a:rPr lang="cs-CZ" sz="1200" b="1" dirty="0">
                <a:cs typeface="Times New Roman"/>
              </a:rPr>
              <a:t> are not </a:t>
            </a:r>
            <a:r>
              <a:rPr lang="cs-CZ" sz="1200" b="1" dirty="0" err="1">
                <a:cs typeface="Times New Roman"/>
              </a:rPr>
              <a:t>bubbles</a:t>
            </a:r>
            <a:r>
              <a:rPr lang="cs-CZ" sz="1200" b="1" dirty="0">
                <a:cs typeface="Times New Roman"/>
              </a:rPr>
              <a:t>, but </a:t>
            </a:r>
            <a:r>
              <a:rPr lang="cs-CZ" sz="1200" b="1" dirty="0" err="1">
                <a:cs typeface="Times New Roman"/>
              </a:rPr>
              <a:t>literally</a:t>
            </a:r>
            <a:r>
              <a:rPr lang="cs-CZ" sz="1200" b="1" dirty="0">
                <a:cs typeface="Times New Roman"/>
              </a:rPr>
              <a:t> </a:t>
            </a:r>
            <a:r>
              <a:rPr lang="cs-CZ" sz="1200" b="1" dirty="0" err="1">
                <a:cs typeface="Times New Roman"/>
              </a:rPr>
              <a:t>nanometer-sized</a:t>
            </a:r>
            <a:r>
              <a:rPr lang="cs-CZ" sz="1200" b="1" dirty="0">
                <a:cs typeface="Times New Roman"/>
              </a:rPr>
              <a:t> </a:t>
            </a:r>
            <a:r>
              <a:rPr lang="cs-CZ" sz="1200" b="1" dirty="0" err="1">
                <a:cs typeface="Times New Roman"/>
              </a:rPr>
              <a:t>structures</a:t>
            </a:r>
            <a:r>
              <a:rPr lang="cs-CZ" sz="1200" b="1" dirty="0">
                <a:cs typeface="Times New Roman"/>
              </a:rPr>
              <a:t> in </a:t>
            </a:r>
            <a:r>
              <a:rPr lang="cs-CZ" sz="1200" b="1" dirty="0" err="1">
                <a:cs typeface="Times New Roman"/>
              </a:rPr>
              <a:t>the</a:t>
            </a:r>
            <a:r>
              <a:rPr lang="cs-CZ" sz="1200" b="1" dirty="0">
                <a:cs typeface="Times New Roman"/>
              </a:rPr>
              <a:t> </a:t>
            </a:r>
            <a:r>
              <a:rPr lang="cs-CZ" sz="1200" b="1" dirty="0" err="1">
                <a:cs typeface="Times New Roman"/>
              </a:rPr>
              <a:t>direction</a:t>
            </a:r>
            <a:r>
              <a:rPr lang="cs-CZ" sz="1200" b="1" dirty="0">
                <a:cs typeface="Times New Roman"/>
              </a:rPr>
              <a:t> </a:t>
            </a:r>
            <a:r>
              <a:rPr lang="cs-CZ" sz="1200" b="1" dirty="0" err="1">
                <a:cs typeface="Times New Roman"/>
              </a:rPr>
              <a:t>of</a:t>
            </a:r>
            <a:r>
              <a:rPr lang="cs-CZ" sz="1200" b="1" dirty="0">
                <a:cs typeface="Times New Roman"/>
              </a:rPr>
              <a:t> </a:t>
            </a:r>
            <a:r>
              <a:rPr lang="cs-CZ" sz="1200" b="1" dirty="0" err="1">
                <a:cs typeface="Times New Roman"/>
              </a:rPr>
              <a:t>the</a:t>
            </a:r>
            <a:r>
              <a:rPr lang="cs-CZ" sz="1200" b="1" dirty="0">
                <a:cs typeface="Times New Roman"/>
              </a:rPr>
              <a:t> E </a:t>
            </a:r>
            <a:r>
              <a:rPr lang="cs-CZ" sz="1200" b="1" dirty="0" err="1">
                <a:cs typeface="Times New Roman"/>
              </a:rPr>
              <a:t>field</a:t>
            </a:r>
            <a:endParaRPr lang="cs-CZ" sz="1200" b="1"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6" name="Picture 5" descr="Diagram&#10;&#10;Description automatically generated with low confidence">
            <a:extLst>
              <a:ext uri="{FF2B5EF4-FFF2-40B4-BE49-F238E27FC236}">
                <a16:creationId xmlns:a16="http://schemas.microsoft.com/office/drawing/2014/main" id="{60B3C4B8-B378-6F1F-D3FC-12D7A94C3599}"/>
              </a:ext>
            </a:extLst>
          </p:cNvPr>
          <p:cNvPicPr>
            <a:picLocks noChangeAspect="1"/>
          </p:cNvPicPr>
          <p:nvPr/>
        </p:nvPicPr>
        <p:blipFill>
          <a:blip r:embed="rId4"/>
          <a:stretch>
            <a:fillRect/>
          </a:stretch>
        </p:blipFill>
        <p:spPr>
          <a:xfrm>
            <a:off x="2295260" y="3678371"/>
            <a:ext cx="4553479" cy="1607109"/>
          </a:xfrm>
          <a:prstGeom prst="rect">
            <a:avLst/>
          </a:prstGeom>
        </p:spPr>
      </p:pic>
      <p:sp>
        <p:nvSpPr>
          <p:cNvPr id="5" name="Rectangle 4">
            <a:extLst>
              <a:ext uri="{FF2B5EF4-FFF2-40B4-BE49-F238E27FC236}">
                <a16:creationId xmlns:a16="http://schemas.microsoft.com/office/drawing/2014/main" id="{E8BCEBC9-37F9-8489-2E96-929834663CFA}"/>
              </a:ext>
            </a:extLst>
          </p:cNvPr>
          <p:cNvSpPr/>
          <p:nvPr/>
        </p:nvSpPr>
        <p:spPr>
          <a:xfrm>
            <a:off x="7333084" y="6372599"/>
            <a:ext cx="1785810" cy="461665"/>
          </a:xfrm>
          <a:prstGeom prst="rect">
            <a:avLst/>
          </a:prstGeom>
        </p:spPr>
        <p:txBody>
          <a:bodyPr wrap="none">
            <a:spAutoFit/>
          </a:bodyPr>
          <a:lstStyle/>
          <a:p>
            <a:r>
              <a:rPr lang="en-US" sz="1200" dirty="0" err="1">
                <a:cs typeface="Calibri"/>
              </a:rPr>
              <a:t>Seepersad</a:t>
            </a:r>
            <a:r>
              <a:rPr lang="en-US" sz="1200" dirty="0">
                <a:cs typeface="Calibri"/>
              </a:rPr>
              <a:t> et al. 2013 JPD</a:t>
            </a:r>
          </a:p>
          <a:p>
            <a:r>
              <a:rPr lang="en-US" sz="1200" dirty="0" err="1">
                <a:cs typeface="Calibri"/>
              </a:rPr>
              <a:t>Shneider</a:t>
            </a:r>
            <a:r>
              <a:rPr lang="en-US" sz="1200" dirty="0">
                <a:cs typeface="Calibri"/>
              </a:rPr>
              <a:t> et al. 2013 PRE</a:t>
            </a:r>
          </a:p>
        </p:txBody>
      </p:sp>
    </p:spTree>
    <p:extLst>
      <p:ext uri="{BB962C8B-B14F-4D97-AF65-F5344CB8AC3E}">
        <p14:creationId xmlns:p14="http://schemas.microsoft.com/office/powerpoint/2010/main" val="1534810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6</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Modeling </a:t>
            </a:r>
            <a:r>
              <a:rPr lang="cs-CZ" sz="2000" dirty="0" err="1">
                <a:solidFill>
                  <a:schemeClr val="tx2"/>
                </a:solidFill>
              </a:rPr>
              <a:t>liquid</a:t>
            </a:r>
            <a:r>
              <a:rPr lang="cs-CZ" sz="2000" dirty="0">
                <a:solidFill>
                  <a:schemeClr val="tx2"/>
                </a:solidFill>
              </a:rPr>
              <a:t> </a:t>
            </a:r>
            <a:r>
              <a:rPr lang="cs-CZ" sz="2000" dirty="0" err="1">
                <a:solidFill>
                  <a:schemeClr val="tx2"/>
                </a:solidFill>
              </a:rPr>
              <a:t>water</a:t>
            </a:r>
            <a:r>
              <a:rPr lang="cs-CZ" sz="2000" dirty="0">
                <a:solidFill>
                  <a:schemeClr val="tx2"/>
                </a:solidFill>
              </a:rPr>
              <a:t> </a:t>
            </a:r>
            <a:r>
              <a:rPr lang="cs-CZ" sz="2000" dirty="0" err="1">
                <a:solidFill>
                  <a:schemeClr val="tx2"/>
                </a:solidFill>
              </a:rPr>
              <a:t>with</a:t>
            </a:r>
            <a:r>
              <a:rPr lang="cs-CZ" sz="2000" dirty="0">
                <a:solidFill>
                  <a:schemeClr val="tx2"/>
                </a:solidFill>
              </a:rPr>
              <a:t> </a:t>
            </a:r>
            <a:r>
              <a:rPr lang="cs-CZ" sz="2000" dirty="0" err="1">
                <a:solidFill>
                  <a:schemeClr val="tx2"/>
                </a:solidFill>
              </a:rPr>
              <a:t>electrostriction</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1728001"/>
            <a:ext cx="7880465" cy="2123658"/>
          </a:xfrm>
          <a:prstGeom prst="rect">
            <a:avLst/>
          </a:prstGeom>
          <a:noFill/>
        </p:spPr>
        <p:txBody>
          <a:bodyPr wrap="square" rtlCol="0">
            <a:spAutoFit/>
          </a:bodyPr>
          <a:lstStyle/>
          <a:p>
            <a:pPr marL="171450" indent="-171450">
              <a:buFont typeface="Arial" panose="020B0604020202020204" pitchFamily="34" charset="0"/>
              <a:buChar char="•"/>
            </a:pPr>
            <a:r>
              <a:rPr lang="en-GB" sz="1200" b="0" i="0" u="none" strike="noStrike" dirty="0">
                <a:solidFill>
                  <a:srgbClr val="0D0D0D"/>
                </a:solidFill>
                <a:effectLst/>
                <a:highlight>
                  <a:srgbClr val="FFFFFF"/>
                </a:highlight>
                <a:latin typeface="Söhne"/>
              </a:rPr>
              <a:t>pressure in the liquid created by the </a:t>
            </a:r>
            <a:r>
              <a:rPr lang="en-GB" sz="1200" b="0" i="0" u="none" strike="noStrike" dirty="0" err="1">
                <a:solidFill>
                  <a:srgbClr val="0D0D0D"/>
                </a:solidFill>
                <a:effectLst/>
                <a:highlight>
                  <a:srgbClr val="FFFFFF"/>
                </a:highlight>
                <a:latin typeface="Söhne"/>
              </a:rPr>
              <a:t>electrostrictive</a:t>
            </a:r>
            <a:r>
              <a:rPr lang="en-GB" sz="1200" b="0" i="0" u="none" strike="noStrike" dirty="0">
                <a:solidFill>
                  <a:srgbClr val="0D0D0D"/>
                </a:solidFill>
                <a:effectLst/>
                <a:highlight>
                  <a:srgbClr val="FFFFFF"/>
                </a:highlight>
                <a:latin typeface="Söhne"/>
              </a:rPr>
              <a:t> force:</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en-GB" sz="1200" b="0" i="0" u="none" strike="noStrike" dirty="0">
                <a:solidFill>
                  <a:srgbClr val="0D0D0D"/>
                </a:solidFill>
                <a:effectLst/>
                <a:highlight>
                  <a:srgbClr val="FFFFFF"/>
                </a:highlight>
                <a:latin typeface="Söhne"/>
              </a:rPr>
              <a:t>We can describe a compressible liquid using equations for the conservation of momentum and mass:</a:t>
            </a:r>
            <a:endParaRPr lang="cs-CZ" sz="1200" dirty="0">
              <a:cs typeface="Times New Roman"/>
            </a:endParaRPr>
          </a:p>
          <a:p>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2" name="Picture 1" descr="Diagram&#10;&#10;Description automatically generated">
            <a:extLst>
              <a:ext uri="{FF2B5EF4-FFF2-40B4-BE49-F238E27FC236}">
                <a16:creationId xmlns:a16="http://schemas.microsoft.com/office/drawing/2014/main" id="{96FEF778-8E7C-D369-5F4A-C4F746448033}"/>
              </a:ext>
            </a:extLst>
          </p:cNvPr>
          <p:cNvPicPr>
            <a:picLocks noChangeAspect="1"/>
          </p:cNvPicPr>
          <p:nvPr/>
        </p:nvPicPr>
        <p:blipFill>
          <a:blip r:embed="rId4"/>
          <a:stretch>
            <a:fillRect/>
          </a:stretch>
        </p:blipFill>
        <p:spPr>
          <a:xfrm>
            <a:off x="2730318" y="2014072"/>
            <a:ext cx="3108459" cy="670773"/>
          </a:xfrm>
          <a:prstGeom prst="rect">
            <a:avLst/>
          </a:prstGeom>
        </p:spPr>
      </p:pic>
      <p:cxnSp>
        <p:nvCxnSpPr>
          <p:cNvPr id="4" name="Straight Arrow Connector 3">
            <a:extLst>
              <a:ext uri="{FF2B5EF4-FFF2-40B4-BE49-F238E27FC236}">
                <a16:creationId xmlns:a16="http://schemas.microsoft.com/office/drawing/2014/main" id="{0B85008A-860B-6E9A-F5CF-F09E50366015}"/>
              </a:ext>
            </a:extLst>
          </p:cNvPr>
          <p:cNvCxnSpPr>
            <a:cxnSpLocks/>
          </p:cNvCxnSpPr>
          <p:nvPr/>
        </p:nvCxnSpPr>
        <p:spPr>
          <a:xfrm flipH="1" flipV="1">
            <a:off x="5251246" y="2480556"/>
            <a:ext cx="206340" cy="204289"/>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97DDE75C-21D5-7331-73DA-7FF7EF8E8DE6}"/>
              </a:ext>
            </a:extLst>
          </p:cNvPr>
          <p:cNvSpPr/>
          <p:nvPr/>
        </p:nvSpPr>
        <p:spPr>
          <a:xfrm>
            <a:off x="5074414" y="2487034"/>
            <a:ext cx="1421016" cy="461665"/>
          </a:xfrm>
          <a:prstGeom prst="rect">
            <a:avLst/>
          </a:prstGeom>
        </p:spPr>
        <p:txBody>
          <a:bodyPr wrap="square">
            <a:spAutoFit/>
          </a:bodyPr>
          <a:lstStyle/>
          <a:p>
            <a:pPr algn="ctr"/>
            <a:r>
              <a:rPr lang="en-US" sz="1200" dirty="0">
                <a:cs typeface="Calibri"/>
              </a:rPr>
              <a:t>empirical factor for the fluid</a:t>
            </a:r>
          </a:p>
        </p:txBody>
      </p:sp>
      <p:cxnSp>
        <p:nvCxnSpPr>
          <p:cNvPr id="10" name="Straight Arrow Connector 9">
            <a:extLst>
              <a:ext uri="{FF2B5EF4-FFF2-40B4-BE49-F238E27FC236}">
                <a16:creationId xmlns:a16="http://schemas.microsoft.com/office/drawing/2014/main" id="{0732FEAC-55B6-A5F0-93E7-D90FC0E4F30B}"/>
              </a:ext>
            </a:extLst>
          </p:cNvPr>
          <p:cNvCxnSpPr>
            <a:cxnSpLocks/>
          </p:cNvCxnSpPr>
          <p:nvPr/>
        </p:nvCxnSpPr>
        <p:spPr>
          <a:xfrm flipH="1">
            <a:off x="5354416" y="2028838"/>
            <a:ext cx="206340" cy="204289"/>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ECB9CE94-140F-D148-7F23-31EE2F1F1159}"/>
              </a:ext>
            </a:extLst>
          </p:cNvPr>
          <p:cNvSpPr/>
          <p:nvPr/>
        </p:nvSpPr>
        <p:spPr>
          <a:xfrm>
            <a:off x="5457586" y="1745833"/>
            <a:ext cx="1037844" cy="461665"/>
          </a:xfrm>
          <a:prstGeom prst="rect">
            <a:avLst/>
          </a:prstGeom>
        </p:spPr>
        <p:txBody>
          <a:bodyPr wrap="square">
            <a:spAutoFit/>
          </a:bodyPr>
          <a:lstStyle/>
          <a:p>
            <a:pPr algn="ctr"/>
            <a:r>
              <a:rPr lang="en-US" sz="1200" dirty="0">
                <a:cs typeface="Calibri"/>
              </a:rPr>
              <a:t>dielectric permittivity</a:t>
            </a:r>
          </a:p>
        </p:txBody>
      </p:sp>
      <p:sp>
        <p:nvSpPr>
          <p:cNvPr id="12" name="Rectangle 11">
            <a:extLst>
              <a:ext uri="{FF2B5EF4-FFF2-40B4-BE49-F238E27FC236}">
                <a16:creationId xmlns:a16="http://schemas.microsoft.com/office/drawing/2014/main" id="{5138B524-693B-CCF9-D55B-3D4E85A74AF1}"/>
              </a:ext>
            </a:extLst>
          </p:cNvPr>
          <p:cNvSpPr/>
          <p:nvPr/>
        </p:nvSpPr>
        <p:spPr>
          <a:xfrm>
            <a:off x="7181603" y="6358838"/>
            <a:ext cx="1962397" cy="646331"/>
          </a:xfrm>
          <a:prstGeom prst="rect">
            <a:avLst/>
          </a:prstGeom>
        </p:spPr>
        <p:txBody>
          <a:bodyPr wrap="none">
            <a:spAutoFit/>
          </a:bodyPr>
          <a:lstStyle/>
          <a:p>
            <a:r>
              <a:rPr lang="en-US" sz="1200" dirty="0">
                <a:cs typeface="Calibri"/>
              </a:rPr>
              <a:t>Bonaventura et al. 2019 GEC</a:t>
            </a:r>
          </a:p>
          <a:p>
            <a:r>
              <a:rPr lang="en-US" sz="1200" dirty="0" err="1">
                <a:cs typeface="Calibri"/>
              </a:rPr>
              <a:t>Shneider</a:t>
            </a:r>
            <a:r>
              <a:rPr lang="en-US" sz="1200" dirty="0">
                <a:cs typeface="Calibri"/>
              </a:rPr>
              <a:t> et al. 2013 PRE</a:t>
            </a:r>
          </a:p>
          <a:p>
            <a:endParaRPr lang="en-US" sz="1200" dirty="0">
              <a:cs typeface="Calibri"/>
            </a:endParaRPr>
          </a:p>
        </p:txBody>
      </p:sp>
      <p:pic>
        <p:nvPicPr>
          <p:cNvPr id="13" name="Picture 12" descr="Text&#10;&#10;Description automatically generated with low confidence">
            <a:extLst>
              <a:ext uri="{FF2B5EF4-FFF2-40B4-BE49-F238E27FC236}">
                <a16:creationId xmlns:a16="http://schemas.microsoft.com/office/drawing/2014/main" id="{ECB59293-1903-90DD-F1FA-81B319CB5E88}"/>
              </a:ext>
            </a:extLst>
          </p:cNvPr>
          <p:cNvPicPr>
            <a:picLocks noChangeAspect="1"/>
          </p:cNvPicPr>
          <p:nvPr/>
        </p:nvPicPr>
        <p:blipFill>
          <a:blip r:embed="rId5"/>
          <a:stretch>
            <a:fillRect/>
          </a:stretch>
        </p:blipFill>
        <p:spPr>
          <a:xfrm>
            <a:off x="1815921" y="4136355"/>
            <a:ext cx="5235876" cy="1328862"/>
          </a:xfrm>
          <a:prstGeom prst="rect">
            <a:avLst/>
          </a:prstGeom>
        </p:spPr>
      </p:pic>
      <p:cxnSp>
        <p:nvCxnSpPr>
          <p:cNvPr id="14" name="Straight Arrow Connector 13">
            <a:extLst>
              <a:ext uri="{FF2B5EF4-FFF2-40B4-BE49-F238E27FC236}">
                <a16:creationId xmlns:a16="http://schemas.microsoft.com/office/drawing/2014/main" id="{8E02AD1E-9916-DAFB-6E14-067D540378D8}"/>
              </a:ext>
            </a:extLst>
          </p:cNvPr>
          <p:cNvCxnSpPr>
            <a:cxnSpLocks/>
          </p:cNvCxnSpPr>
          <p:nvPr/>
        </p:nvCxnSpPr>
        <p:spPr>
          <a:xfrm flipH="1">
            <a:off x="3795001" y="4109156"/>
            <a:ext cx="206340" cy="204289"/>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8A48A21-B868-C00A-9307-B9E4AB8EFE97}"/>
              </a:ext>
            </a:extLst>
          </p:cNvPr>
          <p:cNvCxnSpPr>
            <a:cxnSpLocks/>
          </p:cNvCxnSpPr>
          <p:nvPr/>
        </p:nvCxnSpPr>
        <p:spPr>
          <a:xfrm flipH="1">
            <a:off x="4638480" y="4145645"/>
            <a:ext cx="206340" cy="204289"/>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4183D94F-248D-8104-4182-2FF5871E3BF2}"/>
              </a:ext>
            </a:extLst>
          </p:cNvPr>
          <p:cNvSpPr/>
          <p:nvPr/>
        </p:nvSpPr>
        <p:spPr>
          <a:xfrm>
            <a:off x="3900265" y="3851142"/>
            <a:ext cx="768565" cy="276999"/>
          </a:xfrm>
          <a:prstGeom prst="rect">
            <a:avLst/>
          </a:prstGeom>
        </p:spPr>
        <p:txBody>
          <a:bodyPr wrap="square">
            <a:spAutoFit/>
          </a:bodyPr>
          <a:lstStyle/>
          <a:p>
            <a:pPr algn="ctr"/>
            <a:r>
              <a:rPr lang="en-US" sz="1200" dirty="0">
                <a:cs typeface="Calibri"/>
              </a:rPr>
              <a:t>density</a:t>
            </a:r>
          </a:p>
        </p:txBody>
      </p:sp>
      <p:sp>
        <p:nvSpPr>
          <p:cNvPr id="17" name="Rectangle 16">
            <a:extLst>
              <a:ext uri="{FF2B5EF4-FFF2-40B4-BE49-F238E27FC236}">
                <a16:creationId xmlns:a16="http://schemas.microsoft.com/office/drawing/2014/main" id="{D369BDAB-7D01-AF5D-3060-726D4295C5AC}"/>
              </a:ext>
            </a:extLst>
          </p:cNvPr>
          <p:cNvSpPr/>
          <p:nvPr/>
        </p:nvSpPr>
        <p:spPr>
          <a:xfrm>
            <a:off x="4741650" y="3850417"/>
            <a:ext cx="768565" cy="276999"/>
          </a:xfrm>
          <a:prstGeom prst="rect">
            <a:avLst/>
          </a:prstGeom>
        </p:spPr>
        <p:txBody>
          <a:bodyPr wrap="square">
            <a:spAutoFit/>
          </a:bodyPr>
          <a:lstStyle/>
          <a:p>
            <a:pPr algn="ctr"/>
            <a:r>
              <a:rPr lang="en-US" sz="1200" dirty="0">
                <a:cs typeface="Calibri"/>
              </a:rPr>
              <a:t>velocity</a:t>
            </a:r>
          </a:p>
        </p:txBody>
      </p:sp>
      <p:sp>
        <p:nvSpPr>
          <p:cNvPr id="18" name="Rectangle 17">
            <a:extLst>
              <a:ext uri="{FF2B5EF4-FFF2-40B4-BE49-F238E27FC236}">
                <a16:creationId xmlns:a16="http://schemas.microsoft.com/office/drawing/2014/main" id="{4B848B7C-452D-8422-C699-7B7BEB6CD007}"/>
              </a:ext>
            </a:extLst>
          </p:cNvPr>
          <p:cNvSpPr/>
          <p:nvPr/>
        </p:nvSpPr>
        <p:spPr>
          <a:xfrm>
            <a:off x="3423804" y="5496798"/>
            <a:ext cx="1421016" cy="461665"/>
          </a:xfrm>
          <a:prstGeom prst="rect">
            <a:avLst/>
          </a:prstGeom>
        </p:spPr>
        <p:txBody>
          <a:bodyPr wrap="square">
            <a:spAutoFit/>
          </a:bodyPr>
          <a:lstStyle/>
          <a:p>
            <a:pPr algn="ctr"/>
            <a:r>
              <a:rPr lang="en-US" sz="1200" dirty="0">
                <a:cs typeface="Calibri"/>
              </a:rPr>
              <a:t>hydrodynamic pressure</a:t>
            </a:r>
          </a:p>
        </p:txBody>
      </p:sp>
      <p:cxnSp>
        <p:nvCxnSpPr>
          <p:cNvPr id="19" name="Straight Arrow Connector 18">
            <a:extLst>
              <a:ext uri="{FF2B5EF4-FFF2-40B4-BE49-F238E27FC236}">
                <a16:creationId xmlns:a16="http://schemas.microsoft.com/office/drawing/2014/main" id="{FDE37BD1-F627-BB01-262C-89AFB50FE1CC}"/>
              </a:ext>
            </a:extLst>
          </p:cNvPr>
          <p:cNvCxnSpPr>
            <a:cxnSpLocks/>
          </p:cNvCxnSpPr>
          <p:nvPr/>
        </p:nvCxnSpPr>
        <p:spPr>
          <a:xfrm flipH="1" flipV="1">
            <a:off x="4262769" y="5296037"/>
            <a:ext cx="206340" cy="204289"/>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7BA09FA-022F-6136-C4DD-DF439E4826AC}"/>
              </a:ext>
            </a:extLst>
          </p:cNvPr>
          <p:cNvCxnSpPr>
            <a:cxnSpLocks/>
          </p:cNvCxnSpPr>
          <p:nvPr/>
        </p:nvCxnSpPr>
        <p:spPr>
          <a:xfrm flipH="1" flipV="1">
            <a:off x="4724263" y="5306769"/>
            <a:ext cx="206340" cy="204289"/>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C927C2B4-FC1E-D988-601E-DFC371ABAEBB}"/>
              </a:ext>
            </a:extLst>
          </p:cNvPr>
          <p:cNvSpPr/>
          <p:nvPr/>
        </p:nvSpPr>
        <p:spPr>
          <a:xfrm>
            <a:off x="4717978" y="5496797"/>
            <a:ext cx="1421016" cy="461665"/>
          </a:xfrm>
          <a:prstGeom prst="rect">
            <a:avLst/>
          </a:prstGeom>
        </p:spPr>
        <p:txBody>
          <a:bodyPr wrap="square">
            <a:spAutoFit/>
          </a:bodyPr>
          <a:lstStyle/>
          <a:p>
            <a:pPr algn="ctr"/>
            <a:r>
              <a:rPr lang="en-US" sz="1200" dirty="0">
                <a:cs typeface="Calibri"/>
              </a:rPr>
              <a:t>electrostriction pressure</a:t>
            </a:r>
          </a:p>
        </p:txBody>
      </p:sp>
    </p:spTree>
    <p:extLst>
      <p:ext uri="{BB962C8B-B14F-4D97-AF65-F5344CB8AC3E}">
        <p14:creationId xmlns:p14="http://schemas.microsoft.com/office/powerpoint/2010/main" val="4234088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7</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Electrostriction</a:t>
            </a:r>
            <a:r>
              <a:rPr lang="cs-CZ" sz="2000" dirty="0">
                <a:solidFill>
                  <a:schemeClr val="tx2"/>
                </a:solidFill>
              </a:rPr>
              <a:t> and </a:t>
            </a:r>
            <a:r>
              <a:rPr lang="cs-CZ" sz="2000" dirty="0" err="1">
                <a:solidFill>
                  <a:schemeClr val="tx2"/>
                </a:solidFill>
              </a:rPr>
              <a:t>the</a:t>
            </a:r>
            <a:r>
              <a:rPr lang="cs-CZ" sz="2000" dirty="0">
                <a:solidFill>
                  <a:schemeClr val="tx2"/>
                </a:solidFill>
              </a:rPr>
              <a:t> </a:t>
            </a:r>
            <a:r>
              <a:rPr lang="cs-CZ" sz="2000" dirty="0" err="1">
                <a:solidFill>
                  <a:schemeClr val="tx2"/>
                </a:solidFill>
              </a:rPr>
              <a:t>formation</a:t>
            </a:r>
            <a:r>
              <a:rPr lang="cs-CZ" sz="2000" dirty="0">
                <a:solidFill>
                  <a:schemeClr val="tx2"/>
                </a:solidFill>
              </a:rPr>
              <a:t> </a:t>
            </a:r>
            <a:r>
              <a:rPr lang="cs-CZ" sz="2000" dirty="0" err="1">
                <a:solidFill>
                  <a:schemeClr val="tx2"/>
                </a:solidFill>
              </a:rPr>
              <a:t>of</a:t>
            </a:r>
            <a:r>
              <a:rPr lang="cs-CZ" sz="2000" dirty="0">
                <a:solidFill>
                  <a:schemeClr val="tx2"/>
                </a:solidFill>
              </a:rPr>
              <a:t> </a:t>
            </a:r>
            <a:r>
              <a:rPr lang="cs-CZ" sz="2000" dirty="0" err="1">
                <a:solidFill>
                  <a:schemeClr val="tx2"/>
                </a:solidFill>
              </a:rPr>
              <a:t>nanovacancies</a:t>
            </a:r>
            <a:r>
              <a:rPr lang="cs-CZ" sz="2000" dirty="0">
                <a:solidFill>
                  <a:schemeClr val="tx2"/>
                </a:solidFill>
              </a:rPr>
              <a:t> </a:t>
            </a:r>
            <a:r>
              <a:rPr lang="cs-CZ" sz="2000" dirty="0" err="1">
                <a:solidFill>
                  <a:schemeClr val="tx2"/>
                </a:solidFill>
              </a:rPr>
              <a:t>through</a:t>
            </a:r>
            <a:r>
              <a:rPr lang="cs-CZ" sz="2000" dirty="0">
                <a:solidFill>
                  <a:schemeClr val="tx2"/>
                </a:solidFill>
              </a:rPr>
              <a:t> </a:t>
            </a:r>
            <a:r>
              <a:rPr lang="cs-CZ" sz="2000" dirty="0" err="1">
                <a:solidFill>
                  <a:schemeClr val="tx2"/>
                </a:solidFill>
              </a:rPr>
              <a:t>cavitation</a:t>
            </a:r>
            <a:endParaRPr lang="cs-CZ" sz="2000" dirty="0">
              <a:solidFill>
                <a:schemeClr val="tx2"/>
              </a:solidFill>
            </a:endParaRPr>
          </a:p>
        </p:txBody>
      </p:sp>
      <p:pic>
        <p:nvPicPr>
          <p:cNvPr id="5" name="Picture 4">
            <a:extLst>
              <a:ext uri="{FF2B5EF4-FFF2-40B4-BE49-F238E27FC236}">
                <a16:creationId xmlns:a16="http://schemas.microsoft.com/office/drawing/2014/main" id="{E3017D6B-659C-7429-9F3D-E7C9F6F306C2}"/>
              </a:ext>
            </a:extLst>
          </p:cNvPr>
          <p:cNvPicPr>
            <a:picLocks noChangeAspect="1"/>
          </p:cNvPicPr>
          <p:nvPr/>
        </p:nvPicPr>
        <p:blipFill>
          <a:blip r:embed="rId4"/>
          <a:stretch>
            <a:fillRect/>
          </a:stretch>
        </p:blipFill>
        <p:spPr>
          <a:xfrm>
            <a:off x="815778" y="2816695"/>
            <a:ext cx="7602992" cy="2734707"/>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412FA471-991B-E8E5-44AE-B969FC508901}"/>
              </a:ext>
            </a:extLst>
          </p:cNvPr>
          <p:cNvPicPr>
            <a:picLocks noChangeAspect="1"/>
          </p:cNvPicPr>
          <p:nvPr/>
        </p:nvPicPr>
        <p:blipFill>
          <a:blip r:embed="rId5"/>
          <a:stretch>
            <a:fillRect/>
          </a:stretch>
        </p:blipFill>
        <p:spPr>
          <a:xfrm>
            <a:off x="2804670" y="1046179"/>
            <a:ext cx="3931582" cy="997833"/>
          </a:xfrm>
          <a:prstGeom prst="rect">
            <a:avLst/>
          </a:prstGeom>
        </p:spPr>
      </p:pic>
      <p:sp>
        <p:nvSpPr>
          <p:cNvPr id="23" name="Rectangle 22">
            <a:extLst>
              <a:ext uri="{FF2B5EF4-FFF2-40B4-BE49-F238E27FC236}">
                <a16:creationId xmlns:a16="http://schemas.microsoft.com/office/drawing/2014/main" id="{CF2620A8-05C0-D968-D33D-98DFE4992D1D}"/>
              </a:ext>
            </a:extLst>
          </p:cNvPr>
          <p:cNvSpPr/>
          <p:nvPr/>
        </p:nvSpPr>
        <p:spPr>
          <a:xfrm>
            <a:off x="1697118" y="5904319"/>
            <a:ext cx="6153970" cy="461665"/>
          </a:xfrm>
          <a:prstGeom prst="rect">
            <a:avLst/>
          </a:prstGeom>
        </p:spPr>
        <p:txBody>
          <a:bodyPr wrap="square">
            <a:spAutoFit/>
          </a:bodyPr>
          <a:lstStyle/>
          <a:p>
            <a:pPr algn="ctr"/>
            <a:r>
              <a:rPr lang="en-GB" sz="1200" b="1" i="0" u="none" strike="noStrike" dirty="0">
                <a:solidFill>
                  <a:srgbClr val="0D0D0D"/>
                </a:solidFill>
                <a:effectLst/>
                <a:highlight>
                  <a:srgbClr val="FFFFFF"/>
                </a:highlight>
                <a:latin typeface="Söhne"/>
              </a:rPr>
              <a:t>The resulting total pressure arises from the balance/competition between hydrodynamic and </a:t>
            </a:r>
            <a:r>
              <a:rPr lang="en-GB" sz="1200" b="1" i="0" u="none" strike="noStrike" dirty="0" err="1">
                <a:solidFill>
                  <a:srgbClr val="0D0D0D"/>
                </a:solidFill>
                <a:effectLst/>
                <a:highlight>
                  <a:srgbClr val="FFFFFF"/>
                </a:highlight>
                <a:latin typeface="Söhne"/>
              </a:rPr>
              <a:t>electrostrictive</a:t>
            </a:r>
            <a:r>
              <a:rPr lang="en-GB" sz="1200" b="1" i="0" u="none" strike="noStrike" dirty="0">
                <a:solidFill>
                  <a:srgbClr val="0D0D0D"/>
                </a:solidFill>
                <a:effectLst/>
                <a:highlight>
                  <a:srgbClr val="FFFFFF"/>
                </a:highlight>
                <a:latin typeface="Söhne"/>
              </a:rPr>
              <a:t> pressure for two differently rapid leading edges of the applied voltage</a:t>
            </a:r>
            <a:endParaRPr lang="en-US" sz="1200" dirty="0">
              <a:cs typeface="Calibri"/>
            </a:endParaRPr>
          </a:p>
        </p:txBody>
      </p:sp>
      <p:sp>
        <p:nvSpPr>
          <p:cNvPr id="24" name="Rectangle 23">
            <a:extLst>
              <a:ext uri="{FF2B5EF4-FFF2-40B4-BE49-F238E27FC236}">
                <a16:creationId xmlns:a16="http://schemas.microsoft.com/office/drawing/2014/main" id="{8D62F9CA-1E9C-7C01-FE04-43C08FE9A518}"/>
              </a:ext>
            </a:extLst>
          </p:cNvPr>
          <p:cNvSpPr/>
          <p:nvPr/>
        </p:nvSpPr>
        <p:spPr>
          <a:xfrm>
            <a:off x="1383460" y="2463778"/>
            <a:ext cx="2726755" cy="461665"/>
          </a:xfrm>
          <a:prstGeom prst="rect">
            <a:avLst/>
          </a:prstGeom>
        </p:spPr>
        <p:txBody>
          <a:bodyPr wrap="square">
            <a:spAutoFit/>
          </a:bodyPr>
          <a:lstStyle/>
          <a:p>
            <a:pPr algn="ctr"/>
            <a:r>
              <a:rPr lang="en-GB" sz="1200" b="0" i="0" u="none" strike="noStrike" dirty="0">
                <a:solidFill>
                  <a:srgbClr val="0D0D0D"/>
                </a:solidFill>
                <a:effectLst/>
                <a:highlight>
                  <a:srgbClr val="FFFFFF"/>
                </a:highlight>
                <a:latin typeface="Söhne"/>
              </a:rPr>
              <a:t>Cavitation for a 3ns leading edge of the applied voltage</a:t>
            </a:r>
            <a:endParaRPr lang="en-US" sz="1200" dirty="0">
              <a:cs typeface="Calibri"/>
            </a:endParaRPr>
          </a:p>
        </p:txBody>
      </p:sp>
      <p:pic>
        <p:nvPicPr>
          <p:cNvPr id="26" name="Picture 25">
            <a:extLst>
              <a:ext uri="{FF2B5EF4-FFF2-40B4-BE49-F238E27FC236}">
                <a16:creationId xmlns:a16="http://schemas.microsoft.com/office/drawing/2014/main" id="{0EFC9AE0-FAE3-0637-D38E-21A7A6A7D2EE}"/>
              </a:ext>
            </a:extLst>
          </p:cNvPr>
          <p:cNvPicPr>
            <a:picLocks noChangeAspect="1"/>
          </p:cNvPicPr>
          <p:nvPr/>
        </p:nvPicPr>
        <p:blipFill>
          <a:blip r:embed="rId6"/>
          <a:stretch>
            <a:fillRect/>
          </a:stretch>
        </p:blipFill>
        <p:spPr>
          <a:xfrm>
            <a:off x="3388054" y="5447883"/>
            <a:ext cx="2569686" cy="207036"/>
          </a:xfrm>
          <a:prstGeom prst="rect">
            <a:avLst/>
          </a:prstGeom>
        </p:spPr>
      </p:pic>
      <p:sp>
        <p:nvSpPr>
          <p:cNvPr id="27" name="Rectangle 26">
            <a:extLst>
              <a:ext uri="{FF2B5EF4-FFF2-40B4-BE49-F238E27FC236}">
                <a16:creationId xmlns:a16="http://schemas.microsoft.com/office/drawing/2014/main" id="{BE3F5390-C831-0BEF-D46B-6537401A8DF3}"/>
              </a:ext>
            </a:extLst>
          </p:cNvPr>
          <p:cNvSpPr/>
          <p:nvPr/>
        </p:nvSpPr>
        <p:spPr>
          <a:xfrm>
            <a:off x="2746837" y="1015421"/>
            <a:ext cx="3740873" cy="108010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28" name="Rectangle 27">
            <a:extLst>
              <a:ext uri="{FF2B5EF4-FFF2-40B4-BE49-F238E27FC236}">
                <a16:creationId xmlns:a16="http://schemas.microsoft.com/office/drawing/2014/main" id="{3CCFA0AF-992E-576D-CF95-A028ACC931FC}"/>
              </a:ext>
            </a:extLst>
          </p:cNvPr>
          <p:cNvSpPr/>
          <p:nvPr/>
        </p:nvSpPr>
        <p:spPr>
          <a:xfrm>
            <a:off x="7181603" y="6569770"/>
            <a:ext cx="1962397" cy="461665"/>
          </a:xfrm>
          <a:prstGeom prst="rect">
            <a:avLst/>
          </a:prstGeom>
        </p:spPr>
        <p:txBody>
          <a:bodyPr wrap="none">
            <a:spAutoFit/>
          </a:bodyPr>
          <a:lstStyle/>
          <a:p>
            <a:r>
              <a:rPr lang="en-US" sz="1200" dirty="0">
                <a:cs typeface="Calibri"/>
              </a:rPr>
              <a:t>Bonaventura et al. 2019 GEC</a:t>
            </a:r>
          </a:p>
          <a:p>
            <a:endParaRPr lang="en-US" sz="1200" dirty="0">
              <a:cs typeface="Calibri"/>
            </a:endParaRPr>
          </a:p>
        </p:txBody>
      </p:sp>
      <p:sp>
        <p:nvSpPr>
          <p:cNvPr id="29" name="Rectangle 28">
            <a:extLst>
              <a:ext uri="{FF2B5EF4-FFF2-40B4-BE49-F238E27FC236}">
                <a16:creationId xmlns:a16="http://schemas.microsoft.com/office/drawing/2014/main" id="{A1E2E828-1B16-859B-5B86-085876BF41AD}"/>
              </a:ext>
            </a:extLst>
          </p:cNvPr>
          <p:cNvSpPr/>
          <p:nvPr/>
        </p:nvSpPr>
        <p:spPr>
          <a:xfrm>
            <a:off x="5124333" y="2463777"/>
            <a:ext cx="2726755" cy="461665"/>
          </a:xfrm>
          <a:prstGeom prst="rect">
            <a:avLst/>
          </a:prstGeom>
        </p:spPr>
        <p:txBody>
          <a:bodyPr wrap="square">
            <a:spAutoFit/>
          </a:bodyPr>
          <a:lstStyle/>
          <a:p>
            <a:pPr algn="ctr"/>
            <a:r>
              <a:rPr lang="en-GB" sz="1200" b="0" i="0" u="none" strike="noStrike" dirty="0">
                <a:solidFill>
                  <a:srgbClr val="0D0D0D"/>
                </a:solidFill>
                <a:effectLst/>
                <a:highlight>
                  <a:srgbClr val="FFFFFF"/>
                </a:highlight>
                <a:latin typeface="Söhne"/>
              </a:rPr>
              <a:t>Without cavitation for a 100ns leading edge of the applied voltage</a:t>
            </a:r>
            <a:endParaRPr lang="en-US" sz="1200" dirty="0">
              <a:cs typeface="Calibri"/>
            </a:endParaRPr>
          </a:p>
        </p:txBody>
      </p:sp>
    </p:spTree>
    <p:extLst>
      <p:ext uri="{BB962C8B-B14F-4D97-AF65-F5344CB8AC3E}">
        <p14:creationId xmlns:p14="http://schemas.microsoft.com/office/powerpoint/2010/main" val="608659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42ADB9D-BCAF-1C4C-95E4-9AC22BF2CF3C}"/>
              </a:ext>
            </a:extLst>
          </p:cNvPr>
          <p:cNvSpPr txBox="1"/>
          <p:nvPr/>
        </p:nvSpPr>
        <p:spPr>
          <a:xfrm>
            <a:off x="473590" y="288230"/>
            <a:ext cx="7537721" cy="369332"/>
          </a:xfrm>
          <a:prstGeom prst="rect">
            <a:avLst/>
          </a:prstGeom>
          <a:noFill/>
        </p:spPr>
        <p:txBody>
          <a:bodyPr wrap="square" rtlCol="0">
            <a:spAutoFit/>
          </a:bodyPr>
          <a:lstStyle/>
          <a:p>
            <a:pPr algn="ctr"/>
            <a:r>
              <a:rPr lang="cs-CZ" dirty="0" err="1">
                <a:solidFill>
                  <a:srgbClr val="00287D"/>
                </a:solidFill>
              </a:rPr>
              <a:t>Growth</a:t>
            </a:r>
            <a:r>
              <a:rPr lang="cs-CZ" dirty="0">
                <a:solidFill>
                  <a:srgbClr val="00287D"/>
                </a:solidFill>
              </a:rPr>
              <a:t> </a:t>
            </a:r>
            <a:r>
              <a:rPr lang="cs-CZ" dirty="0" err="1">
                <a:solidFill>
                  <a:srgbClr val="00287D"/>
                </a:solidFill>
              </a:rPr>
              <a:t>of</a:t>
            </a:r>
            <a:r>
              <a:rPr lang="cs-CZ" dirty="0">
                <a:solidFill>
                  <a:srgbClr val="00287D"/>
                </a:solidFill>
              </a:rPr>
              <a:t> nano </a:t>
            </a:r>
            <a:r>
              <a:rPr lang="cs-CZ" dirty="0" err="1">
                <a:solidFill>
                  <a:srgbClr val="00287D"/>
                </a:solidFill>
              </a:rPr>
              <a:t>vacancies</a:t>
            </a:r>
            <a:r>
              <a:rPr lang="cs-CZ" dirty="0">
                <a:solidFill>
                  <a:srgbClr val="00287D"/>
                </a:solidFill>
              </a:rPr>
              <a:t> and </a:t>
            </a:r>
            <a:r>
              <a:rPr lang="cs-CZ" dirty="0" err="1">
                <a:solidFill>
                  <a:srgbClr val="00287D"/>
                </a:solidFill>
              </a:rPr>
              <a:t>ionization</a:t>
            </a:r>
            <a:r>
              <a:rPr lang="cs-CZ" dirty="0">
                <a:solidFill>
                  <a:srgbClr val="00287D"/>
                </a:solidFill>
              </a:rPr>
              <a:t> </a:t>
            </a:r>
            <a:r>
              <a:rPr lang="cs-CZ" dirty="0" err="1">
                <a:solidFill>
                  <a:srgbClr val="00287D"/>
                </a:solidFill>
              </a:rPr>
              <a:t>inside</a:t>
            </a:r>
            <a:endParaRPr lang="cs-CZ" dirty="0">
              <a:solidFill>
                <a:srgbClr val="00287D"/>
              </a:solidFill>
            </a:endParaRPr>
          </a:p>
        </p:txBody>
      </p:sp>
      <p:sp>
        <p:nvSpPr>
          <p:cNvPr id="12" name="Rectangle 11">
            <a:extLst>
              <a:ext uri="{FF2B5EF4-FFF2-40B4-BE49-F238E27FC236}">
                <a16:creationId xmlns:a16="http://schemas.microsoft.com/office/drawing/2014/main" id="{BE5D8561-F221-A84E-A88C-445761FF25A1}"/>
              </a:ext>
            </a:extLst>
          </p:cNvPr>
          <p:cNvSpPr/>
          <p:nvPr/>
        </p:nvSpPr>
        <p:spPr>
          <a:xfrm>
            <a:off x="7181603" y="6361349"/>
            <a:ext cx="1962397" cy="461665"/>
          </a:xfrm>
          <a:prstGeom prst="rect">
            <a:avLst/>
          </a:prstGeom>
        </p:spPr>
        <p:txBody>
          <a:bodyPr wrap="none">
            <a:spAutoFit/>
          </a:bodyPr>
          <a:lstStyle/>
          <a:p>
            <a:r>
              <a:rPr lang="en-US" sz="1200" dirty="0">
                <a:cs typeface="Calibri"/>
              </a:rPr>
              <a:t>Bonaventura et al. 2019 GEC</a:t>
            </a:r>
          </a:p>
          <a:p>
            <a:r>
              <a:rPr lang="en-US" sz="1200" dirty="0" err="1">
                <a:cs typeface="Calibri"/>
              </a:rPr>
              <a:t>Shneider</a:t>
            </a:r>
            <a:r>
              <a:rPr lang="en-US" sz="1200" dirty="0">
                <a:cs typeface="Calibri"/>
              </a:rPr>
              <a:t> et al. JAP 2015</a:t>
            </a:r>
          </a:p>
        </p:txBody>
      </p:sp>
      <p:pic>
        <p:nvPicPr>
          <p:cNvPr id="3" name="Picture 2" descr="Chart, histogram&#10;&#10;Description automatically generated">
            <a:extLst>
              <a:ext uri="{FF2B5EF4-FFF2-40B4-BE49-F238E27FC236}">
                <a16:creationId xmlns:a16="http://schemas.microsoft.com/office/drawing/2014/main" id="{39A3697A-F3E3-A245-ACDA-09E0C49AA7B3}"/>
              </a:ext>
            </a:extLst>
          </p:cNvPr>
          <p:cNvPicPr>
            <a:picLocks noChangeAspect="1"/>
          </p:cNvPicPr>
          <p:nvPr/>
        </p:nvPicPr>
        <p:blipFill>
          <a:blip r:embed="rId3"/>
          <a:stretch>
            <a:fillRect/>
          </a:stretch>
        </p:blipFill>
        <p:spPr>
          <a:xfrm>
            <a:off x="1351925" y="4039283"/>
            <a:ext cx="5737245" cy="2010933"/>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FDAA67EA-07A8-4F4E-A3D2-C4BA357603FB}"/>
              </a:ext>
            </a:extLst>
          </p:cNvPr>
          <p:cNvPicPr>
            <a:picLocks noChangeAspect="1"/>
          </p:cNvPicPr>
          <p:nvPr/>
        </p:nvPicPr>
        <p:blipFill>
          <a:blip r:embed="rId4"/>
          <a:stretch>
            <a:fillRect/>
          </a:stretch>
        </p:blipFill>
        <p:spPr>
          <a:xfrm>
            <a:off x="4289251" y="3778825"/>
            <a:ext cx="888195" cy="245158"/>
          </a:xfrm>
          <a:prstGeom prst="rect">
            <a:avLst/>
          </a:prstGeom>
        </p:spPr>
      </p:pic>
      <p:pic>
        <p:nvPicPr>
          <p:cNvPr id="14" name="Picture 13">
            <a:extLst>
              <a:ext uri="{FF2B5EF4-FFF2-40B4-BE49-F238E27FC236}">
                <a16:creationId xmlns:a16="http://schemas.microsoft.com/office/drawing/2014/main" id="{3C530768-1020-ED4D-BEC4-A8FDF1254462}"/>
              </a:ext>
            </a:extLst>
          </p:cNvPr>
          <p:cNvPicPr>
            <a:picLocks noChangeAspect="1"/>
          </p:cNvPicPr>
          <p:nvPr/>
        </p:nvPicPr>
        <p:blipFill>
          <a:blip r:embed="rId5"/>
          <a:stretch>
            <a:fillRect/>
          </a:stretch>
        </p:blipFill>
        <p:spPr>
          <a:xfrm>
            <a:off x="791486" y="1329152"/>
            <a:ext cx="2922970" cy="313436"/>
          </a:xfrm>
          <a:prstGeom prst="rect">
            <a:avLst/>
          </a:prstGeom>
        </p:spPr>
      </p:pic>
      <p:sp>
        <p:nvSpPr>
          <p:cNvPr id="16" name="Rectangle 15">
            <a:extLst>
              <a:ext uri="{FF2B5EF4-FFF2-40B4-BE49-F238E27FC236}">
                <a16:creationId xmlns:a16="http://schemas.microsoft.com/office/drawing/2014/main" id="{0EF49701-C748-0E47-BD5E-4612A173D851}"/>
              </a:ext>
            </a:extLst>
          </p:cNvPr>
          <p:cNvSpPr/>
          <p:nvPr/>
        </p:nvSpPr>
        <p:spPr>
          <a:xfrm>
            <a:off x="3375085" y="1025845"/>
            <a:ext cx="3434882" cy="461665"/>
          </a:xfrm>
          <a:prstGeom prst="rect">
            <a:avLst/>
          </a:prstGeom>
        </p:spPr>
        <p:txBody>
          <a:bodyPr wrap="square">
            <a:spAutoFit/>
          </a:bodyPr>
          <a:lstStyle/>
          <a:p>
            <a:pPr algn="ctr"/>
            <a:r>
              <a:rPr lang="en-GB" sz="1200" b="0" i="0" u="none" strike="noStrike" dirty="0" err="1">
                <a:solidFill>
                  <a:srgbClr val="0D0D0D"/>
                </a:solidFill>
                <a:effectLst/>
                <a:highlight>
                  <a:srgbClr val="FFFFFF"/>
                </a:highlight>
                <a:latin typeface="Söhne"/>
              </a:rPr>
              <a:t>Electrostrictive</a:t>
            </a:r>
            <a:r>
              <a:rPr lang="en-GB" sz="1200" b="0" i="0" u="none" strike="noStrike" dirty="0">
                <a:solidFill>
                  <a:srgbClr val="0D0D0D"/>
                </a:solidFill>
                <a:effectLst/>
                <a:highlight>
                  <a:srgbClr val="FFFFFF"/>
                </a:highlight>
                <a:latin typeface="Söhne"/>
              </a:rPr>
              <a:t>, surface tension, and hydrodynamic pressure on the surface of a </a:t>
            </a:r>
            <a:r>
              <a:rPr lang="en-GB" sz="1200" b="0" i="0" u="none" strike="noStrike" dirty="0" err="1">
                <a:solidFill>
                  <a:srgbClr val="0D0D0D"/>
                </a:solidFill>
                <a:effectLst/>
                <a:highlight>
                  <a:srgbClr val="FFFFFF"/>
                </a:highlight>
                <a:latin typeface="Söhne"/>
              </a:rPr>
              <a:t>nanovacancy</a:t>
            </a:r>
            <a:endParaRPr lang="en-US" sz="1200" dirty="0">
              <a:cs typeface="Calibri"/>
            </a:endParaRPr>
          </a:p>
        </p:txBody>
      </p:sp>
      <p:pic>
        <p:nvPicPr>
          <p:cNvPr id="18" name="Picture 17" descr="A picture containing circle&#10;&#10;Description automatically generated">
            <a:extLst>
              <a:ext uri="{FF2B5EF4-FFF2-40B4-BE49-F238E27FC236}">
                <a16:creationId xmlns:a16="http://schemas.microsoft.com/office/drawing/2014/main" id="{65C7497B-C7A5-1344-804F-85A03E6687F0}"/>
              </a:ext>
            </a:extLst>
          </p:cNvPr>
          <p:cNvPicPr>
            <a:picLocks noChangeAspect="1"/>
          </p:cNvPicPr>
          <p:nvPr/>
        </p:nvPicPr>
        <p:blipFill>
          <a:blip r:embed="rId6"/>
          <a:stretch>
            <a:fillRect/>
          </a:stretch>
        </p:blipFill>
        <p:spPr>
          <a:xfrm>
            <a:off x="2402090" y="2681984"/>
            <a:ext cx="3312464" cy="444159"/>
          </a:xfrm>
          <a:prstGeom prst="rect">
            <a:avLst/>
          </a:prstGeom>
        </p:spPr>
      </p:pic>
      <p:pic>
        <p:nvPicPr>
          <p:cNvPr id="20" name="Picture 19" descr="Icon&#10;&#10;Description automatically generated with low confidence">
            <a:extLst>
              <a:ext uri="{FF2B5EF4-FFF2-40B4-BE49-F238E27FC236}">
                <a16:creationId xmlns:a16="http://schemas.microsoft.com/office/drawing/2014/main" id="{A0D00D03-5991-8143-990D-1A3460722AC8}"/>
              </a:ext>
            </a:extLst>
          </p:cNvPr>
          <p:cNvPicPr>
            <a:picLocks noChangeAspect="1"/>
          </p:cNvPicPr>
          <p:nvPr/>
        </p:nvPicPr>
        <p:blipFill>
          <a:blip r:embed="rId7"/>
          <a:stretch>
            <a:fillRect/>
          </a:stretch>
        </p:blipFill>
        <p:spPr>
          <a:xfrm>
            <a:off x="1218189" y="1842157"/>
            <a:ext cx="527050" cy="209550"/>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9A236E3B-F3E4-5646-80CF-41B4EA4DD41F}"/>
              </a:ext>
            </a:extLst>
          </p:cNvPr>
          <p:cNvPicPr>
            <a:picLocks noChangeAspect="1"/>
          </p:cNvPicPr>
          <p:nvPr/>
        </p:nvPicPr>
        <p:blipFill>
          <a:blip r:embed="rId8"/>
          <a:stretch>
            <a:fillRect/>
          </a:stretch>
        </p:blipFill>
        <p:spPr>
          <a:xfrm>
            <a:off x="3826608" y="1845512"/>
            <a:ext cx="488950" cy="222250"/>
          </a:xfrm>
          <a:prstGeom prst="rect">
            <a:avLst/>
          </a:prstGeom>
        </p:spPr>
      </p:pic>
      <p:sp>
        <p:nvSpPr>
          <p:cNvPr id="23" name="Rectangle 22">
            <a:extLst>
              <a:ext uri="{FF2B5EF4-FFF2-40B4-BE49-F238E27FC236}">
                <a16:creationId xmlns:a16="http://schemas.microsoft.com/office/drawing/2014/main" id="{99EFAE8D-4DF4-E24E-8133-BD5DFB64E569}"/>
              </a:ext>
            </a:extLst>
          </p:cNvPr>
          <p:cNvSpPr/>
          <p:nvPr/>
        </p:nvSpPr>
        <p:spPr>
          <a:xfrm>
            <a:off x="1333079" y="2334861"/>
            <a:ext cx="5387793" cy="276999"/>
          </a:xfrm>
          <a:prstGeom prst="rect">
            <a:avLst/>
          </a:prstGeom>
        </p:spPr>
        <p:txBody>
          <a:bodyPr wrap="square">
            <a:spAutoFit/>
          </a:bodyPr>
          <a:lstStyle/>
          <a:p>
            <a:pPr algn="ctr"/>
            <a:r>
              <a:rPr lang="en-GB" sz="1200" b="0" i="0" u="none" strike="noStrike" dirty="0">
                <a:solidFill>
                  <a:srgbClr val="0D0D0D"/>
                </a:solidFill>
                <a:effectLst/>
                <a:highlight>
                  <a:srgbClr val="FFFFFF"/>
                </a:highlight>
                <a:latin typeface="Söhne"/>
              </a:rPr>
              <a:t>Equilibrium of kinetic energy of the expanding liquid and pressure forces</a:t>
            </a:r>
            <a:endParaRPr lang="en-US" sz="1200" dirty="0">
              <a:cs typeface="Calibri"/>
            </a:endParaRPr>
          </a:p>
        </p:txBody>
      </p:sp>
      <p:sp>
        <p:nvSpPr>
          <p:cNvPr id="24" name="Rectangle 23">
            <a:extLst>
              <a:ext uri="{FF2B5EF4-FFF2-40B4-BE49-F238E27FC236}">
                <a16:creationId xmlns:a16="http://schemas.microsoft.com/office/drawing/2014/main" id="{73616018-E21F-8146-B65C-D27FD1ADC00E}"/>
              </a:ext>
            </a:extLst>
          </p:cNvPr>
          <p:cNvSpPr/>
          <p:nvPr/>
        </p:nvSpPr>
        <p:spPr>
          <a:xfrm>
            <a:off x="1469870" y="1807251"/>
            <a:ext cx="1864439" cy="276999"/>
          </a:xfrm>
          <a:prstGeom prst="rect">
            <a:avLst/>
          </a:prstGeom>
        </p:spPr>
        <p:txBody>
          <a:bodyPr wrap="square">
            <a:spAutoFit/>
          </a:bodyPr>
          <a:lstStyle/>
          <a:p>
            <a:pPr algn="ctr"/>
            <a:r>
              <a:rPr lang="en-US" sz="1200" dirty="0">
                <a:cs typeface="Calibri"/>
              </a:rPr>
              <a:t>     </a:t>
            </a:r>
            <a:r>
              <a:rPr lang="en-US" sz="1200" dirty="0" err="1">
                <a:cs typeface="Calibri"/>
              </a:rPr>
              <a:t>nanovacancy</a:t>
            </a:r>
            <a:r>
              <a:rPr lang="en-US" sz="1200" dirty="0">
                <a:cs typeface="Calibri"/>
              </a:rPr>
              <a:t> collapses</a:t>
            </a:r>
          </a:p>
        </p:txBody>
      </p:sp>
      <p:sp>
        <p:nvSpPr>
          <p:cNvPr id="25" name="Rectangle 24">
            <a:extLst>
              <a:ext uri="{FF2B5EF4-FFF2-40B4-BE49-F238E27FC236}">
                <a16:creationId xmlns:a16="http://schemas.microsoft.com/office/drawing/2014/main" id="{862FA222-A11C-1C49-BE21-169868B39880}"/>
              </a:ext>
            </a:extLst>
          </p:cNvPr>
          <p:cNvSpPr/>
          <p:nvPr/>
        </p:nvSpPr>
        <p:spPr>
          <a:xfrm>
            <a:off x="4160306" y="1813898"/>
            <a:ext cx="1864440" cy="276999"/>
          </a:xfrm>
          <a:prstGeom prst="rect">
            <a:avLst/>
          </a:prstGeom>
        </p:spPr>
        <p:txBody>
          <a:bodyPr wrap="square">
            <a:spAutoFit/>
          </a:bodyPr>
          <a:lstStyle/>
          <a:p>
            <a:pPr algn="ctr"/>
            <a:r>
              <a:rPr lang="en-US" sz="1200" dirty="0" err="1">
                <a:cs typeface="Calibri"/>
              </a:rPr>
              <a:t>nanovacancy</a:t>
            </a:r>
            <a:r>
              <a:rPr lang="en-US" sz="1200" dirty="0">
                <a:cs typeface="Calibri"/>
              </a:rPr>
              <a:t> expands</a:t>
            </a:r>
          </a:p>
        </p:txBody>
      </p:sp>
      <p:sp>
        <p:nvSpPr>
          <p:cNvPr id="30" name="Rectangle 29">
            <a:extLst>
              <a:ext uri="{FF2B5EF4-FFF2-40B4-BE49-F238E27FC236}">
                <a16:creationId xmlns:a16="http://schemas.microsoft.com/office/drawing/2014/main" id="{5FEF7720-A074-F84F-92C6-61915919F068}"/>
              </a:ext>
            </a:extLst>
          </p:cNvPr>
          <p:cNvSpPr/>
          <p:nvPr/>
        </p:nvSpPr>
        <p:spPr>
          <a:xfrm>
            <a:off x="852963" y="6179026"/>
            <a:ext cx="6410718" cy="276999"/>
          </a:xfrm>
          <a:prstGeom prst="rect">
            <a:avLst/>
          </a:prstGeom>
        </p:spPr>
        <p:txBody>
          <a:bodyPr wrap="square">
            <a:spAutoFit/>
          </a:bodyPr>
          <a:lstStyle/>
          <a:p>
            <a:r>
              <a:rPr lang="en-GB" sz="1200" dirty="0"/>
              <a:t>Simulation for </a:t>
            </a:r>
            <a:r>
              <a:rPr lang="en-GB" sz="1200" i="1" dirty="0"/>
              <a:t>r</a:t>
            </a:r>
            <a:r>
              <a:rPr lang="en-GB" sz="1200" baseline="-25000" dirty="0"/>
              <a:t>0</a:t>
            </a:r>
            <a:r>
              <a:rPr lang="en-GB" sz="1200" dirty="0"/>
              <a:t> = 100 </a:t>
            </a:r>
            <a:r>
              <a:rPr lang="el-GR" sz="1200" dirty="0"/>
              <a:t>μ</a:t>
            </a:r>
            <a:r>
              <a:rPr lang="en-GB" sz="1200" dirty="0"/>
              <a:t>m, </a:t>
            </a:r>
            <a:r>
              <a:rPr lang="el-GR" sz="1200" dirty="0"/>
              <a:t>ε = 81, α</a:t>
            </a:r>
            <a:r>
              <a:rPr lang="en-US" sz="1200" dirty="0"/>
              <a:t> </a:t>
            </a:r>
            <a:r>
              <a:rPr lang="el-GR" sz="1200" dirty="0"/>
              <a:t>=</a:t>
            </a:r>
            <a:r>
              <a:rPr lang="en-US" sz="1200" dirty="0"/>
              <a:t> </a:t>
            </a:r>
            <a:r>
              <a:rPr lang="el-GR" sz="1200" dirty="0"/>
              <a:t>1.5,</a:t>
            </a:r>
            <a:r>
              <a:rPr lang="en-US" sz="1200" dirty="0"/>
              <a:t> </a:t>
            </a:r>
            <a:r>
              <a:rPr lang="en-GB" sz="1200" i="1" dirty="0"/>
              <a:t>U</a:t>
            </a:r>
            <a:r>
              <a:rPr lang="en-GB" sz="1200" baseline="-25000" dirty="0"/>
              <a:t>0 </a:t>
            </a:r>
            <a:r>
              <a:rPr lang="en-GB" sz="1200" dirty="0"/>
              <a:t>= 54 kV, </a:t>
            </a:r>
            <a:r>
              <a:rPr lang="en-GB" sz="1200" i="1" dirty="0"/>
              <a:t>t</a:t>
            </a:r>
            <a:r>
              <a:rPr lang="en-GB" sz="1200" baseline="-25000" dirty="0"/>
              <a:t>0 </a:t>
            </a:r>
            <a:r>
              <a:rPr lang="en-GB" sz="1200" dirty="0"/>
              <a:t>= 3 ns, </a:t>
            </a:r>
            <a:r>
              <a:rPr lang="el-GR" sz="1200" dirty="0"/>
              <a:t>σ</a:t>
            </a:r>
            <a:r>
              <a:rPr lang="en-US" sz="1200" dirty="0"/>
              <a:t> </a:t>
            </a:r>
            <a:r>
              <a:rPr lang="el-GR" sz="1200" dirty="0"/>
              <a:t>=</a:t>
            </a:r>
            <a:r>
              <a:rPr lang="en-US" sz="1200" dirty="0"/>
              <a:t> </a:t>
            </a:r>
            <a:r>
              <a:rPr lang="el-GR" sz="1200" dirty="0"/>
              <a:t>0.072</a:t>
            </a:r>
            <a:r>
              <a:rPr lang="en-US" sz="1200" dirty="0"/>
              <a:t> </a:t>
            </a:r>
            <a:r>
              <a:rPr lang="en-GB" sz="1200" dirty="0"/>
              <a:t>N/m, </a:t>
            </a:r>
            <a:r>
              <a:rPr lang="en-GB" sz="1200" i="1" dirty="0"/>
              <a:t>R</a:t>
            </a:r>
            <a:r>
              <a:rPr lang="en-GB" sz="1200" baseline="-25000" dirty="0"/>
              <a:t>0 </a:t>
            </a:r>
            <a:r>
              <a:rPr lang="en-GB" sz="1200" dirty="0"/>
              <a:t>= 2 nm and </a:t>
            </a:r>
            <a:r>
              <a:rPr lang="en-GB" sz="1200" i="1" dirty="0"/>
              <a:t>k</a:t>
            </a:r>
            <a:r>
              <a:rPr lang="el-GR" sz="1200" baseline="-25000" dirty="0"/>
              <a:t>σ</a:t>
            </a:r>
            <a:r>
              <a:rPr lang="el-GR" sz="1200" dirty="0"/>
              <a:t> =</a:t>
            </a:r>
            <a:r>
              <a:rPr lang="en-US" sz="1200" dirty="0"/>
              <a:t> </a:t>
            </a:r>
            <a:r>
              <a:rPr lang="el-GR" sz="1200" dirty="0"/>
              <a:t>1 </a:t>
            </a:r>
          </a:p>
        </p:txBody>
      </p:sp>
      <p:cxnSp>
        <p:nvCxnSpPr>
          <p:cNvPr id="31" name="Straight Arrow Connector 30">
            <a:extLst>
              <a:ext uri="{FF2B5EF4-FFF2-40B4-BE49-F238E27FC236}">
                <a16:creationId xmlns:a16="http://schemas.microsoft.com/office/drawing/2014/main" id="{6986E5B9-BEF9-C14D-81A5-972EB358FD36}"/>
              </a:ext>
            </a:extLst>
          </p:cNvPr>
          <p:cNvCxnSpPr>
            <a:cxnSpLocks/>
          </p:cNvCxnSpPr>
          <p:nvPr/>
        </p:nvCxnSpPr>
        <p:spPr>
          <a:xfrm flipH="1">
            <a:off x="5842042" y="3877980"/>
            <a:ext cx="193572" cy="237058"/>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DD7B1162-3328-3E4E-815E-01BF261B2388}"/>
              </a:ext>
            </a:extLst>
          </p:cNvPr>
          <p:cNvSpPr/>
          <p:nvPr/>
        </p:nvSpPr>
        <p:spPr>
          <a:xfrm>
            <a:off x="5731779" y="3721226"/>
            <a:ext cx="2760031" cy="276999"/>
          </a:xfrm>
          <a:prstGeom prst="rect">
            <a:avLst/>
          </a:prstGeom>
        </p:spPr>
        <p:txBody>
          <a:bodyPr wrap="square">
            <a:spAutoFit/>
          </a:bodyPr>
          <a:lstStyle/>
          <a:p>
            <a:pPr algn="ctr"/>
            <a:r>
              <a:rPr lang="en-US" sz="1200" dirty="0">
                <a:cs typeface="Calibri"/>
              </a:rPr>
              <a:t>water ionization energy,  10 eV</a:t>
            </a:r>
          </a:p>
        </p:txBody>
      </p:sp>
      <p:sp>
        <p:nvSpPr>
          <p:cNvPr id="35" name="Rectangle 34">
            <a:extLst>
              <a:ext uri="{FF2B5EF4-FFF2-40B4-BE49-F238E27FC236}">
                <a16:creationId xmlns:a16="http://schemas.microsoft.com/office/drawing/2014/main" id="{37D17D27-1CA6-FF4E-AEF5-D5DEB3AD4C19}"/>
              </a:ext>
            </a:extLst>
          </p:cNvPr>
          <p:cNvSpPr/>
          <p:nvPr/>
        </p:nvSpPr>
        <p:spPr>
          <a:xfrm>
            <a:off x="4384141" y="3372323"/>
            <a:ext cx="3630132" cy="276999"/>
          </a:xfrm>
          <a:prstGeom prst="rect">
            <a:avLst/>
          </a:prstGeom>
        </p:spPr>
        <p:txBody>
          <a:bodyPr wrap="square">
            <a:spAutoFit/>
          </a:bodyPr>
          <a:lstStyle/>
          <a:p>
            <a:pPr algn="ctr"/>
            <a:r>
              <a:rPr lang="en-US" sz="1200" dirty="0">
                <a:cs typeface="Calibri"/>
              </a:rPr>
              <a:t>Electron kinetic energy in a </a:t>
            </a:r>
            <a:r>
              <a:rPr lang="en-US" sz="1200" dirty="0" err="1">
                <a:cs typeface="Calibri"/>
              </a:rPr>
              <a:t>nanovacancy</a:t>
            </a:r>
            <a:endParaRPr lang="en-US" sz="1200" dirty="0">
              <a:cs typeface="Calibri"/>
            </a:endParaRPr>
          </a:p>
        </p:txBody>
      </p:sp>
      <p:sp>
        <p:nvSpPr>
          <p:cNvPr id="36" name="Rectangle 35">
            <a:extLst>
              <a:ext uri="{FF2B5EF4-FFF2-40B4-BE49-F238E27FC236}">
                <a16:creationId xmlns:a16="http://schemas.microsoft.com/office/drawing/2014/main" id="{71689EBA-0E6A-0F41-A50A-847B18C116AA}"/>
              </a:ext>
            </a:extLst>
          </p:cNvPr>
          <p:cNvSpPr/>
          <p:nvPr/>
        </p:nvSpPr>
        <p:spPr>
          <a:xfrm>
            <a:off x="672370" y="3542623"/>
            <a:ext cx="3630132" cy="276999"/>
          </a:xfrm>
          <a:prstGeom prst="rect">
            <a:avLst/>
          </a:prstGeom>
        </p:spPr>
        <p:txBody>
          <a:bodyPr wrap="square">
            <a:spAutoFit/>
          </a:bodyPr>
          <a:lstStyle/>
          <a:p>
            <a:pPr algn="ctr"/>
            <a:r>
              <a:rPr lang="en-US" sz="1200" dirty="0" err="1">
                <a:cs typeface="Calibri"/>
              </a:rPr>
              <a:t>nanovacancy</a:t>
            </a:r>
            <a:r>
              <a:rPr lang="en-US" sz="1200" dirty="0">
                <a:cs typeface="Calibri"/>
              </a:rPr>
              <a:t> radius</a:t>
            </a:r>
          </a:p>
        </p:txBody>
      </p:sp>
      <p:sp>
        <p:nvSpPr>
          <p:cNvPr id="37" name="Rectangle 36">
            <a:extLst>
              <a:ext uri="{FF2B5EF4-FFF2-40B4-BE49-F238E27FC236}">
                <a16:creationId xmlns:a16="http://schemas.microsoft.com/office/drawing/2014/main" id="{BB551A05-F7EC-1A4E-BA5B-0D3E75A31CAA}"/>
              </a:ext>
            </a:extLst>
          </p:cNvPr>
          <p:cNvSpPr/>
          <p:nvPr/>
        </p:nvSpPr>
        <p:spPr>
          <a:xfrm>
            <a:off x="804236" y="2254686"/>
            <a:ext cx="6339568" cy="93223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38" name="Rectangle 37">
            <a:extLst>
              <a:ext uri="{FF2B5EF4-FFF2-40B4-BE49-F238E27FC236}">
                <a16:creationId xmlns:a16="http://schemas.microsoft.com/office/drawing/2014/main" id="{F2C1C56A-628A-8D4E-9A77-663EE456B465}"/>
              </a:ext>
            </a:extLst>
          </p:cNvPr>
          <p:cNvSpPr/>
          <p:nvPr/>
        </p:nvSpPr>
        <p:spPr>
          <a:xfrm>
            <a:off x="947896" y="3913375"/>
            <a:ext cx="3079080" cy="209227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39" name="Rectangle 38">
            <a:extLst>
              <a:ext uri="{FF2B5EF4-FFF2-40B4-BE49-F238E27FC236}">
                <a16:creationId xmlns:a16="http://schemas.microsoft.com/office/drawing/2014/main" id="{E168AC2E-669C-FB4A-8A96-6066ED088E07}"/>
              </a:ext>
            </a:extLst>
          </p:cNvPr>
          <p:cNvSpPr/>
          <p:nvPr/>
        </p:nvSpPr>
        <p:spPr>
          <a:xfrm>
            <a:off x="4263864" y="3702566"/>
            <a:ext cx="4157757" cy="230307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cxnSp>
        <p:nvCxnSpPr>
          <p:cNvPr id="40" name="Straight Arrow Connector 39">
            <a:extLst>
              <a:ext uri="{FF2B5EF4-FFF2-40B4-BE49-F238E27FC236}">
                <a16:creationId xmlns:a16="http://schemas.microsoft.com/office/drawing/2014/main" id="{4D079F0C-44D8-C94E-A68A-ADA2A6674A16}"/>
              </a:ext>
            </a:extLst>
          </p:cNvPr>
          <p:cNvCxnSpPr>
            <a:cxnSpLocks/>
            <a:stCxn id="38" idx="3"/>
          </p:cNvCxnSpPr>
          <p:nvPr/>
        </p:nvCxnSpPr>
        <p:spPr>
          <a:xfrm flipV="1">
            <a:off x="4026976" y="4755604"/>
            <a:ext cx="236888" cy="203906"/>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6" name="Picture 45" descr="A picture containing text&#10;&#10;Description automatically generated">
            <a:extLst>
              <a:ext uri="{FF2B5EF4-FFF2-40B4-BE49-F238E27FC236}">
                <a16:creationId xmlns:a16="http://schemas.microsoft.com/office/drawing/2014/main" id="{D1060FA4-0E7A-B142-9EF9-466373CB8E4B}"/>
              </a:ext>
            </a:extLst>
          </p:cNvPr>
          <p:cNvPicPr>
            <a:picLocks noChangeAspect="1"/>
          </p:cNvPicPr>
          <p:nvPr/>
        </p:nvPicPr>
        <p:blipFill>
          <a:blip r:embed="rId9"/>
          <a:stretch>
            <a:fillRect/>
          </a:stretch>
        </p:blipFill>
        <p:spPr>
          <a:xfrm>
            <a:off x="7727406" y="2080988"/>
            <a:ext cx="1050630" cy="166515"/>
          </a:xfrm>
          <a:prstGeom prst="rect">
            <a:avLst/>
          </a:prstGeom>
        </p:spPr>
      </p:pic>
      <p:pic>
        <p:nvPicPr>
          <p:cNvPr id="48" name="Picture 47" descr="A picture containing scissors, tool&#10;&#10;Description automatically generated">
            <a:extLst>
              <a:ext uri="{FF2B5EF4-FFF2-40B4-BE49-F238E27FC236}">
                <a16:creationId xmlns:a16="http://schemas.microsoft.com/office/drawing/2014/main" id="{A9C90CBD-0BBB-424F-91A5-7314D64257AC}"/>
              </a:ext>
            </a:extLst>
          </p:cNvPr>
          <p:cNvPicPr>
            <a:picLocks noChangeAspect="1"/>
          </p:cNvPicPr>
          <p:nvPr/>
        </p:nvPicPr>
        <p:blipFill>
          <a:blip r:embed="rId10"/>
          <a:stretch>
            <a:fillRect/>
          </a:stretch>
        </p:blipFill>
        <p:spPr>
          <a:xfrm>
            <a:off x="7628784" y="1676898"/>
            <a:ext cx="166605" cy="213254"/>
          </a:xfrm>
          <a:prstGeom prst="rect">
            <a:avLst/>
          </a:prstGeom>
        </p:spPr>
      </p:pic>
      <p:sp>
        <p:nvSpPr>
          <p:cNvPr id="49" name="Rectangle 48">
            <a:extLst>
              <a:ext uri="{FF2B5EF4-FFF2-40B4-BE49-F238E27FC236}">
                <a16:creationId xmlns:a16="http://schemas.microsoft.com/office/drawing/2014/main" id="{72014017-9715-2848-9442-082303CCF8E3}"/>
              </a:ext>
            </a:extLst>
          </p:cNvPr>
          <p:cNvSpPr/>
          <p:nvPr/>
        </p:nvSpPr>
        <p:spPr>
          <a:xfrm>
            <a:off x="7672452" y="1561749"/>
            <a:ext cx="1231987" cy="461665"/>
          </a:xfrm>
          <a:prstGeom prst="rect">
            <a:avLst/>
          </a:prstGeom>
        </p:spPr>
        <p:txBody>
          <a:bodyPr wrap="square">
            <a:spAutoFit/>
          </a:bodyPr>
          <a:lstStyle/>
          <a:p>
            <a:pPr algn="ctr"/>
            <a:r>
              <a:rPr lang="en-US" sz="1200" dirty="0">
                <a:cs typeface="Calibri"/>
              </a:rPr>
              <a:t>experimental Tolman </a:t>
            </a:r>
            <a:r>
              <a:rPr lang="en-US" sz="1200" dirty="0" err="1">
                <a:cs typeface="Calibri"/>
              </a:rPr>
              <a:t>coeff</a:t>
            </a:r>
            <a:r>
              <a:rPr lang="en-US" sz="1200" dirty="0">
                <a:cs typeface="Calibri"/>
              </a:rPr>
              <a:t>.</a:t>
            </a:r>
          </a:p>
        </p:txBody>
      </p:sp>
      <p:sp>
        <p:nvSpPr>
          <p:cNvPr id="50" name="Rectangle 49">
            <a:extLst>
              <a:ext uri="{FF2B5EF4-FFF2-40B4-BE49-F238E27FC236}">
                <a16:creationId xmlns:a16="http://schemas.microsoft.com/office/drawing/2014/main" id="{7547CF16-927B-684F-BC3E-BF7DB1FFFB5C}"/>
              </a:ext>
            </a:extLst>
          </p:cNvPr>
          <p:cNvSpPr/>
          <p:nvPr/>
        </p:nvSpPr>
        <p:spPr>
          <a:xfrm>
            <a:off x="7524299" y="2357319"/>
            <a:ext cx="1507941" cy="646331"/>
          </a:xfrm>
          <a:prstGeom prst="rect">
            <a:avLst/>
          </a:prstGeom>
        </p:spPr>
        <p:txBody>
          <a:bodyPr wrap="square">
            <a:spAutoFit/>
          </a:bodyPr>
          <a:lstStyle/>
          <a:p>
            <a:pPr algn="ctr"/>
            <a:r>
              <a:rPr lang="en-US" sz="1200" dirty="0" err="1">
                <a:cs typeface="Calibri"/>
              </a:rPr>
              <a:t>coeff</a:t>
            </a:r>
            <a:r>
              <a:rPr lang="en-US" sz="1200" dirty="0">
                <a:cs typeface="Calibri"/>
              </a:rPr>
              <a:t>. of equilibrium between tensile forces</a:t>
            </a:r>
          </a:p>
        </p:txBody>
      </p:sp>
      <p:cxnSp>
        <p:nvCxnSpPr>
          <p:cNvPr id="51" name="Straight Arrow Connector 50">
            <a:extLst>
              <a:ext uri="{FF2B5EF4-FFF2-40B4-BE49-F238E27FC236}">
                <a16:creationId xmlns:a16="http://schemas.microsoft.com/office/drawing/2014/main" id="{5D55D139-34E4-9F40-908E-0253D4CFCE94}"/>
              </a:ext>
            </a:extLst>
          </p:cNvPr>
          <p:cNvCxnSpPr>
            <a:cxnSpLocks/>
          </p:cNvCxnSpPr>
          <p:nvPr/>
        </p:nvCxnSpPr>
        <p:spPr>
          <a:xfrm flipV="1">
            <a:off x="8288445" y="2262499"/>
            <a:ext cx="309869" cy="131160"/>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3" name="Picture 52" descr="Shape, square&#10;&#10;Description automatically generated">
            <a:extLst>
              <a:ext uri="{FF2B5EF4-FFF2-40B4-BE49-F238E27FC236}">
                <a16:creationId xmlns:a16="http://schemas.microsoft.com/office/drawing/2014/main" id="{B9D4C8EC-3468-9E43-B705-FCFA517B6D11}"/>
              </a:ext>
            </a:extLst>
          </p:cNvPr>
          <p:cNvPicPr>
            <a:picLocks noChangeAspect="1"/>
          </p:cNvPicPr>
          <p:nvPr/>
        </p:nvPicPr>
        <p:blipFill>
          <a:blip r:embed="rId11"/>
          <a:stretch>
            <a:fillRect/>
          </a:stretch>
        </p:blipFill>
        <p:spPr>
          <a:xfrm>
            <a:off x="7524299" y="3021892"/>
            <a:ext cx="584200" cy="190500"/>
          </a:xfrm>
          <a:prstGeom prst="rect">
            <a:avLst/>
          </a:prstGeom>
        </p:spPr>
      </p:pic>
      <p:pic>
        <p:nvPicPr>
          <p:cNvPr id="55" name="Picture 54" descr="Square&#10;&#10;Description automatically generated with medium confidence">
            <a:extLst>
              <a:ext uri="{FF2B5EF4-FFF2-40B4-BE49-F238E27FC236}">
                <a16:creationId xmlns:a16="http://schemas.microsoft.com/office/drawing/2014/main" id="{A10E72A1-5041-7D49-92F3-D92FC7F43D2D}"/>
              </a:ext>
            </a:extLst>
          </p:cNvPr>
          <p:cNvPicPr>
            <a:picLocks noChangeAspect="1"/>
          </p:cNvPicPr>
          <p:nvPr/>
        </p:nvPicPr>
        <p:blipFill>
          <a:blip r:embed="rId12"/>
          <a:stretch>
            <a:fillRect/>
          </a:stretch>
        </p:blipFill>
        <p:spPr>
          <a:xfrm>
            <a:off x="8136809" y="3025288"/>
            <a:ext cx="609600" cy="171450"/>
          </a:xfrm>
          <a:prstGeom prst="rect">
            <a:avLst/>
          </a:prstGeom>
        </p:spPr>
      </p:pic>
      <p:pic>
        <p:nvPicPr>
          <p:cNvPr id="57" name="Picture 56" descr="Text&#10;&#10;Description automatically generated">
            <a:extLst>
              <a:ext uri="{FF2B5EF4-FFF2-40B4-BE49-F238E27FC236}">
                <a16:creationId xmlns:a16="http://schemas.microsoft.com/office/drawing/2014/main" id="{4A874ADB-317C-714B-A49F-9E586D3B3E67}"/>
              </a:ext>
            </a:extLst>
          </p:cNvPr>
          <p:cNvPicPr>
            <a:picLocks noChangeAspect="1"/>
          </p:cNvPicPr>
          <p:nvPr/>
        </p:nvPicPr>
        <p:blipFill>
          <a:blip r:embed="rId13"/>
          <a:stretch>
            <a:fillRect/>
          </a:stretch>
        </p:blipFill>
        <p:spPr>
          <a:xfrm>
            <a:off x="7859753" y="1467384"/>
            <a:ext cx="633613" cy="164270"/>
          </a:xfrm>
          <a:prstGeom prst="rect">
            <a:avLst/>
          </a:prstGeom>
        </p:spPr>
      </p:pic>
      <p:pic>
        <p:nvPicPr>
          <p:cNvPr id="59" name="Picture 58">
            <a:extLst>
              <a:ext uri="{FF2B5EF4-FFF2-40B4-BE49-F238E27FC236}">
                <a16:creationId xmlns:a16="http://schemas.microsoft.com/office/drawing/2014/main" id="{32EB442D-2EB3-FD4E-B702-3B7CBEEB4613}"/>
              </a:ext>
            </a:extLst>
          </p:cNvPr>
          <p:cNvPicPr>
            <a:picLocks noChangeAspect="1"/>
          </p:cNvPicPr>
          <p:nvPr/>
        </p:nvPicPr>
        <p:blipFill>
          <a:blip r:embed="rId14"/>
          <a:stretch>
            <a:fillRect/>
          </a:stretch>
        </p:blipFill>
        <p:spPr>
          <a:xfrm>
            <a:off x="8733190" y="3046619"/>
            <a:ext cx="200725" cy="126170"/>
          </a:xfrm>
          <a:prstGeom prst="rect">
            <a:avLst/>
          </a:prstGeom>
        </p:spPr>
      </p:pic>
      <p:cxnSp>
        <p:nvCxnSpPr>
          <p:cNvPr id="60" name="Straight Arrow Connector 59">
            <a:extLst>
              <a:ext uri="{FF2B5EF4-FFF2-40B4-BE49-F238E27FC236}">
                <a16:creationId xmlns:a16="http://schemas.microsoft.com/office/drawing/2014/main" id="{B19BFEDA-6928-B94D-B044-A4BB1FD17889}"/>
              </a:ext>
            </a:extLst>
          </p:cNvPr>
          <p:cNvCxnSpPr>
            <a:cxnSpLocks/>
          </p:cNvCxnSpPr>
          <p:nvPr/>
        </p:nvCxnSpPr>
        <p:spPr>
          <a:xfrm>
            <a:off x="4784163" y="5164428"/>
            <a:ext cx="1016128" cy="0"/>
          </a:xfrm>
          <a:prstGeom prst="straightConnector1">
            <a:avLst/>
          </a:prstGeom>
          <a:ln w="12700">
            <a:solidFill>
              <a:srgbClr val="FF0000"/>
            </a:solidFill>
            <a:prstDash val="sysDot"/>
            <a:tailEnd type="none"/>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2675C93D-7FDB-8C60-982B-D57E1F98162A}"/>
              </a:ext>
            </a:extLst>
          </p:cNvPr>
          <p:cNvPicPr>
            <a:picLocks noChangeAspect="1"/>
          </p:cNvPicPr>
          <p:nvPr/>
        </p:nvPicPr>
        <p:blipFill>
          <a:blip r:embed="rId15"/>
          <a:stretch>
            <a:fillRect/>
          </a:stretch>
        </p:blipFill>
        <p:spPr>
          <a:xfrm>
            <a:off x="0" y="1"/>
            <a:ext cx="1080655" cy="832104"/>
          </a:xfrm>
          <a:prstGeom prst="rect">
            <a:avLst/>
          </a:prstGeom>
        </p:spPr>
      </p:pic>
      <p:sp>
        <p:nvSpPr>
          <p:cNvPr id="4" name="Textfeld 24">
            <a:extLst>
              <a:ext uri="{FF2B5EF4-FFF2-40B4-BE49-F238E27FC236}">
                <a16:creationId xmlns:a16="http://schemas.microsoft.com/office/drawing/2014/main" id="{42FA4C77-A86E-DC09-A428-F6E404EB0D08}"/>
              </a:ext>
            </a:extLst>
          </p:cNvPr>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8</a:t>
            </a:r>
          </a:p>
        </p:txBody>
      </p:sp>
    </p:spTree>
    <p:extLst>
      <p:ext uri="{BB962C8B-B14F-4D97-AF65-F5344CB8AC3E}">
        <p14:creationId xmlns:p14="http://schemas.microsoft.com/office/powerpoint/2010/main" val="451814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157249</TotalTime>
  <Words>6431</Words>
  <Application>Microsoft Macintosh PowerPoint</Application>
  <PresentationFormat>On-screen Show (4:3)</PresentationFormat>
  <Paragraphs>986</Paragraphs>
  <Slides>55</Slides>
  <Notes>55</Notes>
  <HiddenSlides>5</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Arial</vt:lpstr>
      <vt:lpstr>Calibri</vt:lpstr>
      <vt:lpstr>KaTeX_Main</vt:lpstr>
      <vt:lpstr>KaTeX_Math</vt:lpstr>
      <vt:lpstr>Muni</vt:lpstr>
      <vt:lpstr>Muni Bold</vt:lpstr>
      <vt:lpstr>Söhne</vt:lpstr>
      <vt:lpstr>Times New Roman</vt:lpstr>
      <vt:lpstr>Office Theme</vt:lpstr>
      <vt:lpstr>Fyzika plazmatu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quantum plasmas /complex plasmas / dusty plasmas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Streamer breakdown from laboratory micro-discharges to upper atmosphere luminous events </dc:title>
  <dc:creator>t</dc:creator>
  <cp:lastModifiedBy>Adam Obrusnik</cp:lastModifiedBy>
  <cp:revision>1625</cp:revision>
  <dcterms:created xsi:type="dcterms:W3CDTF">2014-10-07T21:06:07Z</dcterms:created>
  <dcterms:modified xsi:type="dcterms:W3CDTF">2024-04-30T04:46:41Z</dcterms:modified>
</cp:coreProperties>
</file>