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154"/>
  </p:notesMasterIdLst>
  <p:sldIdLst>
    <p:sldId id="718" r:id="rId4"/>
    <p:sldId id="1164" r:id="rId5"/>
    <p:sldId id="1165" r:id="rId6"/>
    <p:sldId id="1166" r:id="rId7"/>
    <p:sldId id="1167" r:id="rId8"/>
    <p:sldId id="1168" r:id="rId9"/>
    <p:sldId id="1189" r:id="rId10"/>
    <p:sldId id="1169" r:id="rId11"/>
    <p:sldId id="1172" r:id="rId12"/>
    <p:sldId id="1188" r:id="rId13"/>
    <p:sldId id="517" r:id="rId14"/>
    <p:sldId id="1193" r:id="rId15"/>
    <p:sldId id="510" r:id="rId16"/>
    <p:sldId id="614" r:id="rId17"/>
    <p:sldId id="559" r:id="rId18"/>
    <p:sldId id="1194" r:id="rId19"/>
    <p:sldId id="1219" r:id="rId20"/>
    <p:sldId id="1221" r:id="rId21"/>
    <p:sldId id="1220" r:id="rId22"/>
    <p:sldId id="912" r:id="rId23"/>
    <p:sldId id="886" r:id="rId24"/>
    <p:sldId id="1222" r:id="rId25"/>
    <p:sldId id="1251" r:id="rId26"/>
    <p:sldId id="850" r:id="rId27"/>
    <p:sldId id="1174" r:id="rId28"/>
    <p:sldId id="1252" r:id="rId29"/>
    <p:sldId id="893" r:id="rId30"/>
    <p:sldId id="1253" r:id="rId31"/>
    <p:sldId id="1226" r:id="rId32"/>
    <p:sldId id="1254" r:id="rId33"/>
    <p:sldId id="1207" r:id="rId34"/>
    <p:sldId id="1260" r:id="rId35"/>
    <p:sldId id="1206" r:id="rId36"/>
    <p:sldId id="765" r:id="rId37"/>
    <p:sldId id="766" r:id="rId38"/>
    <p:sldId id="767" r:id="rId39"/>
    <p:sldId id="897" r:id="rId40"/>
    <p:sldId id="894" r:id="rId41"/>
    <p:sldId id="895" r:id="rId42"/>
    <p:sldId id="769" r:id="rId43"/>
    <p:sldId id="782" r:id="rId44"/>
    <p:sldId id="768" r:id="rId45"/>
    <p:sldId id="770" r:id="rId46"/>
    <p:sldId id="899" r:id="rId47"/>
    <p:sldId id="900" r:id="rId48"/>
    <p:sldId id="783" r:id="rId49"/>
    <p:sldId id="771" r:id="rId50"/>
    <p:sldId id="845" r:id="rId51"/>
    <p:sldId id="772" r:id="rId52"/>
    <p:sldId id="773" r:id="rId53"/>
    <p:sldId id="774" r:id="rId54"/>
    <p:sldId id="784" r:id="rId55"/>
    <p:sldId id="785" r:id="rId56"/>
    <p:sldId id="786" r:id="rId57"/>
    <p:sldId id="787" r:id="rId58"/>
    <p:sldId id="907" r:id="rId59"/>
    <p:sldId id="904" r:id="rId60"/>
    <p:sldId id="906" r:id="rId61"/>
    <p:sldId id="789" r:id="rId62"/>
    <p:sldId id="884" r:id="rId63"/>
    <p:sldId id="846" r:id="rId64"/>
    <p:sldId id="909" r:id="rId65"/>
    <p:sldId id="840" r:id="rId66"/>
    <p:sldId id="839" r:id="rId67"/>
    <p:sldId id="841" r:id="rId68"/>
    <p:sldId id="902" r:id="rId69"/>
    <p:sldId id="842" r:id="rId70"/>
    <p:sldId id="844" r:id="rId71"/>
    <p:sldId id="790" r:id="rId72"/>
    <p:sldId id="843" r:id="rId73"/>
    <p:sldId id="792" r:id="rId74"/>
    <p:sldId id="796" r:id="rId75"/>
    <p:sldId id="788" r:id="rId76"/>
    <p:sldId id="847" r:id="rId77"/>
    <p:sldId id="838" r:id="rId78"/>
    <p:sldId id="793" r:id="rId79"/>
    <p:sldId id="885" r:id="rId80"/>
    <p:sldId id="797" r:id="rId81"/>
    <p:sldId id="795" r:id="rId82"/>
    <p:sldId id="827" r:id="rId83"/>
    <p:sldId id="887" r:id="rId84"/>
    <p:sldId id="832" r:id="rId85"/>
    <p:sldId id="889" r:id="rId86"/>
    <p:sldId id="828" r:id="rId87"/>
    <p:sldId id="829" r:id="rId88"/>
    <p:sldId id="801" r:id="rId89"/>
    <p:sldId id="799" r:id="rId90"/>
    <p:sldId id="831" r:id="rId91"/>
    <p:sldId id="798" r:id="rId92"/>
    <p:sldId id="800" r:id="rId93"/>
    <p:sldId id="808" r:id="rId94"/>
    <p:sldId id="803" r:id="rId95"/>
    <p:sldId id="804" r:id="rId96"/>
    <p:sldId id="805" r:id="rId97"/>
    <p:sldId id="890" r:id="rId98"/>
    <p:sldId id="806" r:id="rId99"/>
    <p:sldId id="807" r:id="rId100"/>
    <p:sldId id="833" r:id="rId101"/>
    <p:sldId id="809" r:id="rId102"/>
    <p:sldId id="834" r:id="rId103"/>
    <p:sldId id="810" r:id="rId104"/>
    <p:sldId id="814" r:id="rId105"/>
    <p:sldId id="815" r:id="rId106"/>
    <p:sldId id="816" r:id="rId107"/>
    <p:sldId id="888" r:id="rId108"/>
    <p:sldId id="836" r:id="rId109"/>
    <p:sldId id="848" r:id="rId110"/>
    <p:sldId id="849" r:id="rId111"/>
    <p:sldId id="851" r:id="rId112"/>
    <p:sldId id="891" r:id="rId113"/>
    <p:sldId id="852" r:id="rId114"/>
    <p:sldId id="1261" r:id="rId115"/>
    <p:sldId id="853" r:id="rId116"/>
    <p:sldId id="881" r:id="rId117"/>
    <p:sldId id="854" r:id="rId118"/>
    <p:sldId id="874" r:id="rId119"/>
    <p:sldId id="882" r:id="rId120"/>
    <p:sldId id="857" r:id="rId121"/>
    <p:sldId id="877" r:id="rId122"/>
    <p:sldId id="1262" r:id="rId123"/>
    <p:sldId id="903" r:id="rId124"/>
    <p:sldId id="1263" r:id="rId125"/>
    <p:sldId id="1264" r:id="rId126"/>
    <p:sldId id="1265" r:id="rId127"/>
    <p:sldId id="896" r:id="rId128"/>
    <p:sldId id="1266" r:id="rId129"/>
    <p:sldId id="898" r:id="rId130"/>
    <p:sldId id="1267" r:id="rId131"/>
    <p:sldId id="875" r:id="rId132"/>
    <p:sldId id="858" r:id="rId133"/>
    <p:sldId id="859" r:id="rId134"/>
    <p:sldId id="860" r:id="rId135"/>
    <p:sldId id="878" r:id="rId136"/>
    <p:sldId id="876" r:id="rId137"/>
    <p:sldId id="861" r:id="rId138"/>
    <p:sldId id="866" r:id="rId139"/>
    <p:sldId id="867" r:id="rId140"/>
    <p:sldId id="892" r:id="rId141"/>
    <p:sldId id="862" r:id="rId142"/>
    <p:sldId id="863" r:id="rId143"/>
    <p:sldId id="864" r:id="rId144"/>
    <p:sldId id="868" r:id="rId145"/>
    <p:sldId id="869" r:id="rId146"/>
    <p:sldId id="883" r:id="rId147"/>
    <p:sldId id="870" r:id="rId148"/>
    <p:sldId id="871" r:id="rId149"/>
    <p:sldId id="872" r:id="rId150"/>
    <p:sldId id="873" r:id="rId151"/>
    <p:sldId id="879" r:id="rId152"/>
    <p:sldId id="905" r:id="rId15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632B29B1-934F-41E3-B596-FA9B2FC62DA9}">
          <p14:sldIdLst>
            <p14:sldId id="718"/>
            <p14:sldId id="1164"/>
            <p14:sldId id="1165"/>
            <p14:sldId id="1166"/>
            <p14:sldId id="1167"/>
            <p14:sldId id="1168"/>
            <p14:sldId id="1189"/>
            <p14:sldId id="1169"/>
            <p14:sldId id="1172"/>
            <p14:sldId id="1188"/>
            <p14:sldId id="517"/>
            <p14:sldId id="1193"/>
            <p14:sldId id="510"/>
            <p14:sldId id="614"/>
            <p14:sldId id="559"/>
            <p14:sldId id="1194"/>
            <p14:sldId id="1219"/>
            <p14:sldId id="1221"/>
            <p14:sldId id="1220"/>
            <p14:sldId id="912"/>
            <p14:sldId id="886"/>
            <p14:sldId id="1222"/>
            <p14:sldId id="1251"/>
            <p14:sldId id="850"/>
            <p14:sldId id="1174"/>
            <p14:sldId id="1252"/>
            <p14:sldId id="893"/>
            <p14:sldId id="1253"/>
            <p14:sldId id="1226"/>
            <p14:sldId id="1254"/>
            <p14:sldId id="1207"/>
            <p14:sldId id="1260"/>
            <p14:sldId id="1206"/>
          </p14:sldIdLst>
        </p14:section>
        <p14:section name="Oddíl bez názvu" id="{AA9F9BB8-6438-4C2A-A260-C9CB81FBB5AD}">
          <p14:sldIdLst>
            <p14:sldId id="765"/>
            <p14:sldId id="766"/>
            <p14:sldId id="767"/>
            <p14:sldId id="897"/>
            <p14:sldId id="894"/>
            <p14:sldId id="895"/>
            <p14:sldId id="769"/>
            <p14:sldId id="782"/>
            <p14:sldId id="768"/>
            <p14:sldId id="770"/>
            <p14:sldId id="899"/>
            <p14:sldId id="900"/>
            <p14:sldId id="783"/>
            <p14:sldId id="771"/>
            <p14:sldId id="845"/>
            <p14:sldId id="772"/>
            <p14:sldId id="773"/>
            <p14:sldId id="774"/>
            <p14:sldId id="784"/>
            <p14:sldId id="785"/>
            <p14:sldId id="786"/>
            <p14:sldId id="787"/>
            <p14:sldId id="907"/>
            <p14:sldId id="904"/>
            <p14:sldId id="906"/>
            <p14:sldId id="789"/>
            <p14:sldId id="884"/>
            <p14:sldId id="846"/>
            <p14:sldId id="909"/>
            <p14:sldId id="840"/>
            <p14:sldId id="839"/>
            <p14:sldId id="841"/>
            <p14:sldId id="902"/>
            <p14:sldId id="842"/>
            <p14:sldId id="844"/>
            <p14:sldId id="790"/>
            <p14:sldId id="843"/>
            <p14:sldId id="792"/>
            <p14:sldId id="796"/>
            <p14:sldId id="788"/>
            <p14:sldId id="847"/>
            <p14:sldId id="838"/>
            <p14:sldId id="793"/>
            <p14:sldId id="885"/>
            <p14:sldId id="797"/>
            <p14:sldId id="795"/>
            <p14:sldId id="827"/>
            <p14:sldId id="887"/>
            <p14:sldId id="832"/>
            <p14:sldId id="889"/>
            <p14:sldId id="828"/>
            <p14:sldId id="829"/>
            <p14:sldId id="801"/>
            <p14:sldId id="799"/>
            <p14:sldId id="831"/>
            <p14:sldId id="798"/>
            <p14:sldId id="800"/>
            <p14:sldId id="808"/>
            <p14:sldId id="803"/>
            <p14:sldId id="804"/>
            <p14:sldId id="805"/>
            <p14:sldId id="890"/>
            <p14:sldId id="806"/>
            <p14:sldId id="807"/>
            <p14:sldId id="833"/>
            <p14:sldId id="809"/>
            <p14:sldId id="834"/>
            <p14:sldId id="810"/>
            <p14:sldId id="814"/>
            <p14:sldId id="815"/>
            <p14:sldId id="816"/>
            <p14:sldId id="888"/>
            <p14:sldId id="836"/>
            <p14:sldId id="848"/>
            <p14:sldId id="849"/>
            <p14:sldId id="851"/>
            <p14:sldId id="891"/>
            <p14:sldId id="852"/>
            <p14:sldId id="1261"/>
            <p14:sldId id="853"/>
            <p14:sldId id="881"/>
            <p14:sldId id="854"/>
            <p14:sldId id="874"/>
            <p14:sldId id="882"/>
            <p14:sldId id="857"/>
            <p14:sldId id="877"/>
            <p14:sldId id="1262"/>
            <p14:sldId id="903"/>
            <p14:sldId id="1263"/>
            <p14:sldId id="1264"/>
            <p14:sldId id="1265"/>
            <p14:sldId id="896"/>
            <p14:sldId id="1266"/>
            <p14:sldId id="898"/>
            <p14:sldId id="1267"/>
            <p14:sldId id="875"/>
            <p14:sldId id="858"/>
            <p14:sldId id="859"/>
            <p14:sldId id="860"/>
            <p14:sldId id="878"/>
            <p14:sldId id="876"/>
            <p14:sldId id="861"/>
            <p14:sldId id="866"/>
            <p14:sldId id="867"/>
            <p14:sldId id="892"/>
            <p14:sldId id="862"/>
            <p14:sldId id="863"/>
            <p14:sldId id="864"/>
            <p14:sldId id="868"/>
            <p14:sldId id="869"/>
            <p14:sldId id="883"/>
            <p14:sldId id="870"/>
            <p14:sldId id="871"/>
            <p14:sldId id="872"/>
            <p14:sldId id="873"/>
            <p14:sldId id="879"/>
            <p14:sldId id="905"/>
          </p14:sldIdLst>
        </p14:section>
      </p14:sectionLst>
    </p:ext>
    <p:ext uri="{EFAFB233-063F-42B5-8137-9DF3F51BA10A}">
      <p15:sldGuideLst xmlns:p15="http://schemas.microsoft.com/office/powerpoint/2012/main">
        <p15:guide id="1" orient="horz" pos="2228" userDrawn="1">
          <p15:clr>
            <a:srgbClr val="A4A3A4"/>
          </p15:clr>
        </p15:guide>
        <p15:guide id="2" pos="3500" userDrawn="1">
          <p15:clr>
            <a:srgbClr val="A4A3A4"/>
          </p15:clr>
        </p15:guide>
        <p15:guide id="3" orient="horz" pos="1230" userDrawn="1">
          <p15:clr>
            <a:srgbClr val="A4A3A4"/>
          </p15:clr>
        </p15:guide>
        <p15:guide id="4" pos="4656" userDrawn="1">
          <p15:clr>
            <a:srgbClr val="A4A3A4"/>
          </p15:clr>
        </p15:guide>
        <p15:guide id="5" orient="horz" pos="3135" userDrawn="1">
          <p15:clr>
            <a:srgbClr val="A4A3A4"/>
          </p15:clr>
        </p15:guide>
        <p15:guide id="6" orient="horz" pos="2704" userDrawn="1">
          <p15:clr>
            <a:srgbClr val="A4A3A4"/>
          </p15:clr>
        </p15:guide>
        <p15:guide id="7" orient="horz" pos="2840" userDrawn="1">
          <p15:clr>
            <a:srgbClr val="A4A3A4"/>
          </p15:clr>
        </p15:guide>
        <p15:guide id="8" orient="horz" pos="338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AD7118-6AD3-4E8C-82E0-661FD536EBAD}" v="1" dt="2024-03-05T14:56:00.2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179" autoAdjust="0"/>
    <p:restoredTop sz="94660"/>
  </p:normalViewPr>
  <p:slideViewPr>
    <p:cSldViewPr snapToGrid="0" showGuides="1">
      <p:cViewPr varScale="1">
        <p:scale>
          <a:sx n="103" d="100"/>
          <a:sy n="103" d="100"/>
        </p:scale>
        <p:origin x="132" y="192"/>
      </p:cViewPr>
      <p:guideLst>
        <p:guide orient="horz" pos="2228"/>
        <p:guide pos="3500"/>
        <p:guide orient="horz" pos="1230"/>
        <p:guide pos="4656"/>
        <p:guide orient="horz" pos="3135"/>
        <p:guide orient="horz" pos="2704"/>
        <p:guide orient="horz" pos="2840"/>
        <p:guide orient="horz" pos="3385"/>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microsoft.com/office/2015/10/relationships/revisionInfo" Target="revisionInfo.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notesMaster" Target="notesMasters/notesMaster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s>
</file>

<file path=ppt/diagrams/_rels/data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_rels/data3.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82.png"/><Relationship Id="rId7" Type="http://schemas.openxmlformats.org/officeDocument/2006/relationships/image" Target="../media/image80.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8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82.png"/><Relationship Id="rId7" Type="http://schemas.openxmlformats.org/officeDocument/2006/relationships/image" Target="../media/image80.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8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926FAD-EE85-4AE8-8C84-CA0A4E512B5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4C3DA5A-A3A0-495C-B029-2F7E274BA97D}">
      <dgm:prSet/>
      <dgm:spPr/>
      <dgm:t>
        <a:bodyPr/>
        <a:lstStyle/>
        <a:p>
          <a:pPr>
            <a:lnSpc>
              <a:spcPct val="100000"/>
            </a:lnSpc>
          </a:pPr>
          <a:r>
            <a:rPr lang="en-US" b="1"/>
            <a:t>Luminescenční krystaly solí uranu přitom vydávaly neznámé záření i poté, co následkem rekrystalizace ztratily schopnost fosforeskovat</a:t>
          </a:r>
          <a:endParaRPr lang="en-US"/>
        </a:p>
      </dgm:t>
    </dgm:pt>
    <dgm:pt modelId="{4F0E34AB-67CE-42A8-87BD-C6CD98FBCA77}" type="parTrans" cxnId="{6619ED07-AF01-40C7-A54C-089801868297}">
      <dgm:prSet/>
      <dgm:spPr/>
      <dgm:t>
        <a:bodyPr/>
        <a:lstStyle/>
        <a:p>
          <a:endParaRPr lang="en-US"/>
        </a:p>
      </dgm:t>
    </dgm:pt>
    <dgm:pt modelId="{84DF584E-9D20-4C4C-9E7C-B06CFF855513}" type="sibTrans" cxnId="{6619ED07-AF01-40C7-A54C-089801868297}">
      <dgm:prSet/>
      <dgm:spPr/>
      <dgm:t>
        <a:bodyPr/>
        <a:lstStyle/>
        <a:p>
          <a:endParaRPr lang="en-US"/>
        </a:p>
      </dgm:t>
    </dgm:pt>
    <dgm:pt modelId="{9A25B3AF-A7C2-400E-8F32-450D4416295F}">
      <dgm:prSet/>
      <dgm:spPr/>
      <dgm:t>
        <a:bodyPr/>
        <a:lstStyle/>
        <a:p>
          <a:pPr>
            <a:lnSpc>
              <a:spcPct val="100000"/>
            </a:lnSpc>
          </a:pPr>
          <a:r>
            <a:rPr lang="en-US" b="0" i="0" baseline="0"/>
            <a:t>18. května 1896 konstatoval: </a:t>
          </a:r>
          <a:r>
            <a:rPr lang="en-US" b="1" i="0" baseline="0"/>
            <a:t>"Pronikavá zářivost je vlastností samotného uranu </a:t>
          </a:r>
          <a:r>
            <a:rPr lang="en-US" b="1" i="0" u="sng" baseline="0"/>
            <a:t>bez ohledu na jeho fyzikální či chemickou formu</a:t>
          </a:r>
          <a:r>
            <a:rPr lang="en-US" b="1" i="0" baseline="0"/>
            <a:t>.„</a:t>
          </a:r>
          <a:endParaRPr lang="en-US"/>
        </a:p>
      </dgm:t>
    </dgm:pt>
    <dgm:pt modelId="{A310330F-A50A-4089-9C4C-46C3F6E9CF65}" type="parTrans" cxnId="{05AA1755-1023-448E-9CFC-1DE8E9CC11B4}">
      <dgm:prSet/>
      <dgm:spPr/>
      <dgm:t>
        <a:bodyPr/>
        <a:lstStyle/>
        <a:p>
          <a:endParaRPr lang="en-US"/>
        </a:p>
      </dgm:t>
    </dgm:pt>
    <dgm:pt modelId="{3CF44CA5-9D9E-440F-8971-458CFD0B9336}" type="sibTrans" cxnId="{05AA1755-1023-448E-9CFC-1DE8E9CC11B4}">
      <dgm:prSet/>
      <dgm:spPr/>
      <dgm:t>
        <a:bodyPr/>
        <a:lstStyle/>
        <a:p>
          <a:endParaRPr lang="en-US"/>
        </a:p>
      </dgm:t>
    </dgm:pt>
    <dgm:pt modelId="{E73C050B-0C81-4E92-AAF7-ACD498DA53D0}">
      <dgm:prSet/>
      <dgm:spPr/>
      <dgm:t>
        <a:bodyPr/>
        <a:lstStyle/>
        <a:p>
          <a:pPr>
            <a:lnSpc>
              <a:spcPct val="100000"/>
            </a:lnSpc>
          </a:pPr>
          <a:r>
            <a:rPr lang="en-US" b="1" i="0" baseline="0"/>
            <a:t>PRÁVĚ TAK </a:t>
          </a:r>
          <a:r>
            <a:rPr lang="en-US" b="1" i="0" u="sng" baseline="0"/>
            <a:t>OBJEVIL PŘIROZENOU RADIOAKTIVITU</a:t>
          </a:r>
          <a:r>
            <a:rPr lang="en-US" b="1" i="0" baseline="0"/>
            <a:t>, nejprve</a:t>
          </a:r>
          <a:r>
            <a:rPr lang="en-US" b="1" i="0"/>
            <a:t> nazývanou jako Becquerelovo záření</a:t>
          </a:r>
          <a:endParaRPr lang="en-US"/>
        </a:p>
      </dgm:t>
    </dgm:pt>
    <dgm:pt modelId="{ED2A87DC-162B-4727-86D5-6534DBF09B30}" type="parTrans" cxnId="{798F1C1B-0336-40A1-B4CC-E677DED6D7EC}">
      <dgm:prSet/>
      <dgm:spPr/>
      <dgm:t>
        <a:bodyPr/>
        <a:lstStyle/>
        <a:p>
          <a:endParaRPr lang="en-US"/>
        </a:p>
      </dgm:t>
    </dgm:pt>
    <dgm:pt modelId="{550A9A8C-2479-41F8-A524-21DA74CE7D61}" type="sibTrans" cxnId="{798F1C1B-0336-40A1-B4CC-E677DED6D7EC}">
      <dgm:prSet/>
      <dgm:spPr/>
      <dgm:t>
        <a:bodyPr/>
        <a:lstStyle/>
        <a:p>
          <a:endParaRPr lang="en-US"/>
        </a:p>
      </dgm:t>
    </dgm:pt>
    <dgm:pt modelId="{EC6DAE16-8BD8-4ADB-8442-CF1A755F681B}" type="pres">
      <dgm:prSet presAssocID="{D6926FAD-EE85-4AE8-8C84-CA0A4E512B50}" presName="root" presStyleCnt="0">
        <dgm:presLayoutVars>
          <dgm:dir/>
          <dgm:resizeHandles val="exact"/>
        </dgm:presLayoutVars>
      </dgm:prSet>
      <dgm:spPr/>
    </dgm:pt>
    <dgm:pt modelId="{85DCA077-0AB9-4048-96FC-B27AAC135257}" type="pres">
      <dgm:prSet presAssocID="{04C3DA5A-A3A0-495C-B029-2F7E274BA97D}" presName="compNode" presStyleCnt="0"/>
      <dgm:spPr/>
    </dgm:pt>
    <dgm:pt modelId="{AD5840E1-74AD-441A-A6FE-EDF383BABF5A}" type="pres">
      <dgm:prSet presAssocID="{04C3DA5A-A3A0-495C-B029-2F7E274BA97D}" presName="bgRect" presStyleLbl="bgShp" presStyleIdx="0" presStyleCnt="3"/>
      <dgm:spPr/>
    </dgm:pt>
    <dgm:pt modelId="{D31C927D-3C5A-4923-A5AD-255EA36534F6}" type="pres">
      <dgm:prSet presAssocID="{04C3DA5A-A3A0-495C-B029-2F7E274BA97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tom"/>
        </a:ext>
      </dgm:extLst>
    </dgm:pt>
    <dgm:pt modelId="{73D89CE4-7555-4993-A4EC-BE0E938C6F86}" type="pres">
      <dgm:prSet presAssocID="{04C3DA5A-A3A0-495C-B029-2F7E274BA97D}" presName="spaceRect" presStyleCnt="0"/>
      <dgm:spPr/>
    </dgm:pt>
    <dgm:pt modelId="{4AC7A126-6447-41CA-8E88-7C16F37174A4}" type="pres">
      <dgm:prSet presAssocID="{04C3DA5A-A3A0-495C-B029-2F7E274BA97D}" presName="parTx" presStyleLbl="revTx" presStyleIdx="0" presStyleCnt="3">
        <dgm:presLayoutVars>
          <dgm:chMax val="0"/>
          <dgm:chPref val="0"/>
        </dgm:presLayoutVars>
      </dgm:prSet>
      <dgm:spPr/>
    </dgm:pt>
    <dgm:pt modelId="{8208D721-BBB0-4FD0-9509-49713E4EF60E}" type="pres">
      <dgm:prSet presAssocID="{84DF584E-9D20-4C4C-9E7C-B06CFF855513}" presName="sibTrans" presStyleCnt="0"/>
      <dgm:spPr/>
    </dgm:pt>
    <dgm:pt modelId="{CCE64DBD-C84B-410E-A4B6-3F10FFDF395A}" type="pres">
      <dgm:prSet presAssocID="{9A25B3AF-A7C2-400E-8F32-450D4416295F}" presName="compNode" presStyleCnt="0"/>
      <dgm:spPr/>
    </dgm:pt>
    <dgm:pt modelId="{9BE88052-ED4C-4F4C-A2A8-DC8EF090541B}" type="pres">
      <dgm:prSet presAssocID="{9A25B3AF-A7C2-400E-8F32-450D4416295F}" presName="bgRect" presStyleLbl="bgShp" presStyleIdx="1" presStyleCnt="3"/>
      <dgm:spPr/>
    </dgm:pt>
    <dgm:pt modelId="{409FD544-BB08-493B-A99D-B6C45F655BEA}" type="pres">
      <dgm:prSet presAssocID="{9A25B3AF-A7C2-400E-8F32-450D4416295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Vědec"/>
        </a:ext>
      </dgm:extLst>
    </dgm:pt>
    <dgm:pt modelId="{C9298A9D-50C1-40C7-B020-89623D16ADF1}" type="pres">
      <dgm:prSet presAssocID="{9A25B3AF-A7C2-400E-8F32-450D4416295F}" presName="spaceRect" presStyleCnt="0"/>
      <dgm:spPr/>
    </dgm:pt>
    <dgm:pt modelId="{59FA3931-DE16-4C6F-8E2D-E9D3CB166F0D}" type="pres">
      <dgm:prSet presAssocID="{9A25B3AF-A7C2-400E-8F32-450D4416295F}" presName="parTx" presStyleLbl="revTx" presStyleIdx="1" presStyleCnt="3">
        <dgm:presLayoutVars>
          <dgm:chMax val="0"/>
          <dgm:chPref val="0"/>
        </dgm:presLayoutVars>
      </dgm:prSet>
      <dgm:spPr/>
    </dgm:pt>
    <dgm:pt modelId="{73275F65-6C77-48A2-BDEC-6065AC831BC2}" type="pres">
      <dgm:prSet presAssocID="{3CF44CA5-9D9E-440F-8971-458CFD0B9336}" presName="sibTrans" presStyleCnt="0"/>
      <dgm:spPr/>
    </dgm:pt>
    <dgm:pt modelId="{11A9FF56-6357-4A28-96EA-D2A658C89BD3}" type="pres">
      <dgm:prSet presAssocID="{E73C050B-0C81-4E92-AAF7-ACD498DA53D0}" presName="compNode" presStyleCnt="0"/>
      <dgm:spPr/>
    </dgm:pt>
    <dgm:pt modelId="{1B869004-AA75-4467-B388-0BCBD6B38063}" type="pres">
      <dgm:prSet presAssocID="{E73C050B-0C81-4E92-AAF7-ACD498DA53D0}" presName="bgRect" presStyleLbl="bgShp" presStyleIdx="2" presStyleCnt="3"/>
      <dgm:spPr/>
    </dgm:pt>
    <dgm:pt modelId="{54363F5D-D6E1-4096-873F-40E9225E640A}" type="pres">
      <dgm:prSet presAssocID="{E73C050B-0C81-4E92-AAF7-ACD498DA53D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adioaktivní"/>
        </a:ext>
      </dgm:extLst>
    </dgm:pt>
    <dgm:pt modelId="{8611CF30-A3C2-4D42-A692-2D4571BBAFE3}" type="pres">
      <dgm:prSet presAssocID="{E73C050B-0C81-4E92-AAF7-ACD498DA53D0}" presName="spaceRect" presStyleCnt="0"/>
      <dgm:spPr/>
    </dgm:pt>
    <dgm:pt modelId="{0BF4565D-E958-46AD-91BE-3DE774AE0588}" type="pres">
      <dgm:prSet presAssocID="{E73C050B-0C81-4E92-AAF7-ACD498DA53D0}" presName="parTx" presStyleLbl="revTx" presStyleIdx="2" presStyleCnt="3">
        <dgm:presLayoutVars>
          <dgm:chMax val="0"/>
          <dgm:chPref val="0"/>
        </dgm:presLayoutVars>
      </dgm:prSet>
      <dgm:spPr/>
    </dgm:pt>
  </dgm:ptLst>
  <dgm:cxnLst>
    <dgm:cxn modelId="{6619ED07-AF01-40C7-A54C-089801868297}" srcId="{D6926FAD-EE85-4AE8-8C84-CA0A4E512B50}" destId="{04C3DA5A-A3A0-495C-B029-2F7E274BA97D}" srcOrd="0" destOrd="0" parTransId="{4F0E34AB-67CE-42A8-87BD-C6CD98FBCA77}" sibTransId="{84DF584E-9D20-4C4C-9E7C-B06CFF855513}"/>
    <dgm:cxn modelId="{798F1C1B-0336-40A1-B4CC-E677DED6D7EC}" srcId="{D6926FAD-EE85-4AE8-8C84-CA0A4E512B50}" destId="{E73C050B-0C81-4E92-AAF7-ACD498DA53D0}" srcOrd="2" destOrd="0" parTransId="{ED2A87DC-162B-4727-86D5-6534DBF09B30}" sibTransId="{550A9A8C-2479-41F8-A524-21DA74CE7D61}"/>
    <dgm:cxn modelId="{D7AF6E4B-DB81-43FB-A403-45ECABD0426E}" type="presOf" srcId="{D6926FAD-EE85-4AE8-8C84-CA0A4E512B50}" destId="{EC6DAE16-8BD8-4ADB-8442-CF1A755F681B}" srcOrd="0" destOrd="0" presId="urn:microsoft.com/office/officeart/2018/2/layout/IconVerticalSolidList"/>
    <dgm:cxn modelId="{05AA1755-1023-448E-9CFC-1DE8E9CC11B4}" srcId="{D6926FAD-EE85-4AE8-8C84-CA0A4E512B50}" destId="{9A25B3AF-A7C2-400E-8F32-450D4416295F}" srcOrd="1" destOrd="0" parTransId="{A310330F-A50A-4089-9C4C-46C3F6E9CF65}" sibTransId="{3CF44CA5-9D9E-440F-8971-458CFD0B9336}"/>
    <dgm:cxn modelId="{8CD33B93-F9E3-4F1D-92A6-01F47BD22933}" type="presOf" srcId="{9A25B3AF-A7C2-400E-8F32-450D4416295F}" destId="{59FA3931-DE16-4C6F-8E2D-E9D3CB166F0D}" srcOrd="0" destOrd="0" presId="urn:microsoft.com/office/officeart/2018/2/layout/IconVerticalSolidList"/>
    <dgm:cxn modelId="{AFB83AB2-0B0C-499D-8A6E-58D4E036554F}" type="presOf" srcId="{E73C050B-0C81-4E92-AAF7-ACD498DA53D0}" destId="{0BF4565D-E958-46AD-91BE-3DE774AE0588}" srcOrd="0" destOrd="0" presId="urn:microsoft.com/office/officeart/2018/2/layout/IconVerticalSolidList"/>
    <dgm:cxn modelId="{9FC035CF-894B-4DBB-A0F4-FEEE8156FA15}" type="presOf" srcId="{04C3DA5A-A3A0-495C-B029-2F7E274BA97D}" destId="{4AC7A126-6447-41CA-8E88-7C16F37174A4}" srcOrd="0" destOrd="0" presId="urn:microsoft.com/office/officeart/2018/2/layout/IconVerticalSolidList"/>
    <dgm:cxn modelId="{CFA5CF53-A694-41BD-8C32-50867FF09910}" type="presParOf" srcId="{EC6DAE16-8BD8-4ADB-8442-CF1A755F681B}" destId="{85DCA077-0AB9-4048-96FC-B27AAC135257}" srcOrd="0" destOrd="0" presId="urn:microsoft.com/office/officeart/2018/2/layout/IconVerticalSolidList"/>
    <dgm:cxn modelId="{D5BDB85D-EFFE-427E-95F7-462CF5442EBD}" type="presParOf" srcId="{85DCA077-0AB9-4048-96FC-B27AAC135257}" destId="{AD5840E1-74AD-441A-A6FE-EDF383BABF5A}" srcOrd="0" destOrd="0" presId="urn:microsoft.com/office/officeart/2018/2/layout/IconVerticalSolidList"/>
    <dgm:cxn modelId="{C9D00B1A-6573-4A1A-830A-13D65E3BA2E8}" type="presParOf" srcId="{85DCA077-0AB9-4048-96FC-B27AAC135257}" destId="{D31C927D-3C5A-4923-A5AD-255EA36534F6}" srcOrd="1" destOrd="0" presId="urn:microsoft.com/office/officeart/2018/2/layout/IconVerticalSolidList"/>
    <dgm:cxn modelId="{385BFF7C-54EB-481D-8733-6D9C2F5E5E2F}" type="presParOf" srcId="{85DCA077-0AB9-4048-96FC-B27AAC135257}" destId="{73D89CE4-7555-4993-A4EC-BE0E938C6F86}" srcOrd="2" destOrd="0" presId="urn:microsoft.com/office/officeart/2018/2/layout/IconVerticalSolidList"/>
    <dgm:cxn modelId="{B8A7F3A8-0908-4CB4-B046-2C2747776A74}" type="presParOf" srcId="{85DCA077-0AB9-4048-96FC-B27AAC135257}" destId="{4AC7A126-6447-41CA-8E88-7C16F37174A4}" srcOrd="3" destOrd="0" presId="urn:microsoft.com/office/officeart/2018/2/layout/IconVerticalSolidList"/>
    <dgm:cxn modelId="{02D2891C-04D2-4A77-9892-DA5EEE558D0F}" type="presParOf" srcId="{EC6DAE16-8BD8-4ADB-8442-CF1A755F681B}" destId="{8208D721-BBB0-4FD0-9509-49713E4EF60E}" srcOrd="1" destOrd="0" presId="urn:microsoft.com/office/officeart/2018/2/layout/IconVerticalSolidList"/>
    <dgm:cxn modelId="{0A3D56F8-A118-4FF6-88BE-9EF242E1884D}" type="presParOf" srcId="{EC6DAE16-8BD8-4ADB-8442-CF1A755F681B}" destId="{CCE64DBD-C84B-410E-A4B6-3F10FFDF395A}" srcOrd="2" destOrd="0" presId="urn:microsoft.com/office/officeart/2018/2/layout/IconVerticalSolidList"/>
    <dgm:cxn modelId="{B3BEEEF6-5447-4C93-802E-216C51DFC4A9}" type="presParOf" srcId="{CCE64DBD-C84B-410E-A4B6-3F10FFDF395A}" destId="{9BE88052-ED4C-4F4C-A2A8-DC8EF090541B}" srcOrd="0" destOrd="0" presId="urn:microsoft.com/office/officeart/2018/2/layout/IconVerticalSolidList"/>
    <dgm:cxn modelId="{0648EFA6-498B-4739-971E-5E46D2C708E5}" type="presParOf" srcId="{CCE64DBD-C84B-410E-A4B6-3F10FFDF395A}" destId="{409FD544-BB08-493B-A99D-B6C45F655BEA}" srcOrd="1" destOrd="0" presId="urn:microsoft.com/office/officeart/2018/2/layout/IconVerticalSolidList"/>
    <dgm:cxn modelId="{99DF579A-EEBB-475A-AD25-5C82A01FF0F7}" type="presParOf" srcId="{CCE64DBD-C84B-410E-A4B6-3F10FFDF395A}" destId="{C9298A9D-50C1-40C7-B020-89623D16ADF1}" srcOrd="2" destOrd="0" presId="urn:microsoft.com/office/officeart/2018/2/layout/IconVerticalSolidList"/>
    <dgm:cxn modelId="{62929E64-6256-4A66-BCD4-815C2D92BCAC}" type="presParOf" srcId="{CCE64DBD-C84B-410E-A4B6-3F10FFDF395A}" destId="{59FA3931-DE16-4C6F-8E2D-E9D3CB166F0D}" srcOrd="3" destOrd="0" presId="urn:microsoft.com/office/officeart/2018/2/layout/IconVerticalSolidList"/>
    <dgm:cxn modelId="{410A4F58-E783-4CD4-A948-15532CAE405C}" type="presParOf" srcId="{EC6DAE16-8BD8-4ADB-8442-CF1A755F681B}" destId="{73275F65-6C77-48A2-BDEC-6065AC831BC2}" srcOrd="3" destOrd="0" presId="urn:microsoft.com/office/officeart/2018/2/layout/IconVerticalSolidList"/>
    <dgm:cxn modelId="{B9052D25-987D-49F0-B3E3-229487DDBC71}" type="presParOf" srcId="{EC6DAE16-8BD8-4ADB-8442-CF1A755F681B}" destId="{11A9FF56-6357-4A28-96EA-D2A658C89BD3}" srcOrd="4" destOrd="0" presId="urn:microsoft.com/office/officeart/2018/2/layout/IconVerticalSolidList"/>
    <dgm:cxn modelId="{B0F49A6E-D0F9-426B-B798-BBC5C74145A2}" type="presParOf" srcId="{11A9FF56-6357-4A28-96EA-D2A658C89BD3}" destId="{1B869004-AA75-4467-B388-0BCBD6B38063}" srcOrd="0" destOrd="0" presId="urn:microsoft.com/office/officeart/2018/2/layout/IconVerticalSolidList"/>
    <dgm:cxn modelId="{5FC29D87-A43D-4653-B13C-6F339E1BCCE1}" type="presParOf" srcId="{11A9FF56-6357-4A28-96EA-D2A658C89BD3}" destId="{54363F5D-D6E1-4096-873F-40E9225E640A}" srcOrd="1" destOrd="0" presId="urn:microsoft.com/office/officeart/2018/2/layout/IconVerticalSolidList"/>
    <dgm:cxn modelId="{16FF86A5-D176-4047-9DCF-D35E7A0099C9}" type="presParOf" srcId="{11A9FF56-6357-4A28-96EA-D2A658C89BD3}" destId="{8611CF30-A3C2-4D42-A692-2D4571BBAFE3}" srcOrd="2" destOrd="0" presId="urn:microsoft.com/office/officeart/2018/2/layout/IconVerticalSolidList"/>
    <dgm:cxn modelId="{B6A41607-5838-415D-93D9-129533B89691}" type="presParOf" srcId="{11A9FF56-6357-4A28-96EA-D2A658C89BD3}" destId="{0BF4565D-E958-46AD-91BE-3DE774AE058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C0E572-4EA6-4738-A8D5-0CAA0EE3044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D0D69A9-2648-45F2-B953-0304CF0C4693}">
      <dgm:prSet/>
      <dgm:spPr/>
      <dgm:t>
        <a:bodyPr/>
        <a:lstStyle/>
        <a:p>
          <a:r>
            <a:rPr lang="cs-CZ" b="0" noProof="0" dirty="0"/>
            <a:t>Štafetu od H.B. převzali manželé </a:t>
          </a:r>
          <a:r>
            <a:rPr lang="cs-CZ" b="1" noProof="0" dirty="0"/>
            <a:t>Marie    a Pierre Curieovi</a:t>
          </a:r>
          <a:r>
            <a:rPr lang="cs-CZ" b="0" noProof="0" dirty="0"/>
            <a:t>  (byli to </a:t>
          </a:r>
          <a:r>
            <a:rPr lang="cs-CZ" b="0" u="sng" noProof="0" dirty="0"/>
            <a:t>spolupracovníci H. </a:t>
          </a:r>
          <a:r>
            <a:rPr lang="cs-CZ" b="0" u="sng" noProof="0" dirty="0" err="1"/>
            <a:t>Becquerela</a:t>
          </a:r>
          <a:r>
            <a:rPr lang="cs-CZ" b="0" u="sng" noProof="0" dirty="0"/>
            <a:t> </a:t>
          </a:r>
          <a:r>
            <a:rPr lang="cs-CZ" b="0" noProof="0" dirty="0"/>
            <a:t>- Pierre Curie </a:t>
          </a:r>
          <a:r>
            <a:rPr lang="cs-CZ" noProof="0" dirty="0"/>
            <a:t>měl pracovnu jen několik kroků chodbou od laboratoře profesora </a:t>
          </a:r>
          <a:r>
            <a:rPr lang="cs-CZ" noProof="0" dirty="0" err="1"/>
            <a:t>Becquerela</a:t>
          </a:r>
          <a:r>
            <a:rPr lang="cs-CZ" noProof="0" dirty="0"/>
            <a:t> a sdílel ji se svou mladou manželkou Marií). </a:t>
          </a:r>
        </a:p>
      </dgm:t>
    </dgm:pt>
    <dgm:pt modelId="{33753A73-ECA8-4428-9773-615E6C5C9F76}" type="parTrans" cxnId="{2AAC2E8E-519D-418E-9CF1-84E07C7DB019}">
      <dgm:prSet/>
      <dgm:spPr/>
      <dgm:t>
        <a:bodyPr/>
        <a:lstStyle/>
        <a:p>
          <a:endParaRPr lang="en-US"/>
        </a:p>
      </dgm:t>
    </dgm:pt>
    <dgm:pt modelId="{84154E24-A9DA-466B-9DF3-A28DCA133A36}" type="sibTrans" cxnId="{2AAC2E8E-519D-418E-9CF1-84E07C7DB019}">
      <dgm:prSet/>
      <dgm:spPr/>
      <dgm:t>
        <a:bodyPr/>
        <a:lstStyle/>
        <a:p>
          <a:endParaRPr lang="en-US"/>
        </a:p>
      </dgm:t>
    </dgm:pt>
    <dgm:pt modelId="{20555A0E-6D33-4F72-947B-E2739F33403B}">
      <dgm:prSet/>
      <dgm:spPr/>
      <dgm:t>
        <a:bodyPr/>
        <a:lstStyle/>
        <a:p>
          <a:r>
            <a:rPr lang="cs-CZ" b="1" noProof="0" dirty="0"/>
            <a:t>Marie Curie, tehdy ještě </a:t>
          </a:r>
          <a:r>
            <a:rPr lang="cs-CZ" b="1" noProof="0" dirty="0" err="1"/>
            <a:t>Sklodowská</a:t>
          </a:r>
          <a:r>
            <a:rPr lang="cs-CZ" b="1" noProof="0" dirty="0"/>
            <a:t>, </a:t>
          </a:r>
          <a:r>
            <a:rPr lang="cs-CZ" b="0" noProof="0" dirty="0"/>
            <a:t>byla polského původu,                                                      a jednou z </a:t>
          </a:r>
          <a:r>
            <a:rPr lang="cs-CZ" b="0" noProof="0" dirty="0" err="1"/>
            <a:t>Becquerelových</a:t>
          </a:r>
          <a:r>
            <a:rPr lang="cs-CZ" b="0" noProof="0" dirty="0"/>
            <a:t> studentek a právě se vdala za fyzika Pierra…</a:t>
          </a:r>
          <a:endParaRPr lang="cs-CZ" noProof="0" dirty="0"/>
        </a:p>
      </dgm:t>
    </dgm:pt>
    <dgm:pt modelId="{EBC65CEA-1753-4DC1-BDAE-B02B07599AFC}" type="parTrans" cxnId="{1D39724B-8917-44B8-9F8A-210EB4C3FCE7}">
      <dgm:prSet/>
      <dgm:spPr/>
      <dgm:t>
        <a:bodyPr/>
        <a:lstStyle/>
        <a:p>
          <a:endParaRPr lang="en-US"/>
        </a:p>
      </dgm:t>
    </dgm:pt>
    <dgm:pt modelId="{1D804225-73F5-4822-8B25-13C8BB4B1901}" type="sibTrans" cxnId="{1D39724B-8917-44B8-9F8A-210EB4C3FCE7}">
      <dgm:prSet/>
      <dgm:spPr/>
      <dgm:t>
        <a:bodyPr/>
        <a:lstStyle/>
        <a:p>
          <a:endParaRPr lang="en-US"/>
        </a:p>
      </dgm:t>
    </dgm:pt>
    <dgm:pt modelId="{983264A5-5AF5-45EB-B638-1D3055BFADF1}" type="pres">
      <dgm:prSet presAssocID="{B8C0E572-4EA6-4738-A8D5-0CAA0EE3044B}" presName="hierChild1" presStyleCnt="0">
        <dgm:presLayoutVars>
          <dgm:chPref val="1"/>
          <dgm:dir/>
          <dgm:animOne val="branch"/>
          <dgm:animLvl val="lvl"/>
          <dgm:resizeHandles/>
        </dgm:presLayoutVars>
      </dgm:prSet>
      <dgm:spPr/>
    </dgm:pt>
    <dgm:pt modelId="{282F0C13-735A-4E61-93B2-C687756926B7}" type="pres">
      <dgm:prSet presAssocID="{3D0D69A9-2648-45F2-B953-0304CF0C4693}" presName="hierRoot1" presStyleCnt="0"/>
      <dgm:spPr/>
    </dgm:pt>
    <dgm:pt modelId="{F20F937C-8A53-4B30-BB1E-259560239CE5}" type="pres">
      <dgm:prSet presAssocID="{3D0D69A9-2648-45F2-B953-0304CF0C4693}" presName="composite" presStyleCnt="0"/>
      <dgm:spPr/>
    </dgm:pt>
    <dgm:pt modelId="{04D99A27-884A-4692-9442-9A433812344F}" type="pres">
      <dgm:prSet presAssocID="{3D0D69A9-2648-45F2-B953-0304CF0C4693}" presName="background" presStyleLbl="node0" presStyleIdx="0" presStyleCnt="2"/>
      <dgm:spPr/>
    </dgm:pt>
    <dgm:pt modelId="{E99C7F16-A4AC-4236-AF70-E9CEA1CAE45A}" type="pres">
      <dgm:prSet presAssocID="{3D0D69A9-2648-45F2-B953-0304CF0C4693}" presName="text" presStyleLbl="fgAcc0" presStyleIdx="0" presStyleCnt="2" custScaleX="142798" custLinFactNeighborX="-38445">
        <dgm:presLayoutVars>
          <dgm:chPref val="3"/>
        </dgm:presLayoutVars>
      </dgm:prSet>
      <dgm:spPr/>
    </dgm:pt>
    <dgm:pt modelId="{C356C728-B116-450C-9B7F-066A99C0D2AC}" type="pres">
      <dgm:prSet presAssocID="{3D0D69A9-2648-45F2-B953-0304CF0C4693}" presName="hierChild2" presStyleCnt="0"/>
      <dgm:spPr/>
    </dgm:pt>
    <dgm:pt modelId="{66C69D32-7953-4D32-9877-39ADE4A7ECF1}" type="pres">
      <dgm:prSet presAssocID="{20555A0E-6D33-4F72-947B-E2739F33403B}" presName="hierRoot1" presStyleCnt="0"/>
      <dgm:spPr/>
    </dgm:pt>
    <dgm:pt modelId="{4676D078-2C50-4AFD-92E9-1DE7C63C3C00}" type="pres">
      <dgm:prSet presAssocID="{20555A0E-6D33-4F72-947B-E2739F33403B}" presName="composite" presStyleCnt="0"/>
      <dgm:spPr/>
    </dgm:pt>
    <dgm:pt modelId="{AB8E49AA-65F3-446B-80AB-E920918EAFCC}" type="pres">
      <dgm:prSet presAssocID="{20555A0E-6D33-4F72-947B-E2739F33403B}" presName="background" presStyleLbl="node0" presStyleIdx="1" presStyleCnt="2"/>
      <dgm:spPr/>
    </dgm:pt>
    <dgm:pt modelId="{BD2F78F2-2E0D-43D2-A51D-65849515F434}" type="pres">
      <dgm:prSet presAssocID="{20555A0E-6D33-4F72-947B-E2739F33403B}" presName="text" presStyleLbl="fgAcc0" presStyleIdx="1" presStyleCnt="2" custLinFactNeighborX="-36632">
        <dgm:presLayoutVars>
          <dgm:chPref val="3"/>
        </dgm:presLayoutVars>
      </dgm:prSet>
      <dgm:spPr/>
    </dgm:pt>
    <dgm:pt modelId="{77D8F987-5B93-4F0F-907B-75F13A2496CA}" type="pres">
      <dgm:prSet presAssocID="{20555A0E-6D33-4F72-947B-E2739F33403B}" presName="hierChild2" presStyleCnt="0"/>
      <dgm:spPr/>
    </dgm:pt>
  </dgm:ptLst>
  <dgm:cxnLst>
    <dgm:cxn modelId="{5486CD1F-DEE3-41A2-BE85-E727BFF79960}" type="presOf" srcId="{20555A0E-6D33-4F72-947B-E2739F33403B}" destId="{BD2F78F2-2E0D-43D2-A51D-65849515F434}" srcOrd="0" destOrd="0" presId="urn:microsoft.com/office/officeart/2005/8/layout/hierarchy1"/>
    <dgm:cxn modelId="{1D39724B-8917-44B8-9F8A-210EB4C3FCE7}" srcId="{B8C0E572-4EA6-4738-A8D5-0CAA0EE3044B}" destId="{20555A0E-6D33-4F72-947B-E2739F33403B}" srcOrd="1" destOrd="0" parTransId="{EBC65CEA-1753-4DC1-BDAE-B02B07599AFC}" sibTransId="{1D804225-73F5-4822-8B25-13C8BB4B1901}"/>
    <dgm:cxn modelId="{2AAC2E8E-519D-418E-9CF1-84E07C7DB019}" srcId="{B8C0E572-4EA6-4738-A8D5-0CAA0EE3044B}" destId="{3D0D69A9-2648-45F2-B953-0304CF0C4693}" srcOrd="0" destOrd="0" parTransId="{33753A73-ECA8-4428-9773-615E6C5C9F76}" sibTransId="{84154E24-A9DA-466B-9DF3-A28DCA133A36}"/>
    <dgm:cxn modelId="{DD1A2CA6-C0F2-41F5-84C7-E6D448D7874F}" type="presOf" srcId="{3D0D69A9-2648-45F2-B953-0304CF0C4693}" destId="{E99C7F16-A4AC-4236-AF70-E9CEA1CAE45A}" srcOrd="0" destOrd="0" presId="urn:microsoft.com/office/officeart/2005/8/layout/hierarchy1"/>
    <dgm:cxn modelId="{861F1AEA-1C17-4FAA-A8BC-2BFAC3369E0A}" type="presOf" srcId="{B8C0E572-4EA6-4738-A8D5-0CAA0EE3044B}" destId="{983264A5-5AF5-45EB-B638-1D3055BFADF1}" srcOrd="0" destOrd="0" presId="urn:microsoft.com/office/officeart/2005/8/layout/hierarchy1"/>
    <dgm:cxn modelId="{FACBF051-352F-4347-B534-FFB851B0D08E}" type="presParOf" srcId="{983264A5-5AF5-45EB-B638-1D3055BFADF1}" destId="{282F0C13-735A-4E61-93B2-C687756926B7}" srcOrd="0" destOrd="0" presId="urn:microsoft.com/office/officeart/2005/8/layout/hierarchy1"/>
    <dgm:cxn modelId="{DBDAF7BE-F1E0-467F-8AD7-1BD6E00CCB57}" type="presParOf" srcId="{282F0C13-735A-4E61-93B2-C687756926B7}" destId="{F20F937C-8A53-4B30-BB1E-259560239CE5}" srcOrd="0" destOrd="0" presId="urn:microsoft.com/office/officeart/2005/8/layout/hierarchy1"/>
    <dgm:cxn modelId="{6E22FE35-C9B0-4ACB-8215-F8216E1DB8DE}" type="presParOf" srcId="{F20F937C-8A53-4B30-BB1E-259560239CE5}" destId="{04D99A27-884A-4692-9442-9A433812344F}" srcOrd="0" destOrd="0" presId="urn:microsoft.com/office/officeart/2005/8/layout/hierarchy1"/>
    <dgm:cxn modelId="{41965451-D657-4D6C-8011-B5445E2BDB11}" type="presParOf" srcId="{F20F937C-8A53-4B30-BB1E-259560239CE5}" destId="{E99C7F16-A4AC-4236-AF70-E9CEA1CAE45A}" srcOrd="1" destOrd="0" presId="urn:microsoft.com/office/officeart/2005/8/layout/hierarchy1"/>
    <dgm:cxn modelId="{43EADADE-0539-40DB-A2F0-B6AC565B24E9}" type="presParOf" srcId="{282F0C13-735A-4E61-93B2-C687756926B7}" destId="{C356C728-B116-450C-9B7F-066A99C0D2AC}" srcOrd="1" destOrd="0" presId="urn:microsoft.com/office/officeart/2005/8/layout/hierarchy1"/>
    <dgm:cxn modelId="{B6883A91-6C06-4E1A-86D6-0BEC2E862A36}" type="presParOf" srcId="{983264A5-5AF5-45EB-B638-1D3055BFADF1}" destId="{66C69D32-7953-4D32-9877-39ADE4A7ECF1}" srcOrd="1" destOrd="0" presId="urn:microsoft.com/office/officeart/2005/8/layout/hierarchy1"/>
    <dgm:cxn modelId="{2AB90EB7-1B0E-4B6E-A323-7FB3551DFAA3}" type="presParOf" srcId="{66C69D32-7953-4D32-9877-39ADE4A7ECF1}" destId="{4676D078-2C50-4AFD-92E9-1DE7C63C3C00}" srcOrd="0" destOrd="0" presId="urn:microsoft.com/office/officeart/2005/8/layout/hierarchy1"/>
    <dgm:cxn modelId="{714C3D01-04C9-4993-9879-42B4D3542152}" type="presParOf" srcId="{4676D078-2C50-4AFD-92E9-1DE7C63C3C00}" destId="{AB8E49AA-65F3-446B-80AB-E920918EAFCC}" srcOrd="0" destOrd="0" presId="urn:microsoft.com/office/officeart/2005/8/layout/hierarchy1"/>
    <dgm:cxn modelId="{6A7C84B7-DF5B-48DE-A177-D82426F8ACC6}" type="presParOf" srcId="{4676D078-2C50-4AFD-92E9-1DE7C63C3C00}" destId="{BD2F78F2-2E0D-43D2-A51D-65849515F434}" srcOrd="1" destOrd="0" presId="urn:microsoft.com/office/officeart/2005/8/layout/hierarchy1"/>
    <dgm:cxn modelId="{0B106EBF-E66F-4CB4-A8E3-4E8FEF66BCEA}" type="presParOf" srcId="{66C69D32-7953-4D32-9877-39ADE4A7ECF1}" destId="{77D8F987-5B93-4F0F-907B-75F13A2496C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A75068-B117-4538-80B2-EFB6B9DC27A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C775425-A036-433A-82B2-E9BC6338B719}">
      <dgm:prSet custT="1"/>
      <dgm:spPr/>
      <dgm:t>
        <a:bodyPr/>
        <a:lstStyle/>
        <a:p>
          <a:pPr>
            <a:lnSpc>
              <a:spcPct val="100000"/>
            </a:lnSpc>
          </a:pPr>
          <a:r>
            <a:rPr lang="cs-CZ" sz="2000"/>
            <a:t>Zjistili značné rozpětí od největších po nejmenší proudy… </a:t>
          </a:r>
          <a:endParaRPr lang="en-US" sz="2000"/>
        </a:p>
      </dgm:t>
    </dgm:pt>
    <dgm:pt modelId="{DEFBBABB-602B-41C5-9D07-A838F1E52104}" type="parTrans" cxnId="{C483AFC0-6AEF-4A94-A5FC-A0112CCAB046}">
      <dgm:prSet/>
      <dgm:spPr/>
      <dgm:t>
        <a:bodyPr/>
        <a:lstStyle/>
        <a:p>
          <a:endParaRPr lang="en-US" sz="2000"/>
        </a:p>
      </dgm:t>
    </dgm:pt>
    <dgm:pt modelId="{C924A392-54A9-4071-B8B5-DA06E8044288}" type="sibTrans" cxnId="{C483AFC0-6AEF-4A94-A5FC-A0112CCAB046}">
      <dgm:prSet/>
      <dgm:spPr/>
      <dgm:t>
        <a:bodyPr/>
        <a:lstStyle/>
        <a:p>
          <a:endParaRPr lang="en-US" sz="2000"/>
        </a:p>
      </dgm:t>
    </dgm:pt>
    <dgm:pt modelId="{80D2EA1A-EA46-44E3-AB2C-DE9D22802879}">
      <dgm:prSet custT="1"/>
      <dgm:spPr/>
      <dgm:t>
        <a:bodyPr/>
        <a:lstStyle/>
        <a:p>
          <a:pPr>
            <a:lnSpc>
              <a:spcPct val="100000"/>
            </a:lnSpc>
          </a:pPr>
          <a:r>
            <a:rPr lang="cs-CZ" sz="2000" dirty="0"/>
            <a:t>…a že ionizační proudy jsou úměrné množství uranu přítomného ve vzorku                               (totéž platilo pro thorium).</a:t>
          </a:r>
          <a:endParaRPr lang="en-US" sz="2000" dirty="0"/>
        </a:p>
      </dgm:t>
    </dgm:pt>
    <dgm:pt modelId="{5EEDE04F-9459-4DF2-86E8-DF9F379BF776}" type="parTrans" cxnId="{06B08A12-3669-46EB-93C6-88AE9380D0F9}">
      <dgm:prSet/>
      <dgm:spPr/>
      <dgm:t>
        <a:bodyPr/>
        <a:lstStyle/>
        <a:p>
          <a:endParaRPr lang="en-US" sz="2000"/>
        </a:p>
      </dgm:t>
    </dgm:pt>
    <dgm:pt modelId="{EC6723F3-3C67-4AC6-9134-F382261B9135}" type="sibTrans" cxnId="{06B08A12-3669-46EB-93C6-88AE9380D0F9}">
      <dgm:prSet/>
      <dgm:spPr/>
      <dgm:t>
        <a:bodyPr/>
        <a:lstStyle/>
        <a:p>
          <a:endParaRPr lang="en-US" sz="2000"/>
        </a:p>
      </dgm:t>
    </dgm:pt>
    <dgm:pt modelId="{A42FBBFB-833E-4860-992C-83210922C91D}">
      <dgm:prSet custT="1"/>
      <dgm:spPr/>
      <dgm:t>
        <a:bodyPr/>
        <a:lstStyle/>
        <a:p>
          <a:pPr>
            <a:lnSpc>
              <a:spcPct val="100000"/>
            </a:lnSpc>
          </a:pPr>
          <a:r>
            <a:rPr lang="cs-CZ" sz="2000" dirty="0"/>
            <a:t>Z pohledu chemika to byl záhadný výsledek. Vlastnosti chemických sloučenin téhož prvku obecně závisí na tom, s čím je sloučenina složena, a na uspořádání atomů v molekule. </a:t>
          </a:r>
          <a:r>
            <a:rPr lang="cs-CZ" sz="2000" u="sng" dirty="0"/>
            <a:t>Naměřená (</a:t>
          </a:r>
          <a:r>
            <a:rPr lang="cs-CZ" sz="2000" u="sng" dirty="0" err="1"/>
            <a:t>radio</a:t>
          </a:r>
          <a:r>
            <a:rPr lang="cs-CZ" sz="2000" u="sng" dirty="0"/>
            <a:t>)aktivita však byla nezávislá na složení nebo struktuře molekul</a:t>
          </a:r>
          <a:r>
            <a:rPr lang="cs-CZ" sz="2000" dirty="0"/>
            <a:t>.</a:t>
          </a:r>
          <a:endParaRPr lang="en-US" sz="2000" dirty="0"/>
        </a:p>
      </dgm:t>
    </dgm:pt>
    <dgm:pt modelId="{9A3722C4-22FB-4DE7-A914-4F9D251A483B}" type="parTrans" cxnId="{D81A2CBE-F89F-49CC-B543-B28BB4875C2F}">
      <dgm:prSet/>
      <dgm:spPr/>
      <dgm:t>
        <a:bodyPr/>
        <a:lstStyle/>
        <a:p>
          <a:endParaRPr lang="en-US" sz="2000"/>
        </a:p>
      </dgm:t>
    </dgm:pt>
    <dgm:pt modelId="{76A84945-A0E8-4073-A8C4-A50D35C46927}" type="sibTrans" cxnId="{D81A2CBE-F89F-49CC-B543-B28BB4875C2F}">
      <dgm:prSet/>
      <dgm:spPr/>
      <dgm:t>
        <a:bodyPr/>
        <a:lstStyle/>
        <a:p>
          <a:endParaRPr lang="en-US" sz="2000"/>
        </a:p>
      </dgm:t>
    </dgm:pt>
    <dgm:pt modelId="{42A7ACB4-5077-4B7B-A198-3203EB682AA3}">
      <dgm:prSet custT="1"/>
      <dgm:spPr/>
      <dgm:t>
        <a:bodyPr/>
        <a:lstStyle/>
        <a:p>
          <a:pPr>
            <a:lnSpc>
              <a:spcPct val="100000"/>
            </a:lnSpc>
          </a:pPr>
          <a:r>
            <a:rPr lang="cs-CZ" sz="2000" u="sng" dirty="0"/>
            <a:t>Curieová dospěla k závěru, že radioaktivita je vlastností atomu </a:t>
          </a:r>
          <a:r>
            <a:rPr lang="cs-CZ" sz="2000" dirty="0"/>
            <a:t>- nazvala ji </a:t>
          </a:r>
          <a:r>
            <a:rPr lang="cs-CZ" sz="2000" dirty="0" err="1"/>
            <a:t>une</a:t>
          </a:r>
          <a:r>
            <a:rPr lang="cs-CZ" sz="2000" dirty="0"/>
            <a:t> </a:t>
          </a:r>
          <a:r>
            <a:rPr lang="cs-CZ" sz="2000" dirty="0" err="1"/>
            <a:t>propriété</a:t>
          </a:r>
          <a:r>
            <a:rPr lang="cs-CZ" sz="2000" dirty="0"/>
            <a:t> </a:t>
          </a:r>
          <a:r>
            <a:rPr lang="cs-CZ" sz="2000" dirty="0" err="1"/>
            <a:t>atomique</a:t>
          </a:r>
          <a:r>
            <a:rPr lang="cs-CZ" sz="2000" dirty="0"/>
            <a:t>. Neměla na mysli atom uranu nebo thoria, ale atom </a:t>
          </a:r>
          <a:r>
            <a:rPr lang="cs-CZ" sz="2000" u="sng" dirty="0"/>
            <a:t>jako zobecněnou hmotnou jednotku s předpokládaným vnitřkem, z něhož vycházejí radioaktivní emise</a:t>
          </a:r>
          <a:r>
            <a:rPr lang="cs-CZ" sz="2000" dirty="0"/>
            <a:t>. To je hluboká koncepce, kterou Marie Curie významně přispěla k rozvoji fyziky.</a:t>
          </a:r>
          <a:endParaRPr lang="en-US" sz="2000" dirty="0"/>
        </a:p>
      </dgm:t>
    </dgm:pt>
    <dgm:pt modelId="{0E29C011-F4EE-4CA8-8509-D04D0CC3FE5E}" type="parTrans" cxnId="{A369D356-0B8B-4BE2-8688-8148AEAF283D}">
      <dgm:prSet/>
      <dgm:spPr/>
      <dgm:t>
        <a:bodyPr/>
        <a:lstStyle/>
        <a:p>
          <a:endParaRPr lang="en-US" sz="2000"/>
        </a:p>
      </dgm:t>
    </dgm:pt>
    <dgm:pt modelId="{1A75C197-202D-4DB1-963D-312B84515194}" type="sibTrans" cxnId="{A369D356-0B8B-4BE2-8688-8148AEAF283D}">
      <dgm:prSet/>
      <dgm:spPr/>
      <dgm:t>
        <a:bodyPr/>
        <a:lstStyle/>
        <a:p>
          <a:endParaRPr lang="en-US" sz="2000"/>
        </a:p>
      </dgm:t>
    </dgm:pt>
    <dgm:pt modelId="{9A9957E0-A594-4732-8E64-DAACA32F2A32}" type="pres">
      <dgm:prSet presAssocID="{06A75068-B117-4538-80B2-EFB6B9DC27AB}" presName="root" presStyleCnt="0">
        <dgm:presLayoutVars>
          <dgm:dir/>
          <dgm:resizeHandles val="exact"/>
        </dgm:presLayoutVars>
      </dgm:prSet>
      <dgm:spPr/>
    </dgm:pt>
    <dgm:pt modelId="{09F17F1A-95F1-4924-B29D-FBAA5B3711E0}" type="pres">
      <dgm:prSet presAssocID="{9C775425-A036-433A-82B2-E9BC6338B719}" presName="compNode" presStyleCnt="0"/>
      <dgm:spPr/>
    </dgm:pt>
    <dgm:pt modelId="{5389CA54-4BED-43B4-A9B3-F1649944FD56}" type="pres">
      <dgm:prSet presAssocID="{9C775425-A036-433A-82B2-E9BC6338B719}" presName="bgRect" presStyleLbl="bgShp" presStyleIdx="0" presStyleCnt="4"/>
      <dgm:spPr/>
    </dgm:pt>
    <dgm:pt modelId="{F733B512-7ED8-4106-9F4F-F459392F29AD}" type="pres">
      <dgm:prSet presAssocID="{9C775425-A036-433A-82B2-E9BC6338B71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 Graph with Downward Trend"/>
        </a:ext>
      </dgm:extLst>
    </dgm:pt>
    <dgm:pt modelId="{3D407300-E7B9-4E61-9DB4-D4A65DE750F9}" type="pres">
      <dgm:prSet presAssocID="{9C775425-A036-433A-82B2-E9BC6338B719}" presName="spaceRect" presStyleCnt="0"/>
      <dgm:spPr/>
    </dgm:pt>
    <dgm:pt modelId="{AB86E2DE-D96E-4A85-80B9-7A5A5238E657}" type="pres">
      <dgm:prSet presAssocID="{9C775425-A036-433A-82B2-E9BC6338B719}" presName="parTx" presStyleLbl="revTx" presStyleIdx="0" presStyleCnt="4">
        <dgm:presLayoutVars>
          <dgm:chMax val="0"/>
          <dgm:chPref val="0"/>
        </dgm:presLayoutVars>
      </dgm:prSet>
      <dgm:spPr/>
    </dgm:pt>
    <dgm:pt modelId="{F4E22C6D-2D50-402A-9AB0-8F5D3F734E29}" type="pres">
      <dgm:prSet presAssocID="{C924A392-54A9-4071-B8B5-DA06E8044288}" presName="sibTrans" presStyleCnt="0"/>
      <dgm:spPr/>
    </dgm:pt>
    <dgm:pt modelId="{3A3936CE-DDE0-4C1E-9051-2BACDFE68985}" type="pres">
      <dgm:prSet presAssocID="{80D2EA1A-EA46-44E3-AB2C-DE9D22802879}" presName="compNode" presStyleCnt="0"/>
      <dgm:spPr/>
    </dgm:pt>
    <dgm:pt modelId="{C2C6F7E1-FDA6-48B1-B056-092CD2D5EEDF}" type="pres">
      <dgm:prSet presAssocID="{80D2EA1A-EA46-44E3-AB2C-DE9D22802879}" presName="bgRect" presStyleLbl="bgShp" presStyleIdx="1" presStyleCnt="4"/>
      <dgm:spPr/>
    </dgm:pt>
    <dgm:pt modelId="{FDB78F2A-0ED2-4AB5-941B-8FCF50852211}" type="pres">
      <dgm:prSet presAssocID="{80D2EA1A-EA46-44E3-AB2C-DE9D2280287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Vědec"/>
        </a:ext>
      </dgm:extLst>
    </dgm:pt>
    <dgm:pt modelId="{7C3B659D-0F3C-4E3A-80EF-29C35A3A14EB}" type="pres">
      <dgm:prSet presAssocID="{80D2EA1A-EA46-44E3-AB2C-DE9D22802879}" presName="spaceRect" presStyleCnt="0"/>
      <dgm:spPr/>
    </dgm:pt>
    <dgm:pt modelId="{A00B139A-BB19-4455-A70D-F5C41EF3AC6A}" type="pres">
      <dgm:prSet presAssocID="{80D2EA1A-EA46-44E3-AB2C-DE9D22802879}" presName="parTx" presStyleLbl="revTx" presStyleIdx="1" presStyleCnt="4">
        <dgm:presLayoutVars>
          <dgm:chMax val="0"/>
          <dgm:chPref val="0"/>
        </dgm:presLayoutVars>
      </dgm:prSet>
      <dgm:spPr/>
    </dgm:pt>
    <dgm:pt modelId="{B44DAA6B-B2E9-4DE5-8877-A1FC069DCA7B}" type="pres">
      <dgm:prSet presAssocID="{EC6723F3-3C67-4AC6-9134-F382261B9135}" presName="sibTrans" presStyleCnt="0"/>
      <dgm:spPr/>
    </dgm:pt>
    <dgm:pt modelId="{46B1803E-D753-464E-8B2C-38E81E02F9D4}" type="pres">
      <dgm:prSet presAssocID="{A42FBBFB-833E-4860-992C-83210922C91D}" presName="compNode" presStyleCnt="0"/>
      <dgm:spPr/>
    </dgm:pt>
    <dgm:pt modelId="{C0ADB868-D44F-4534-BA4F-39D63E288C7A}" type="pres">
      <dgm:prSet presAssocID="{A42FBBFB-833E-4860-992C-83210922C91D}" presName="bgRect" presStyleLbl="bgShp" presStyleIdx="2" presStyleCnt="4" custScaleY="155673"/>
      <dgm:spPr/>
    </dgm:pt>
    <dgm:pt modelId="{5B5A0E8E-AD85-4D2B-8C33-B8A04FF99B40}" type="pres">
      <dgm:prSet presAssocID="{A42FBBFB-833E-4860-992C-83210922C91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ňka"/>
        </a:ext>
      </dgm:extLst>
    </dgm:pt>
    <dgm:pt modelId="{EEC3149E-D6D6-4FC4-8654-0486CEC234B7}" type="pres">
      <dgm:prSet presAssocID="{A42FBBFB-833E-4860-992C-83210922C91D}" presName="spaceRect" presStyleCnt="0"/>
      <dgm:spPr/>
    </dgm:pt>
    <dgm:pt modelId="{4582A043-F193-47E4-A94C-799FEA045733}" type="pres">
      <dgm:prSet presAssocID="{A42FBBFB-833E-4860-992C-83210922C91D}" presName="parTx" presStyleLbl="revTx" presStyleIdx="2" presStyleCnt="4">
        <dgm:presLayoutVars>
          <dgm:chMax val="0"/>
          <dgm:chPref val="0"/>
        </dgm:presLayoutVars>
      </dgm:prSet>
      <dgm:spPr/>
    </dgm:pt>
    <dgm:pt modelId="{B14A63C4-10E3-4984-B6A8-017A55CB8D4B}" type="pres">
      <dgm:prSet presAssocID="{76A84945-A0E8-4073-A8C4-A50D35C46927}" presName="sibTrans" presStyleCnt="0"/>
      <dgm:spPr/>
    </dgm:pt>
    <dgm:pt modelId="{2CEFEFDA-7B1D-45A9-910C-7B00A18D7D33}" type="pres">
      <dgm:prSet presAssocID="{42A7ACB4-5077-4B7B-A198-3203EB682AA3}" presName="compNode" presStyleCnt="0"/>
      <dgm:spPr/>
    </dgm:pt>
    <dgm:pt modelId="{C49481B8-BEDD-457F-B8C4-3EB29B2A730A}" type="pres">
      <dgm:prSet presAssocID="{42A7ACB4-5077-4B7B-A198-3203EB682AA3}" presName="bgRect" presStyleLbl="bgShp" presStyleIdx="3" presStyleCnt="4" custScaleY="153046" custLinFactNeighborY="-6258"/>
      <dgm:spPr/>
    </dgm:pt>
    <dgm:pt modelId="{9E3E7FA8-B0F5-4E79-B62A-60EADF2CBADE}" type="pres">
      <dgm:prSet presAssocID="{42A7ACB4-5077-4B7B-A198-3203EB682AA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Atom"/>
        </a:ext>
      </dgm:extLst>
    </dgm:pt>
    <dgm:pt modelId="{D3453698-349D-41D6-B4E6-D02CF0CCD20E}" type="pres">
      <dgm:prSet presAssocID="{42A7ACB4-5077-4B7B-A198-3203EB682AA3}" presName="spaceRect" presStyleCnt="0"/>
      <dgm:spPr/>
    </dgm:pt>
    <dgm:pt modelId="{76A4BB5F-0DC2-4E57-9BF4-AE26B58A6094}" type="pres">
      <dgm:prSet presAssocID="{42A7ACB4-5077-4B7B-A198-3203EB682AA3}" presName="parTx" presStyleLbl="revTx" presStyleIdx="3" presStyleCnt="4">
        <dgm:presLayoutVars>
          <dgm:chMax val="0"/>
          <dgm:chPref val="0"/>
        </dgm:presLayoutVars>
      </dgm:prSet>
      <dgm:spPr/>
    </dgm:pt>
  </dgm:ptLst>
  <dgm:cxnLst>
    <dgm:cxn modelId="{1B326003-F535-47C2-B9D4-8D326A69C294}" type="presOf" srcId="{42A7ACB4-5077-4B7B-A198-3203EB682AA3}" destId="{76A4BB5F-0DC2-4E57-9BF4-AE26B58A6094}" srcOrd="0" destOrd="0" presId="urn:microsoft.com/office/officeart/2018/2/layout/IconVerticalSolidList"/>
    <dgm:cxn modelId="{06B08A12-3669-46EB-93C6-88AE9380D0F9}" srcId="{06A75068-B117-4538-80B2-EFB6B9DC27AB}" destId="{80D2EA1A-EA46-44E3-AB2C-DE9D22802879}" srcOrd="1" destOrd="0" parTransId="{5EEDE04F-9459-4DF2-86E8-DF9F379BF776}" sibTransId="{EC6723F3-3C67-4AC6-9134-F382261B9135}"/>
    <dgm:cxn modelId="{904BCB3D-7F0D-4CBA-80A0-250A94B0322C}" type="presOf" srcId="{9C775425-A036-433A-82B2-E9BC6338B719}" destId="{AB86E2DE-D96E-4A85-80B9-7A5A5238E657}" srcOrd="0" destOrd="0" presId="urn:microsoft.com/office/officeart/2018/2/layout/IconVerticalSolidList"/>
    <dgm:cxn modelId="{6954DA42-DF7B-4393-BFFA-47F4176B4074}" type="presOf" srcId="{A42FBBFB-833E-4860-992C-83210922C91D}" destId="{4582A043-F193-47E4-A94C-799FEA045733}" srcOrd="0" destOrd="0" presId="urn:microsoft.com/office/officeart/2018/2/layout/IconVerticalSolidList"/>
    <dgm:cxn modelId="{A369D356-0B8B-4BE2-8688-8148AEAF283D}" srcId="{06A75068-B117-4538-80B2-EFB6B9DC27AB}" destId="{42A7ACB4-5077-4B7B-A198-3203EB682AA3}" srcOrd="3" destOrd="0" parTransId="{0E29C011-F4EE-4CA8-8509-D04D0CC3FE5E}" sibTransId="{1A75C197-202D-4DB1-963D-312B84515194}"/>
    <dgm:cxn modelId="{3EADF5B9-7051-491E-85EE-68DF36964AE2}" type="presOf" srcId="{80D2EA1A-EA46-44E3-AB2C-DE9D22802879}" destId="{A00B139A-BB19-4455-A70D-F5C41EF3AC6A}" srcOrd="0" destOrd="0" presId="urn:microsoft.com/office/officeart/2018/2/layout/IconVerticalSolidList"/>
    <dgm:cxn modelId="{D81A2CBE-F89F-49CC-B543-B28BB4875C2F}" srcId="{06A75068-B117-4538-80B2-EFB6B9DC27AB}" destId="{A42FBBFB-833E-4860-992C-83210922C91D}" srcOrd="2" destOrd="0" parTransId="{9A3722C4-22FB-4DE7-A914-4F9D251A483B}" sibTransId="{76A84945-A0E8-4073-A8C4-A50D35C46927}"/>
    <dgm:cxn modelId="{C483AFC0-6AEF-4A94-A5FC-A0112CCAB046}" srcId="{06A75068-B117-4538-80B2-EFB6B9DC27AB}" destId="{9C775425-A036-433A-82B2-E9BC6338B719}" srcOrd="0" destOrd="0" parTransId="{DEFBBABB-602B-41C5-9D07-A838F1E52104}" sibTransId="{C924A392-54A9-4071-B8B5-DA06E8044288}"/>
    <dgm:cxn modelId="{84160DEE-5537-43BC-9CD4-942F4A95E7AF}" type="presOf" srcId="{06A75068-B117-4538-80B2-EFB6B9DC27AB}" destId="{9A9957E0-A594-4732-8E64-DAACA32F2A32}" srcOrd="0" destOrd="0" presId="urn:microsoft.com/office/officeart/2018/2/layout/IconVerticalSolidList"/>
    <dgm:cxn modelId="{195A362D-E9D6-41F0-89DA-D859C7972211}" type="presParOf" srcId="{9A9957E0-A594-4732-8E64-DAACA32F2A32}" destId="{09F17F1A-95F1-4924-B29D-FBAA5B3711E0}" srcOrd="0" destOrd="0" presId="urn:microsoft.com/office/officeart/2018/2/layout/IconVerticalSolidList"/>
    <dgm:cxn modelId="{7F2D5FC3-4C21-4C65-BA71-158FDDCFF060}" type="presParOf" srcId="{09F17F1A-95F1-4924-B29D-FBAA5B3711E0}" destId="{5389CA54-4BED-43B4-A9B3-F1649944FD56}" srcOrd="0" destOrd="0" presId="urn:microsoft.com/office/officeart/2018/2/layout/IconVerticalSolidList"/>
    <dgm:cxn modelId="{173D3171-CB34-44F8-BCC2-0ABE58E416E5}" type="presParOf" srcId="{09F17F1A-95F1-4924-B29D-FBAA5B3711E0}" destId="{F733B512-7ED8-4106-9F4F-F459392F29AD}" srcOrd="1" destOrd="0" presId="urn:microsoft.com/office/officeart/2018/2/layout/IconVerticalSolidList"/>
    <dgm:cxn modelId="{188F405C-9C37-4D9D-B059-137A9745D1B2}" type="presParOf" srcId="{09F17F1A-95F1-4924-B29D-FBAA5B3711E0}" destId="{3D407300-E7B9-4E61-9DB4-D4A65DE750F9}" srcOrd="2" destOrd="0" presId="urn:microsoft.com/office/officeart/2018/2/layout/IconVerticalSolidList"/>
    <dgm:cxn modelId="{EEE98B15-9FA6-410F-84F7-5E7384F0E730}" type="presParOf" srcId="{09F17F1A-95F1-4924-B29D-FBAA5B3711E0}" destId="{AB86E2DE-D96E-4A85-80B9-7A5A5238E657}" srcOrd="3" destOrd="0" presId="urn:microsoft.com/office/officeart/2018/2/layout/IconVerticalSolidList"/>
    <dgm:cxn modelId="{91719B44-F01D-4E83-AB36-6F89ECECAB15}" type="presParOf" srcId="{9A9957E0-A594-4732-8E64-DAACA32F2A32}" destId="{F4E22C6D-2D50-402A-9AB0-8F5D3F734E29}" srcOrd="1" destOrd="0" presId="urn:microsoft.com/office/officeart/2018/2/layout/IconVerticalSolidList"/>
    <dgm:cxn modelId="{34AB1C83-05BD-46C1-A266-552187773058}" type="presParOf" srcId="{9A9957E0-A594-4732-8E64-DAACA32F2A32}" destId="{3A3936CE-DDE0-4C1E-9051-2BACDFE68985}" srcOrd="2" destOrd="0" presId="urn:microsoft.com/office/officeart/2018/2/layout/IconVerticalSolidList"/>
    <dgm:cxn modelId="{BAF2E1EF-9912-41C7-93A1-BD68ADC3C677}" type="presParOf" srcId="{3A3936CE-DDE0-4C1E-9051-2BACDFE68985}" destId="{C2C6F7E1-FDA6-48B1-B056-092CD2D5EEDF}" srcOrd="0" destOrd="0" presId="urn:microsoft.com/office/officeart/2018/2/layout/IconVerticalSolidList"/>
    <dgm:cxn modelId="{C960F1B6-B120-40AA-8708-DEB86D0D462D}" type="presParOf" srcId="{3A3936CE-DDE0-4C1E-9051-2BACDFE68985}" destId="{FDB78F2A-0ED2-4AB5-941B-8FCF50852211}" srcOrd="1" destOrd="0" presId="urn:microsoft.com/office/officeart/2018/2/layout/IconVerticalSolidList"/>
    <dgm:cxn modelId="{B9579175-766C-436D-A176-0A40FFA5D4B4}" type="presParOf" srcId="{3A3936CE-DDE0-4C1E-9051-2BACDFE68985}" destId="{7C3B659D-0F3C-4E3A-80EF-29C35A3A14EB}" srcOrd="2" destOrd="0" presId="urn:microsoft.com/office/officeart/2018/2/layout/IconVerticalSolidList"/>
    <dgm:cxn modelId="{78F7560E-2A93-429F-A8C8-0E065618641E}" type="presParOf" srcId="{3A3936CE-DDE0-4C1E-9051-2BACDFE68985}" destId="{A00B139A-BB19-4455-A70D-F5C41EF3AC6A}" srcOrd="3" destOrd="0" presId="urn:microsoft.com/office/officeart/2018/2/layout/IconVerticalSolidList"/>
    <dgm:cxn modelId="{FE7F9938-1987-412E-B27C-17024769026E}" type="presParOf" srcId="{9A9957E0-A594-4732-8E64-DAACA32F2A32}" destId="{B44DAA6B-B2E9-4DE5-8877-A1FC069DCA7B}" srcOrd="3" destOrd="0" presId="urn:microsoft.com/office/officeart/2018/2/layout/IconVerticalSolidList"/>
    <dgm:cxn modelId="{0026977C-8094-4B66-8D98-83026DDF065E}" type="presParOf" srcId="{9A9957E0-A594-4732-8E64-DAACA32F2A32}" destId="{46B1803E-D753-464E-8B2C-38E81E02F9D4}" srcOrd="4" destOrd="0" presId="urn:microsoft.com/office/officeart/2018/2/layout/IconVerticalSolidList"/>
    <dgm:cxn modelId="{AE87B9D0-FB2E-4A77-898F-1E7858347999}" type="presParOf" srcId="{46B1803E-D753-464E-8B2C-38E81E02F9D4}" destId="{C0ADB868-D44F-4534-BA4F-39D63E288C7A}" srcOrd="0" destOrd="0" presId="urn:microsoft.com/office/officeart/2018/2/layout/IconVerticalSolidList"/>
    <dgm:cxn modelId="{BB2B3625-F9B5-483D-AE53-601422F05A0B}" type="presParOf" srcId="{46B1803E-D753-464E-8B2C-38E81E02F9D4}" destId="{5B5A0E8E-AD85-4D2B-8C33-B8A04FF99B40}" srcOrd="1" destOrd="0" presId="urn:microsoft.com/office/officeart/2018/2/layout/IconVerticalSolidList"/>
    <dgm:cxn modelId="{6802D791-5C43-4BD4-AC15-61636D09B3A1}" type="presParOf" srcId="{46B1803E-D753-464E-8B2C-38E81E02F9D4}" destId="{EEC3149E-D6D6-4FC4-8654-0486CEC234B7}" srcOrd="2" destOrd="0" presId="urn:microsoft.com/office/officeart/2018/2/layout/IconVerticalSolidList"/>
    <dgm:cxn modelId="{1533C45F-5A02-4C88-84BE-599CCCDA252C}" type="presParOf" srcId="{46B1803E-D753-464E-8B2C-38E81E02F9D4}" destId="{4582A043-F193-47E4-A94C-799FEA045733}" srcOrd="3" destOrd="0" presId="urn:microsoft.com/office/officeart/2018/2/layout/IconVerticalSolidList"/>
    <dgm:cxn modelId="{93401799-7234-4381-9AB4-83667B641EBC}" type="presParOf" srcId="{9A9957E0-A594-4732-8E64-DAACA32F2A32}" destId="{B14A63C4-10E3-4984-B6A8-017A55CB8D4B}" srcOrd="5" destOrd="0" presId="urn:microsoft.com/office/officeart/2018/2/layout/IconVerticalSolidList"/>
    <dgm:cxn modelId="{C2D297A0-B794-4E1A-A911-BAE3FA263B36}" type="presParOf" srcId="{9A9957E0-A594-4732-8E64-DAACA32F2A32}" destId="{2CEFEFDA-7B1D-45A9-910C-7B00A18D7D33}" srcOrd="6" destOrd="0" presId="urn:microsoft.com/office/officeart/2018/2/layout/IconVerticalSolidList"/>
    <dgm:cxn modelId="{255B9421-0CED-44A9-92D7-75AC5243ED76}" type="presParOf" srcId="{2CEFEFDA-7B1D-45A9-910C-7B00A18D7D33}" destId="{C49481B8-BEDD-457F-B8C4-3EB29B2A730A}" srcOrd="0" destOrd="0" presId="urn:microsoft.com/office/officeart/2018/2/layout/IconVerticalSolidList"/>
    <dgm:cxn modelId="{144D0F49-9B6A-42BD-B9B1-39BF87299917}" type="presParOf" srcId="{2CEFEFDA-7B1D-45A9-910C-7B00A18D7D33}" destId="{9E3E7FA8-B0F5-4E79-B62A-60EADF2CBADE}" srcOrd="1" destOrd="0" presId="urn:microsoft.com/office/officeart/2018/2/layout/IconVerticalSolidList"/>
    <dgm:cxn modelId="{34EE458C-28CB-49E0-B065-3C6CBCAC4D33}" type="presParOf" srcId="{2CEFEFDA-7B1D-45A9-910C-7B00A18D7D33}" destId="{D3453698-349D-41D6-B4E6-D02CF0CCD20E}" srcOrd="2" destOrd="0" presId="urn:microsoft.com/office/officeart/2018/2/layout/IconVerticalSolidList"/>
    <dgm:cxn modelId="{418E9552-7202-47CF-89DE-A1E70CA93D58}" type="presParOf" srcId="{2CEFEFDA-7B1D-45A9-910C-7B00A18D7D33}" destId="{76A4BB5F-0DC2-4E57-9BF4-AE26B58A609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C071E5-864A-4004-A34E-F79842EEF3F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9E52465-9A0E-4631-BA25-B7B151A1306D}">
      <dgm:prSet custT="1"/>
      <dgm:spPr/>
      <dgm:t>
        <a:bodyPr/>
        <a:lstStyle/>
        <a:p>
          <a:r>
            <a:rPr lang="cs-CZ" sz="2000" dirty="0"/>
            <a:t>Henri Becquerel i Pierre a Marie Curie i někteří další si postupně povšimli, že když si chtěně či nechtěně přiložili skleněnou rádium ke kůži, pocítili pálení a došlo k těžce a dlouho se hojícímu spálení podobnému silnému spálení od Slunce</a:t>
          </a:r>
          <a:endParaRPr lang="en-US" sz="2000" dirty="0"/>
        </a:p>
      </dgm:t>
    </dgm:pt>
    <dgm:pt modelId="{2715F06C-13B5-4931-80E5-57E5C2A0C0F6}" type="parTrans" cxnId="{D075AE12-9734-45E6-843F-ACD449115211}">
      <dgm:prSet/>
      <dgm:spPr/>
      <dgm:t>
        <a:bodyPr/>
        <a:lstStyle/>
        <a:p>
          <a:endParaRPr lang="en-US"/>
        </a:p>
      </dgm:t>
    </dgm:pt>
    <dgm:pt modelId="{9BB508C8-BA7D-4DCC-8D62-3E90C31FE6BF}" type="sibTrans" cxnId="{D075AE12-9734-45E6-843F-ACD449115211}">
      <dgm:prSet/>
      <dgm:spPr/>
      <dgm:t>
        <a:bodyPr/>
        <a:lstStyle/>
        <a:p>
          <a:endParaRPr lang="en-US"/>
        </a:p>
      </dgm:t>
    </dgm:pt>
    <dgm:pt modelId="{B1A43731-3A2C-41E4-8987-0FD222402926}">
      <dgm:prSet custT="1"/>
      <dgm:spPr/>
      <dgm:t>
        <a:bodyPr/>
        <a:lstStyle/>
        <a:p>
          <a:r>
            <a:rPr lang="cs-CZ" sz="2000" dirty="0"/>
            <a:t>Tehdy se nádory léčily vypalováním, a tak zde byl jen krůček k nápadu využít rádium pro terapii nádorů</a:t>
          </a:r>
          <a:endParaRPr lang="en-US" sz="2000" dirty="0"/>
        </a:p>
      </dgm:t>
    </dgm:pt>
    <dgm:pt modelId="{9D07B216-BB18-45CB-97FF-9D0A971DD1A8}" type="parTrans" cxnId="{E2FD81E0-5F30-4188-8950-03EF30BB7A20}">
      <dgm:prSet/>
      <dgm:spPr/>
      <dgm:t>
        <a:bodyPr/>
        <a:lstStyle/>
        <a:p>
          <a:endParaRPr lang="en-US"/>
        </a:p>
      </dgm:t>
    </dgm:pt>
    <dgm:pt modelId="{CD0B2A86-DC12-4979-B992-5704D1976E1D}" type="sibTrans" cxnId="{E2FD81E0-5F30-4188-8950-03EF30BB7A20}">
      <dgm:prSet/>
      <dgm:spPr/>
      <dgm:t>
        <a:bodyPr/>
        <a:lstStyle/>
        <a:p>
          <a:endParaRPr lang="en-US"/>
        </a:p>
      </dgm:t>
    </dgm:pt>
    <dgm:pt modelId="{BB3ECEE0-1FC7-4FDC-AF30-8611F6D0F180}">
      <dgm:prSet custT="1"/>
      <dgm:spPr/>
      <dgm:t>
        <a:bodyPr/>
        <a:lstStyle/>
        <a:p>
          <a:r>
            <a:rPr lang="cs-CZ" sz="2000" dirty="0"/>
            <a:t>Skleněné nádoby s rádiem všité do bandáží se přímo přikládaly k nádorům</a:t>
          </a:r>
          <a:endParaRPr lang="en-US" sz="2000" dirty="0"/>
        </a:p>
      </dgm:t>
    </dgm:pt>
    <dgm:pt modelId="{6FE704DF-6417-4F02-9D8B-944E9F0834DA}" type="parTrans" cxnId="{88E31834-B1F9-4710-96FA-083E74432678}">
      <dgm:prSet/>
      <dgm:spPr/>
      <dgm:t>
        <a:bodyPr/>
        <a:lstStyle/>
        <a:p>
          <a:endParaRPr lang="en-US"/>
        </a:p>
      </dgm:t>
    </dgm:pt>
    <dgm:pt modelId="{06D41EF2-82BA-4F4F-A258-878EC3DBB557}" type="sibTrans" cxnId="{88E31834-B1F9-4710-96FA-083E74432678}">
      <dgm:prSet/>
      <dgm:spPr/>
      <dgm:t>
        <a:bodyPr/>
        <a:lstStyle/>
        <a:p>
          <a:endParaRPr lang="en-US"/>
        </a:p>
      </dgm:t>
    </dgm:pt>
    <dgm:pt modelId="{4F3B9377-D5ED-4F02-A841-EEF1F0D53FC9}">
      <dgm:prSet custT="1"/>
      <dgm:spPr/>
      <dgm:t>
        <a:bodyPr/>
        <a:lstStyle/>
        <a:p>
          <a:r>
            <a:rPr lang="cs-CZ" sz="2000" dirty="0"/>
            <a:t>Radium ale velice drahé: 1 g </a:t>
          </a:r>
          <a:r>
            <a:rPr lang="cs-CZ" sz="2000" dirty="0" err="1"/>
            <a:t>Ra</a:t>
          </a:r>
          <a:r>
            <a:rPr lang="cs-CZ" sz="2000" dirty="0"/>
            <a:t> = 7 tun uranové rudy (1908 – 1 g Au = 66 centů, 1 g </a:t>
          </a:r>
          <a:r>
            <a:rPr lang="cs-CZ" sz="2000" dirty="0" err="1"/>
            <a:t>Ra</a:t>
          </a:r>
          <a:r>
            <a:rPr lang="cs-CZ" sz="2000" dirty="0"/>
            <a:t> = 88 tis USD)</a:t>
          </a:r>
          <a:endParaRPr lang="en-US" sz="2000" dirty="0"/>
        </a:p>
      </dgm:t>
    </dgm:pt>
    <dgm:pt modelId="{7871ADFA-51F7-4242-8832-841B4C624D30}" type="parTrans" cxnId="{68CC3D2D-50E6-4081-A9E2-6E60E75B18D9}">
      <dgm:prSet/>
      <dgm:spPr/>
      <dgm:t>
        <a:bodyPr/>
        <a:lstStyle/>
        <a:p>
          <a:endParaRPr lang="en-US"/>
        </a:p>
      </dgm:t>
    </dgm:pt>
    <dgm:pt modelId="{3DEA3597-B14C-4BE5-A10E-9543235266A8}" type="sibTrans" cxnId="{68CC3D2D-50E6-4081-A9E2-6E60E75B18D9}">
      <dgm:prSet/>
      <dgm:spPr/>
      <dgm:t>
        <a:bodyPr/>
        <a:lstStyle/>
        <a:p>
          <a:endParaRPr lang="en-US"/>
        </a:p>
      </dgm:t>
    </dgm:pt>
    <dgm:pt modelId="{681CB23A-DCFA-4488-8ECD-3E4EC8DB3A9F}" type="pres">
      <dgm:prSet presAssocID="{9CC071E5-864A-4004-A34E-F79842EEF3F6}" presName="vert0" presStyleCnt="0">
        <dgm:presLayoutVars>
          <dgm:dir/>
          <dgm:animOne val="branch"/>
          <dgm:animLvl val="lvl"/>
        </dgm:presLayoutVars>
      </dgm:prSet>
      <dgm:spPr/>
    </dgm:pt>
    <dgm:pt modelId="{DA525874-F9DD-4BD1-9CA9-226189A9C7D8}" type="pres">
      <dgm:prSet presAssocID="{E9E52465-9A0E-4631-BA25-B7B151A1306D}" presName="thickLine" presStyleLbl="alignNode1" presStyleIdx="0" presStyleCnt="4"/>
      <dgm:spPr/>
    </dgm:pt>
    <dgm:pt modelId="{9143E6C8-504F-40BF-9F7B-75D3EE45F35F}" type="pres">
      <dgm:prSet presAssocID="{E9E52465-9A0E-4631-BA25-B7B151A1306D}" presName="horz1" presStyleCnt="0"/>
      <dgm:spPr/>
    </dgm:pt>
    <dgm:pt modelId="{AD35FD85-E2C7-433C-A4D4-2028241052A8}" type="pres">
      <dgm:prSet presAssocID="{E9E52465-9A0E-4631-BA25-B7B151A1306D}" presName="tx1" presStyleLbl="revTx" presStyleIdx="0" presStyleCnt="4"/>
      <dgm:spPr/>
    </dgm:pt>
    <dgm:pt modelId="{AF6D5F31-DE7C-4742-899C-512CF0ED7720}" type="pres">
      <dgm:prSet presAssocID="{E9E52465-9A0E-4631-BA25-B7B151A1306D}" presName="vert1" presStyleCnt="0"/>
      <dgm:spPr/>
    </dgm:pt>
    <dgm:pt modelId="{D96C8CC0-2952-4BCE-A8C2-B3DABF29C30E}" type="pres">
      <dgm:prSet presAssocID="{B1A43731-3A2C-41E4-8987-0FD222402926}" presName="thickLine" presStyleLbl="alignNode1" presStyleIdx="1" presStyleCnt="4"/>
      <dgm:spPr/>
    </dgm:pt>
    <dgm:pt modelId="{CCD33494-4310-413A-BF37-FCD6F5667557}" type="pres">
      <dgm:prSet presAssocID="{B1A43731-3A2C-41E4-8987-0FD222402926}" presName="horz1" presStyleCnt="0"/>
      <dgm:spPr/>
    </dgm:pt>
    <dgm:pt modelId="{F23E23CA-C3B1-4FF2-944A-513F58195EB9}" type="pres">
      <dgm:prSet presAssocID="{B1A43731-3A2C-41E4-8987-0FD222402926}" presName="tx1" presStyleLbl="revTx" presStyleIdx="1" presStyleCnt="4"/>
      <dgm:spPr/>
    </dgm:pt>
    <dgm:pt modelId="{9109D158-677F-42C2-9F3F-48AE638F5F72}" type="pres">
      <dgm:prSet presAssocID="{B1A43731-3A2C-41E4-8987-0FD222402926}" presName="vert1" presStyleCnt="0"/>
      <dgm:spPr/>
    </dgm:pt>
    <dgm:pt modelId="{D481CB68-4D59-4D67-A3D0-2FC8A129362C}" type="pres">
      <dgm:prSet presAssocID="{BB3ECEE0-1FC7-4FDC-AF30-8611F6D0F180}" presName="thickLine" presStyleLbl="alignNode1" presStyleIdx="2" presStyleCnt="4"/>
      <dgm:spPr/>
    </dgm:pt>
    <dgm:pt modelId="{433E23F8-5C5A-4558-B375-08C08F892796}" type="pres">
      <dgm:prSet presAssocID="{BB3ECEE0-1FC7-4FDC-AF30-8611F6D0F180}" presName="horz1" presStyleCnt="0"/>
      <dgm:spPr/>
    </dgm:pt>
    <dgm:pt modelId="{29B05CD0-C99F-4F32-AAC4-AC6E6F5C52CD}" type="pres">
      <dgm:prSet presAssocID="{BB3ECEE0-1FC7-4FDC-AF30-8611F6D0F180}" presName="tx1" presStyleLbl="revTx" presStyleIdx="2" presStyleCnt="4"/>
      <dgm:spPr/>
    </dgm:pt>
    <dgm:pt modelId="{D5C6EA86-A26A-471A-9B79-02C48424EC77}" type="pres">
      <dgm:prSet presAssocID="{BB3ECEE0-1FC7-4FDC-AF30-8611F6D0F180}" presName="vert1" presStyleCnt="0"/>
      <dgm:spPr/>
    </dgm:pt>
    <dgm:pt modelId="{653A1977-870F-4A01-9ACD-F011BE1B51E4}" type="pres">
      <dgm:prSet presAssocID="{4F3B9377-D5ED-4F02-A841-EEF1F0D53FC9}" presName="thickLine" presStyleLbl="alignNode1" presStyleIdx="3" presStyleCnt="4"/>
      <dgm:spPr/>
    </dgm:pt>
    <dgm:pt modelId="{1F65DA58-5111-4258-8F83-7D263E924EDD}" type="pres">
      <dgm:prSet presAssocID="{4F3B9377-D5ED-4F02-A841-EEF1F0D53FC9}" presName="horz1" presStyleCnt="0"/>
      <dgm:spPr/>
    </dgm:pt>
    <dgm:pt modelId="{345E63AC-7716-465B-9AE2-85B6D3AF8B91}" type="pres">
      <dgm:prSet presAssocID="{4F3B9377-D5ED-4F02-A841-EEF1F0D53FC9}" presName="tx1" presStyleLbl="revTx" presStyleIdx="3" presStyleCnt="4"/>
      <dgm:spPr/>
    </dgm:pt>
    <dgm:pt modelId="{AE3BE32E-7BEC-4CA5-B507-B7F518A3146D}" type="pres">
      <dgm:prSet presAssocID="{4F3B9377-D5ED-4F02-A841-EEF1F0D53FC9}" presName="vert1" presStyleCnt="0"/>
      <dgm:spPr/>
    </dgm:pt>
  </dgm:ptLst>
  <dgm:cxnLst>
    <dgm:cxn modelId="{20BE5B07-AA8A-407D-B6EF-DBBE32A4E704}" type="presOf" srcId="{4F3B9377-D5ED-4F02-A841-EEF1F0D53FC9}" destId="{345E63AC-7716-465B-9AE2-85B6D3AF8B91}" srcOrd="0" destOrd="0" presId="urn:microsoft.com/office/officeart/2008/layout/LinedList"/>
    <dgm:cxn modelId="{D075AE12-9734-45E6-843F-ACD449115211}" srcId="{9CC071E5-864A-4004-A34E-F79842EEF3F6}" destId="{E9E52465-9A0E-4631-BA25-B7B151A1306D}" srcOrd="0" destOrd="0" parTransId="{2715F06C-13B5-4931-80E5-57E5C2A0C0F6}" sibTransId="{9BB508C8-BA7D-4DCC-8D62-3E90C31FE6BF}"/>
    <dgm:cxn modelId="{7EE09F29-3282-4FC8-80C0-1E217558C02F}" type="presOf" srcId="{B1A43731-3A2C-41E4-8987-0FD222402926}" destId="{F23E23CA-C3B1-4FF2-944A-513F58195EB9}" srcOrd="0" destOrd="0" presId="urn:microsoft.com/office/officeart/2008/layout/LinedList"/>
    <dgm:cxn modelId="{68CC3D2D-50E6-4081-A9E2-6E60E75B18D9}" srcId="{9CC071E5-864A-4004-A34E-F79842EEF3F6}" destId="{4F3B9377-D5ED-4F02-A841-EEF1F0D53FC9}" srcOrd="3" destOrd="0" parTransId="{7871ADFA-51F7-4242-8832-841B4C624D30}" sibTransId="{3DEA3597-B14C-4BE5-A10E-9543235266A8}"/>
    <dgm:cxn modelId="{88E31834-B1F9-4710-96FA-083E74432678}" srcId="{9CC071E5-864A-4004-A34E-F79842EEF3F6}" destId="{BB3ECEE0-1FC7-4FDC-AF30-8611F6D0F180}" srcOrd="2" destOrd="0" parTransId="{6FE704DF-6417-4F02-9D8B-944E9F0834DA}" sibTransId="{06D41EF2-82BA-4F4F-A258-878EC3DBB557}"/>
    <dgm:cxn modelId="{71C3A780-A04B-4312-8A63-240167F545F4}" type="presOf" srcId="{E9E52465-9A0E-4631-BA25-B7B151A1306D}" destId="{AD35FD85-E2C7-433C-A4D4-2028241052A8}" srcOrd="0" destOrd="0" presId="urn:microsoft.com/office/officeart/2008/layout/LinedList"/>
    <dgm:cxn modelId="{69481A8A-AD15-4574-8C47-62FC182AAB27}" type="presOf" srcId="{9CC071E5-864A-4004-A34E-F79842EEF3F6}" destId="{681CB23A-DCFA-4488-8ECD-3E4EC8DB3A9F}" srcOrd="0" destOrd="0" presId="urn:microsoft.com/office/officeart/2008/layout/LinedList"/>
    <dgm:cxn modelId="{E2FD81E0-5F30-4188-8950-03EF30BB7A20}" srcId="{9CC071E5-864A-4004-A34E-F79842EEF3F6}" destId="{B1A43731-3A2C-41E4-8987-0FD222402926}" srcOrd="1" destOrd="0" parTransId="{9D07B216-BB18-45CB-97FF-9D0A971DD1A8}" sibTransId="{CD0B2A86-DC12-4979-B992-5704D1976E1D}"/>
    <dgm:cxn modelId="{EC3658E8-03EA-4597-B551-F63A924CF32B}" type="presOf" srcId="{BB3ECEE0-1FC7-4FDC-AF30-8611F6D0F180}" destId="{29B05CD0-C99F-4F32-AAC4-AC6E6F5C52CD}" srcOrd="0" destOrd="0" presId="urn:microsoft.com/office/officeart/2008/layout/LinedList"/>
    <dgm:cxn modelId="{5B6B9C4E-D482-422E-ABF3-619060386BCA}" type="presParOf" srcId="{681CB23A-DCFA-4488-8ECD-3E4EC8DB3A9F}" destId="{DA525874-F9DD-4BD1-9CA9-226189A9C7D8}" srcOrd="0" destOrd="0" presId="urn:microsoft.com/office/officeart/2008/layout/LinedList"/>
    <dgm:cxn modelId="{97822F7E-DECD-4611-B745-149E6797BF8F}" type="presParOf" srcId="{681CB23A-DCFA-4488-8ECD-3E4EC8DB3A9F}" destId="{9143E6C8-504F-40BF-9F7B-75D3EE45F35F}" srcOrd="1" destOrd="0" presId="urn:microsoft.com/office/officeart/2008/layout/LinedList"/>
    <dgm:cxn modelId="{7B868695-0051-4A9D-B267-1823818B74E5}" type="presParOf" srcId="{9143E6C8-504F-40BF-9F7B-75D3EE45F35F}" destId="{AD35FD85-E2C7-433C-A4D4-2028241052A8}" srcOrd="0" destOrd="0" presId="urn:microsoft.com/office/officeart/2008/layout/LinedList"/>
    <dgm:cxn modelId="{8085F2C3-F9BA-431B-8CB8-E40D4E66DBA9}" type="presParOf" srcId="{9143E6C8-504F-40BF-9F7B-75D3EE45F35F}" destId="{AF6D5F31-DE7C-4742-899C-512CF0ED7720}" srcOrd="1" destOrd="0" presId="urn:microsoft.com/office/officeart/2008/layout/LinedList"/>
    <dgm:cxn modelId="{7F52223C-8396-4E8F-A659-01B1416363A2}" type="presParOf" srcId="{681CB23A-DCFA-4488-8ECD-3E4EC8DB3A9F}" destId="{D96C8CC0-2952-4BCE-A8C2-B3DABF29C30E}" srcOrd="2" destOrd="0" presId="urn:microsoft.com/office/officeart/2008/layout/LinedList"/>
    <dgm:cxn modelId="{2F62B47A-CAC1-406F-8186-9D5B51F68ED5}" type="presParOf" srcId="{681CB23A-DCFA-4488-8ECD-3E4EC8DB3A9F}" destId="{CCD33494-4310-413A-BF37-FCD6F5667557}" srcOrd="3" destOrd="0" presId="urn:microsoft.com/office/officeart/2008/layout/LinedList"/>
    <dgm:cxn modelId="{AC00BC11-7359-443E-94C9-349D93054484}" type="presParOf" srcId="{CCD33494-4310-413A-BF37-FCD6F5667557}" destId="{F23E23CA-C3B1-4FF2-944A-513F58195EB9}" srcOrd="0" destOrd="0" presId="urn:microsoft.com/office/officeart/2008/layout/LinedList"/>
    <dgm:cxn modelId="{A75423EF-7B4C-4AC3-8827-8324A4958C73}" type="presParOf" srcId="{CCD33494-4310-413A-BF37-FCD6F5667557}" destId="{9109D158-677F-42C2-9F3F-48AE638F5F72}" srcOrd="1" destOrd="0" presId="urn:microsoft.com/office/officeart/2008/layout/LinedList"/>
    <dgm:cxn modelId="{032ED4DA-F209-4939-9930-283DD179BA70}" type="presParOf" srcId="{681CB23A-DCFA-4488-8ECD-3E4EC8DB3A9F}" destId="{D481CB68-4D59-4D67-A3D0-2FC8A129362C}" srcOrd="4" destOrd="0" presId="urn:microsoft.com/office/officeart/2008/layout/LinedList"/>
    <dgm:cxn modelId="{FF7DC152-09A1-410A-9C14-0E3A4193C5FA}" type="presParOf" srcId="{681CB23A-DCFA-4488-8ECD-3E4EC8DB3A9F}" destId="{433E23F8-5C5A-4558-B375-08C08F892796}" srcOrd="5" destOrd="0" presId="urn:microsoft.com/office/officeart/2008/layout/LinedList"/>
    <dgm:cxn modelId="{B66616D2-AB0A-426C-B511-C59605478322}" type="presParOf" srcId="{433E23F8-5C5A-4558-B375-08C08F892796}" destId="{29B05CD0-C99F-4F32-AAC4-AC6E6F5C52CD}" srcOrd="0" destOrd="0" presId="urn:microsoft.com/office/officeart/2008/layout/LinedList"/>
    <dgm:cxn modelId="{97477981-A9F8-422F-8DE4-FC86E30D908F}" type="presParOf" srcId="{433E23F8-5C5A-4558-B375-08C08F892796}" destId="{D5C6EA86-A26A-471A-9B79-02C48424EC77}" srcOrd="1" destOrd="0" presId="urn:microsoft.com/office/officeart/2008/layout/LinedList"/>
    <dgm:cxn modelId="{735A405B-E692-4ED7-BFA1-8D0F23FF93DD}" type="presParOf" srcId="{681CB23A-DCFA-4488-8ECD-3E4EC8DB3A9F}" destId="{653A1977-870F-4A01-9ACD-F011BE1B51E4}" srcOrd="6" destOrd="0" presId="urn:microsoft.com/office/officeart/2008/layout/LinedList"/>
    <dgm:cxn modelId="{47335618-7A1C-4AC7-8892-A740A9C00CD3}" type="presParOf" srcId="{681CB23A-DCFA-4488-8ECD-3E4EC8DB3A9F}" destId="{1F65DA58-5111-4258-8F83-7D263E924EDD}" srcOrd="7" destOrd="0" presId="urn:microsoft.com/office/officeart/2008/layout/LinedList"/>
    <dgm:cxn modelId="{555CA815-AE6E-49C5-87D0-06B17A514171}" type="presParOf" srcId="{1F65DA58-5111-4258-8F83-7D263E924EDD}" destId="{345E63AC-7716-465B-9AE2-85B6D3AF8B91}" srcOrd="0" destOrd="0" presId="urn:microsoft.com/office/officeart/2008/layout/LinedList"/>
    <dgm:cxn modelId="{258894AD-17B8-4242-B61B-D6D99DDC3B26}" type="presParOf" srcId="{1F65DA58-5111-4258-8F83-7D263E924EDD}" destId="{AE3BE32E-7BEC-4CA5-B507-B7F518A3146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5840E1-74AD-441A-A6FE-EDF383BABF5A}">
      <dsp:nvSpPr>
        <dsp:cNvPr id="0" name=""/>
        <dsp:cNvSpPr/>
      </dsp:nvSpPr>
      <dsp:spPr>
        <a:xfrm>
          <a:off x="0" y="538"/>
          <a:ext cx="6586489" cy="12596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1C927D-3C5A-4923-A5AD-255EA36534F6}">
      <dsp:nvSpPr>
        <dsp:cNvPr id="0" name=""/>
        <dsp:cNvSpPr/>
      </dsp:nvSpPr>
      <dsp:spPr>
        <a:xfrm>
          <a:off x="381053" y="283966"/>
          <a:ext cx="692825" cy="6928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C7A126-6447-41CA-8E88-7C16F37174A4}">
      <dsp:nvSpPr>
        <dsp:cNvPr id="0" name=""/>
        <dsp:cNvSpPr/>
      </dsp:nvSpPr>
      <dsp:spPr>
        <a:xfrm>
          <a:off x="1454933" y="538"/>
          <a:ext cx="5131555" cy="1259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16" tIns="133316" rIns="133316" bIns="133316" numCol="1" spcCol="1270" anchor="ctr" anchorCtr="0">
          <a:noAutofit/>
        </a:bodyPr>
        <a:lstStyle/>
        <a:p>
          <a:pPr marL="0" lvl="0" indent="0" algn="l" defTabSz="844550">
            <a:lnSpc>
              <a:spcPct val="100000"/>
            </a:lnSpc>
            <a:spcBef>
              <a:spcPct val="0"/>
            </a:spcBef>
            <a:spcAft>
              <a:spcPct val="35000"/>
            </a:spcAft>
            <a:buNone/>
          </a:pPr>
          <a:r>
            <a:rPr lang="en-US" sz="1900" b="1" kern="1200"/>
            <a:t>Luminescenční krystaly solí uranu přitom vydávaly neznámé záření i poté, co následkem rekrystalizace ztratily schopnost fosforeskovat</a:t>
          </a:r>
          <a:endParaRPr lang="en-US" sz="1900" kern="1200"/>
        </a:p>
      </dsp:txBody>
      <dsp:txXfrm>
        <a:off x="1454933" y="538"/>
        <a:ext cx="5131555" cy="1259682"/>
      </dsp:txXfrm>
    </dsp:sp>
    <dsp:sp modelId="{9BE88052-ED4C-4F4C-A2A8-DC8EF090541B}">
      <dsp:nvSpPr>
        <dsp:cNvPr id="0" name=""/>
        <dsp:cNvSpPr/>
      </dsp:nvSpPr>
      <dsp:spPr>
        <a:xfrm>
          <a:off x="0" y="1575141"/>
          <a:ext cx="6586489" cy="12596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9FD544-BB08-493B-A99D-B6C45F655BEA}">
      <dsp:nvSpPr>
        <dsp:cNvPr id="0" name=""/>
        <dsp:cNvSpPr/>
      </dsp:nvSpPr>
      <dsp:spPr>
        <a:xfrm>
          <a:off x="381053" y="1858569"/>
          <a:ext cx="692825" cy="6928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FA3931-DE16-4C6F-8E2D-E9D3CB166F0D}">
      <dsp:nvSpPr>
        <dsp:cNvPr id="0" name=""/>
        <dsp:cNvSpPr/>
      </dsp:nvSpPr>
      <dsp:spPr>
        <a:xfrm>
          <a:off x="1454933" y="1575141"/>
          <a:ext cx="5131555" cy="1259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16" tIns="133316" rIns="133316" bIns="133316" numCol="1" spcCol="1270" anchor="ctr" anchorCtr="0">
          <a:noAutofit/>
        </a:bodyPr>
        <a:lstStyle/>
        <a:p>
          <a:pPr marL="0" lvl="0" indent="0" algn="l" defTabSz="844550">
            <a:lnSpc>
              <a:spcPct val="100000"/>
            </a:lnSpc>
            <a:spcBef>
              <a:spcPct val="0"/>
            </a:spcBef>
            <a:spcAft>
              <a:spcPct val="35000"/>
            </a:spcAft>
            <a:buNone/>
          </a:pPr>
          <a:r>
            <a:rPr lang="en-US" sz="1900" b="0" i="0" kern="1200" baseline="0"/>
            <a:t>18. května 1896 konstatoval: </a:t>
          </a:r>
          <a:r>
            <a:rPr lang="en-US" sz="1900" b="1" i="0" kern="1200" baseline="0"/>
            <a:t>"Pronikavá zářivost je vlastností samotného uranu </a:t>
          </a:r>
          <a:r>
            <a:rPr lang="en-US" sz="1900" b="1" i="0" u="sng" kern="1200" baseline="0"/>
            <a:t>bez ohledu na jeho fyzikální či chemickou formu</a:t>
          </a:r>
          <a:r>
            <a:rPr lang="en-US" sz="1900" b="1" i="0" kern="1200" baseline="0"/>
            <a:t>.„</a:t>
          </a:r>
          <a:endParaRPr lang="en-US" sz="1900" kern="1200"/>
        </a:p>
      </dsp:txBody>
      <dsp:txXfrm>
        <a:off x="1454933" y="1575141"/>
        <a:ext cx="5131555" cy="1259682"/>
      </dsp:txXfrm>
    </dsp:sp>
    <dsp:sp modelId="{1B869004-AA75-4467-B388-0BCBD6B38063}">
      <dsp:nvSpPr>
        <dsp:cNvPr id="0" name=""/>
        <dsp:cNvSpPr/>
      </dsp:nvSpPr>
      <dsp:spPr>
        <a:xfrm>
          <a:off x="0" y="3149744"/>
          <a:ext cx="6586489" cy="12596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363F5D-D6E1-4096-873F-40E9225E640A}">
      <dsp:nvSpPr>
        <dsp:cNvPr id="0" name=""/>
        <dsp:cNvSpPr/>
      </dsp:nvSpPr>
      <dsp:spPr>
        <a:xfrm>
          <a:off x="381053" y="3433172"/>
          <a:ext cx="692825" cy="6928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F4565D-E958-46AD-91BE-3DE774AE0588}">
      <dsp:nvSpPr>
        <dsp:cNvPr id="0" name=""/>
        <dsp:cNvSpPr/>
      </dsp:nvSpPr>
      <dsp:spPr>
        <a:xfrm>
          <a:off x="1454933" y="3149744"/>
          <a:ext cx="5131555" cy="1259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16" tIns="133316" rIns="133316" bIns="133316" numCol="1" spcCol="1270" anchor="ctr" anchorCtr="0">
          <a:noAutofit/>
        </a:bodyPr>
        <a:lstStyle/>
        <a:p>
          <a:pPr marL="0" lvl="0" indent="0" algn="l" defTabSz="844550">
            <a:lnSpc>
              <a:spcPct val="100000"/>
            </a:lnSpc>
            <a:spcBef>
              <a:spcPct val="0"/>
            </a:spcBef>
            <a:spcAft>
              <a:spcPct val="35000"/>
            </a:spcAft>
            <a:buNone/>
          </a:pPr>
          <a:r>
            <a:rPr lang="en-US" sz="1900" b="1" i="0" kern="1200" baseline="0"/>
            <a:t>PRÁVĚ TAK </a:t>
          </a:r>
          <a:r>
            <a:rPr lang="en-US" sz="1900" b="1" i="0" u="sng" kern="1200" baseline="0"/>
            <a:t>OBJEVIL PŘIROZENOU RADIOAKTIVITU</a:t>
          </a:r>
          <a:r>
            <a:rPr lang="en-US" sz="1900" b="1" i="0" kern="1200" baseline="0"/>
            <a:t>, nejprve</a:t>
          </a:r>
          <a:r>
            <a:rPr lang="en-US" sz="1900" b="1" i="0" kern="1200"/>
            <a:t> nazývanou jako Becquerelovo záření</a:t>
          </a:r>
          <a:endParaRPr lang="en-US" sz="1900" kern="1200"/>
        </a:p>
      </dsp:txBody>
      <dsp:txXfrm>
        <a:off x="1454933" y="3149744"/>
        <a:ext cx="5131555" cy="12596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99A27-884A-4692-9442-9A433812344F}">
      <dsp:nvSpPr>
        <dsp:cNvPr id="0" name=""/>
        <dsp:cNvSpPr/>
      </dsp:nvSpPr>
      <dsp:spPr>
        <a:xfrm>
          <a:off x="76651" y="231"/>
          <a:ext cx="4588995" cy="2040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9C7F16-A4AC-4236-AF70-E9CEA1CAE45A}">
      <dsp:nvSpPr>
        <dsp:cNvPr id="0" name=""/>
        <dsp:cNvSpPr/>
      </dsp:nvSpPr>
      <dsp:spPr>
        <a:xfrm>
          <a:off x="433721" y="339447"/>
          <a:ext cx="4588995" cy="2040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b="0" kern="1200" noProof="0" dirty="0"/>
            <a:t>Štafetu od H.B. převzali manželé </a:t>
          </a:r>
          <a:r>
            <a:rPr lang="cs-CZ" sz="2000" b="1" kern="1200" noProof="0" dirty="0"/>
            <a:t>Marie    a Pierre Curieovi</a:t>
          </a:r>
          <a:r>
            <a:rPr lang="cs-CZ" sz="2000" b="0" kern="1200" noProof="0" dirty="0"/>
            <a:t>  (byli to </a:t>
          </a:r>
          <a:r>
            <a:rPr lang="cs-CZ" sz="2000" b="0" u="sng" kern="1200" noProof="0" dirty="0"/>
            <a:t>spolupracovníci H. </a:t>
          </a:r>
          <a:r>
            <a:rPr lang="cs-CZ" sz="2000" b="0" u="sng" kern="1200" noProof="0" dirty="0" err="1"/>
            <a:t>Becquerela</a:t>
          </a:r>
          <a:r>
            <a:rPr lang="cs-CZ" sz="2000" b="0" u="sng" kern="1200" noProof="0" dirty="0"/>
            <a:t> </a:t>
          </a:r>
          <a:r>
            <a:rPr lang="cs-CZ" sz="2000" b="0" kern="1200" noProof="0" dirty="0"/>
            <a:t>- Pierre Curie </a:t>
          </a:r>
          <a:r>
            <a:rPr lang="cs-CZ" sz="2000" kern="1200" noProof="0" dirty="0"/>
            <a:t>měl pracovnu jen několik kroků chodbou od laboratoře profesora </a:t>
          </a:r>
          <a:r>
            <a:rPr lang="cs-CZ" sz="2000" kern="1200" noProof="0" dirty="0" err="1"/>
            <a:t>Becquerela</a:t>
          </a:r>
          <a:r>
            <a:rPr lang="cs-CZ" sz="2000" kern="1200" noProof="0" dirty="0"/>
            <a:t> a sdílel ji se svou mladou manželkou Marií). </a:t>
          </a:r>
        </a:p>
      </dsp:txBody>
      <dsp:txXfrm>
        <a:off x="493490" y="399216"/>
        <a:ext cx="4469457" cy="1921115"/>
      </dsp:txXfrm>
    </dsp:sp>
    <dsp:sp modelId="{AB8E49AA-65F3-446B-80AB-E920918EAFCC}">
      <dsp:nvSpPr>
        <dsp:cNvPr id="0" name=""/>
        <dsp:cNvSpPr/>
      </dsp:nvSpPr>
      <dsp:spPr>
        <a:xfrm>
          <a:off x="5438049" y="231"/>
          <a:ext cx="3213627" cy="2040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2F78F2-2E0D-43D2-A51D-65849515F434}">
      <dsp:nvSpPr>
        <dsp:cNvPr id="0" name=""/>
        <dsp:cNvSpPr/>
      </dsp:nvSpPr>
      <dsp:spPr>
        <a:xfrm>
          <a:off x="5795119" y="339447"/>
          <a:ext cx="3213627" cy="2040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b="1" kern="1200" noProof="0" dirty="0"/>
            <a:t>Marie Curie, tehdy ještě </a:t>
          </a:r>
          <a:r>
            <a:rPr lang="cs-CZ" sz="2000" b="1" kern="1200" noProof="0" dirty="0" err="1"/>
            <a:t>Sklodowská</a:t>
          </a:r>
          <a:r>
            <a:rPr lang="cs-CZ" sz="2000" b="1" kern="1200" noProof="0" dirty="0"/>
            <a:t>, </a:t>
          </a:r>
          <a:r>
            <a:rPr lang="cs-CZ" sz="2000" b="0" kern="1200" noProof="0" dirty="0"/>
            <a:t>byla polského původu,                                                      a jednou z </a:t>
          </a:r>
          <a:r>
            <a:rPr lang="cs-CZ" sz="2000" b="0" kern="1200" noProof="0" dirty="0" err="1"/>
            <a:t>Becquerelových</a:t>
          </a:r>
          <a:r>
            <a:rPr lang="cs-CZ" sz="2000" b="0" kern="1200" noProof="0" dirty="0"/>
            <a:t> studentek a právě se vdala za fyzika Pierra…</a:t>
          </a:r>
          <a:endParaRPr lang="cs-CZ" sz="2000" kern="1200" noProof="0" dirty="0"/>
        </a:p>
      </dsp:txBody>
      <dsp:txXfrm>
        <a:off x="5854888" y="399216"/>
        <a:ext cx="3094089" cy="19211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9CA54-4BED-43B4-A9B3-F1649944FD56}">
      <dsp:nvSpPr>
        <dsp:cNvPr id="0" name=""/>
        <dsp:cNvSpPr/>
      </dsp:nvSpPr>
      <dsp:spPr>
        <a:xfrm>
          <a:off x="0" y="61876"/>
          <a:ext cx="11345693" cy="11233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33B512-7ED8-4106-9F4F-F459392F29AD}">
      <dsp:nvSpPr>
        <dsp:cNvPr id="0" name=""/>
        <dsp:cNvSpPr/>
      </dsp:nvSpPr>
      <dsp:spPr>
        <a:xfrm>
          <a:off x="339819" y="314634"/>
          <a:ext cx="618457" cy="6178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86E2DE-D96E-4A85-80B9-7A5A5238E657}">
      <dsp:nvSpPr>
        <dsp:cNvPr id="0" name=""/>
        <dsp:cNvSpPr/>
      </dsp:nvSpPr>
      <dsp:spPr>
        <a:xfrm>
          <a:off x="1298095" y="61876"/>
          <a:ext cx="10027606" cy="1158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05" tIns="122605" rIns="122605" bIns="122605" numCol="1" spcCol="1270" anchor="ctr" anchorCtr="0">
          <a:noAutofit/>
        </a:bodyPr>
        <a:lstStyle/>
        <a:p>
          <a:pPr marL="0" lvl="0" indent="0" algn="l" defTabSz="889000">
            <a:lnSpc>
              <a:spcPct val="100000"/>
            </a:lnSpc>
            <a:spcBef>
              <a:spcPct val="0"/>
            </a:spcBef>
            <a:spcAft>
              <a:spcPct val="35000"/>
            </a:spcAft>
            <a:buNone/>
          </a:pPr>
          <a:r>
            <a:rPr lang="cs-CZ" sz="2000" kern="1200"/>
            <a:t>Zjistili značné rozpětí od největších po nejmenší proudy… </a:t>
          </a:r>
          <a:endParaRPr lang="en-US" sz="2000" kern="1200"/>
        </a:p>
      </dsp:txBody>
      <dsp:txXfrm>
        <a:off x="1298095" y="61876"/>
        <a:ext cx="10027606" cy="1158474"/>
      </dsp:txXfrm>
    </dsp:sp>
    <dsp:sp modelId="{C2C6F7E1-FDA6-48B1-B056-092CD2D5EEDF}">
      <dsp:nvSpPr>
        <dsp:cNvPr id="0" name=""/>
        <dsp:cNvSpPr/>
      </dsp:nvSpPr>
      <dsp:spPr>
        <a:xfrm>
          <a:off x="0" y="1509969"/>
          <a:ext cx="11345693" cy="11233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B78F2A-0ED2-4AB5-941B-8FCF50852211}">
      <dsp:nvSpPr>
        <dsp:cNvPr id="0" name=""/>
        <dsp:cNvSpPr/>
      </dsp:nvSpPr>
      <dsp:spPr>
        <a:xfrm>
          <a:off x="339819" y="1762727"/>
          <a:ext cx="618457" cy="6178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0B139A-BB19-4455-A70D-F5C41EF3AC6A}">
      <dsp:nvSpPr>
        <dsp:cNvPr id="0" name=""/>
        <dsp:cNvSpPr/>
      </dsp:nvSpPr>
      <dsp:spPr>
        <a:xfrm>
          <a:off x="1298095" y="1509969"/>
          <a:ext cx="10027606" cy="1158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05" tIns="122605" rIns="122605" bIns="122605" numCol="1" spcCol="1270" anchor="ctr" anchorCtr="0">
          <a:noAutofit/>
        </a:bodyPr>
        <a:lstStyle/>
        <a:p>
          <a:pPr marL="0" lvl="0" indent="0" algn="l" defTabSz="889000">
            <a:lnSpc>
              <a:spcPct val="100000"/>
            </a:lnSpc>
            <a:spcBef>
              <a:spcPct val="0"/>
            </a:spcBef>
            <a:spcAft>
              <a:spcPct val="35000"/>
            </a:spcAft>
            <a:buNone/>
          </a:pPr>
          <a:r>
            <a:rPr lang="cs-CZ" sz="2000" kern="1200" dirty="0"/>
            <a:t>…a že ionizační proudy jsou úměrné množství uranu přítomného ve vzorku                               (totéž platilo pro thorium).</a:t>
          </a:r>
          <a:endParaRPr lang="en-US" sz="2000" kern="1200" dirty="0"/>
        </a:p>
      </dsp:txBody>
      <dsp:txXfrm>
        <a:off x="1298095" y="1509969"/>
        <a:ext cx="10027606" cy="1158474"/>
      </dsp:txXfrm>
    </dsp:sp>
    <dsp:sp modelId="{C0ADB868-D44F-4534-BA4F-39D63E288C7A}">
      <dsp:nvSpPr>
        <dsp:cNvPr id="0" name=""/>
        <dsp:cNvSpPr/>
      </dsp:nvSpPr>
      <dsp:spPr>
        <a:xfrm>
          <a:off x="0" y="2958063"/>
          <a:ext cx="11345693" cy="17487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5A0E8E-AD85-4D2B-8C33-B8A04FF99B40}">
      <dsp:nvSpPr>
        <dsp:cNvPr id="0" name=""/>
        <dsp:cNvSpPr/>
      </dsp:nvSpPr>
      <dsp:spPr>
        <a:xfrm>
          <a:off x="339819" y="3523527"/>
          <a:ext cx="618457" cy="6178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82A043-F193-47E4-A94C-799FEA045733}">
      <dsp:nvSpPr>
        <dsp:cNvPr id="0" name=""/>
        <dsp:cNvSpPr/>
      </dsp:nvSpPr>
      <dsp:spPr>
        <a:xfrm>
          <a:off x="1298095" y="3270769"/>
          <a:ext cx="10027606" cy="1158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05" tIns="122605" rIns="122605" bIns="122605" numCol="1" spcCol="1270" anchor="ctr" anchorCtr="0">
          <a:noAutofit/>
        </a:bodyPr>
        <a:lstStyle/>
        <a:p>
          <a:pPr marL="0" lvl="0" indent="0" algn="l" defTabSz="889000">
            <a:lnSpc>
              <a:spcPct val="100000"/>
            </a:lnSpc>
            <a:spcBef>
              <a:spcPct val="0"/>
            </a:spcBef>
            <a:spcAft>
              <a:spcPct val="35000"/>
            </a:spcAft>
            <a:buNone/>
          </a:pPr>
          <a:r>
            <a:rPr lang="cs-CZ" sz="2000" kern="1200" dirty="0"/>
            <a:t>Z pohledu chemika to byl záhadný výsledek. Vlastnosti chemických sloučenin téhož prvku obecně závisí na tom, s čím je sloučenina složena, a na uspořádání atomů v molekule. </a:t>
          </a:r>
          <a:r>
            <a:rPr lang="cs-CZ" sz="2000" u="sng" kern="1200" dirty="0"/>
            <a:t>Naměřená (</a:t>
          </a:r>
          <a:r>
            <a:rPr lang="cs-CZ" sz="2000" u="sng" kern="1200" dirty="0" err="1"/>
            <a:t>radio</a:t>
          </a:r>
          <a:r>
            <a:rPr lang="cs-CZ" sz="2000" u="sng" kern="1200" dirty="0"/>
            <a:t>)aktivita však byla nezávislá na složení nebo struktuře molekul</a:t>
          </a:r>
          <a:r>
            <a:rPr lang="cs-CZ" sz="2000" kern="1200" dirty="0"/>
            <a:t>.</a:t>
          </a:r>
          <a:endParaRPr lang="en-US" sz="2000" kern="1200" dirty="0"/>
        </a:p>
      </dsp:txBody>
      <dsp:txXfrm>
        <a:off x="1298095" y="3270769"/>
        <a:ext cx="10027606" cy="1158474"/>
      </dsp:txXfrm>
    </dsp:sp>
    <dsp:sp modelId="{C49481B8-BEDD-457F-B8C4-3EB29B2A730A}">
      <dsp:nvSpPr>
        <dsp:cNvPr id="0" name=""/>
        <dsp:cNvSpPr/>
      </dsp:nvSpPr>
      <dsp:spPr>
        <a:xfrm>
          <a:off x="0" y="4926164"/>
          <a:ext cx="11345693" cy="17192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3E7FA8-B0F5-4E79-B62A-60EADF2CBADE}">
      <dsp:nvSpPr>
        <dsp:cNvPr id="0" name=""/>
        <dsp:cNvSpPr/>
      </dsp:nvSpPr>
      <dsp:spPr>
        <a:xfrm>
          <a:off x="339819" y="5547174"/>
          <a:ext cx="618457" cy="6178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A4BB5F-0DC2-4E57-9BF4-AE26B58A6094}">
      <dsp:nvSpPr>
        <dsp:cNvPr id="0" name=""/>
        <dsp:cNvSpPr/>
      </dsp:nvSpPr>
      <dsp:spPr>
        <a:xfrm>
          <a:off x="1298095" y="5294416"/>
          <a:ext cx="10027606" cy="1158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05" tIns="122605" rIns="122605" bIns="122605" numCol="1" spcCol="1270" anchor="ctr" anchorCtr="0">
          <a:noAutofit/>
        </a:bodyPr>
        <a:lstStyle/>
        <a:p>
          <a:pPr marL="0" lvl="0" indent="0" algn="l" defTabSz="889000">
            <a:lnSpc>
              <a:spcPct val="100000"/>
            </a:lnSpc>
            <a:spcBef>
              <a:spcPct val="0"/>
            </a:spcBef>
            <a:spcAft>
              <a:spcPct val="35000"/>
            </a:spcAft>
            <a:buNone/>
          </a:pPr>
          <a:r>
            <a:rPr lang="cs-CZ" sz="2000" u="sng" kern="1200" dirty="0"/>
            <a:t>Curieová dospěla k závěru, že radioaktivita je vlastností atomu </a:t>
          </a:r>
          <a:r>
            <a:rPr lang="cs-CZ" sz="2000" kern="1200" dirty="0"/>
            <a:t>- nazvala ji </a:t>
          </a:r>
          <a:r>
            <a:rPr lang="cs-CZ" sz="2000" kern="1200" dirty="0" err="1"/>
            <a:t>une</a:t>
          </a:r>
          <a:r>
            <a:rPr lang="cs-CZ" sz="2000" kern="1200" dirty="0"/>
            <a:t> </a:t>
          </a:r>
          <a:r>
            <a:rPr lang="cs-CZ" sz="2000" kern="1200" dirty="0" err="1"/>
            <a:t>propriété</a:t>
          </a:r>
          <a:r>
            <a:rPr lang="cs-CZ" sz="2000" kern="1200" dirty="0"/>
            <a:t> </a:t>
          </a:r>
          <a:r>
            <a:rPr lang="cs-CZ" sz="2000" kern="1200" dirty="0" err="1"/>
            <a:t>atomique</a:t>
          </a:r>
          <a:r>
            <a:rPr lang="cs-CZ" sz="2000" kern="1200" dirty="0"/>
            <a:t>. Neměla na mysli atom uranu nebo thoria, ale atom </a:t>
          </a:r>
          <a:r>
            <a:rPr lang="cs-CZ" sz="2000" u="sng" kern="1200" dirty="0"/>
            <a:t>jako zobecněnou hmotnou jednotku s předpokládaným vnitřkem, z něhož vycházejí radioaktivní emise</a:t>
          </a:r>
          <a:r>
            <a:rPr lang="cs-CZ" sz="2000" kern="1200" dirty="0"/>
            <a:t>. To je hluboká koncepce, kterou Marie Curie významně přispěla k rozvoji fyziky.</a:t>
          </a:r>
          <a:endParaRPr lang="en-US" sz="2000" kern="1200" dirty="0"/>
        </a:p>
      </dsp:txBody>
      <dsp:txXfrm>
        <a:off x="1298095" y="5294416"/>
        <a:ext cx="10027606" cy="11584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25874-F9DD-4BD1-9CA9-226189A9C7D8}">
      <dsp:nvSpPr>
        <dsp:cNvPr id="0" name=""/>
        <dsp:cNvSpPr/>
      </dsp:nvSpPr>
      <dsp:spPr>
        <a:xfrm>
          <a:off x="0" y="0"/>
          <a:ext cx="705394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AD35FD85-E2C7-433C-A4D4-2028241052A8}">
      <dsp:nvSpPr>
        <dsp:cNvPr id="0" name=""/>
        <dsp:cNvSpPr/>
      </dsp:nvSpPr>
      <dsp:spPr>
        <a:xfrm>
          <a:off x="0" y="0"/>
          <a:ext cx="7053942" cy="1396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kern="1200" dirty="0"/>
            <a:t>Henri Becquerel i Pierre a Marie Curie i někteří další si postupně povšimli, že když si chtěně či nechtěně přiložili skleněnou rádium ke kůži, pocítili pálení a došlo k těžce a dlouho se hojícímu spálení podobnému silnému spálení od Slunce</a:t>
          </a:r>
          <a:endParaRPr lang="en-US" sz="2000" kern="1200" dirty="0"/>
        </a:p>
      </dsp:txBody>
      <dsp:txXfrm>
        <a:off x="0" y="0"/>
        <a:ext cx="7053942" cy="1396751"/>
      </dsp:txXfrm>
    </dsp:sp>
    <dsp:sp modelId="{D96C8CC0-2952-4BCE-A8C2-B3DABF29C30E}">
      <dsp:nvSpPr>
        <dsp:cNvPr id="0" name=""/>
        <dsp:cNvSpPr/>
      </dsp:nvSpPr>
      <dsp:spPr>
        <a:xfrm>
          <a:off x="0" y="1396751"/>
          <a:ext cx="705394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F23E23CA-C3B1-4FF2-944A-513F58195EB9}">
      <dsp:nvSpPr>
        <dsp:cNvPr id="0" name=""/>
        <dsp:cNvSpPr/>
      </dsp:nvSpPr>
      <dsp:spPr>
        <a:xfrm>
          <a:off x="0" y="1396751"/>
          <a:ext cx="7053942" cy="1396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kern="1200" dirty="0"/>
            <a:t>Tehdy se nádory léčily vypalováním, a tak zde byl jen krůček k nápadu využít rádium pro terapii nádorů</a:t>
          </a:r>
          <a:endParaRPr lang="en-US" sz="2000" kern="1200" dirty="0"/>
        </a:p>
      </dsp:txBody>
      <dsp:txXfrm>
        <a:off x="0" y="1396751"/>
        <a:ext cx="7053942" cy="1396751"/>
      </dsp:txXfrm>
    </dsp:sp>
    <dsp:sp modelId="{D481CB68-4D59-4D67-A3D0-2FC8A129362C}">
      <dsp:nvSpPr>
        <dsp:cNvPr id="0" name=""/>
        <dsp:cNvSpPr/>
      </dsp:nvSpPr>
      <dsp:spPr>
        <a:xfrm>
          <a:off x="0" y="2793502"/>
          <a:ext cx="705394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29B05CD0-C99F-4F32-AAC4-AC6E6F5C52CD}">
      <dsp:nvSpPr>
        <dsp:cNvPr id="0" name=""/>
        <dsp:cNvSpPr/>
      </dsp:nvSpPr>
      <dsp:spPr>
        <a:xfrm>
          <a:off x="0" y="2793502"/>
          <a:ext cx="7053942" cy="1396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kern="1200" dirty="0"/>
            <a:t>Skleněné nádoby s rádiem všité do bandáží se přímo přikládaly k nádorům</a:t>
          </a:r>
          <a:endParaRPr lang="en-US" sz="2000" kern="1200" dirty="0"/>
        </a:p>
      </dsp:txBody>
      <dsp:txXfrm>
        <a:off x="0" y="2793502"/>
        <a:ext cx="7053942" cy="1396751"/>
      </dsp:txXfrm>
    </dsp:sp>
    <dsp:sp modelId="{653A1977-870F-4A01-9ACD-F011BE1B51E4}">
      <dsp:nvSpPr>
        <dsp:cNvPr id="0" name=""/>
        <dsp:cNvSpPr/>
      </dsp:nvSpPr>
      <dsp:spPr>
        <a:xfrm>
          <a:off x="0" y="4190253"/>
          <a:ext cx="705394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345E63AC-7716-465B-9AE2-85B6D3AF8B91}">
      <dsp:nvSpPr>
        <dsp:cNvPr id="0" name=""/>
        <dsp:cNvSpPr/>
      </dsp:nvSpPr>
      <dsp:spPr>
        <a:xfrm>
          <a:off x="0" y="4190253"/>
          <a:ext cx="7053942" cy="1396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kern="1200" dirty="0"/>
            <a:t>Radium ale velice drahé: 1 g </a:t>
          </a:r>
          <a:r>
            <a:rPr lang="cs-CZ" sz="2000" kern="1200" dirty="0" err="1"/>
            <a:t>Ra</a:t>
          </a:r>
          <a:r>
            <a:rPr lang="cs-CZ" sz="2000" kern="1200" dirty="0"/>
            <a:t> = 7 tun uranové rudy (1908 – 1 g Au = 66 centů, 1 g </a:t>
          </a:r>
          <a:r>
            <a:rPr lang="cs-CZ" sz="2000" kern="1200" dirty="0" err="1"/>
            <a:t>Ra</a:t>
          </a:r>
          <a:r>
            <a:rPr lang="cs-CZ" sz="2000" kern="1200" dirty="0"/>
            <a:t> = 88 tis USD)</a:t>
          </a:r>
          <a:endParaRPr lang="en-US" sz="2000" kern="1200" dirty="0"/>
        </a:p>
      </dsp:txBody>
      <dsp:txXfrm>
        <a:off x="0" y="4190253"/>
        <a:ext cx="7053942" cy="139675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1415B-A2AC-4985-A097-B9D2771B9993}" type="datetimeFigureOut">
              <a:rPr lang="en-US" smtClean="0"/>
              <a:pPr/>
              <a:t>4/2/2025</a:t>
            </a:fld>
            <a:endParaRPr lang="en-US"/>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CA2D0-EE27-4159-AD4E-C175FC2492F7}" type="slidenum">
              <a:rPr lang="en-US" smtClean="0"/>
              <a:pPr/>
              <a:t>‹#›</a:t>
            </a:fld>
            <a:endParaRPr lang="en-US"/>
          </a:p>
        </p:txBody>
      </p:sp>
    </p:spTree>
    <p:extLst>
      <p:ext uri="{BB962C8B-B14F-4D97-AF65-F5344CB8AC3E}">
        <p14:creationId xmlns:p14="http://schemas.microsoft.com/office/powerpoint/2010/main" val="3723137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CA2D0-EE27-4159-AD4E-C175FC2492F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5707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48E5F061-5163-4BB5-9048-CE6B436C5892}" type="slidenum">
              <a:rPr lang="cs-CZ" smtClean="0"/>
              <a:pPr/>
              <a:t>61</a:t>
            </a:fld>
            <a:endParaRPr lang="cs-CZ"/>
          </a:p>
        </p:txBody>
      </p:sp>
    </p:spTree>
    <p:extLst>
      <p:ext uri="{BB962C8B-B14F-4D97-AF65-F5344CB8AC3E}">
        <p14:creationId xmlns:p14="http://schemas.microsoft.com/office/powerpoint/2010/main" val="3918636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fld id="{7F33FEAC-7CC2-4007-A48B-18AEC7E417A2}"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3469060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F33FEAC-7CC2-4007-A48B-18AEC7E417A2}"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3288399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F33FEAC-7CC2-4007-A48B-18AEC7E417A2}"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1912037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6" name="PlaceHolder 2"/>
          <p:cNvSpPr>
            <a:spLocks noGrp="1"/>
          </p:cNvSpPr>
          <p:nvPr>
            <p:ph type="subTitle"/>
          </p:nvPr>
        </p:nvSpPr>
        <p:spPr>
          <a:xfrm>
            <a:off x="838080" y="1825560"/>
            <a:ext cx="10515360" cy="4350960"/>
          </a:xfrm>
          <a:prstGeom prst="rect">
            <a:avLst/>
          </a:prstGeom>
        </p:spPr>
        <p:txBody>
          <a:bodyPr lIns="0" tIns="0" rIns="0" bIns="0" anchor="ctr">
            <a:noAutofit/>
          </a:bodyPr>
          <a:lstStyle/>
          <a:p>
            <a:pPr algn="ctr"/>
            <a:endParaRPr lang="cs-CZ" sz="3200" b="0" strike="noStrike" spc="-1">
              <a:latin typeface="Arial"/>
            </a:endParaRPr>
          </a:p>
        </p:txBody>
      </p:sp>
    </p:spTree>
    <p:extLst>
      <p:ext uri="{BB962C8B-B14F-4D97-AF65-F5344CB8AC3E}">
        <p14:creationId xmlns:p14="http://schemas.microsoft.com/office/powerpoint/2010/main" val="2261140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47" name="PlaceHolder 2"/>
          <p:cNvSpPr>
            <a:spLocks noGrp="1"/>
          </p:cNvSpPr>
          <p:nvPr>
            <p:ph type="subTitle"/>
          </p:nvPr>
        </p:nvSpPr>
        <p:spPr>
          <a:xfrm>
            <a:off x="838080" y="1825560"/>
            <a:ext cx="10515360" cy="4350960"/>
          </a:xfrm>
          <a:prstGeom prst="rect">
            <a:avLst/>
          </a:prstGeom>
        </p:spPr>
        <p:txBody>
          <a:bodyPr lIns="0" tIns="0" rIns="0" bIns="0" anchor="ctr">
            <a:noAutofit/>
          </a:bodyPr>
          <a:lstStyle/>
          <a:p>
            <a:pPr algn="ctr"/>
            <a:endParaRPr lang="cs-CZ"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49" name="PlaceHolder 2"/>
          <p:cNvSpPr>
            <a:spLocks noGrp="1"/>
          </p:cNvSpPr>
          <p:nvPr>
            <p:ph type="body"/>
          </p:nvPr>
        </p:nvSpPr>
        <p:spPr>
          <a:xfrm>
            <a:off x="838080" y="1825560"/>
            <a:ext cx="10515360" cy="4350960"/>
          </a:xfrm>
          <a:prstGeom prst="rect">
            <a:avLst/>
          </a:prstGeom>
        </p:spPr>
        <p:txBody>
          <a:bodyPr lIns="0" tIns="0" rIns="0" bIns="0">
            <a:normAutofit/>
          </a:bodyPr>
          <a:lstStyle/>
          <a:p>
            <a:endParaRPr lang="cs-CZ" sz="28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51" name="PlaceHolder 2"/>
          <p:cNvSpPr>
            <a:spLocks noGrp="1"/>
          </p:cNvSpPr>
          <p:nvPr>
            <p:ph type="body"/>
          </p:nvPr>
        </p:nvSpPr>
        <p:spPr>
          <a:xfrm>
            <a:off x="838080" y="1825560"/>
            <a:ext cx="5131200" cy="435096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52" name="PlaceHolder 3"/>
          <p:cNvSpPr>
            <a:spLocks noGrp="1"/>
          </p:cNvSpPr>
          <p:nvPr>
            <p:ph type="body"/>
          </p:nvPr>
        </p:nvSpPr>
        <p:spPr>
          <a:xfrm>
            <a:off x="6226560" y="1825560"/>
            <a:ext cx="5131200" cy="4350960"/>
          </a:xfrm>
          <a:prstGeom prst="rect">
            <a:avLst/>
          </a:prstGeom>
        </p:spPr>
        <p:txBody>
          <a:bodyPr lIns="0" tIns="0" rIns="0" bIns="0">
            <a:normAutofit/>
          </a:bodyPr>
          <a:lstStyle/>
          <a:p>
            <a:endParaRPr lang="cs-CZ" sz="28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10515360" cy="6144120"/>
          </a:xfrm>
          <a:prstGeom prst="rect">
            <a:avLst/>
          </a:prstGeom>
        </p:spPr>
        <p:txBody>
          <a:bodyPr lIns="0" tIns="0" rIns="0" bIns="0" anchor="ctr">
            <a:noAutofit/>
          </a:bodyPr>
          <a:lstStyle/>
          <a:p>
            <a:pPr algn="ctr"/>
            <a:endParaRPr lang="cs-CZ"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56" name="PlaceHolder 2"/>
          <p:cNvSpPr>
            <a:spLocks noGrp="1"/>
          </p:cNvSpPr>
          <p:nvPr>
            <p:ph type="body"/>
          </p:nvPr>
        </p:nvSpPr>
        <p:spPr>
          <a:xfrm>
            <a:off x="838080" y="182556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57" name="PlaceHolder 3"/>
          <p:cNvSpPr>
            <a:spLocks noGrp="1"/>
          </p:cNvSpPr>
          <p:nvPr>
            <p:ph type="body"/>
          </p:nvPr>
        </p:nvSpPr>
        <p:spPr>
          <a:xfrm>
            <a:off x="6226560" y="1825560"/>
            <a:ext cx="5131200" cy="435096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58" name="PlaceHolder 4"/>
          <p:cNvSpPr>
            <a:spLocks noGrp="1"/>
          </p:cNvSpPr>
          <p:nvPr>
            <p:ph type="body"/>
          </p:nvPr>
        </p:nvSpPr>
        <p:spPr>
          <a:xfrm>
            <a:off x="838080" y="409824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F33FEAC-7CC2-4007-A48B-18AEC7E417A2}"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1853151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60" name="PlaceHolder 2"/>
          <p:cNvSpPr>
            <a:spLocks noGrp="1"/>
          </p:cNvSpPr>
          <p:nvPr>
            <p:ph type="body"/>
          </p:nvPr>
        </p:nvSpPr>
        <p:spPr>
          <a:xfrm>
            <a:off x="838080" y="1825560"/>
            <a:ext cx="5131200" cy="435096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61" name="PlaceHolder 3"/>
          <p:cNvSpPr>
            <a:spLocks noGrp="1"/>
          </p:cNvSpPr>
          <p:nvPr>
            <p:ph type="body"/>
          </p:nvPr>
        </p:nvSpPr>
        <p:spPr>
          <a:xfrm>
            <a:off x="6226560" y="182556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62" name="PlaceHolder 4"/>
          <p:cNvSpPr>
            <a:spLocks noGrp="1"/>
          </p:cNvSpPr>
          <p:nvPr>
            <p:ph type="body"/>
          </p:nvPr>
        </p:nvSpPr>
        <p:spPr>
          <a:xfrm>
            <a:off x="6226560" y="409824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64" name="PlaceHolder 2"/>
          <p:cNvSpPr>
            <a:spLocks noGrp="1"/>
          </p:cNvSpPr>
          <p:nvPr>
            <p:ph type="body"/>
          </p:nvPr>
        </p:nvSpPr>
        <p:spPr>
          <a:xfrm>
            <a:off x="838080" y="182556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65" name="PlaceHolder 3"/>
          <p:cNvSpPr>
            <a:spLocks noGrp="1"/>
          </p:cNvSpPr>
          <p:nvPr>
            <p:ph type="body"/>
          </p:nvPr>
        </p:nvSpPr>
        <p:spPr>
          <a:xfrm>
            <a:off x="6226560" y="182556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66" name="PlaceHolder 4"/>
          <p:cNvSpPr>
            <a:spLocks noGrp="1"/>
          </p:cNvSpPr>
          <p:nvPr>
            <p:ph type="body"/>
          </p:nvPr>
        </p:nvSpPr>
        <p:spPr>
          <a:xfrm>
            <a:off x="838080" y="4098240"/>
            <a:ext cx="10515360" cy="2075040"/>
          </a:xfrm>
          <a:prstGeom prst="rect">
            <a:avLst/>
          </a:prstGeom>
        </p:spPr>
        <p:txBody>
          <a:bodyPr lIns="0" tIns="0" rIns="0" bIns="0">
            <a:normAutofit/>
          </a:bodyPr>
          <a:lstStyle/>
          <a:p>
            <a:endParaRPr lang="cs-CZ" sz="28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68" name="PlaceHolder 2"/>
          <p:cNvSpPr>
            <a:spLocks noGrp="1"/>
          </p:cNvSpPr>
          <p:nvPr>
            <p:ph type="body"/>
          </p:nvPr>
        </p:nvSpPr>
        <p:spPr>
          <a:xfrm>
            <a:off x="838080" y="1825560"/>
            <a:ext cx="1051536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69" name="PlaceHolder 3"/>
          <p:cNvSpPr>
            <a:spLocks noGrp="1"/>
          </p:cNvSpPr>
          <p:nvPr>
            <p:ph type="body"/>
          </p:nvPr>
        </p:nvSpPr>
        <p:spPr>
          <a:xfrm>
            <a:off x="838080" y="4098240"/>
            <a:ext cx="10515360" cy="2075040"/>
          </a:xfrm>
          <a:prstGeom prst="rect">
            <a:avLst/>
          </a:prstGeom>
        </p:spPr>
        <p:txBody>
          <a:bodyPr lIns="0" tIns="0" rIns="0" bIns="0">
            <a:normAutofit/>
          </a:bodyPr>
          <a:lstStyle/>
          <a:p>
            <a:endParaRPr lang="cs-CZ" sz="28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71" name="PlaceHolder 2"/>
          <p:cNvSpPr>
            <a:spLocks noGrp="1"/>
          </p:cNvSpPr>
          <p:nvPr>
            <p:ph type="body"/>
          </p:nvPr>
        </p:nvSpPr>
        <p:spPr>
          <a:xfrm>
            <a:off x="838080" y="182556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72" name="PlaceHolder 3"/>
          <p:cNvSpPr>
            <a:spLocks noGrp="1"/>
          </p:cNvSpPr>
          <p:nvPr>
            <p:ph type="body"/>
          </p:nvPr>
        </p:nvSpPr>
        <p:spPr>
          <a:xfrm>
            <a:off x="6226560" y="182556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73" name="PlaceHolder 4"/>
          <p:cNvSpPr>
            <a:spLocks noGrp="1"/>
          </p:cNvSpPr>
          <p:nvPr>
            <p:ph type="body"/>
          </p:nvPr>
        </p:nvSpPr>
        <p:spPr>
          <a:xfrm>
            <a:off x="838080" y="409824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74" name="PlaceHolder 5"/>
          <p:cNvSpPr>
            <a:spLocks noGrp="1"/>
          </p:cNvSpPr>
          <p:nvPr>
            <p:ph type="body"/>
          </p:nvPr>
        </p:nvSpPr>
        <p:spPr>
          <a:xfrm>
            <a:off x="6226560" y="409824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76" name="PlaceHolder 2"/>
          <p:cNvSpPr>
            <a:spLocks noGrp="1"/>
          </p:cNvSpPr>
          <p:nvPr>
            <p:ph type="body"/>
          </p:nvPr>
        </p:nvSpPr>
        <p:spPr>
          <a:xfrm>
            <a:off x="838080" y="1825560"/>
            <a:ext cx="338544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77" name="PlaceHolder 3"/>
          <p:cNvSpPr>
            <a:spLocks noGrp="1"/>
          </p:cNvSpPr>
          <p:nvPr>
            <p:ph type="body"/>
          </p:nvPr>
        </p:nvSpPr>
        <p:spPr>
          <a:xfrm>
            <a:off x="4393440" y="1825560"/>
            <a:ext cx="338544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78" name="PlaceHolder 4"/>
          <p:cNvSpPr>
            <a:spLocks noGrp="1"/>
          </p:cNvSpPr>
          <p:nvPr>
            <p:ph type="body"/>
          </p:nvPr>
        </p:nvSpPr>
        <p:spPr>
          <a:xfrm>
            <a:off x="7948320" y="1825560"/>
            <a:ext cx="338544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79" name="PlaceHolder 5"/>
          <p:cNvSpPr>
            <a:spLocks noGrp="1"/>
          </p:cNvSpPr>
          <p:nvPr>
            <p:ph type="body"/>
          </p:nvPr>
        </p:nvSpPr>
        <p:spPr>
          <a:xfrm>
            <a:off x="838080" y="4098240"/>
            <a:ext cx="338544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80" name="PlaceHolder 6"/>
          <p:cNvSpPr>
            <a:spLocks noGrp="1"/>
          </p:cNvSpPr>
          <p:nvPr>
            <p:ph type="body"/>
          </p:nvPr>
        </p:nvSpPr>
        <p:spPr>
          <a:xfrm>
            <a:off x="4393440" y="4098240"/>
            <a:ext cx="338544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81" name="PlaceHolder 7"/>
          <p:cNvSpPr>
            <a:spLocks noGrp="1"/>
          </p:cNvSpPr>
          <p:nvPr>
            <p:ph type="body"/>
          </p:nvPr>
        </p:nvSpPr>
        <p:spPr>
          <a:xfrm>
            <a:off x="7948320" y="4098240"/>
            <a:ext cx="3385440" cy="2075040"/>
          </a:xfrm>
          <a:prstGeom prst="rect">
            <a:avLst/>
          </a:prstGeom>
        </p:spPr>
        <p:txBody>
          <a:bodyPr lIns="0" tIns="0" rIns="0" bIns="0">
            <a:normAutofit/>
          </a:bodyPr>
          <a:lstStyle/>
          <a:p>
            <a:endParaRPr lang="cs-CZ" sz="28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t>02.04.2025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3394586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t>02.04.2025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3319646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B9812A1-7B5F-49FC-9C84-A5E8254F5BF5}" type="datetimeFigureOut">
              <a:rPr lang="cs-CZ" smtClean="0"/>
              <a:t>02.04.2025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318627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B9812A1-7B5F-49FC-9C84-A5E8254F5BF5}" type="datetimeFigureOut">
              <a:rPr lang="cs-CZ" smtClean="0"/>
              <a:t>02.04.2025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3665039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39789"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1"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B9812A1-7B5F-49FC-9C84-A5E8254F5BF5}" type="datetimeFigureOut">
              <a:rPr lang="cs-CZ" smtClean="0"/>
              <a:t>02.04.2025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2022986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7F33FEAC-7CC2-4007-A48B-18AEC7E417A2}"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19582339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B9812A1-7B5F-49FC-9C84-A5E8254F5BF5}" type="datetimeFigureOut">
              <a:rPr lang="cs-CZ" smtClean="0"/>
              <a:t>02.04.2025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3104276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9812A1-7B5F-49FC-9C84-A5E8254F5BF5}" type="datetimeFigureOut">
              <a:rPr lang="cs-CZ" smtClean="0"/>
              <a:t>02.04.2025</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915597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BB9812A1-7B5F-49FC-9C84-A5E8254F5BF5}" type="datetimeFigureOut">
              <a:rPr lang="cs-CZ" smtClean="0"/>
              <a:t>02.04.2025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2532423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BB9812A1-7B5F-49FC-9C84-A5E8254F5BF5}" type="datetimeFigureOut">
              <a:rPr lang="cs-CZ" smtClean="0"/>
              <a:t>02.04.2025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27596232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t>02.04.2025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4114545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t>02.04.2025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143497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7F33FEAC-7CC2-4007-A48B-18AEC7E417A2}"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1974370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839789"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Content Placeholder 5"/>
          <p:cNvSpPr>
            <a:spLocks noGrp="1"/>
          </p:cNvSpPr>
          <p:nvPr>
            <p:ph sz="quarter" idx="4"/>
          </p:nvPr>
        </p:nvSpPr>
        <p:spPr>
          <a:xfrm>
            <a:off x="6172201"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7F33FEAC-7CC2-4007-A48B-18AEC7E417A2}" type="datetimeFigureOut">
              <a:rPr lang="en-US" smtClean="0"/>
              <a:pPr/>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3185549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7F33FEAC-7CC2-4007-A48B-18AEC7E417A2}" type="datetimeFigureOut">
              <a:rPr lang="en-US" smtClean="0"/>
              <a:pPr/>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3878241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3FEAC-7CC2-4007-A48B-18AEC7E417A2}" type="datetimeFigureOut">
              <a:rPr lang="en-US" smtClean="0"/>
              <a:pPr/>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3207982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7F33FEAC-7CC2-4007-A48B-18AEC7E417A2}"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9078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7F33FEAC-7CC2-4007-A48B-18AEC7E417A2}"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4204631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33FEAC-7CC2-4007-A48B-18AEC7E417A2}" type="datetimeFigureOut">
              <a:rPr lang="en-US" smtClean="0"/>
              <a:pPr/>
              <a:t>4/2/2025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8AAA6-0513-4049-8FBB-8DB4CB6B5496}" type="slidenum">
              <a:rPr lang="en-US" smtClean="0"/>
              <a:pPr/>
              <a:t>‹#›</a:t>
            </a:fld>
            <a:endParaRPr lang="en-US"/>
          </a:p>
        </p:txBody>
      </p:sp>
    </p:spTree>
    <p:extLst>
      <p:ext uri="{BB962C8B-B14F-4D97-AF65-F5344CB8AC3E}">
        <p14:creationId xmlns:p14="http://schemas.microsoft.com/office/powerpoint/2010/main" val="35531076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360" cy="1325160"/>
          </a:xfrm>
          <a:prstGeom prst="rect">
            <a:avLst/>
          </a:prstGeom>
        </p:spPr>
        <p:txBody>
          <a:bodyPr anchor="ctr">
            <a:noAutofit/>
          </a:bodyPr>
          <a:lstStyle/>
          <a:p>
            <a:pPr>
              <a:lnSpc>
                <a:spcPct val="90000"/>
              </a:lnSpc>
            </a:pPr>
            <a:r>
              <a:rPr lang="cs-CZ" sz="4400" b="0" strike="noStrike" spc="-1">
                <a:solidFill>
                  <a:srgbClr val="000000"/>
                </a:solidFill>
                <a:latin typeface="Calibri Light"/>
              </a:rPr>
              <a:t>Kliknutím lze upravit styl.</a:t>
            </a:r>
            <a:endParaRPr lang="cs-CZ" sz="4400" b="0" strike="noStrike" spc="-1">
              <a:solidFill>
                <a:srgbClr val="000000"/>
              </a:solidFill>
              <a:latin typeface="Calibri"/>
            </a:endParaRPr>
          </a:p>
        </p:txBody>
      </p:sp>
      <p:sp>
        <p:nvSpPr>
          <p:cNvPr id="42" name="PlaceHolder 2"/>
          <p:cNvSpPr>
            <a:spLocks noGrp="1"/>
          </p:cNvSpPr>
          <p:nvPr>
            <p:ph type="body"/>
          </p:nvPr>
        </p:nvSpPr>
        <p:spPr>
          <a:xfrm>
            <a:off x="838080" y="1825560"/>
            <a:ext cx="10515360" cy="4350960"/>
          </a:xfrm>
          <a:prstGeom prst="rect">
            <a:avLst/>
          </a:prstGeom>
        </p:spPr>
        <p:txBody>
          <a:bodyPr>
            <a:noAutofit/>
          </a:bodyPr>
          <a:lstStyle/>
          <a:p>
            <a:pPr marL="228600" indent="-228240">
              <a:lnSpc>
                <a:spcPct val="90000"/>
              </a:lnSpc>
              <a:spcBef>
                <a:spcPts val="1001"/>
              </a:spcBef>
              <a:buClr>
                <a:srgbClr val="000000"/>
              </a:buClr>
              <a:buFont typeface="Arial"/>
              <a:buChar char="•"/>
            </a:pPr>
            <a:r>
              <a:rPr lang="cs-CZ" sz="2800" b="0" strike="noStrike" spc="-1">
                <a:solidFill>
                  <a:srgbClr val="000000"/>
                </a:solidFill>
                <a:latin typeface="Calibri"/>
              </a:rPr>
              <a:t>Kliknutím lze upravit styly předlohy textu.</a:t>
            </a:r>
          </a:p>
          <a:p>
            <a:pPr marL="685800" lvl="1" indent="-228240">
              <a:lnSpc>
                <a:spcPct val="90000"/>
              </a:lnSpc>
              <a:spcBef>
                <a:spcPts val="499"/>
              </a:spcBef>
              <a:buClr>
                <a:srgbClr val="000000"/>
              </a:buClr>
              <a:buFont typeface="Arial"/>
              <a:buChar char="•"/>
            </a:pPr>
            <a:r>
              <a:rPr lang="cs-CZ" sz="2400" b="0" strike="noStrike" spc="-1">
                <a:solidFill>
                  <a:srgbClr val="000000"/>
                </a:solidFill>
                <a:latin typeface="Calibri"/>
              </a:rPr>
              <a:t>Druhá úroveň</a:t>
            </a:r>
          </a:p>
          <a:p>
            <a:pPr marL="1143000" lvl="2" indent="-228240">
              <a:lnSpc>
                <a:spcPct val="90000"/>
              </a:lnSpc>
              <a:spcBef>
                <a:spcPts val="499"/>
              </a:spcBef>
              <a:buClr>
                <a:srgbClr val="000000"/>
              </a:buClr>
              <a:buFont typeface="Arial"/>
              <a:buChar char="•"/>
            </a:pPr>
            <a:r>
              <a:rPr lang="cs-CZ" sz="2000" b="0" strike="noStrike" spc="-1">
                <a:solidFill>
                  <a:srgbClr val="000000"/>
                </a:solidFill>
                <a:latin typeface="Calibri"/>
              </a:rPr>
              <a:t>Třetí úroveň</a:t>
            </a:r>
          </a:p>
          <a:p>
            <a:pPr marL="1600200" lvl="3" indent="-228240">
              <a:lnSpc>
                <a:spcPct val="90000"/>
              </a:lnSpc>
              <a:spcBef>
                <a:spcPts val="499"/>
              </a:spcBef>
              <a:buClr>
                <a:srgbClr val="000000"/>
              </a:buClr>
              <a:buFont typeface="Arial"/>
              <a:buChar char="•"/>
            </a:pPr>
            <a:r>
              <a:rPr lang="cs-CZ" sz="1800" b="0" strike="noStrike" spc="-1">
                <a:solidFill>
                  <a:srgbClr val="000000"/>
                </a:solidFill>
                <a:latin typeface="Calibri"/>
              </a:rPr>
              <a:t>Čtvrtá úroveň</a:t>
            </a:r>
          </a:p>
          <a:p>
            <a:pPr marL="2057400" lvl="4" indent="-228240">
              <a:lnSpc>
                <a:spcPct val="90000"/>
              </a:lnSpc>
              <a:spcBef>
                <a:spcPts val="499"/>
              </a:spcBef>
              <a:buClr>
                <a:srgbClr val="000000"/>
              </a:buClr>
              <a:buFont typeface="Arial"/>
              <a:buChar char="•"/>
            </a:pPr>
            <a:r>
              <a:rPr lang="cs-CZ" sz="1800" b="0" strike="noStrike" spc="-1">
                <a:solidFill>
                  <a:srgbClr val="000000"/>
                </a:solidFill>
                <a:latin typeface="Calibri"/>
              </a:rPr>
              <a:t>Pátá úroveň</a:t>
            </a:r>
          </a:p>
        </p:txBody>
      </p:sp>
      <p:sp>
        <p:nvSpPr>
          <p:cNvPr id="43" name="PlaceHolder 3"/>
          <p:cNvSpPr>
            <a:spLocks noGrp="1"/>
          </p:cNvSpPr>
          <p:nvPr>
            <p:ph type="dt"/>
          </p:nvPr>
        </p:nvSpPr>
        <p:spPr>
          <a:xfrm>
            <a:off x="838080" y="6356520"/>
            <a:ext cx="2742720" cy="364680"/>
          </a:xfrm>
          <a:prstGeom prst="rect">
            <a:avLst/>
          </a:prstGeom>
        </p:spPr>
        <p:txBody>
          <a:bodyPr anchor="ctr">
            <a:noAutofit/>
          </a:bodyPr>
          <a:lstStyle/>
          <a:p>
            <a:fld id="{FB8E1FDD-2E1A-4677-B80D-B5442ACB60D9}" type="datetime">
              <a:rPr lang="cs-CZ" sz="1200" spc="-1">
                <a:solidFill>
                  <a:srgbClr val="8B8B8B"/>
                </a:solidFill>
                <a:latin typeface="Calibri"/>
              </a:rPr>
              <a:pPr/>
              <a:t>02.04.2025</a:t>
            </a:fld>
            <a:endParaRPr lang="cs-CZ" sz="1200" spc="-1">
              <a:solidFill>
                <a:prstClr val="black"/>
              </a:solidFill>
              <a:latin typeface="Times New Roman"/>
            </a:endParaRPr>
          </a:p>
        </p:txBody>
      </p:sp>
      <p:sp>
        <p:nvSpPr>
          <p:cNvPr id="44" name="PlaceHolder 4"/>
          <p:cNvSpPr>
            <a:spLocks noGrp="1"/>
          </p:cNvSpPr>
          <p:nvPr>
            <p:ph type="ftr"/>
          </p:nvPr>
        </p:nvSpPr>
        <p:spPr>
          <a:xfrm>
            <a:off x="4038720" y="6356520"/>
            <a:ext cx="4114560" cy="364680"/>
          </a:xfrm>
          <a:prstGeom prst="rect">
            <a:avLst/>
          </a:prstGeom>
        </p:spPr>
        <p:txBody>
          <a:bodyPr anchor="ctr">
            <a:noAutofit/>
          </a:bodyPr>
          <a:lstStyle/>
          <a:p>
            <a:endParaRPr lang="cs-CZ" sz="2400" spc="-1">
              <a:solidFill>
                <a:prstClr val="black"/>
              </a:solidFill>
              <a:latin typeface="Times New Roman"/>
            </a:endParaRPr>
          </a:p>
        </p:txBody>
      </p:sp>
      <p:sp>
        <p:nvSpPr>
          <p:cNvPr id="45" name="PlaceHolder 5"/>
          <p:cNvSpPr>
            <a:spLocks noGrp="1"/>
          </p:cNvSpPr>
          <p:nvPr>
            <p:ph type="sldNum"/>
          </p:nvPr>
        </p:nvSpPr>
        <p:spPr>
          <a:xfrm>
            <a:off x="8610720" y="6356520"/>
            <a:ext cx="2742720" cy="364680"/>
          </a:xfrm>
          <a:prstGeom prst="rect">
            <a:avLst/>
          </a:prstGeom>
        </p:spPr>
        <p:txBody>
          <a:bodyPr anchor="ctr">
            <a:noAutofit/>
          </a:bodyPr>
          <a:lstStyle/>
          <a:p>
            <a:pPr algn="r"/>
            <a:fld id="{1B0FD882-93D3-46D6-83EE-C95F12722C3A}" type="slidenum">
              <a:rPr lang="cs-CZ" sz="1200" spc="-1">
                <a:solidFill>
                  <a:srgbClr val="8B8B8B"/>
                </a:solidFill>
                <a:latin typeface="Calibri"/>
              </a:rPr>
              <a:pPr algn="r"/>
              <a:t>‹#›</a:t>
            </a:fld>
            <a:endParaRPr lang="cs-CZ" sz="1200" spc="-1">
              <a:solidFill>
                <a:prstClr val="black"/>
              </a:solidFill>
              <a:latin typeface="Times New Roman"/>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812A1-7B5F-49FC-9C84-A5E8254F5BF5}" type="datetimeFigureOut">
              <a:rPr lang="cs-CZ" smtClean="0"/>
              <a:t>02.04.2025</a:t>
            </a:fld>
            <a:endParaRPr lang="cs-CZ"/>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E8A3F9-E7E0-4F05-B383-CB9A7049312E}" type="slidenum">
              <a:rPr lang="cs-CZ" smtClean="0"/>
              <a:t>‹#›</a:t>
            </a:fld>
            <a:endParaRPr lang="cs-CZ"/>
          </a:p>
        </p:txBody>
      </p:sp>
    </p:spTree>
    <p:extLst>
      <p:ext uri="{BB962C8B-B14F-4D97-AF65-F5344CB8AC3E}">
        <p14:creationId xmlns:p14="http://schemas.microsoft.com/office/powerpoint/2010/main" val="265938800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slideLayout" Target="../slideLayouts/slideLayout13.xml"/><Relationship Id="rId4" Type="http://schemas.openxmlformats.org/officeDocument/2006/relationships/image" Target="../media/image181.jpg"/></Relationships>
</file>

<file path=ppt/slides/_rels/slide101.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jpe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image" Target="../media/image189.jpeg"/><Relationship Id="rId1" Type="http://schemas.openxmlformats.org/officeDocument/2006/relationships/slideLayout" Target="../slideLayouts/slideLayout13.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 Id="rId9" Type="http://schemas.openxmlformats.org/officeDocument/2006/relationships/image" Target="../media/image196.jpeg"/></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97.png"/><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image" Target="../media/image202.jp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image" Target="../media/image206.pn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image" Target="../media/image208.jp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13.xml"/><Relationship Id="rId4" Type="http://schemas.openxmlformats.org/officeDocument/2006/relationships/image" Target="../media/image214.jpeg"/></Relationships>
</file>

<file path=ppt/slides/_rels/slide11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image" Target="../media/image215.jpe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14.xml"/><Relationship Id="rId4" Type="http://schemas.openxmlformats.org/officeDocument/2006/relationships/image" Target="../media/image2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20.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image" Target="../media/image220.jpg"/><Relationship Id="rId1" Type="http://schemas.openxmlformats.org/officeDocument/2006/relationships/slideLayout" Target="../slideLayouts/slideLayout26.xml"/><Relationship Id="rId4" Type="http://schemas.openxmlformats.org/officeDocument/2006/relationships/image" Target="../media/image222.jpg"/></Relationships>
</file>

<file path=ppt/slides/_rels/slide121.xml.rels><?xml version="1.0" encoding="UTF-8" standalone="yes"?>
<Relationships xmlns="http://schemas.openxmlformats.org/package/2006/relationships"><Relationship Id="rId2" Type="http://schemas.openxmlformats.org/officeDocument/2006/relationships/image" Target="../media/image223.gif"/><Relationship Id="rId1" Type="http://schemas.openxmlformats.org/officeDocument/2006/relationships/slideLayout" Target="../slideLayouts/slideLayout26.xml"/></Relationships>
</file>

<file path=ppt/slides/_rels/slide122.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2" Type="http://schemas.openxmlformats.org/officeDocument/2006/relationships/image" Target="../media/image225.jpg"/><Relationship Id="rId1" Type="http://schemas.openxmlformats.org/officeDocument/2006/relationships/slideLayout" Target="../slideLayouts/slideLayout26.xml"/></Relationships>
</file>

<file path=ppt/slides/_rels/slide124.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6.xml"/></Relationships>
</file>

<file path=ppt/slides/_rels/slide125.xml.rels><?xml version="1.0" encoding="UTF-8" standalone="yes"?>
<Relationships xmlns="http://schemas.openxmlformats.org/package/2006/relationships"><Relationship Id="rId3" Type="http://schemas.openxmlformats.org/officeDocument/2006/relationships/image" Target="../media/image228.jpg"/><Relationship Id="rId2" Type="http://schemas.openxmlformats.org/officeDocument/2006/relationships/image" Target="../media/image227.jpeg"/><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jpg"/><Relationship Id="rId1" Type="http://schemas.openxmlformats.org/officeDocument/2006/relationships/slideLayout" Target="../slideLayouts/slideLayout31.xml"/></Relationships>
</file>

<file path=ppt/slides/_rels/slide127.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image" Target="../media/image231.GIF"/><Relationship Id="rId1" Type="http://schemas.openxmlformats.org/officeDocument/2006/relationships/slideLayout" Target="../slideLayouts/slideLayout26.xml"/><Relationship Id="rId4" Type="http://schemas.openxmlformats.org/officeDocument/2006/relationships/image" Target="../media/image229.jpg"/></Relationships>
</file>

<file path=ppt/slides/_rels/slide128.xml.rels><?xml version="1.0" encoding="UTF-8" standalone="yes"?>
<Relationships xmlns="http://schemas.openxmlformats.org/package/2006/relationships"><Relationship Id="rId2" Type="http://schemas.openxmlformats.org/officeDocument/2006/relationships/image" Target="../media/image232.jp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www.wikiwand.com/cs/Z%C3%A1%C5%99en%C3%AD_gama" TargetMode="External"/></Relationships>
</file>

<file path=ppt/slides/_rels/slide130.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png"/><Relationship Id="rId1" Type="http://schemas.openxmlformats.org/officeDocument/2006/relationships/slideLayout" Target="../slideLayouts/slideLayout14.xml"/><Relationship Id="rId4" Type="http://schemas.openxmlformats.org/officeDocument/2006/relationships/image" Target="../media/image238.jpeg"/></Relationships>
</file>

<file path=ppt/slides/_rels/slide13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jpeg"/><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image" Target="../media/image242.jpg"/><Relationship Id="rId2" Type="http://schemas.openxmlformats.org/officeDocument/2006/relationships/image" Target="../media/image241.jpg"/><Relationship Id="rId1" Type="http://schemas.openxmlformats.org/officeDocument/2006/relationships/slideLayout" Target="../slideLayouts/slideLayout13.xml"/><Relationship Id="rId6" Type="http://schemas.openxmlformats.org/officeDocument/2006/relationships/image" Target="../media/image244.jpg"/><Relationship Id="rId5" Type="http://schemas.openxmlformats.org/officeDocument/2006/relationships/image" Target="../media/image243.png"/><Relationship Id="rId4" Type="http://schemas.openxmlformats.org/officeDocument/2006/relationships/image" Target="../media/image239.jpeg"/></Relationships>
</file>

<file path=ppt/slides/_rels/slide136.xml.rels><?xml version="1.0" encoding="UTF-8" standalone="yes"?>
<Relationships xmlns="http://schemas.openxmlformats.org/package/2006/relationships"><Relationship Id="rId3" Type="http://schemas.openxmlformats.org/officeDocument/2006/relationships/image" Target="../media/image246.jpg"/><Relationship Id="rId2" Type="http://schemas.openxmlformats.org/officeDocument/2006/relationships/image" Target="../media/image245.jpe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jpeg"/><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png"/><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jpe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54.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jpe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jpg"/><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264.jpeg"/></Relationships>
</file>

<file path=ppt/slides/_rels/slide148.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266.gi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3390/radiation1030015"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zoom.iprima.cz/zajimavosti/blesky-gama-zareni-110471" TargetMode="External"/><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4.xml"/><Relationship Id="rId5" Type="http://schemas.openxmlformats.org/officeDocument/2006/relationships/hyperlink" Target="https://cs.wikipedia.org/wiki/%C5%98e%C4%8Dtina" TargetMode="Externa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378/chest.66.3.240" TargetMode="External"/><Relationship Id="rId2" Type="http://schemas.openxmlformats.org/officeDocument/2006/relationships/image" Target="../media/image30.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emf"/><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emf"/><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gi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9.png"/><Relationship Id="rId2" Type="http://schemas.openxmlformats.org/officeDocument/2006/relationships/image" Target="../media/image56.jpg"/><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3.gif"/></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63.emf"/><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gif"/></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9.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7.svg"/></Relationships>
</file>

<file path=ppt/slides/_rels/slide54.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0.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gif"/><Relationship Id="rId1" Type="http://schemas.openxmlformats.org/officeDocument/2006/relationships/slideLayout" Target="../slideLayouts/slideLayout7.xml"/><Relationship Id="rId6" Type="http://schemas.openxmlformats.org/officeDocument/2006/relationships/image" Target="../media/image103.gif"/><Relationship Id="rId5" Type="http://schemas.openxmlformats.org/officeDocument/2006/relationships/image" Target="../media/image102.gif"/><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6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7.xml"/><Relationship Id="rId4" Type="http://schemas.openxmlformats.org/officeDocument/2006/relationships/image" Target="../media/image110.jpg"/></Relationships>
</file>

<file path=ppt/slides/_rels/slide6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emf"/><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jpeg"/></Relationships>
</file>

<file path=ppt/slides/_rels/slide67.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image" Target="../media/image126.jpeg"/></Relationships>
</file>

<file path=ppt/slides/_rels/slide7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2.xml"/><Relationship Id="rId5" Type="http://schemas.openxmlformats.org/officeDocument/2006/relationships/image" Target="../media/image134.png"/><Relationship Id="rId4" Type="http://schemas.openxmlformats.org/officeDocument/2006/relationships/image" Target="../media/image133.jpeg"/></Relationships>
</file>

<file path=ppt/slides/_rels/slide76.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51.jpeg"/><Relationship Id="rId7" Type="http://schemas.openxmlformats.org/officeDocument/2006/relationships/image" Target="../media/image138.jpg"/><Relationship Id="rId2" Type="http://schemas.openxmlformats.org/officeDocument/2006/relationships/image" Target="../media/image135.jpeg"/><Relationship Id="rId1" Type="http://schemas.openxmlformats.org/officeDocument/2006/relationships/slideLayout" Target="../slideLayouts/slideLayout14.xml"/><Relationship Id="rId6" Type="http://schemas.openxmlformats.org/officeDocument/2006/relationships/image" Target="../media/image137.jpeg"/><Relationship Id="rId5" Type="http://schemas.openxmlformats.org/officeDocument/2006/relationships/image" Target="../media/image136.jpeg"/><Relationship Id="rId10" Type="http://schemas.openxmlformats.org/officeDocument/2006/relationships/image" Target="../media/image141.jpeg"/><Relationship Id="rId4" Type="http://schemas.openxmlformats.org/officeDocument/2006/relationships/image" Target="../media/image131.jpeg"/><Relationship Id="rId9" Type="http://schemas.openxmlformats.org/officeDocument/2006/relationships/image" Target="../media/image140.jpg"/></Relationships>
</file>

<file path=ppt/slides/_rels/slide7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jpe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4.xml"/><Relationship Id="rId4" Type="http://schemas.openxmlformats.org/officeDocument/2006/relationships/hyperlink" Target="https://en.wikipedia.org/wiki/U.S._Amateur"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e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13.xml"/><Relationship Id="rId4" Type="http://schemas.openxmlformats.org/officeDocument/2006/relationships/image" Target="../media/image175.png"/></Relationships>
</file>

<file path=ppt/slides/_rels/slide9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14.xml"/><Relationship Id="rId4" Type="http://schemas.openxmlformats.org/officeDocument/2006/relationships/image" Target="../media/image17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Radiační biofyzika </a:t>
            </a:r>
            <a:r>
              <a:rPr lang="cs-CZ" b="1" dirty="0">
                <a:latin typeface="MingLiU_HKSCS-ExtB" panose="02020500000000000000" pitchFamily="18" charset="-120"/>
                <a:ea typeface="MingLiU_HKSCS-ExtB" panose="02020500000000000000" pitchFamily="18" charset="-120"/>
              </a:rPr>
              <a:t>~</a:t>
            </a:r>
            <a:r>
              <a:rPr lang="cs-CZ" b="1" dirty="0"/>
              <a:t> radiobiologie</a:t>
            </a:r>
            <a:br>
              <a:rPr lang="cs-CZ" b="1" dirty="0"/>
            </a:br>
            <a:endParaRPr lang="cs-CZ" b="1" dirty="0"/>
          </a:p>
        </p:txBody>
      </p:sp>
      <p:sp>
        <p:nvSpPr>
          <p:cNvPr id="3" name="Zástupný symbol pro obsah 2"/>
          <p:cNvSpPr>
            <a:spLocks noGrp="1"/>
          </p:cNvSpPr>
          <p:nvPr>
            <p:ph idx="1"/>
          </p:nvPr>
        </p:nvSpPr>
        <p:spPr>
          <a:xfrm>
            <a:off x="2263780" y="1926209"/>
            <a:ext cx="3348990" cy="4351338"/>
          </a:xfrm>
        </p:spPr>
        <p:txBody>
          <a:bodyPr>
            <a:normAutofit/>
          </a:bodyPr>
          <a:lstStyle/>
          <a:p>
            <a:pPr marL="0" indent="0" algn="ctr">
              <a:lnSpc>
                <a:spcPct val="150000"/>
              </a:lnSpc>
              <a:buNone/>
            </a:pPr>
            <a:r>
              <a:rPr lang="cs-CZ" sz="4000" dirty="0"/>
              <a:t>Přednáška 4+5</a:t>
            </a:r>
          </a:p>
          <a:p>
            <a:pPr marL="0" indent="0" algn="ctr">
              <a:lnSpc>
                <a:spcPct val="150000"/>
              </a:lnSpc>
              <a:buNone/>
            </a:pPr>
            <a:r>
              <a:rPr lang="cs-CZ" sz="4000" dirty="0"/>
              <a:t>2025</a:t>
            </a:r>
          </a:p>
          <a:p>
            <a:pPr marL="0" indent="0" algn="ctr">
              <a:lnSpc>
                <a:spcPct val="150000"/>
              </a:lnSpc>
              <a:buNone/>
            </a:pPr>
            <a:endParaRPr lang="cs-CZ" sz="4000" dirty="0"/>
          </a:p>
        </p:txBody>
      </p:sp>
      <p:pic>
        <p:nvPicPr>
          <p:cNvPr id="5" name="Obrázek 4"/>
          <p:cNvPicPr>
            <a:picLocks noChangeAspect="1"/>
          </p:cNvPicPr>
          <p:nvPr/>
        </p:nvPicPr>
        <p:blipFill>
          <a:blip r:embed="rId2" cstate="print"/>
          <a:stretch>
            <a:fillRect/>
          </a:stretch>
        </p:blipFill>
        <p:spPr>
          <a:xfrm>
            <a:off x="5939904" y="1441395"/>
            <a:ext cx="3739609" cy="4735569"/>
          </a:xfrm>
          <a:prstGeom prst="rect">
            <a:avLst/>
          </a:prstGeom>
        </p:spPr>
      </p:pic>
    </p:spTree>
    <p:extLst>
      <p:ext uri="{BB962C8B-B14F-4D97-AF65-F5344CB8AC3E}">
        <p14:creationId xmlns:p14="http://schemas.microsoft.com/office/powerpoint/2010/main" val="4207688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645B7A1D-3727-E23F-788B-7F1B92B74D1F}"/>
              </a:ext>
            </a:extLst>
          </p:cNvPr>
          <p:cNvPicPr>
            <a:picLocks noChangeAspect="1"/>
          </p:cNvPicPr>
          <p:nvPr/>
        </p:nvPicPr>
        <p:blipFill>
          <a:blip r:embed="rId2"/>
          <a:stretch>
            <a:fillRect/>
          </a:stretch>
        </p:blipFill>
        <p:spPr>
          <a:xfrm>
            <a:off x="215898" y="124681"/>
            <a:ext cx="11760203" cy="6608637"/>
          </a:xfrm>
          <a:prstGeom prst="rect">
            <a:avLst/>
          </a:prstGeom>
        </p:spPr>
      </p:pic>
      <p:sp>
        <p:nvSpPr>
          <p:cNvPr id="11" name="TextovéPole 10">
            <a:extLst>
              <a:ext uri="{FF2B5EF4-FFF2-40B4-BE49-F238E27FC236}">
                <a16:creationId xmlns:a16="http://schemas.microsoft.com/office/drawing/2014/main" id="{E1BF68DC-6DD7-E502-6CEF-F5C38395CBF3}"/>
              </a:ext>
            </a:extLst>
          </p:cNvPr>
          <p:cNvSpPr txBox="1"/>
          <p:nvPr/>
        </p:nvSpPr>
        <p:spPr>
          <a:xfrm>
            <a:off x="1850689" y="422040"/>
            <a:ext cx="4793305" cy="1384995"/>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Acceleration (deflection/breaking) of incident electrons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by the electromagnetic field of the target (anode) atoms; Coulomb interactions between negatively charged e- and positively charged nuclei of anode atoms. In general: </a:t>
            </a:r>
            <a:r>
              <a:rPr kumimoji="0" lang="en-US" sz="14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Charged particle (here an electron) is slowed down or deflected by the </a:t>
            </a:r>
            <a:r>
              <a:rPr kumimoji="0" lang="en-US" sz="1400" b="0" i="0" u="sng"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e.m.</a:t>
            </a:r>
            <a:r>
              <a:rPr kumimoji="0" lang="en-US" sz="14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 field of a charged nucleus or another charged particle</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p>
        </p:txBody>
      </p:sp>
      <p:sp>
        <p:nvSpPr>
          <p:cNvPr id="15" name="TextovéPole 14">
            <a:extLst>
              <a:ext uri="{FF2B5EF4-FFF2-40B4-BE49-F238E27FC236}">
                <a16:creationId xmlns:a16="http://schemas.microsoft.com/office/drawing/2014/main" id="{B3B5E53F-24B9-0DAA-49C1-933C5F3538FC}"/>
              </a:ext>
            </a:extLst>
          </p:cNvPr>
          <p:cNvSpPr txBox="1"/>
          <p:nvPr/>
        </p:nvSpPr>
        <p:spPr>
          <a:xfrm>
            <a:off x="6733970" y="412311"/>
            <a:ext cx="5458030" cy="1384995"/>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0000"/>
                </a:solidFill>
                <a:effectLst/>
                <a:uLnTx/>
                <a:uFillTx/>
                <a:latin typeface="Calibri" panose="020F0502020204030204" pitchFamily="34" charset="0"/>
                <a:ea typeface="+mn-ea"/>
                <a:cs typeface="+mn-cs"/>
              </a:rPr>
              <a:t>Electron transitions between inner shells of the target (anode) atoms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The</a:t>
            </a: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accelerated e- knocks out a specific e-</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from the inner electron     shell of an atom (anode). This creates a "hole" after the original e-, which is immediately filled by the transition ("jump") of an e- from           a higher energy level (shell) to minimize the atom's energy. The energy released by the jump is emitted in the form of an X-ray photon.</a:t>
            </a:r>
          </a:p>
        </p:txBody>
      </p:sp>
      <p:sp>
        <p:nvSpPr>
          <p:cNvPr id="19" name="TextovéPole 18">
            <a:extLst>
              <a:ext uri="{FF2B5EF4-FFF2-40B4-BE49-F238E27FC236}">
                <a16:creationId xmlns:a16="http://schemas.microsoft.com/office/drawing/2014/main" id="{045D69C3-E44B-5765-3488-B5B4E7D9C4D0}"/>
              </a:ext>
            </a:extLst>
          </p:cNvPr>
          <p:cNvSpPr txBox="1"/>
          <p:nvPr/>
        </p:nvSpPr>
        <p:spPr>
          <a:xfrm>
            <a:off x="1831233" y="1872681"/>
            <a:ext cx="1904187" cy="307777"/>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dominant</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component</a:t>
            </a:r>
          </a:p>
        </p:txBody>
      </p:sp>
      <p:sp>
        <p:nvSpPr>
          <p:cNvPr id="23" name="TextovéPole 22">
            <a:extLst>
              <a:ext uri="{FF2B5EF4-FFF2-40B4-BE49-F238E27FC236}">
                <a16:creationId xmlns:a16="http://schemas.microsoft.com/office/drawing/2014/main" id="{E89DA42D-18B5-B68C-6BD7-6AE7CC5C0975}"/>
              </a:ext>
            </a:extLst>
          </p:cNvPr>
          <p:cNvSpPr txBox="1"/>
          <p:nvPr/>
        </p:nvSpPr>
        <p:spPr>
          <a:xfrm>
            <a:off x="6733970" y="1745503"/>
            <a:ext cx="5242131" cy="523220"/>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minor</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component; appears only at higher energies, sufficient to eject electrons from inner electron "shells" (high energetic levels)</a:t>
            </a:r>
          </a:p>
        </p:txBody>
      </p:sp>
      <p:sp>
        <p:nvSpPr>
          <p:cNvPr id="27" name="TextovéPole 26">
            <a:extLst>
              <a:ext uri="{FF2B5EF4-FFF2-40B4-BE49-F238E27FC236}">
                <a16:creationId xmlns:a16="http://schemas.microsoft.com/office/drawing/2014/main" id="{AEE85681-6943-EE80-5927-A6FF82CD4602}"/>
              </a:ext>
            </a:extLst>
          </p:cNvPr>
          <p:cNvSpPr txBox="1"/>
          <p:nvPr/>
        </p:nvSpPr>
        <p:spPr>
          <a:xfrm>
            <a:off x="1833665" y="2158180"/>
            <a:ext cx="4939217" cy="1169551"/>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continuous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with E</a:t>
            </a:r>
            <a:r>
              <a:rPr kumimoji="0" lang="en-US" sz="1400" b="0" i="0" u="none" strike="noStrike" kern="1200" cap="none" spc="0" normalizeH="0" baseline="-25000" noProof="0" dirty="0">
                <a:ln>
                  <a:noFill/>
                </a:ln>
                <a:solidFill>
                  <a:srgbClr val="000000"/>
                </a:solidFill>
                <a:effectLst/>
                <a:uLnTx/>
                <a:uFillTx/>
                <a:latin typeface="Calibri" panose="020F0502020204030204" pitchFamily="34" charset="0"/>
                <a:ea typeface="+mn-ea"/>
                <a:cs typeface="+mn-cs"/>
              </a:rPr>
              <a:t>max</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Symbol" panose="05050102010706020507" pitchFamily="18" charset="2"/>
                <a:ea typeface="+mn-ea"/>
                <a:cs typeface="+mn-cs"/>
              </a:rPr>
              <a:t>l</a:t>
            </a:r>
            <a:r>
              <a:rPr kumimoji="0" lang="en-US" sz="1400" b="0" i="0" u="none" strike="noStrike" kern="1200" cap="none" spc="0" normalizeH="0" baseline="-25000" noProof="0" dirty="0" err="1">
                <a:ln>
                  <a:noFill/>
                </a:ln>
                <a:solidFill>
                  <a:srgbClr val="000000"/>
                </a:solidFill>
                <a:effectLst/>
                <a:uLnTx/>
                <a:uFillTx/>
                <a:latin typeface="Calibri" panose="020F0502020204030204" pitchFamily="34" charset="0"/>
                <a:ea typeface="+mn-ea"/>
                <a:cs typeface="+mn-cs"/>
              </a:rPr>
              <a:t>min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given by the kinetic energy of the accelerated e- [The maximum energy in kiloelectron volts (keV)   is numerically equal to the voltage difference between the anode and the cathode in kilovolts peak (kVp); average E is about 1/3    of E</a:t>
            </a:r>
            <a:r>
              <a:rPr kumimoji="0" lang="en-US" sz="1400" b="0" i="0" u="none" strike="noStrike" kern="1200" cap="none" spc="0" normalizeH="0" baseline="-25000" noProof="0" dirty="0">
                <a:ln>
                  <a:noFill/>
                </a:ln>
                <a:solidFill>
                  <a:srgbClr val="000000"/>
                </a:solidFill>
                <a:effectLst/>
                <a:uLnTx/>
                <a:uFillTx/>
                <a:latin typeface="Calibri" panose="020F0502020204030204" pitchFamily="34" charset="0"/>
                <a:ea typeface="+mn-ea"/>
                <a:cs typeface="+mn-cs"/>
              </a:rPr>
              <a:t>MAX</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(later in this lecture)</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31" name="TextovéPole 30">
            <a:extLst>
              <a:ext uri="{FF2B5EF4-FFF2-40B4-BE49-F238E27FC236}">
                <a16:creationId xmlns:a16="http://schemas.microsoft.com/office/drawing/2014/main" id="{8702F49F-D0D7-B892-BDD3-64CDB2067666}"/>
              </a:ext>
            </a:extLst>
          </p:cNvPr>
          <p:cNvSpPr txBox="1"/>
          <p:nvPr/>
        </p:nvSpPr>
        <p:spPr>
          <a:xfrm>
            <a:off x="6733968" y="2500279"/>
            <a:ext cx="5143502" cy="523220"/>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discreet (discontinuous/line spectrum)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peaks characteristic                 for a given element </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(later in this lecture)</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35" name="TextovéPole 34">
            <a:extLst>
              <a:ext uri="{FF2B5EF4-FFF2-40B4-BE49-F238E27FC236}">
                <a16:creationId xmlns:a16="http://schemas.microsoft.com/office/drawing/2014/main" id="{A2E06B9F-3981-ECC4-8B86-CA7C97B172E3}"/>
              </a:ext>
            </a:extLst>
          </p:cNvPr>
          <p:cNvSpPr txBox="1"/>
          <p:nvPr/>
        </p:nvSpPr>
        <p:spPr>
          <a:xfrm>
            <a:off x="1821499" y="3347187"/>
            <a:ext cx="4742813" cy="1169551"/>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Electrons travel at different distances from the nuclei of the anode atoms - </a:t>
            </a: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their</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trajectories are therefore deflected/curved to varying degrees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and the electrons are braked with different intensities; X-photons of different energies (continuous spectrum) are thus generated</a:t>
            </a:r>
          </a:p>
        </p:txBody>
      </p:sp>
      <p:sp>
        <p:nvSpPr>
          <p:cNvPr id="39" name="TextovéPole 38">
            <a:extLst>
              <a:ext uri="{FF2B5EF4-FFF2-40B4-BE49-F238E27FC236}">
                <a16:creationId xmlns:a16="http://schemas.microsoft.com/office/drawing/2014/main" id="{02018DEA-2698-8290-7415-B5636616233F}"/>
              </a:ext>
            </a:extLst>
          </p:cNvPr>
          <p:cNvSpPr txBox="1"/>
          <p:nvPr/>
        </p:nvSpPr>
        <p:spPr>
          <a:xfrm>
            <a:off x="6733970" y="3258920"/>
            <a:ext cx="5143502" cy="1384995"/>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Electrons in an electron shell have different energies, specific to elements. the energy required to eject a certain e- is therefore exactly given. In the same way, the energy of the transition ("jump") of another electron, which fills the "hole" after the ejected electron, is also given. Hence, </a:t>
            </a: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by knocking out specific electrons, X-ray photons  of a specific energy (peaks in the spectrum) are created</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p>
        </p:txBody>
      </p:sp>
      <p:sp>
        <p:nvSpPr>
          <p:cNvPr id="43" name="TextovéPole 42">
            <a:extLst>
              <a:ext uri="{FF2B5EF4-FFF2-40B4-BE49-F238E27FC236}">
                <a16:creationId xmlns:a16="http://schemas.microsoft.com/office/drawing/2014/main" id="{6A86FC9D-4EB1-081C-7A35-8EB3F36F74EF}"/>
              </a:ext>
            </a:extLst>
          </p:cNvPr>
          <p:cNvSpPr txBox="1"/>
          <p:nvPr/>
        </p:nvSpPr>
        <p:spPr>
          <a:xfrm>
            <a:off x="1833665" y="4610709"/>
            <a:ext cx="4840588" cy="738664"/>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Voltage applied to the tube (anode voltage)</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400" b="1"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Does NOT depend on the:</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 nature of gas in tube, b) atomic (Z) number of the target (anode) element, c) cathode voltage (also see below)</a:t>
            </a:r>
          </a:p>
        </p:txBody>
      </p:sp>
      <p:sp>
        <p:nvSpPr>
          <p:cNvPr id="47" name="TextovéPole 46">
            <a:extLst>
              <a:ext uri="{FF2B5EF4-FFF2-40B4-BE49-F238E27FC236}">
                <a16:creationId xmlns:a16="http://schemas.microsoft.com/office/drawing/2014/main" id="{DAF72D73-B25F-3DA8-AA70-50DE48DF6F35}"/>
              </a:ext>
            </a:extLst>
          </p:cNvPr>
          <p:cNvSpPr txBox="1"/>
          <p:nvPr/>
        </p:nvSpPr>
        <p:spPr>
          <a:xfrm>
            <a:off x="6732621" y="4601854"/>
            <a:ext cx="5340760" cy="738664"/>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The energy of the most energetic transition ("jump") in the electron shell</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of the anode atoms. </a:t>
            </a:r>
            <a:r>
              <a:rPr kumimoji="0" lang="en-US" sz="1400" b="1"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Does NOT depend on the:</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kinetic energy     of accelerated e-, i.e., anodic voltage (see below) </a:t>
            </a:r>
          </a:p>
        </p:txBody>
      </p:sp>
      <p:sp>
        <p:nvSpPr>
          <p:cNvPr id="51" name="TextovéPole 50">
            <a:extLst>
              <a:ext uri="{FF2B5EF4-FFF2-40B4-BE49-F238E27FC236}">
                <a16:creationId xmlns:a16="http://schemas.microsoft.com/office/drawing/2014/main" id="{748F256E-CF8C-6C73-654F-ABB6CD2B796E}"/>
              </a:ext>
            </a:extLst>
          </p:cNvPr>
          <p:cNvSpPr txBox="1"/>
          <p:nvPr/>
        </p:nvSpPr>
        <p:spPr>
          <a:xfrm>
            <a:off x="1821505" y="5288569"/>
            <a:ext cx="4851669" cy="954107"/>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Determines the energy of accelerated e- and</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thus the "intensity of breaking", i.e., maximum and average energy of</a:t>
            </a: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X-ray photons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Anodic voltage also increases non-specific production (the amount) of e- at the anode.</a:t>
            </a:r>
          </a:p>
        </p:txBody>
      </p:sp>
      <p:sp>
        <p:nvSpPr>
          <p:cNvPr id="55" name="TextovéPole 54">
            <a:extLst>
              <a:ext uri="{FF2B5EF4-FFF2-40B4-BE49-F238E27FC236}">
                <a16:creationId xmlns:a16="http://schemas.microsoft.com/office/drawing/2014/main" id="{D876E86D-C93A-5D3D-0FCB-337C4D1010D9}"/>
              </a:ext>
            </a:extLst>
          </p:cNvPr>
          <p:cNvSpPr txBox="1"/>
          <p:nvPr/>
        </p:nvSpPr>
        <p:spPr>
          <a:xfrm>
            <a:off x="6726674" y="5282721"/>
            <a:ext cx="5150798" cy="954107"/>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No effect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once the energy of the accelerated e- is sufficient to eject the electrons from the target (anode) atoms. However, the energy   of X-ray photons depends only on the energy of jumps in the atoms of the anode (see below)</a:t>
            </a:r>
          </a:p>
        </p:txBody>
      </p:sp>
      <p:sp>
        <p:nvSpPr>
          <p:cNvPr id="63" name="TextovéPole 62">
            <a:extLst>
              <a:ext uri="{FF2B5EF4-FFF2-40B4-BE49-F238E27FC236}">
                <a16:creationId xmlns:a16="http://schemas.microsoft.com/office/drawing/2014/main" id="{D050F7BE-93CA-74FC-0E6D-EF2C444C2254}"/>
              </a:ext>
            </a:extLst>
          </p:cNvPr>
          <p:cNvSpPr txBox="1"/>
          <p:nvPr/>
        </p:nvSpPr>
        <p:spPr>
          <a:xfrm>
            <a:off x="6733968" y="6258614"/>
            <a:ext cx="2351662" cy="307777"/>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↑Z(anode) </a:t>
            </a:r>
            <a:r>
              <a:rPr kumimoji="0" lang="en-US" sz="1400" b="1" i="0" u="none" strike="noStrike" kern="1200" cap="none" spc="0" normalizeH="0" baseline="0" noProof="0" dirty="0">
                <a:ln>
                  <a:noFill/>
                </a:ln>
                <a:solidFill>
                  <a:srgbClr val="FF0000"/>
                </a:solidFill>
                <a:effectLst/>
                <a:uLnTx/>
                <a:uFillTx/>
                <a:latin typeface="Wingdings" panose="05000000000000000000" pitchFamily="2" charset="2"/>
                <a:ea typeface="+mn-ea"/>
                <a:cs typeface="+mn-cs"/>
              </a:rPr>
              <a:t>à</a:t>
            </a: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↑E(R-</a:t>
            </a:r>
            <a:r>
              <a:rPr kumimoji="0" lang="en-US" sz="1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Ray</a:t>
            </a:r>
            <a:r>
              <a:rPr kumimoji="0" lang="en-US" sz="1400" b="1" i="0" u="none" strike="noStrike" kern="1200" cap="none" spc="0" normalizeH="0" baseline="-25000" noProof="0" dirty="0" err="1">
                <a:ln>
                  <a:noFill/>
                </a:ln>
                <a:solidFill>
                  <a:srgbClr val="FF0000"/>
                </a:solidFill>
                <a:effectLst/>
                <a:uLnTx/>
                <a:uFillTx/>
                <a:latin typeface="Calibri" panose="020F0502020204030204" pitchFamily="34" charset="0"/>
                <a:ea typeface="+mn-ea"/>
                <a:cs typeface="+mn-cs"/>
              </a:rPr>
              <a:t>ch</a:t>
            </a: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a:t>
            </a:r>
          </a:p>
        </p:txBody>
      </p:sp>
      <p:pic>
        <p:nvPicPr>
          <p:cNvPr id="5" name="Obrázek 4">
            <a:extLst>
              <a:ext uri="{FF2B5EF4-FFF2-40B4-BE49-F238E27FC236}">
                <a16:creationId xmlns:a16="http://schemas.microsoft.com/office/drawing/2014/main" id="{F621ED8D-D88A-7EB4-E6E7-DE225A9AA2AF}"/>
              </a:ext>
            </a:extLst>
          </p:cNvPr>
          <p:cNvPicPr>
            <a:picLocks noChangeAspect="1"/>
          </p:cNvPicPr>
          <p:nvPr/>
        </p:nvPicPr>
        <p:blipFill>
          <a:blip r:embed="rId3"/>
          <a:stretch>
            <a:fillRect/>
          </a:stretch>
        </p:blipFill>
        <p:spPr>
          <a:xfrm>
            <a:off x="1820426" y="6254366"/>
            <a:ext cx="4791871" cy="377985"/>
          </a:xfrm>
          <a:prstGeom prst="rect">
            <a:avLst/>
          </a:prstGeom>
        </p:spPr>
      </p:pic>
    </p:spTree>
    <p:extLst>
      <p:ext uri="{BB962C8B-B14F-4D97-AF65-F5344CB8AC3E}">
        <p14:creationId xmlns:p14="http://schemas.microsoft.com/office/powerpoint/2010/main" val="360527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500"/>
                                        <p:tgtEl>
                                          <p:spTgt spid="5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animEffect transition="in" filter="fade">
                                      <p:cBhvr>
                                        <p:cTn id="7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3" grpId="0"/>
      <p:bldP spid="27" grpId="0"/>
      <p:bldP spid="31" grpId="0"/>
      <p:bldP spid="35" grpId="0"/>
      <p:bldP spid="39" grpId="0"/>
      <p:bldP spid="43" grpId="0"/>
      <p:bldP spid="47" grpId="0"/>
      <p:bldP spid="51" grpId="0"/>
      <p:bldP spid="55" grpId="0"/>
      <p:bldP spid="63"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ndParaRPr>
          </a:p>
        </p:txBody>
      </p:sp>
      <p:sp>
        <p:nvSpPr>
          <p:cNvPr id="325" name="TextShape 1"/>
          <p:cNvSpPr txBox="1"/>
          <p:nvPr/>
        </p:nvSpPr>
        <p:spPr>
          <a:xfrm>
            <a:off x="5021821" y="3812954"/>
            <a:ext cx="6465287" cy="106384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1" normalizeH="0" baseline="0" noProof="0" dirty="0">
                <a:ln>
                  <a:noFill/>
                </a:ln>
                <a:solidFill>
                  <a:srgbClr val="FFFFFF"/>
                </a:solidFill>
                <a:effectLst/>
                <a:uLnTx/>
                <a:uFillTx/>
                <a:latin typeface="Arial"/>
                <a:ea typeface="+mj-ea"/>
                <a:cs typeface="+mj-cs"/>
              </a:rPr>
              <a:t>Radium (</a:t>
            </a:r>
            <a:r>
              <a:rPr kumimoji="0" lang="en-US" sz="4800" b="0" i="0" u="none" strike="noStrike" kern="1200" cap="none" spc="-1" normalizeH="0" baseline="0" noProof="0" dirty="0" err="1">
                <a:ln>
                  <a:noFill/>
                </a:ln>
                <a:solidFill>
                  <a:srgbClr val="FFFFFF"/>
                </a:solidFill>
                <a:effectLst/>
                <a:uLnTx/>
                <a:uFillTx/>
                <a:latin typeface="Arial"/>
                <a:ea typeface="+mj-ea"/>
                <a:cs typeface="+mj-cs"/>
              </a:rPr>
              <a:t>Undark</a:t>
            </a:r>
            <a:r>
              <a:rPr kumimoji="0" lang="en-US" sz="4800" b="0" i="0" u="none" strike="noStrike" kern="1200" cap="none" spc="-1" normalizeH="0" baseline="0" noProof="0" dirty="0">
                <a:ln>
                  <a:noFill/>
                </a:ln>
                <a:solidFill>
                  <a:srgbClr val="FFFFFF"/>
                </a:solidFill>
                <a:effectLst/>
                <a:uLnTx/>
                <a:uFillTx/>
                <a:latin typeface="Arial"/>
                <a:ea typeface="+mj-ea"/>
                <a:cs typeface="+mj-cs"/>
              </a:rPr>
              <a:t>) Girls</a:t>
            </a:r>
          </a:p>
        </p:txBody>
      </p:sp>
      <p:cxnSp>
        <p:nvCxnSpPr>
          <p:cNvPr id="80" name="Straight Connector 79">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27" name="Picture 8" descr="https://encrypted-tbn0.gstatic.com/images?q=tbn:ANd9GcSncNlC_4HsQvAfDe_GYqj8c24Sdow0qN7ac6OfSeIJmTTxy-zf"/>
          <p:cNvPicPr/>
          <p:nvPr/>
        </p:nvPicPr>
        <p:blipFill rotWithShape="1">
          <a:blip r:embed="rId2" cstate="print"/>
          <a:srcRect l="16399"/>
          <a:stretch/>
        </p:blipFill>
        <p:spPr>
          <a:xfrm>
            <a:off x="317635" y="321733"/>
            <a:ext cx="4160452" cy="6214534"/>
          </a:xfrm>
          <a:prstGeom prst="rect">
            <a:avLst/>
          </a:prstGeom>
        </p:spPr>
      </p:pic>
      <p:pic>
        <p:nvPicPr>
          <p:cNvPr id="329" name="Obrázek 6"/>
          <p:cNvPicPr/>
          <p:nvPr/>
        </p:nvPicPr>
        <p:blipFill rotWithShape="1">
          <a:blip r:embed="rId3" cstate="print"/>
          <a:srcRect l="17221" r="16088" b="-2"/>
          <a:stretch/>
        </p:blipFill>
        <p:spPr>
          <a:xfrm>
            <a:off x="4638955" y="321733"/>
            <a:ext cx="3539976" cy="2985818"/>
          </a:xfrm>
          <a:prstGeom prst="rect">
            <a:avLst/>
          </a:prstGeom>
        </p:spPr>
      </p:pic>
      <p:pic>
        <p:nvPicPr>
          <p:cNvPr id="3" name="Obrázek 2" descr="Obsah obrázku osoba, interiér, stojící, pózování&#10;&#10;Popis byl vytvořen automaticky">
            <a:extLst>
              <a:ext uri="{FF2B5EF4-FFF2-40B4-BE49-F238E27FC236}">
                <a16:creationId xmlns:a16="http://schemas.microsoft.com/office/drawing/2014/main" id="{6DAB5635-6FD0-4A72-9712-56CB213E6E6D}"/>
              </a:ext>
            </a:extLst>
          </p:cNvPr>
          <p:cNvPicPr>
            <a:picLocks noChangeAspect="1"/>
          </p:cNvPicPr>
          <p:nvPr/>
        </p:nvPicPr>
        <p:blipFill rotWithShape="1">
          <a:blip r:embed="rId4">
            <a:extLst>
              <a:ext uri="{28A0092B-C50C-407E-A947-70E740481C1C}">
                <a14:useLocalDpi xmlns:a14="http://schemas.microsoft.com/office/drawing/2010/main" val="0"/>
              </a:ext>
            </a:extLst>
          </a:blip>
          <a:srcRect l="52218" t="1" r="44" b="36767"/>
          <a:stretch/>
        </p:blipFill>
        <p:spPr>
          <a:xfrm>
            <a:off x="8492395" y="321733"/>
            <a:ext cx="3308178" cy="2924935"/>
          </a:xfrm>
          <a:prstGeom prst="rect">
            <a:avLst/>
          </a:prstGeom>
        </p:spPr>
      </p:pic>
      <p:sp>
        <p:nvSpPr>
          <p:cNvPr id="16" name="TextovéPole 15">
            <a:extLst>
              <a:ext uri="{FF2B5EF4-FFF2-40B4-BE49-F238E27FC236}">
                <a16:creationId xmlns:a16="http://schemas.microsoft.com/office/drawing/2014/main" id="{158E7318-6159-4CF0-A03B-8D4B1E34BDF3}"/>
              </a:ext>
            </a:extLst>
          </p:cNvPr>
          <p:cNvSpPr txBox="1"/>
          <p:nvPr/>
        </p:nvSpPr>
        <p:spPr>
          <a:xfrm>
            <a:off x="5230128" y="5513661"/>
            <a:ext cx="60486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srgbClr val="FF0000"/>
                </a:solidFill>
                <a:effectLst/>
                <a:uLnTx/>
                <a:uFillTx/>
                <a:latin typeface="Arial"/>
              </a:rPr>
              <a:t>Síla rádia pro zábavu, bezpečnější sex        a účinnější antikoncepci účinnější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pic>
        <p:nvPicPr>
          <p:cNvPr id="189442" name="Picture 2" descr="https://s27107.pcdn.co/wp-content/uploads/2018/02/18n54mm2jsgmajpg.jpg"/>
          <p:cNvPicPr>
            <a:picLocks noChangeAspect="1" noChangeArrowheads="1"/>
          </p:cNvPicPr>
          <p:nvPr/>
        </p:nvPicPr>
        <p:blipFill rotWithShape="1">
          <a:blip r:embed="rId2" cstate="print"/>
          <a:srcRect t="1620" b="17749"/>
          <a:stretch/>
        </p:blipFill>
        <p:spPr bwMode="auto">
          <a:xfrm>
            <a:off x="20" y="1282"/>
            <a:ext cx="12191980" cy="6856718"/>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7" name="CustomShape 1"/>
          <p:cNvSpPr/>
          <p:nvPr/>
        </p:nvSpPr>
        <p:spPr>
          <a:xfrm>
            <a:off x="649270" y="4615840"/>
            <a:ext cx="3885141" cy="1526741"/>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000" b="1" i="0" u="none" strike="noStrike" kern="1200" cap="none" spc="-1" normalizeH="0" baseline="0" noProof="0">
                <a:ln>
                  <a:noFill/>
                </a:ln>
                <a:solidFill>
                  <a:prstClr val="white"/>
                </a:solidFill>
                <a:effectLst/>
                <a:uLnTx/>
                <a:uFillTx/>
                <a:latin typeface="Arial"/>
                <a:ea typeface="+mj-ea"/>
                <a:cs typeface="+mj-cs"/>
              </a:rPr>
              <a:t>Children toys…</a:t>
            </a:r>
            <a:endParaRPr kumimoji="0" lang="en-US" sz="3000" b="0" i="0" u="none" strike="noStrike" kern="1200" cap="none" spc="-1" normalizeH="0" baseline="0" noProof="0">
              <a:ln>
                <a:noFill/>
              </a:ln>
              <a:solidFill>
                <a:prstClr val="white"/>
              </a:solidFill>
              <a:effectLst/>
              <a:uLnTx/>
              <a:uFillTx/>
              <a:latin typeface="Arial"/>
              <a:ea typeface="+mj-ea"/>
              <a:cs typeface="+mj-cs"/>
            </a:endParaRPr>
          </a:p>
        </p:txBody>
      </p:sp>
      <p:pic>
        <p:nvPicPr>
          <p:cNvPr id="319" name="Picture 4" descr="http://gajitz.com/wp-content/uploads/2010/05/atomic-energy.jpg"/>
          <p:cNvPicPr/>
          <p:nvPr/>
        </p:nvPicPr>
        <p:blipFill rotWithShape="1">
          <a:blip r:embed="rId2" cstate="print"/>
          <a:srcRect t="754" r="2" b="7811"/>
          <a:stretch/>
        </p:blipFill>
        <p:spPr>
          <a:xfrm>
            <a:off x="393308" y="352931"/>
            <a:ext cx="5559480" cy="3749040"/>
          </a:xfrm>
          <a:prstGeom prst="rect">
            <a:avLst/>
          </a:prstGeom>
        </p:spPr>
      </p:pic>
      <p:pic>
        <p:nvPicPr>
          <p:cNvPr id="55298" name="Picture 2" descr="https://s27107.pcdn.co/wp-content/uploads/2018/02/atomic-energy-lab.jpg"/>
          <p:cNvPicPr>
            <a:picLocks noChangeAspect="1" noChangeArrowheads="1"/>
          </p:cNvPicPr>
          <p:nvPr/>
        </p:nvPicPr>
        <p:blipFill rotWithShape="1">
          <a:blip r:embed="rId3" cstate="print"/>
          <a:srcRect t="13040" r="-3" b="17991"/>
          <a:stretch/>
        </p:blipFill>
        <p:spPr bwMode="auto">
          <a:xfrm>
            <a:off x="6251736" y="357013"/>
            <a:ext cx="5546955" cy="3749040"/>
          </a:xfrm>
          <a:prstGeom prst="rect">
            <a:avLst/>
          </a:prstGeom>
          <a:noFill/>
        </p:spPr>
      </p:pic>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5" name="Obdélník 4"/>
          <p:cNvSpPr/>
          <p:nvPr/>
        </p:nvSpPr>
        <p:spPr>
          <a:xfrm>
            <a:off x="4945336" y="4615840"/>
            <a:ext cx="6609921" cy="1526741"/>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white"/>
                </a:solidFill>
                <a:effectLst/>
                <a:uLnTx/>
                <a:uFillTx/>
                <a:latin typeface="Arial"/>
              </a:rPr>
              <a:t>The Gilbert Atomic Energy Lab –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err="1">
                <a:ln>
                  <a:noFill/>
                </a:ln>
                <a:solidFill>
                  <a:prstClr val="white"/>
                </a:solidFill>
                <a:effectLst/>
                <a:uLnTx/>
                <a:uFillTx/>
                <a:latin typeface="Arial"/>
              </a:rPr>
              <a:t>Patrně</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nejnebezpečnější</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dětská</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hračka</a:t>
            </a:r>
            <a:endParaRPr kumimoji="0" lang="cs-CZ" sz="1700" b="0" i="0" u="none" strike="noStrike" kern="1200" cap="none" spc="0" normalizeH="0" baseline="0" noProof="0" dirty="0">
              <a:ln>
                <a:noFill/>
              </a:ln>
              <a:solidFill>
                <a:prstClr val="white"/>
              </a:solidFill>
              <a:effectLst/>
              <a:uLnTx/>
              <a:uFillTx/>
              <a:latin typeface="Arial"/>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err="1">
                <a:ln>
                  <a:noFill/>
                </a:ln>
                <a:solidFill>
                  <a:prstClr val="white"/>
                </a:solidFill>
                <a:effectLst/>
                <a:uLnTx/>
                <a:uFillTx/>
                <a:latin typeface="Arial"/>
              </a:rPr>
              <a:t>Prodávána</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pouze</a:t>
            </a:r>
            <a:r>
              <a:rPr kumimoji="0" lang="en-US" sz="1700" b="0" i="0" u="none" strike="noStrike" kern="1200" cap="none" spc="0" normalizeH="0" baseline="0" noProof="0" dirty="0">
                <a:ln>
                  <a:noFill/>
                </a:ln>
                <a:solidFill>
                  <a:prstClr val="white"/>
                </a:solidFill>
                <a:effectLst/>
                <a:uLnTx/>
                <a:uFillTx/>
                <a:latin typeface="Arial"/>
              </a:rPr>
              <a:t> : 1950-51</a:t>
            </a:r>
          </a:p>
          <a:p>
            <a:pPr marL="271463" marR="0" lvl="0" indent="-271463"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err="1">
                <a:ln>
                  <a:noFill/>
                </a:ln>
                <a:solidFill>
                  <a:prstClr val="white"/>
                </a:solidFill>
                <a:effectLst/>
                <a:uLnTx/>
                <a:uFillTx/>
                <a:latin typeface="Arial"/>
              </a:rPr>
              <a:t>Prodejnost</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však</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malá</a:t>
            </a:r>
            <a:r>
              <a:rPr kumimoji="0" lang="en-US" sz="1700" b="0" i="0" u="none" strike="noStrike" kern="1200" cap="none" spc="0" normalizeH="0" baseline="0" noProof="0" dirty="0">
                <a:ln>
                  <a:noFill/>
                </a:ln>
                <a:solidFill>
                  <a:prstClr val="white"/>
                </a:solidFill>
                <a:effectLst/>
                <a:uLnTx/>
                <a:uFillTx/>
                <a:latin typeface="Arial"/>
              </a:rPr>
              <a:t> – ne </a:t>
            </a:r>
            <a:r>
              <a:rPr kumimoji="0" lang="en-US" sz="1700" b="0" i="0" u="none" strike="noStrike" kern="1200" cap="none" spc="0" normalizeH="0" baseline="0" noProof="0" dirty="0" err="1">
                <a:ln>
                  <a:noFill/>
                </a:ln>
                <a:solidFill>
                  <a:prstClr val="white"/>
                </a:solidFill>
                <a:effectLst/>
                <a:uLnTx/>
                <a:uFillTx/>
                <a:latin typeface="Arial"/>
              </a:rPr>
              <a:t>kvůli</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této</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nebezpečnosti</a:t>
            </a:r>
            <a:r>
              <a:rPr kumimoji="0" lang="en-US" sz="1700" b="0" i="0" u="none" strike="noStrike" kern="1200" cap="none" spc="0" normalizeH="0" baseline="0" noProof="0" dirty="0">
                <a:ln>
                  <a:noFill/>
                </a:ln>
                <a:solidFill>
                  <a:prstClr val="white"/>
                </a:solidFill>
                <a:effectLst/>
                <a:uLnTx/>
                <a:uFillTx/>
                <a:latin typeface="Arial"/>
              </a:rPr>
              <a:t>, ale pro </a:t>
            </a:r>
            <a:r>
              <a:rPr kumimoji="0" lang="en-US" sz="1700" b="0" i="0" u="none" strike="noStrike" kern="1200" cap="none" spc="0" normalizeH="0" baseline="0" noProof="0" dirty="0" err="1">
                <a:ln>
                  <a:noFill/>
                </a:ln>
                <a:solidFill>
                  <a:prstClr val="white"/>
                </a:solidFill>
                <a:effectLst/>
                <a:uLnTx/>
                <a:uFillTx/>
                <a:latin typeface="Arial"/>
              </a:rPr>
              <a:t>svou</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enormní</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cenu</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tehdy</a:t>
            </a:r>
            <a:r>
              <a:rPr kumimoji="0" lang="en-US" sz="1700" b="0" i="0" u="none" strike="noStrike" kern="1200" cap="none" spc="0" normalizeH="0" baseline="0" noProof="0" dirty="0">
                <a:ln>
                  <a:noFill/>
                </a:ln>
                <a:solidFill>
                  <a:prstClr val="white"/>
                </a:solidFill>
                <a:effectLst/>
                <a:uLnTx/>
                <a:uFillTx/>
                <a:latin typeface="Arial"/>
              </a:rPr>
              <a:t> $50 (</a:t>
            </a:r>
            <a:r>
              <a:rPr kumimoji="0" lang="en-US" sz="1700" b="0" i="0" u="none" strike="noStrike" kern="1200" cap="none" spc="0" normalizeH="0" baseline="0" noProof="0" dirty="0" err="1">
                <a:ln>
                  <a:noFill/>
                </a:ln>
                <a:solidFill>
                  <a:prstClr val="white"/>
                </a:solidFill>
                <a:effectLst/>
                <a:uLnTx/>
                <a:uFillTx/>
                <a:latin typeface="Arial"/>
              </a:rPr>
              <a:t>dnes</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cca</a:t>
            </a:r>
            <a:r>
              <a:rPr kumimoji="0" lang="en-US" sz="1700" b="0" i="0" u="none" strike="noStrike" kern="1200" cap="none" spc="0" normalizeH="0" baseline="0" noProof="0" dirty="0">
                <a:ln>
                  <a:noFill/>
                </a:ln>
                <a:solidFill>
                  <a:prstClr val="white"/>
                </a:solidFill>
                <a:effectLst/>
                <a:uLnTx/>
                <a:uFillTx/>
                <a:latin typeface="Arial"/>
              </a:rPr>
              <a:t>. $400)</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Uranium ore ?"/>
          <p:cNvPicPr>
            <a:picLocks noChangeAspect="1" noChangeArrowheads="1"/>
          </p:cNvPicPr>
          <p:nvPr/>
        </p:nvPicPr>
        <p:blipFill>
          <a:blip r:embed="rId2" cstate="print"/>
          <a:srcRect/>
          <a:stretch>
            <a:fillRect/>
          </a:stretch>
        </p:blipFill>
        <p:spPr bwMode="auto">
          <a:xfrm>
            <a:off x="6864085" y="3751146"/>
            <a:ext cx="4931555" cy="2952328"/>
          </a:xfrm>
          <a:prstGeom prst="rect">
            <a:avLst/>
          </a:prstGeom>
          <a:noFill/>
        </p:spPr>
      </p:pic>
      <p:sp>
        <p:nvSpPr>
          <p:cNvPr id="6" name="Obdélník 5"/>
          <p:cNvSpPr/>
          <p:nvPr/>
        </p:nvSpPr>
        <p:spPr>
          <a:xfrm>
            <a:off x="672909" y="1989138"/>
            <a:ext cx="6096000" cy="424731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Arial"/>
              </a:rPr>
              <a:t>Mezi ingredience „stavebnice“ </a:t>
            </a:r>
            <a:r>
              <a:rPr kumimoji="0" lang="cs-CZ" sz="1800" b="0" i="0" u="none" strike="noStrike" kern="1200" cap="none" spc="0" normalizeH="0" baseline="0" noProof="0" dirty="0" err="1">
                <a:ln>
                  <a:noFill/>
                </a:ln>
                <a:solidFill>
                  <a:prstClr val="black"/>
                </a:solidFill>
                <a:effectLst/>
                <a:uLnTx/>
                <a:uFillTx/>
                <a:latin typeface="Arial"/>
              </a:rPr>
              <a:t>patily</a:t>
            </a:r>
            <a:r>
              <a:rPr kumimoji="0" lang="cs-CZ" sz="1800" b="0" i="0" u="none" strike="noStrike" kern="1200" cap="none" spc="0" normalizeH="0" baseline="0" noProof="0" dirty="0">
                <a:ln>
                  <a:noFill/>
                </a:ln>
                <a:solidFill>
                  <a:prstClr val="black"/>
                </a:solidFill>
                <a:effectLst/>
                <a:uLnTx/>
                <a:uFillTx/>
                <a:latin typeface="Arial"/>
              </a:rPr>
              <a:t> např.:</a:t>
            </a: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s-CZ" sz="1800" b="0" i="0" u="none" strike="noStrike" kern="1200" cap="none" spc="0" normalizeH="0" baseline="0" noProof="0" dirty="0">
                <a:ln>
                  <a:noFill/>
                </a:ln>
                <a:solidFill>
                  <a:srgbClr val="FF0000"/>
                </a:solidFill>
                <a:effectLst/>
                <a:uLnTx/>
                <a:uFillTx/>
                <a:latin typeface="Arial"/>
              </a:rPr>
              <a:t>Uranová ruda</a:t>
            </a: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s-CZ" sz="1800" b="0" i="0" u="none" strike="noStrike" kern="1200" cap="none" spc="0" normalizeH="0" baseline="30000" noProof="0" dirty="0">
                <a:ln>
                  <a:noFill/>
                </a:ln>
                <a:solidFill>
                  <a:srgbClr val="FF0000"/>
                </a:solidFill>
                <a:effectLst/>
                <a:uLnTx/>
                <a:uFillTx/>
                <a:latin typeface="Arial"/>
              </a:rPr>
              <a:t>210</a:t>
            </a:r>
            <a:r>
              <a:rPr kumimoji="0" lang="en-US" sz="1800" b="0" i="0" u="none" strike="noStrike" kern="1200" cap="none" spc="0" normalizeH="0" baseline="0" noProof="0" dirty="0" err="1">
                <a:ln>
                  <a:noFill/>
                </a:ln>
                <a:solidFill>
                  <a:srgbClr val="FF0000"/>
                </a:solidFill>
                <a:effectLst/>
                <a:uLnTx/>
                <a:uFillTx/>
                <a:latin typeface="Arial"/>
              </a:rPr>
              <a:t>Pb</a:t>
            </a:r>
            <a:r>
              <a:rPr kumimoji="0" lang="cs-CZ" sz="1800" b="0" i="0" u="none" strike="noStrike" kern="1200" cap="none" spc="0" normalizeH="0" baseline="0" noProof="0" dirty="0">
                <a:ln>
                  <a:noFill/>
                </a:ln>
                <a:solidFill>
                  <a:srgbClr val="FF0000"/>
                </a:solidFill>
                <a:effectLst/>
                <a:uLnTx/>
                <a:uFillTx/>
                <a:latin typeface="Arial"/>
              </a:rPr>
              <a:t> (</a:t>
            </a:r>
            <a:r>
              <a:rPr kumimoji="0" lang="cs-CZ" sz="1800" b="0" i="0" u="none" strike="noStrike" kern="1200" cap="none" spc="0" normalizeH="0" baseline="0" noProof="0" dirty="0">
                <a:ln>
                  <a:noFill/>
                </a:ln>
                <a:solidFill>
                  <a:srgbClr val="FF0000"/>
                </a:solidFill>
                <a:effectLst/>
                <a:uLnTx/>
                <a:uFillTx/>
                <a:latin typeface="Symbol" pitchFamily="18" charset="2"/>
              </a:rPr>
              <a:t>a</a:t>
            </a:r>
            <a:r>
              <a:rPr kumimoji="0" lang="cs-CZ" sz="1800" b="0" i="0" u="none" strike="noStrike" kern="1200" cap="none" spc="0" normalizeH="0" baseline="0" noProof="0" dirty="0">
                <a:ln>
                  <a:noFill/>
                </a:ln>
                <a:solidFill>
                  <a:srgbClr val="FF0000"/>
                </a:solidFill>
                <a:effectLst/>
                <a:uLnTx/>
                <a:uFillTx/>
                <a:latin typeface="Arial"/>
              </a:rPr>
              <a:t> + </a:t>
            </a:r>
            <a:r>
              <a:rPr kumimoji="0" lang="cs-CZ" sz="1800" b="0" i="0" u="none" strike="noStrike" kern="1200" cap="none" spc="0" normalizeH="0" baseline="0" noProof="0" dirty="0">
                <a:ln>
                  <a:noFill/>
                </a:ln>
                <a:solidFill>
                  <a:srgbClr val="FF0000"/>
                </a:solidFill>
                <a:effectLst/>
                <a:uLnTx/>
                <a:uFillTx/>
                <a:latin typeface="Symbol" pitchFamily="18" charset="2"/>
              </a:rPr>
              <a:t>b</a:t>
            </a:r>
            <a:r>
              <a:rPr kumimoji="0" lang="cs-CZ" sz="1800" b="0" i="0" u="none" strike="noStrike" kern="1200" cap="none" spc="0" normalizeH="0" baseline="0" noProof="0" dirty="0">
                <a:ln>
                  <a:noFill/>
                </a:ln>
                <a:solidFill>
                  <a:srgbClr val="FF0000"/>
                </a:solidFill>
                <a:effectLst/>
                <a:uLnTx/>
                <a:uFillTx/>
                <a:latin typeface="Arial"/>
              </a:rPr>
              <a:t> zářič</a:t>
            </a:r>
            <a:r>
              <a:rPr kumimoji="0" lang="en-US" sz="1800" b="0" i="0" u="none" strike="noStrike" kern="1200" cap="none" spc="0" normalizeH="0" baseline="0" noProof="0" dirty="0">
                <a:ln>
                  <a:noFill/>
                </a:ln>
                <a:solidFill>
                  <a:srgbClr val="FF0000"/>
                </a:solidFill>
                <a:effectLst/>
                <a:uLnTx/>
                <a:uFillTx/>
                <a:latin typeface="Arial"/>
              </a:rPr>
              <a:t>)</a:t>
            </a:r>
            <a:endParaRPr kumimoji="0" lang="cs-CZ" sz="1800" b="0" i="0" u="none" strike="noStrike" kern="1200" cap="none" spc="0" normalizeH="0" baseline="0" noProof="0" dirty="0">
              <a:ln>
                <a:noFill/>
              </a:ln>
              <a:solidFill>
                <a:srgbClr val="FF0000"/>
              </a:solidFill>
              <a:effectLst/>
              <a:uLnTx/>
              <a:uFillTx/>
              <a:latin typeface="Arial"/>
            </a:endParaRP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s-CZ" sz="1800" b="0" i="0" u="none" strike="noStrike" kern="1200" cap="none" spc="0" normalizeH="0" baseline="30000" noProof="0" dirty="0">
                <a:ln>
                  <a:noFill/>
                </a:ln>
                <a:solidFill>
                  <a:srgbClr val="FF0000"/>
                </a:solidFill>
                <a:effectLst/>
                <a:uLnTx/>
                <a:uFillTx/>
                <a:latin typeface="Arial"/>
              </a:rPr>
              <a:t>106</a:t>
            </a:r>
            <a:r>
              <a:rPr kumimoji="0" lang="en-US" sz="1800" b="0" i="0" u="none" strike="noStrike" kern="1200" cap="none" spc="0" normalizeH="0" baseline="0" noProof="0" dirty="0" err="1">
                <a:ln>
                  <a:noFill/>
                </a:ln>
                <a:solidFill>
                  <a:srgbClr val="FF0000"/>
                </a:solidFill>
                <a:effectLst/>
                <a:uLnTx/>
                <a:uFillTx/>
                <a:latin typeface="Arial"/>
              </a:rPr>
              <a:t>Ru</a:t>
            </a:r>
            <a:r>
              <a:rPr kumimoji="0" lang="en-US" sz="1800" b="0" i="0" u="none" strike="noStrike" kern="1200" cap="none" spc="0" normalizeH="0" baseline="0" noProof="0" dirty="0">
                <a:ln>
                  <a:noFill/>
                </a:ln>
                <a:solidFill>
                  <a:srgbClr val="FF0000"/>
                </a:solidFill>
                <a:effectLst/>
                <a:uLnTx/>
                <a:uFillTx/>
                <a:latin typeface="Arial"/>
              </a:rPr>
              <a:t>?</a:t>
            </a:r>
            <a:r>
              <a:rPr kumimoji="0" lang="cs-CZ" sz="1800" b="0" i="0" u="none" strike="noStrike" kern="1200" cap="none" spc="0" normalizeH="0" baseline="0" noProof="0" dirty="0">
                <a:ln>
                  <a:noFill/>
                </a:ln>
                <a:solidFill>
                  <a:srgbClr val="FF0000"/>
                </a:solidFill>
                <a:effectLst/>
                <a:uLnTx/>
                <a:uFillTx/>
                <a:latin typeface="Arial"/>
              </a:rPr>
              <a:t> (čistá </a:t>
            </a:r>
            <a:r>
              <a:rPr kumimoji="0" lang="cs-CZ" sz="1800" b="0" i="0" u="none" strike="noStrike" kern="1200" cap="none" spc="0" normalizeH="0" baseline="0" noProof="0" dirty="0">
                <a:ln>
                  <a:noFill/>
                </a:ln>
                <a:solidFill>
                  <a:srgbClr val="FF0000"/>
                </a:solidFill>
                <a:effectLst/>
                <a:uLnTx/>
                <a:uFillTx/>
                <a:latin typeface="Symbol" pitchFamily="18" charset="2"/>
              </a:rPr>
              <a:t>b</a:t>
            </a:r>
            <a:r>
              <a:rPr kumimoji="0" lang="cs-CZ" sz="1800" b="0" i="0" u="none" strike="noStrike" kern="1200" cap="none" spc="0" normalizeH="0" baseline="0" noProof="0" dirty="0">
                <a:ln>
                  <a:noFill/>
                </a:ln>
                <a:solidFill>
                  <a:srgbClr val="FF0000"/>
                </a:solidFill>
                <a:effectLst/>
                <a:uLnTx/>
                <a:uFillTx/>
                <a:latin typeface="Arial"/>
              </a:rPr>
              <a:t>-zářič)</a:t>
            </a: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s-CZ" sz="1800" b="0" i="0" u="none" strike="noStrike" kern="1200" cap="none" spc="0" normalizeH="0" baseline="0" noProof="0" dirty="0">
                <a:ln>
                  <a:noFill/>
                </a:ln>
                <a:solidFill>
                  <a:srgbClr val="FF0000"/>
                </a:solidFill>
                <a:effectLst/>
                <a:uLnTx/>
                <a:uFillTx/>
                <a:latin typeface="Arial"/>
              </a:rPr>
              <a:t>a </a:t>
            </a:r>
            <a:r>
              <a:rPr kumimoji="0" lang="cs-CZ" sz="1800" b="0" i="0" u="none" strike="noStrike" kern="1200" cap="none" spc="0" normalizeH="0" baseline="30000" noProof="0" dirty="0">
                <a:ln>
                  <a:noFill/>
                </a:ln>
                <a:solidFill>
                  <a:srgbClr val="FF0000"/>
                </a:solidFill>
                <a:effectLst/>
                <a:uLnTx/>
                <a:uFillTx/>
                <a:latin typeface="Arial"/>
              </a:rPr>
              <a:t>65</a:t>
            </a:r>
            <a:r>
              <a:rPr kumimoji="0" lang="en-US" sz="1800" b="0" i="0" u="none" strike="noStrike" kern="1200" cap="none" spc="0" normalizeH="0" baseline="0" noProof="0" dirty="0">
                <a:ln>
                  <a:noFill/>
                </a:ln>
                <a:solidFill>
                  <a:srgbClr val="FF0000"/>
                </a:solidFill>
                <a:effectLst/>
                <a:uLnTx/>
                <a:uFillTx/>
                <a:latin typeface="Arial"/>
              </a:rPr>
              <a:t>Zn</a:t>
            </a:r>
            <a:r>
              <a:rPr kumimoji="0" lang="cs-CZ" sz="1800" b="0" i="0" u="none" strike="noStrike" kern="1200" cap="none" spc="0" normalizeH="0" baseline="0" noProof="0" dirty="0">
                <a:ln>
                  <a:noFill/>
                </a:ln>
                <a:solidFill>
                  <a:srgbClr val="FF0000"/>
                </a:solidFill>
                <a:effectLst/>
                <a:uLnTx/>
                <a:uFillTx/>
                <a:latin typeface="Arial"/>
              </a:rPr>
              <a:t> (</a:t>
            </a:r>
            <a:r>
              <a:rPr kumimoji="0" lang="cs-CZ" sz="1800" b="0" i="0" u="none" strike="noStrike" kern="1200" cap="none" spc="0" normalizeH="0" baseline="0" noProof="0" dirty="0">
                <a:ln>
                  <a:noFill/>
                </a:ln>
                <a:solidFill>
                  <a:srgbClr val="FF0000"/>
                </a:solidFill>
                <a:effectLst/>
                <a:uLnTx/>
                <a:uFillTx/>
                <a:latin typeface="Symbol" pitchFamily="18" charset="2"/>
              </a:rPr>
              <a:t>g</a:t>
            </a:r>
            <a:r>
              <a:rPr kumimoji="0" lang="cs-CZ" sz="1800" b="0" i="0" u="none" strike="noStrike" kern="1200" cap="none" spc="0" normalizeH="0" baseline="0" noProof="0" dirty="0">
                <a:ln>
                  <a:noFill/>
                </a:ln>
                <a:solidFill>
                  <a:srgbClr val="FF0000"/>
                </a:solidFill>
                <a:effectLst/>
                <a:uLnTx/>
                <a:uFillTx/>
                <a:latin typeface="Arial"/>
              </a:rPr>
              <a:t>-zářič</a:t>
            </a:r>
            <a:r>
              <a:rPr kumimoji="0" lang="cs-CZ" sz="1800" b="0" i="0" u="none" strike="noStrike" kern="1200" cap="none" spc="0" normalizeH="0" baseline="0" noProof="0" dirty="0">
                <a:ln>
                  <a:noFill/>
                </a:ln>
                <a:solidFill>
                  <a:prstClr val="black"/>
                </a:solidFill>
                <a:effectLst/>
                <a:uLnTx/>
                <a:uFillTx/>
                <a:latin typeface="Arial"/>
              </a:rPr>
              <a:t>)</a:t>
            </a:r>
            <a:r>
              <a:rPr kumimoji="0" lang="en-US" sz="1800" b="0" i="0" u="none" strike="noStrike" kern="1200" cap="none" spc="0" normalizeH="0" baseline="0" noProof="0" dirty="0">
                <a:ln>
                  <a:noFill/>
                </a:ln>
                <a:solidFill>
                  <a:prstClr val="black"/>
                </a:solidFill>
                <a:effectLst/>
                <a:uLnTx/>
                <a:uFillTx/>
                <a:latin typeface="Arial"/>
              </a:rPr>
              <a:t>, </a:t>
            </a:r>
            <a:endParaRPr kumimoji="0" lang="cs-CZ" sz="1800" b="0" i="0" u="none" strike="noStrike" kern="1200" cap="none" spc="0" normalizeH="0" baseline="0" noProof="0" dirty="0">
              <a:ln>
                <a:noFill/>
              </a:ln>
              <a:solidFill>
                <a:prstClr val="black"/>
              </a:solidFill>
              <a:effectLst/>
              <a:uLnTx/>
              <a:uFillTx/>
              <a:latin typeface="Arial"/>
            </a:endParaRP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s-CZ" sz="1800" b="0" i="0" u="none" strike="noStrike" kern="1200" cap="none" spc="0" normalizeH="0" baseline="0" noProof="0" dirty="0">
                <a:ln>
                  <a:noFill/>
                </a:ln>
                <a:solidFill>
                  <a:prstClr val="black"/>
                </a:solidFill>
                <a:effectLst/>
                <a:uLnTx/>
                <a:uFillTx/>
                <a:latin typeface="Arial"/>
              </a:rPr>
              <a:t>s</a:t>
            </a:r>
            <a:r>
              <a:rPr kumimoji="0" lang="en-US" sz="1800" b="0" i="0" u="none" strike="noStrike" kern="1200" cap="none" spc="0" normalizeH="0" baseline="0" noProof="0" dirty="0" err="1">
                <a:ln>
                  <a:noFill/>
                </a:ln>
                <a:solidFill>
                  <a:prstClr val="black"/>
                </a:solidFill>
                <a:effectLst/>
                <a:uLnTx/>
                <a:uFillTx/>
                <a:latin typeface="Arial"/>
              </a:rPr>
              <a:t>pintariscop</a:t>
            </a:r>
            <a:r>
              <a:rPr kumimoji="0" lang="cs-CZ" sz="1800" b="0" i="0" u="none" strike="noStrike" kern="1200" cap="none" spc="0" normalizeH="0" baseline="0" noProof="0" dirty="0">
                <a:ln>
                  <a:noFill/>
                </a:ln>
                <a:solidFill>
                  <a:prstClr val="black"/>
                </a:solidFill>
                <a:effectLst/>
                <a:uLnTx/>
                <a:uFillTx/>
                <a:latin typeface="Arial"/>
              </a:rPr>
              <a:t> (pro počítání záblesků vznikajících při dopadu ionizujících částic na povrch materiálu; záblesky je možno pozorovat na stínítku zařízení lupou-okulárem)</a:t>
            </a: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s-CZ" sz="1800" b="0" i="0" u="none" strike="noStrike" kern="1200" cap="none" spc="0" normalizeH="0" baseline="0" noProof="0" dirty="0">
                <a:ln>
                  <a:noFill/>
                </a:ln>
                <a:solidFill>
                  <a:prstClr val="black"/>
                </a:solidFill>
                <a:effectLst/>
                <a:uLnTx/>
                <a:uFillTx/>
                <a:latin typeface="Arial"/>
              </a:rPr>
              <a:t>mlžnou komoru pro detekci a-částic</a:t>
            </a: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rial"/>
              </a:rPr>
              <a:t>Electroscop</a:t>
            </a:r>
            <a:endParaRPr kumimoji="0" lang="cs-CZ" sz="1800" b="0" i="0" u="none" strike="noStrike" kern="1200" cap="none" spc="0" normalizeH="0" baseline="0" noProof="0" dirty="0">
              <a:ln>
                <a:noFill/>
              </a:ln>
              <a:solidFill>
                <a:prstClr val="black"/>
              </a:solidFill>
              <a:effectLst/>
              <a:uLnTx/>
              <a:uFillTx/>
              <a:latin typeface="Arial"/>
            </a:endParaRP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rPr>
              <a:t>Geiger</a:t>
            </a:r>
            <a:r>
              <a:rPr kumimoji="0" lang="cs-CZ" sz="1800" b="0" i="0" u="none" strike="noStrike" kern="1200" cap="none" spc="0" normalizeH="0" baseline="0" noProof="0" dirty="0" err="1">
                <a:ln>
                  <a:noFill/>
                </a:ln>
                <a:solidFill>
                  <a:prstClr val="black"/>
                </a:solidFill>
                <a:effectLst/>
                <a:uLnTx/>
                <a:uFillTx/>
                <a:latin typeface="Arial"/>
              </a:rPr>
              <a:t>ův</a:t>
            </a:r>
            <a:r>
              <a:rPr kumimoji="0" lang="cs-CZ" sz="1800" b="0" i="0" u="none" strike="noStrike" kern="1200" cap="none" spc="0" normalizeH="0" baseline="0" noProof="0" dirty="0">
                <a:ln>
                  <a:noFill/>
                </a:ln>
                <a:solidFill>
                  <a:prstClr val="black"/>
                </a:solidFill>
                <a:effectLst/>
                <a:uLnTx/>
                <a:uFillTx/>
                <a:latin typeface="Arial"/>
              </a:rPr>
              <a:t> počítač (který asi zejména umožňoval rodičům změřit kontaminaci jejich dětí ;-))</a:t>
            </a: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rial"/>
              </a:rPr>
              <a:t>manu</a:t>
            </a:r>
            <a:r>
              <a:rPr kumimoji="0" lang="cs-CZ" sz="1800" b="0" i="0" u="none" strike="noStrike" kern="1200" cap="none" spc="0" normalizeH="0" baseline="0" noProof="0" dirty="0">
                <a:ln>
                  <a:noFill/>
                </a:ln>
                <a:solidFill>
                  <a:prstClr val="black"/>
                </a:solidFill>
                <a:effectLst/>
                <a:uLnTx/>
                <a:uFillTx/>
                <a:latin typeface="Arial"/>
              </a:rPr>
              <a:t>á</a:t>
            </a:r>
            <a:r>
              <a:rPr kumimoji="0" lang="en-US" sz="1800" b="0" i="0" u="none" strike="noStrike" kern="1200" cap="none" spc="0" normalizeH="0" baseline="0" noProof="0" dirty="0">
                <a:ln>
                  <a:noFill/>
                </a:ln>
                <a:solidFill>
                  <a:prstClr val="black"/>
                </a:solidFill>
                <a:effectLst/>
                <a:uLnTx/>
                <a:uFillTx/>
                <a:latin typeface="Arial"/>
              </a:rPr>
              <a:t>l, </a:t>
            </a:r>
            <a:endParaRPr kumimoji="0" lang="cs-CZ" sz="1800" b="0" i="0" u="none" strike="noStrike" kern="1200" cap="none" spc="0" normalizeH="0" baseline="0" noProof="0" dirty="0">
              <a:ln>
                <a:noFill/>
              </a:ln>
              <a:solidFill>
                <a:prstClr val="black"/>
              </a:solidFill>
              <a:effectLst/>
              <a:uLnTx/>
              <a:uFillTx/>
              <a:latin typeface="Arial"/>
            </a:endParaRP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s-CZ" sz="1800" b="0" i="0" u="none" strike="noStrike" kern="1200" cap="none" spc="0" normalizeH="0" baseline="0" noProof="0" dirty="0" err="1">
                <a:ln>
                  <a:noFill/>
                </a:ln>
                <a:solidFill>
                  <a:prstClr val="black"/>
                </a:solidFill>
                <a:effectLst/>
                <a:uLnTx/>
                <a:uFillTx/>
                <a:latin typeface="Arial"/>
              </a:rPr>
              <a:t>Komixovou</a:t>
            </a:r>
            <a:r>
              <a:rPr kumimoji="0" lang="cs-CZ" sz="1800" b="0" i="0" u="none" strike="noStrike" kern="1200" cap="none" spc="0" normalizeH="0" baseline="0" noProof="0" dirty="0">
                <a:ln>
                  <a:noFill/>
                </a:ln>
                <a:solidFill>
                  <a:prstClr val="black"/>
                </a:solidFill>
                <a:effectLst/>
                <a:uLnTx/>
                <a:uFillTx/>
                <a:latin typeface="Arial"/>
              </a:rPr>
              <a:t> knihu </a:t>
            </a:r>
            <a:r>
              <a:rPr kumimoji="0" lang="en-US" sz="1800" b="0" i="0" u="none" strike="noStrike" kern="1200" cap="none" spc="0" normalizeH="0" baseline="0" noProof="0" dirty="0">
                <a:ln>
                  <a:noFill/>
                </a:ln>
                <a:solidFill>
                  <a:prstClr val="black"/>
                </a:solidFill>
                <a:effectLst/>
                <a:uLnTx/>
                <a:uFillTx/>
                <a:latin typeface="Arial"/>
              </a:rPr>
              <a:t>Dagwood Splits the Atom</a:t>
            </a:r>
            <a:endParaRPr kumimoji="0" lang="cs-CZ" sz="1800" b="0" i="0" u="none" strike="noStrike" kern="1200" cap="none" spc="0" normalizeH="0" baseline="0" noProof="0" dirty="0">
              <a:ln>
                <a:noFill/>
              </a:ln>
              <a:solidFill>
                <a:prstClr val="black"/>
              </a:solidFill>
              <a:effectLst/>
              <a:uLnTx/>
              <a:uFillTx/>
              <a:latin typeface="Arial"/>
            </a:endParaRP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s-CZ" sz="1800" b="0" i="0" u="none" strike="noStrike" kern="1200" cap="none" spc="0" normalizeH="0" baseline="0" noProof="0" dirty="0">
                <a:ln>
                  <a:noFill/>
                </a:ln>
                <a:solidFill>
                  <a:prstClr val="black"/>
                </a:solidFill>
                <a:effectLst/>
                <a:uLnTx/>
                <a:uFillTx/>
                <a:latin typeface="Arial"/>
              </a:rPr>
              <a:t>A vládní manuál </a:t>
            </a:r>
            <a:r>
              <a:rPr kumimoji="0" lang="en-US" sz="1800" b="0" i="0" u="none" strike="noStrike" kern="1200" cap="none" spc="0" normalizeH="0" baseline="0" noProof="0" dirty="0">
                <a:ln>
                  <a:noFill/>
                </a:ln>
                <a:solidFill>
                  <a:prstClr val="black"/>
                </a:solidFill>
                <a:effectLst/>
                <a:uLnTx/>
                <a:uFillTx/>
                <a:latin typeface="Arial"/>
              </a:rPr>
              <a:t>“Prospecting for Uranium.”</a:t>
            </a:r>
            <a:endParaRPr kumimoji="0" lang="cs-CZ" sz="1800" b="0" i="0" u="none" strike="noStrike" kern="1200" cap="none" spc="0" normalizeH="0" baseline="0" noProof="0" dirty="0">
              <a:ln>
                <a:noFill/>
              </a:ln>
              <a:solidFill>
                <a:prstClr val="black"/>
              </a:solidFill>
              <a:effectLst/>
              <a:uLnTx/>
              <a:uFillTx/>
              <a:latin typeface="Arial"/>
            </a:endParaRPr>
          </a:p>
        </p:txBody>
      </p:sp>
      <p:sp>
        <p:nvSpPr>
          <p:cNvPr id="7" name="Obdélník 6"/>
          <p:cNvSpPr/>
          <p:nvPr/>
        </p:nvSpPr>
        <p:spPr>
          <a:xfrm>
            <a:off x="6911438" y="2413281"/>
            <a:ext cx="475013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Arial"/>
              </a:rPr>
              <a:t>Pokud se stavebnice osvědčila, avšak děti stihly radioaktivní zdroje rozprášit po okolí – žádný problém, rodiče mohli svým ratolestem </a:t>
            </a:r>
            <a:r>
              <a:rPr kumimoji="0" lang="cs-CZ" sz="1800" b="0" i="0" u="none" strike="noStrike" kern="1200" cap="none" spc="0" normalizeH="0" baseline="0" noProof="0" dirty="0">
                <a:ln>
                  <a:noFill/>
                </a:ln>
                <a:solidFill>
                  <a:srgbClr val="FF0000"/>
                </a:solidFill>
                <a:effectLst/>
                <a:uLnTx/>
                <a:uFillTx/>
                <a:latin typeface="Arial"/>
              </a:rPr>
              <a:t>doobjednat nové ;-)</a:t>
            </a:r>
          </a:p>
        </p:txBody>
      </p:sp>
      <p:sp>
        <p:nvSpPr>
          <p:cNvPr id="11" name="Obdélník 10"/>
          <p:cNvSpPr/>
          <p:nvPr/>
        </p:nvSpPr>
        <p:spPr>
          <a:xfrm>
            <a:off x="649163" y="450653"/>
            <a:ext cx="5763514"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rPr>
              <a:t>The Gilbert Atomic Energy Lab</a:t>
            </a:r>
            <a:r>
              <a:rPr kumimoji="0" lang="cs-CZ" sz="3200" b="1" i="0" u="none" strike="noStrike" kern="1200" cap="none" spc="0" normalizeH="0" baseline="0" noProof="0" dirty="0">
                <a:ln>
                  <a:noFill/>
                </a:ln>
                <a:solidFill>
                  <a:prstClr val="black"/>
                </a:solidFill>
                <a:effectLst/>
                <a:uLnTx/>
                <a:uFillTx/>
                <a:latin typeface="Arial"/>
              </a:rPr>
              <a:t> - pokračování</a:t>
            </a:r>
            <a:r>
              <a:rPr kumimoji="0" lang="en-US" sz="3200" b="1" i="0" u="none" strike="noStrike" kern="1200" cap="none" spc="0" normalizeH="0" baseline="0" noProof="0" dirty="0">
                <a:ln>
                  <a:noFill/>
                </a:ln>
                <a:solidFill>
                  <a:prstClr val="black"/>
                </a:solidFill>
                <a:effectLst/>
                <a:uLnTx/>
                <a:uFillTx/>
                <a:latin typeface="Arial"/>
              </a:rPr>
              <a:t> </a:t>
            </a:r>
            <a:endParaRPr kumimoji="0" lang="cs-CZ" sz="3200" b="1" i="0" u="none" strike="noStrike" kern="1200" cap="none" spc="0" normalizeH="0" baseline="0" noProof="0" dirty="0">
              <a:ln>
                <a:noFill/>
              </a:ln>
              <a:solidFill>
                <a:prstClr val="black"/>
              </a:solidFill>
              <a:effectLst/>
              <a:uLnTx/>
              <a:uFillTx/>
              <a:latin typeface="Arial"/>
            </a:endParaRPr>
          </a:p>
        </p:txBody>
      </p:sp>
      <p:pic>
        <p:nvPicPr>
          <p:cNvPr id="165890" name="Picture 2" descr="upload.wikimedia.org/wikipedia/commons/thumb/b/..."/>
          <p:cNvPicPr>
            <a:picLocks noChangeAspect="1" noChangeArrowheads="1"/>
          </p:cNvPicPr>
          <p:nvPr/>
        </p:nvPicPr>
        <p:blipFill>
          <a:blip r:embed="rId3" cstate="print"/>
          <a:srcRect/>
          <a:stretch>
            <a:fillRect/>
          </a:stretch>
        </p:blipFill>
        <p:spPr bwMode="auto">
          <a:xfrm>
            <a:off x="7708282" y="352694"/>
            <a:ext cx="2762250" cy="1838325"/>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84322" name="Picture 2" descr="https://s27107.pcdn.co/wp-content/uploads/2018/02/18n4hn8fv1okcjpg.jpg"/>
          <p:cNvPicPr>
            <a:picLocks noChangeAspect="1" noChangeArrowheads="1"/>
          </p:cNvPicPr>
          <p:nvPr/>
        </p:nvPicPr>
        <p:blipFill rotWithShape="1">
          <a:blip r:embed="rId2" cstate="print"/>
          <a:srcRect l="3976" r="10420" b="2"/>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p:spPr>
      </p:pic>
      <p:sp>
        <p:nvSpPr>
          <p:cNvPr id="71" name="Freeform: Shape 7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useBgFill="1">
        <p:nvSpPr>
          <p:cNvPr id="73" name="Freeform: Shape 7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2" name="Nadpis 1"/>
          <p:cNvSpPr>
            <a:spLocks noGrp="1"/>
          </p:cNvSpPr>
          <p:nvPr>
            <p:ph type="title"/>
          </p:nvPr>
        </p:nvSpPr>
        <p:spPr>
          <a:xfrm>
            <a:off x="6801435" y="492775"/>
            <a:ext cx="4819952" cy="1325563"/>
          </a:xfrm>
        </p:spPr>
        <p:txBody>
          <a:bodyPr vert="horz" lIns="91440" tIns="45720" rIns="91440" bIns="45720" rtlCol="0" anchor="ctr">
            <a:noAutofit/>
          </a:bodyPr>
          <a:lstStyle/>
          <a:p>
            <a:pPr algn="l" rtl="0">
              <a:lnSpc>
                <a:spcPct val="90000"/>
              </a:lnSpc>
              <a:spcBef>
                <a:spcPct val="0"/>
              </a:spcBef>
            </a:pPr>
            <a:r>
              <a:rPr lang="en-US" sz="3600" b="1" kern="1200" dirty="0" err="1">
                <a:solidFill>
                  <a:schemeClr val="tx1"/>
                </a:solidFill>
                <a:latin typeface="+mj-lt"/>
                <a:ea typeface="+mj-ea"/>
                <a:cs typeface="+mj-cs"/>
              </a:rPr>
              <a:t>Batschari</a:t>
            </a:r>
            <a:r>
              <a:rPr lang="en-US" sz="3600" b="1" kern="1200" dirty="0">
                <a:solidFill>
                  <a:schemeClr val="tx1"/>
                </a:solidFill>
                <a:latin typeface="+mj-lt"/>
                <a:ea typeface="+mj-ea"/>
                <a:cs typeface="+mj-cs"/>
              </a:rPr>
              <a:t> Radium Cigarettes</a:t>
            </a:r>
            <a:br>
              <a:rPr lang="en-US" sz="3600" b="1" kern="1200" dirty="0">
                <a:solidFill>
                  <a:schemeClr val="tx1"/>
                </a:solidFill>
                <a:latin typeface="+mj-lt"/>
                <a:ea typeface="+mj-ea"/>
                <a:cs typeface="+mj-cs"/>
              </a:rPr>
            </a:br>
            <a:endParaRPr lang="en-US" sz="3600" kern="1200" dirty="0">
              <a:solidFill>
                <a:schemeClr val="tx1"/>
              </a:solidFill>
              <a:latin typeface="+mj-lt"/>
              <a:ea typeface="+mj-ea"/>
              <a:cs typeface="+mj-cs"/>
            </a:endParaRPr>
          </a:p>
        </p:txBody>
      </p:sp>
      <p:sp>
        <p:nvSpPr>
          <p:cNvPr id="5" name="Podnadpis 2"/>
          <p:cNvSpPr txBox="1">
            <a:spLocks/>
          </p:cNvSpPr>
          <p:nvPr/>
        </p:nvSpPr>
        <p:spPr>
          <a:xfrm>
            <a:off x="6829537" y="4005796"/>
            <a:ext cx="4819951" cy="3181684"/>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rPr>
              <a:t>A </a:t>
            </a:r>
            <a:r>
              <a:rPr kumimoji="0" lang="en-US" sz="2400" b="0" i="0" u="none" strike="noStrike" kern="1200" cap="none" spc="0" normalizeH="0" baseline="0" noProof="0" dirty="0" err="1">
                <a:ln>
                  <a:noFill/>
                </a:ln>
                <a:solidFill>
                  <a:prstClr val="white"/>
                </a:solidFill>
                <a:effectLst/>
                <a:uLnTx/>
                <a:uFillTx/>
                <a:latin typeface="Arial"/>
              </a:rPr>
              <a:t>mezitím</a:t>
            </a:r>
            <a:r>
              <a:rPr kumimoji="0" lang="en-US" sz="2400" b="0" i="0" u="none" strike="noStrike" kern="1200" cap="none" spc="0" normalizeH="0" baseline="0" noProof="0" dirty="0">
                <a:ln>
                  <a:noFill/>
                </a:ln>
                <a:solidFill>
                  <a:prstClr val="white"/>
                </a:solidFill>
                <a:effectLst/>
                <a:uLnTx/>
                <a:uFillTx/>
                <a:latin typeface="Arial"/>
              </a:rPr>
              <a:t>, co </a:t>
            </a:r>
            <a:r>
              <a:rPr kumimoji="0" lang="en-US" sz="2400" b="0" i="0" u="none" strike="noStrike" kern="1200" cap="none" spc="0" normalizeH="0" baseline="0" noProof="0" dirty="0" err="1">
                <a:ln>
                  <a:noFill/>
                </a:ln>
                <a:solidFill>
                  <a:prstClr val="white"/>
                </a:solidFill>
                <a:effectLst/>
                <a:uLnTx/>
                <a:uFillTx/>
                <a:latin typeface="Arial"/>
              </a:rPr>
              <a:t>si</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děti</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spokojeně</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hrají</a:t>
            </a:r>
            <a:r>
              <a:rPr kumimoji="0" lang="en-US" sz="2400" b="0" i="0" u="none" strike="noStrike" kern="1200" cap="none" spc="0" normalizeH="0" baseline="0" noProof="0" dirty="0">
                <a:ln>
                  <a:noFill/>
                </a:ln>
                <a:solidFill>
                  <a:prstClr val="white"/>
                </a:solidFill>
                <a:effectLst/>
                <a:uLnTx/>
                <a:uFillTx/>
                <a:latin typeface="Arial"/>
              </a:rPr>
              <a:t> a </a:t>
            </a:r>
            <a:r>
              <a:rPr kumimoji="0" lang="en-US" sz="2400" b="0" i="0" u="none" strike="noStrike" kern="1200" cap="none" spc="0" normalizeH="0" baseline="0" noProof="0" dirty="0" err="1">
                <a:ln>
                  <a:noFill/>
                </a:ln>
                <a:solidFill>
                  <a:prstClr val="white"/>
                </a:solidFill>
                <a:effectLst/>
                <a:uLnTx/>
                <a:uFillTx/>
                <a:latin typeface="Arial"/>
              </a:rPr>
              <a:t>září</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úsměvem</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rodiče</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si</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mohou</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dopřát</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trochu</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relaxace</a:t>
            </a:r>
            <a:r>
              <a:rPr kumimoji="0" lang="en-US" sz="2400" b="0" i="0" u="none" strike="noStrike" kern="1200" cap="none" spc="0" normalizeH="0" baseline="0" noProof="0" dirty="0">
                <a:ln>
                  <a:noFill/>
                </a:ln>
                <a:solidFill>
                  <a:prstClr val="white"/>
                </a:solidFill>
                <a:effectLst/>
                <a:uLnTx/>
                <a:uFillTx/>
                <a:latin typeface="Arial"/>
              </a:rPr>
              <a:t> </a:t>
            </a:r>
            <a:r>
              <a:rPr kumimoji="0" lang="cs-CZ"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a:ln>
                  <a:noFill/>
                </a:ln>
                <a:solidFill>
                  <a:prstClr val="white"/>
                </a:solidFill>
                <a:effectLst/>
                <a:uLnTx/>
                <a:uFillTx/>
                <a:latin typeface="Arial"/>
              </a:rPr>
              <a:t>s </a:t>
            </a:r>
            <a:r>
              <a:rPr kumimoji="0" lang="en-US" sz="2400" b="0" i="0" u="none" strike="noStrike" kern="1200" cap="none" spc="0" normalizeH="0" baseline="0" noProof="0" dirty="0" err="1">
                <a:ln>
                  <a:noFill/>
                </a:ln>
                <a:solidFill>
                  <a:prstClr val="white"/>
                </a:solidFill>
                <a:effectLst/>
                <a:uLnTx/>
                <a:uFillTx/>
                <a:latin typeface="Arial"/>
              </a:rPr>
              <a:t>povzbudivými</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omlazujícími</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léčivými</a:t>
            </a:r>
            <a:r>
              <a:rPr kumimoji="0" lang="en-US" sz="2400" b="0" i="0" u="none" strike="noStrike" kern="1200" cap="none" spc="0" normalizeH="0" baseline="0" noProof="0" dirty="0">
                <a:ln>
                  <a:noFill/>
                </a:ln>
                <a:solidFill>
                  <a:prstClr val="white"/>
                </a:solidFill>
                <a:effectLst/>
                <a:uLnTx/>
                <a:uFillTx/>
                <a:latin typeface="Arial"/>
              </a:rPr>
              <a:t>,... CIGARETAMI </a:t>
            </a:r>
            <a:r>
              <a:rPr kumimoji="0" lang="cs-CZ"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a:ln>
                  <a:noFill/>
                </a:ln>
                <a:solidFill>
                  <a:prstClr val="white"/>
                </a:solidFill>
                <a:effectLst/>
                <a:uLnTx/>
                <a:uFillTx/>
                <a:latin typeface="Arial"/>
              </a:rPr>
              <a:t>S RADIEM</a:t>
            </a:r>
          </a:p>
        </p:txBody>
      </p:sp>
      <p:sp>
        <p:nvSpPr>
          <p:cNvPr id="13" name="Podnadpis 2">
            <a:extLst>
              <a:ext uri="{FF2B5EF4-FFF2-40B4-BE49-F238E27FC236}">
                <a16:creationId xmlns:a16="http://schemas.microsoft.com/office/drawing/2014/main" id="{D48F7B85-8535-41EE-A47A-9EFBEBE327D1}"/>
              </a:ext>
            </a:extLst>
          </p:cNvPr>
          <p:cNvSpPr>
            <a:spLocks noGrp="1"/>
          </p:cNvSpPr>
          <p:nvPr>
            <p:ph type="subTitle"/>
          </p:nvPr>
        </p:nvSpPr>
        <p:spPr>
          <a:xfrm>
            <a:off x="6933297" y="1818338"/>
            <a:ext cx="4268190" cy="2110266"/>
          </a:xfrm>
        </p:spPr>
        <p:txBody>
          <a:bodyPr/>
          <a:lstStyle/>
          <a:p>
            <a:r>
              <a:rPr lang="en-US" sz="2800" dirty="0">
                <a:solidFill>
                  <a:schemeClr val="tx1"/>
                </a:solidFill>
              </a:rPr>
              <a:t>the </a:t>
            </a:r>
            <a:r>
              <a:rPr lang="en-US" sz="2800" dirty="0" err="1">
                <a:solidFill>
                  <a:schemeClr val="tx1"/>
                </a:solidFill>
              </a:rPr>
              <a:t>Batschari</a:t>
            </a:r>
            <a:r>
              <a:rPr lang="en-US" sz="2800" dirty="0">
                <a:solidFill>
                  <a:schemeClr val="tx1"/>
                </a:solidFill>
              </a:rPr>
              <a:t> tobacco company in Baden-Baden, Germany made radium cigarettes between </a:t>
            </a:r>
            <a:r>
              <a:rPr lang="en-US" sz="2800" dirty="0">
                <a:solidFill>
                  <a:srgbClr val="FF0000"/>
                </a:solidFill>
              </a:rPr>
              <a:t>1910 and 1915</a:t>
            </a:r>
            <a:r>
              <a:rPr lang="en-US" sz="2800" dirty="0"/>
              <a:t>.</a:t>
            </a:r>
            <a:endParaRPr lang="cs-CZ" sz="2800" dirty="0"/>
          </a:p>
        </p:txBody>
      </p:sp>
    </p:spTree>
  </p:cSld>
  <p:clrMapOvr>
    <a:overrideClrMapping bg1="dk1" tx1="lt1" bg2="dk2" tx2="lt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2" name="Rectangle 1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pic>
        <p:nvPicPr>
          <p:cNvPr id="4" name="Picture 4" descr="Iva Kubelková potvrdila pravost svých ňader.">
            <a:extLst>
              <a:ext uri="{FF2B5EF4-FFF2-40B4-BE49-F238E27FC236}">
                <a16:creationId xmlns:a16="http://schemas.microsoft.com/office/drawing/2014/main" id="{3825AFB9-B68A-40FC-8259-B923F22426E9}"/>
              </a:ext>
            </a:extLst>
          </p:cNvPr>
          <p:cNvPicPr>
            <a:picLocks noChangeAspect="1" noChangeArrowheads="1"/>
          </p:cNvPicPr>
          <p:nvPr/>
        </p:nvPicPr>
        <p:blipFill rotWithShape="1">
          <a:blip r:embed="rId2" cstate="print"/>
          <a:srcRect r="-1" b="33754"/>
          <a:stretch/>
        </p:blipFill>
        <p:spPr bwMode="auto">
          <a:xfrm>
            <a:off x="320040" y="320040"/>
            <a:ext cx="11548872" cy="4303462"/>
          </a:xfrm>
          <a:prstGeom prst="rect">
            <a:avLst/>
          </a:prstGeom>
          <a:noFill/>
        </p:spPr>
      </p:pic>
      <p:sp>
        <p:nvSpPr>
          <p:cNvPr id="43" name="Rectangle 12">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délník 4">
            <a:extLst>
              <a:ext uri="{FF2B5EF4-FFF2-40B4-BE49-F238E27FC236}">
                <a16:creationId xmlns:a16="http://schemas.microsoft.com/office/drawing/2014/main" id="{3F23265C-8A38-4B9A-9A0A-9B190A796688}"/>
              </a:ext>
            </a:extLst>
          </p:cNvPr>
          <p:cNvSpPr/>
          <p:nvPr/>
        </p:nvSpPr>
        <p:spPr>
          <a:xfrm>
            <a:off x="457201" y="5009083"/>
            <a:ext cx="3409177" cy="134599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a:ea typeface="+mj-ea"/>
                <a:cs typeface="+mj-cs"/>
              </a:rPr>
              <a:t>Jsou</a:t>
            </a:r>
            <a:r>
              <a:rPr kumimoji="0" lang="en-US" sz="2200" b="1" i="0" u="none" strike="noStrike" kern="1200" cap="none" spc="0" normalizeH="0" baseline="0" noProof="0" dirty="0">
                <a:ln>
                  <a:noFill/>
                </a:ln>
                <a:solidFill>
                  <a:prstClr val="black"/>
                </a:solidFill>
                <a:effectLst/>
                <a:uLnTx/>
                <a:uFillTx/>
                <a:latin typeface="Arial"/>
                <a:ea typeface="+mj-ea"/>
                <a:cs typeface="+mj-cs"/>
              </a:rPr>
              <a:t> </a:t>
            </a:r>
            <a:r>
              <a:rPr kumimoji="0" lang="en-US" sz="2200" b="1" i="0" u="none" strike="noStrike" kern="1200" cap="none" spc="0" normalizeH="0" baseline="0" noProof="0" dirty="0" err="1">
                <a:ln>
                  <a:noFill/>
                </a:ln>
                <a:solidFill>
                  <a:prstClr val="black"/>
                </a:solidFill>
                <a:effectLst/>
                <a:uLnTx/>
                <a:uFillTx/>
                <a:latin typeface="Arial"/>
                <a:ea typeface="+mj-ea"/>
                <a:cs typeface="+mj-cs"/>
              </a:rPr>
              <a:t>pravé</a:t>
            </a:r>
            <a:r>
              <a:rPr kumimoji="0" lang="en-US" sz="2200" b="1" i="0" u="none" strike="noStrike" kern="1200" cap="none" spc="0" normalizeH="0" baseline="0" noProof="0" dirty="0">
                <a:ln>
                  <a:noFill/>
                </a:ln>
                <a:solidFill>
                  <a:prstClr val="black"/>
                </a:solidFill>
                <a:effectLst/>
                <a:uLnTx/>
                <a:uFillTx/>
                <a:latin typeface="Arial"/>
                <a:ea typeface="+mj-ea"/>
                <a:cs typeface="+mj-cs"/>
              </a:rPr>
              <a:t>! Iva </a:t>
            </a:r>
            <a:r>
              <a:rPr kumimoji="0" lang="en-US" sz="2200" b="1" i="0" u="none" strike="noStrike" kern="1200" cap="none" spc="0" normalizeH="0" baseline="0" noProof="0" dirty="0" err="1">
                <a:ln>
                  <a:noFill/>
                </a:ln>
                <a:solidFill>
                  <a:prstClr val="black"/>
                </a:solidFill>
                <a:effectLst/>
                <a:uLnTx/>
                <a:uFillTx/>
                <a:latin typeface="Arial"/>
                <a:ea typeface="+mj-ea"/>
                <a:cs typeface="+mj-cs"/>
              </a:rPr>
              <a:t>Kubelková</a:t>
            </a:r>
            <a:r>
              <a:rPr kumimoji="0" lang="en-US" sz="2200" b="1" i="0" u="none" strike="noStrike" kern="1200" cap="none" spc="0" normalizeH="0" baseline="0" noProof="0" dirty="0">
                <a:ln>
                  <a:noFill/>
                </a:ln>
                <a:solidFill>
                  <a:prstClr val="black"/>
                </a:solidFill>
                <a:effectLst/>
                <a:uLnTx/>
                <a:uFillTx/>
                <a:latin typeface="Arial"/>
                <a:ea typeface="+mj-ea"/>
                <a:cs typeface="+mj-cs"/>
              </a:rPr>
              <a:t> </a:t>
            </a:r>
            <a:r>
              <a:rPr kumimoji="0" lang="en-US" sz="2200" b="1" i="0" u="none" strike="noStrike" kern="1200" cap="none" spc="0" normalizeH="0" baseline="0" noProof="0" dirty="0" err="1">
                <a:ln>
                  <a:noFill/>
                </a:ln>
                <a:solidFill>
                  <a:prstClr val="black"/>
                </a:solidFill>
                <a:effectLst/>
                <a:uLnTx/>
                <a:uFillTx/>
                <a:latin typeface="Arial"/>
                <a:ea typeface="+mj-ea"/>
                <a:cs typeface="+mj-cs"/>
              </a:rPr>
              <a:t>podala</a:t>
            </a:r>
            <a:r>
              <a:rPr kumimoji="0" lang="en-US" sz="2200" b="1" i="0" u="none" strike="noStrike" kern="1200" cap="none" spc="0" normalizeH="0" baseline="0" noProof="0" dirty="0">
                <a:ln>
                  <a:noFill/>
                </a:ln>
                <a:solidFill>
                  <a:prstClr val="black"/>
                </a:solidFill>
                <a:effectLst/>
                <a:uLnTx/>
                <a:uFillTx/>
                <a:latin typeface="Arial"/>
                <a:ea typeface="+mj-ea"/>
                <a:cs typeface="+mj-cs"/>
              </a:rPr>
              <a:t> </a:t>
            </a:r>
            <a:r>
              <a:rPr kumimoji="0" lang="en-US" sz="2200" b="1" i="0" u="none" strike="noStrike" kern="1200" cap="none" spc="0" normalizeH="0" baseline="0" noProof="0" dirty="0" err="1">
                <a:ln>
                  <a:noFill/>
                </a:ln>
                <a:solidFill>
                  <a:prstClr val="black"/>
                </a:solidFill>
                <a:effectLst/>
                <a:uLnTx/>
                <a:uFillTx/>
                <a:latin typeface="Arial"/>
                <a:ea typeface="+mj-ea"/>
                <a:cs typeface="+mj-cs"/>
              </a:rPr>
              <a:t>důkaz</a:t>
            </a:r>
            <a:r>
              <a:rPr kumimoji="0" lang="en-US" sz="2200" b="1" i="0" u="none" strike="noStrike" kern="1200" cap="none" spc="0" normalizeH="0" baseline="0" noProof="0" dirty="0">
                <a:ln>
                  <a:noFill/>
                </a:ln>
                <a:solidFill>
                  <a:prstClr val="black"/>
                </a:solidFill>
                <a:effectLst/>
                <a:uLnTx/>
                <a:uFillTx/>
                <a:latin typeface="Arial"/>
                <a:ea typeface="+mj-ea"/>
                <a:cs typeface="+mj-cs"/>
              </a:rPr>
              <a:t> o </a:t>
            </a:r>
            <a:r>
              <a:rPr kumimoji="0" lang="en-US" sz="2200" b="1" i="0" u="none" strike="noStrike" kern="1200" cap="none" spc="0" normalizeH="0" baseline="0" noProof="0" dirty="0" err="1">
                <a:ln>
                  <a:noFill/>
                </a:ln>
                <a:solidFill>
                  <a:prstClr val="black"/>
                </a:solidFill>
                <a:effectLst/>
                <a:uLnTx/>
                <a:uFillTx/>
                <a:latin typeface="Arial"/>
                <a:ea typeface="+mj-ea"/>
                <a:cs typeface="+mj-cs"/>
              </a:rPr>
              <a:t>původu</a:t>
            </a:r>
            <a:r>
              <a:rPr kumimoji="0" lang="en-US" sz="2200" b="1" i="0" u="none" strike="noStrike" kern="1200" cap="none" spc="0" normalizeH="0" baseline="0" noProof="0" dirty="0">
                <a:ln>
                  <a:noFill/>
                </a:ln>
                <a:solidFill>
                  <a:prstClr val="black"/>
                </a:solidFill>
                <a:effectLst/>
                <a:uLnTx/>
                <a:uFillTx/>
                <a:latin typeface="Arial"/>
                <a:ea typeface="+mj-ea"/>
                <a:cs typeface="+mj-cs"/>
              </a:rPr>
              <a:t> </a:t>
            </a:r>
            <a:r>
              <a:rPr kumimoji="0" lang="en-US" sz="2200" b="1" i="0" u="none" strike="noStrike" kern="1200" cap="none" spc="0" normalizeH="0" baseline="0" noProof="0" dirty="0" err="1">
                <a:ln>
                  <a:noFill/>
                </a:ln>
                <a:solidFill>
                  <a:prstClr val="black"/>
                </a:solidFill>
                <a:effectLst/>
                <a:uLnTx/>
                <a:uFillTx/>
                <a:latin typeface="Arial"/>
                <a:ea typeface="+mj-ea"/>
                <a:cs typeface="+mj-cs"/>
              </a:rPr>
              <a:t>svých</a:t>
            </a:r>
            <a:r>
              <a:rPr kumimoji="0" lang="en-US" sz="2200" b="1" i="0" u="none" strike="noStrike" kern="1200" cap="none" spc="0" normalizeH="0" baseline="0" noProof="0" dirty="0">
                <a:ln>
                  <a:noFill/>
                </a:ln>
                <a:solidFill>
                  <a:prstClr val="black"/>
                </a:solidFill>
                <a:effectLst/>
                <a:uLnTx/>
                <a:uFillTx/>
                <a:latin typeface="Arial"/>
                <a:ea typeface="+mj-ea"/>
                <a:cs typeface="+mj-cs"/>
              </a:rPr>
              <a:t> </a:t>
            </a:r>
            <a:r>
              <a:rPr kumimoji="0" lang="en-US" sz="2200" b="1" i="0" u="none" strike="noStrike" kern="1200" cap="none" spc="0" normalizeH="0" baseline="0" noProof="0" dirty="0" err="1">
                <a:ln>
                  <a:noFill/>
                </a:ln>
                <a:solidFill>
                  <a:prstClr val="black"/>
                </a:solidFill>
                <a:effectLst/>
                <a:uLnTx/>
                <a:uFillTx/>
                <a:latin typeface="Arial"/>
                <a:ea typeface="+mj-ea"/>
                <a:cs typeface="+mj-cs"/>
              </a:rPr>
              <a:t>čtyřek</a:t>
            </a:r>
            <a:r>
              <a:rPr kumimoji="0" lang="en-US" sz="2200" b="1" i="0" u="none" strike="noStrike" kern="1200" cap="none" spc="0" normalizeH="0" baseline="0" noProof="0" dirty="0">
                <a:ln>
                  <a:noFill/>
                </a:ln>
                <a:solidFill>
                  <a:prstClr val="black"/>
                </a:solidFill>
                <a:effectLst/>
                <a:uLnTx/>
                <a:uFillTx/>
                <a:latin typeface="Arial"/>
                <a:ea typeface="+mj-ea"/>
                <a:cs typeface="+mj-cs"/>
              </a:rPr>
              <a:t>, </a:t>
            </a:r>
            <a:r>
              <a:rPr kumimoji="0" lang="en-US" sz="2200" b="1" i="0" u="none" strike="noStrike" kern="1200" cap="none" spc="0" normalizeH="0" baseline="0" noProof="0" dirty="0" err="1">
                <a:ln>
                  <a:noFill/>
                </a:ln>
                <a:solidFill>
                  <a:prstClr val="black"/>
                </a:solidFill>
                <a:effectLst/>
                <a:uLnTx/>
                <a:uFillTx/>
                <a:latin typeface="Arial"/>
                <a:ea typeface="+mj-ea"/>
                <a:cs typeface="+mj-cs"/>
              </a:rPr>
              <a:t>které</a:t>
            </a:r>
            <a:r>
              <a:rPr kumimoji="0" lang="en-US" sz="2200" b="1" i="0" u="none" strike="noStrike" kern="1200" cap="none" spc="0" normalizeH="0" baseline="0" noProof="0" dirty="0">
                <a:ln>
                  <a:noFill/>
                </a:ln>
                <a:solidFill>
                  <a:prstClr val="black"/>
                </a:solidFill>
                <a:effectLst/>
                <a:uLnTx/>
                <a:uFillTx/>
                <a:latin typeface="Arial"/>
                <a:ea typeface="+mj-ea"/>
                <a:cs typeface="+mj-cs"/>
              </a:rPr>
              <a:t> </a:t>
            </a:r>
            <a:r>
              <a:rPr kumimoji="0" lang="en-US" sz="2200" b="1" i="0" u="none" strike="noStrike" kern="1200" cap="none" spc="0" normalizeH="0" baseline="0" noProof="0" dirty="0" err="1">
                <a:ln>
                  <a:noFill/>
                </a:ln>
                <a:solidFill>
                  <a:prstClr val="black"/>
                </a:solidFill>
                <a:effectLst/>
                <a:uLnTx/>
                <a:uFillTx/>
                <a:latin typeface="Arial"/>
                <a:ea typeface="+mj-ea"/>
                <a:cs typeface="+mj-cs"/>
              </a:rPr>
              <a:t>zaujaly</a:t>
            </a:r>
            <a:r>
              <a:rPr kumimoji="0" lang="en-US" sz="2200" b="1" i="0" u="none" strike="noStrike" kern="1200" cap="none" spc="0" normalizeH="0" baseline="0" noProof="0" dirty="0">
                <a:ln>
                  <a:noFill/>
                </a:ln>
                <a:solidFill>
                  <a:prstClr val="black"/>
                </a:solidFill>
                <a:effectLst/>
                <a:uLnTx/>
                <a:uFillTx/>
                <a:latin typeface="Arial"/>
                <a:ea typeface="+mj-ea"/>
                <a:cs typeface="+mj-cs"/>
              </a:rPr>
              <a:t> </a:t>
            </a:r>
            <a:r>
              <a:rPr kumimoji="0" lang="en-US" sz="2200" b="1" i="0" u="none" strike="noStrike" kern="1200" cap="none" spc="0" normalizeH="0" baseline="0" noProof="0" dirty="0" err="1">
                <a:ln>
                  <a:noFill/>
                </a:ln>
                <a:solidFill>
                  <a:prstClr val="black"/>
                </a:solidFill>
                <a:effectLst/>
                <a:uLnTx/>
                <a:uFillTx/>
                <a:latin typeface="Arial"/>
                <a:ea typeface="+mj-ea"/>
                <a:cs typeface="+mj-cs"/>
              </a:rPr>
              <a:t>i</a:t>
            </a:r>
            <a:r>
              <a:rPr kumimoji="0" lang="en-US" sz="2200" b="1" i="0" u="none" strike="noStrike" kern="1200" cap="none" spc="0" normalizeH="0" baseline="0" noProof="0" dirty="0">
                <a:ln>
                  <a:noFill/>
                </a:ln>
                <a:solidFill>
                  <a:prstClr val="black"/>
                </a:solidFill>
                <a:effectLst/>
                <a:uLnTx/>
                <a:uFillTx/>
                <a:latin typeface="Arial"/>
                <a:ea typeface="+mj-ea"/>
                <a:cs typeface="+mj-cs"/>
              </a:rPr>
              <a:t> </a:t>
            </a:r>
            <a:r>
              <a:rPr kumimoji="0" lang="en-US" sz="2200" b="1" i="0" u="none" strike="noStrike" kern="1200" cap="none" spc="0" normalizeH="0" baseline="0" noProof="0" dirty="0" err="1">
                <a:ln>
                  <a:noFill/>
                </a:ln>
                <a:solidFill>
                  <a:prstClr val="black"/>
                </a:solidFill>
                <a:effectLst/>
                <a:uLnTx/>
                <a:uFillTx/>
                <a:latin typeface="Arial"/>
                <a:ea typeface="+mj-ea"/>
                <a:cs typeface="+mj-cs"/>
              </a:rPr>
              <a:t>Jardu</a:t>
            </a:r>
            <a:r>
              <a:rPr kumimoji="0" lang="en-US" sz="2200" b="1" i="0" u="none" strike="noStrike" kern="1200" cap="none" spc="0" normalizeH="0" baseline="0" noProof="0" dirty="0">
                <a:ln>
                  <a:noFill/>
                </a:ln>
                <a:solidFill>
                  <a:prstClr val="black"/>
                </a:solidFill>
                <a:effectLst/>
                <a:uLnTx/>
                <a:uFillTx/>
                <a:latin typeface="Arial"/>
                <a:ea typeface="+mj-ea"/>
                <a:cs typeface="+mj-cs"/>
              </a:rPr>
              <a:t> </a:t>
            </a:r>
            <a:r>
              <a:rPr kumimoji="0" lang="en-US" sz="2200" b="1" i="0" u="none" strike="noStrike" kern="1200" cap="none" spc="0" normalizeH="0" baseline="0" noProof="0" dirty="0" err="1">
                <a:ln>
                  <a:noFill/>
                </a:ln>
                <a:solidFill>
                  <a:prstClr val="black"/>
                </a:solidFill>
                <a:effectLst/>
                <a:uLnTx/>
                <a:uFillTx/>
                <a:latin typeface="Arial"/>
                <a:ea typeface="+mj-ea"/>
                <a:cs typeface="+mj-cs"/>
              </a:rPr>
              <a:t>Jágra</a:t>
            </a:r>
            <a:endParaRPr kumimoji="0" lang="en-US" sz="2200" b="1" i="0" u="none" strike="noStrike" kern="1200" cap="none" spc="0" normalizeH="0" baseline="0" noProof="0" dirty="0">
              <a:ln>
                <a:noFill/>
              </a:ln>
              <a:solidFill>
                <a:prstClr val="black"/>
              </a:solidFill>
              <a:effectLst/>
              <a:uLnTx/>
              <a:uFillTx/>
              <a:latin typeface="Arial"/>
              <a:ea typeface="+mj-ea"/>
              <a:cs typeface="+mj-cs"/>
            </a:endParaRPr>
          </a:p>
        </p:txBody>
      </p:sp>
      <p:cxnSp>
        <p:nvCxnSpPr>
          <p:cNvPr id="15" name="Straight Connector 14">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Obdélník 5">
            <a:extLst>
              <a:ext uri="{FF2B5EF4-FFF2-40B4-BE49-F238E27FC236}">
                <a16:creationId xmlns:a16="http://schemas.microsoft.com/office/drawing/2014/main" id="{9AA1CF4B-BC6C-40AA-AA02-BF428C2368CB}"/>
              </a:ext>
            </a:extLst>
          </p:cNvPr>
          <p:cNvSpPr/>
          <p:nvPr/>
        </p:nvSpPr>
        <p:spPr>
          <a:xfrm>
            <a:off x="4379976" y="5009083"/>
            <a:ext cx="6976872" cy="1345997"/>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Arial"/>
              </a:rPr>
              <a:t>https://www.super.cz/500276-jsou-prave-iva-kubelkova-podala-dukaz-o-puvodu-svych-ctyrek-ktere-zaujaly-i-jardu-jagra.html</a:t>
            </a:r>
          </a:p>
        </p:txBody>
      </p:sp>
    </p:spTree>
    <p:extLst>
      <p:ext uri="{BB962C8B-B14F-4D97-AF65-F5344CB8AC3E}">
        <p14:creationId xmlns:p14="http://schemas.microsoft.com/office/powerpoint/2010/main" val="3359071426"/>
      </p:ext>
    </p:extLst>
  </p:cSld>
  <p:clrMapOvr>
    <a:overrideClrMapping bg1="dk1" tx1="lt1" bg2="dk2" tx2="lt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8526" y="1945816"/>
            <a:ext cx="1619250" cy="1619250"/>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4026" y="1945816"/>
            <a:ext cx="1619250" cy="1619250"/>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8511" y="3697273"/>
            <a:ext cx="1619250" cy="1619250"/>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4486" y="3697273"/>
            <a:ext cx="1619250" cy="1619250"/>
          </a:xfrm>
          <a:prstGeom prst="rect">
            <a:avLst/>
          </a:prstGeom>
        </p:spPr>
      </p:pic>
      <p:pic>
        <p:nvPicPr>
          <p:cNvPr id="8" name="Obráze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4523" y="3697273"/>
            <a:ext cx="1619250" cy="1619250"/>
          </a:xfrm>
          <a:prstGeom prst="rect">
            <a:avLst/>
          </a:prstGeom>
        </p:spPr>
      </p:pic>
      <p:pic>
        <p:nvPicPr>
          <p:cNvPr id="9" name="Obráze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4026" y="3697273"/>
            <a:ext cx="1619250" cy="1619250"/>
          </a:xfrm>
          <a:prstGeom prst="rect">
            <a:avLst/>
          </a:prstGeom>
        </p:spPr>
      </p:pic>
      <p:pic>
        <p:nvPicPr>
          <p:cNvPr id="10" name="Obráze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4486" y="1945816"/>
            <a:ext cx="1619250" cy="1619250"/>
          </a:xfrm>
          <a:prstGeom prst="rect">
            <a:avLst/>
          </a:prstGeom>
        </p:spPr>
      </p:pic>
      <p:pic>
        <p:nvPicPr>
          <p:cNvPr id="11" name="Obráze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8511" y="1945816"/>
            <a:ext cx="1619250" cy="1619250"/>
          </a:xfrm>
          <a:prstGeom prst="rect">
            <a:avLst/>
          </a:prstGeom>
        </p:spPr>
      </p:pic>
      <p:sp>
        <p:nvSpPr>
          <p:cNvPr id="12" name="TextovéPole 11"/>
          <p:cNvSpPr txBox="1"/>
          <p:nvPr/>
        </p:nvSpPr>
        <p:spPr>
          <a:xfrm>
            <a:off x="1698417" y="361951"/>
            <a:ext cx="8795165"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4000" b="0" i="0" u="none" strike="noStrike" kern="1200" cap="none" spc="0" normalizeH="0" baseline="0" noProof="0" dirty="0">
                <a:ln>
                  <a:noFill/>
                </a:ln>
                <a:solidFill>
                  <a:prstClr val="black"/>
                </a:solidFill>
                <a:effectLst/>
                <a:uLnTx/>
                <a:uFillTx/>
                <a:latin typeface="Arial"/>
              </a:rPr>
              <a:t>STAVEBNICE „MLADÝ ROENTGEN“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4000" b="0" i="0" u="none" strike="noStrike" kern="1200" cap="none" spc="0" normalizeH="0" baseline="0" noProof="0" dirty="0">
                <a:ln>
                  <a:noFill/>
                </a:ln>
                <a:solidFill>
                  <a:prstClr val="black"/>
                </a:solidFill>
                <a:effectLst/>
                <a:uLnTx/>
                <a:uFillTx/>
                <a:latin typeface="Arial"/>
              </a:rPr>
              <a:t>a další zajímavosti</a:t>
            </a:r>
          </a:p>
        </p:txBody>
      </p:sp>
      <p:sp>
        <p:nvSpPr>
          <p:cNvPr id="13" name="TextovéPole 12">
            <a:extLst>
              <a:ext uri="{FF2B5EF4-FFF2-40B4-BE49-F238E27FC236}">
                <a16:creationId xmlns:a16="http://schemas.microsoft.com/office/drawing/2014/main" id="{28092ABB-4DA9-4158-926F-14F077FEB169}"/>
              </a:ext>
            </a:extLst>
          </p:cNvPr>
          <p:cNvSpPr txBox="1"/>
          <p:nvPr/>
        </p:nvSpPr>
        <p:spPr>
          <a:xfrm>
            <a:off x="729343" y="5552168"/>
            <a:ext cx="1134291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0" i="0" u="none" strike="noStrike" kern="1200" cap="none" spc="0" normalizeH="0" baseline="0" noProof="0" dirty="0">
                <a:ln>
                  <a:noFill/>
                </a:ln>
                <a:solidFill>
                  <a:prstClr val="black"/>
                </a:solidFill>
                <a:effectLst/>
                <a:uLnTx/>
                <a:uFillTx/>
                <a:latin typeface="Arial"/>
              </a:rPr>
              <a:t>https://www.orau.org/health-physics-museum/collection/radioactive-quack-cures/index.html</a:t>
            </a:r>
          </a:p>
        </p:txBody>
      </p:sp>
    </p:spTree>
    <p:extLst>
      <p:ext uri="{BB962C8B-B14F-4D97-AF65-F5344CB8AC3E}">
        <p14:creationId xmlns:p14="http://schemas.microsoft.com/office/powerpoint/2010/main" val="1530612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TextShape 1"/>
          <p:cNvSpPr txBox="1"/>
          <p:nvPr/>
        </p:nvSpPr>
        <p:spPr>
          <a:xfrm>
            <a:off x="0" y="188640"/>
            <a:ext cx="12192000" cy="759704"/>
          </a:xfrm>
          <a:prstGeom prst="rect">
            <a:avLst/>
          </a:prstGeom>
          <a:noFill/>
          <a:ln>
            <a:noFill/>
          </a:ln>
        </p:spPr>
        <p:txBody>
          <a:bodyPr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a:ln>
                  <a:noFill/>
                </a:ln>
                <a:solidFill>
                  <a:srgbClr val="000000"/>
                </a:solidFill>
                <a:effectLst/>
                <a:uLnTx/>
                <a:uFillTx/>
                <a:latin typeface="Calibri Light"/>
              </a:rPr>
              <a:t>Účinky </a:t>
            </a:r>
            <a:r>
              <a:rPr kumimoji="0" lang="cs-CZ" sz="4400" b="1" i="0" u="none" strike="noStrike" kern="1200" cap="none" spc="-1" normalizeH="0" baseline="0" noProof="0" dirty="0" err="1">
                <a:ln>
                  <a:noFill/>
                </a:ln>
                <a:solidFill>
                  <a:srgbClr val="000000"/>
                </a:solidFill>
                <a:effectLst/>
                <a:uLnTx/>
                <a:uFillTx/>
                <a:latin typeface="Calibri Light"/>
              </a:rPr>
              <a:t>Ra</a:t>
            </a:r>
            <a:r>
              <a:rPr kumimoji="0" lang="cs-CZ" sz="4400" b="1" i="0" u="none" strike="noStrike" kern="1200" cap="none" spc="-1" normalizeH="0" baseline="0" noProof="0" dirty="0">
                <a:ln>
                  <a:noFill/>
                </a:ln>
                <a:solidFill>
                  <a:srgbClr val="000000"/>
                </a:solidFill>
                <a:effectLst/>
                <a:uLnTx/>
                <a:uFillTx/>
                <a:latin typeface="Calibri Light"/>
              </a:rPr>
              <a:t> na lidský organismus , radioterapie</a:t>
            </a:r>
            <a:endParaRPr kumimoji="0" lang="cs-CZ" sz="4400" b="1" i="0" u="none" strike="noStrike" kern="1200" cap="none" spc="-1" normalizeH="0" baseline="0" noProof="0" dirty="0">
              <a:ln>
                <a:noFill/>
              </a:ln>
              <a:solidFill>
                <a:srgbClr val="000000"/>
              </a:solidFill>
              <a:effectLst/>
              <a:uLnTx/>
              <a:uFillTx/>
              <a:latin typeface="Calibri"/>
            </a:endParaRPr>
          </a:p>
        </p:txBody>
      </p:sp>
      <p:pic>
        <p:nvPicPr>
          <p:cNvPr id="4" name="Obrázek 7"/>
          <p:cNvPicPr/>
          <p:nvPr/>
        </p:nvPicPr>
        <p:blipFill>
          <a:blip r:embed="rId2" cstate="print"/>
          <a:stretch/>
        </p:blipFill>
        <p:spPr>
          <a:xfrm>
            <a:off x="8061210" y="1082355"/>
            <a:ext cx="3384376" cy="5557386"/>
          </a:xfrm>
          <a:prstGeom prst="rect">
            <a:avLst/>
          </a:prstGeom>
          <a:ln>
            <a:noFill/>
          </a:ln>
        </p:spPr>
      </p:pic>
      <p:sp>
        <p:nvSpPr>
          <p:cNvPr id="5" name="Obdélník 4"/>
          <p:cNvSpPr/>
          <p:nvPr/>
        </p:nvSpPr>
        <p:spPr>
          <a:xfrm>
            <a:off x="8061210" y="1082355"/>
            <a:ext cx="234624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rPr>
              <a:t>1920s</a:t>
            </a:r>
            <a:endParaRPr kumimoji="0" lang="cs-CZ" sz="1800" b="0" i="0" u="none" strike="noStrike" kern="1200" cap="none" spc="0" normalizeH="0" baseline="0" noProof="0" dirty="0">
              <a:ln>
                <a:noFill/>
              </a:ln>
              <a:solidFill>
                <a:prstClr val="black"/>
              </a:solidFill>
              <a:effectLst/>
              <a:uLnTx/>
              <a:uFillTx/>
              <a:latin typeface="Arial"/>
            </a:endParaRPr>
          </a:p>
        </p:txBody>
      </p:sp>
      <p:graphicFrame>
        <p:nvGraphicFramePr>
          <p:cNvPr id="334" name="TextShape 2">
            <a:extLst>
              <a:ext uri="{FF2B5EF4-FFF2-40B4-BE49-F238E27FC236}">
                <a16:creationId xmlns:a16="http://schemas.microsoft.com/office/drawing/2014/main" id="{9A13FBE3-FEF5-4FF5-8FC3-A51AE6C99C9B}"/>
              </a:ext>
            </a:extLst>
          </p:cNvPr>
          <p:cNvGraphicFramePr/>
          <p:nvPr/>
        </p:nvGraphicFramePr>
        <p:xfrm>
          <a:off x="598715" y="1082354"/>
          <a:ext cx="7053942" cy="5587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04696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TextShape 1"/>
          <p:cNvSpPr txBox="1"/>
          <p:nvPr/>
        </p:nvSpPr>
        <p:spPr>
          <a:xfrm>
            <a:off x="0" y="-9720"/>
            <a:ext cx="12192000" cy="1325160"/>
          </a:xfrm>
          <a:prstGeom prst="rect">
            <a:avLst/>
          </a:prstGeom>
          <a:noFill/>
          <a:ln>
            <a:noFill/>
          </a:ln>
        </p:spPr>
        <p:txBody>
          <a:bodyPr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a:ln>
                  <a:noFill/>
                </a:ln>
                <a:solidFill>
                  <a:srgbClr val="000000"/>
                </a:solidFill>
                <a:effectLst/>
                <a:uLnTx/>
                <a:uFillTx/>
                <a:latin typeface="Calibri Light"/>
              </a:rPr>
              <a:t>RADIUM V LÉKAŘSTVÍ</a:t>
            </a:r>
            <a:endParaRPr kumimoji="0" lang="cs-CZ" sz="4400" b="1" i="0" u="none" strike="noStrike" kern="1200" cap="none" spc="-1" normalizeH="0" baseline="0" noProof="0" dirty="0">
              <a:ln>
                <a:noFill/>
              </a:ln>
              <a:solidFill>
                <a:srgbClr val="000000"/>
              </a:solidFill>
              <a:effectLst/>
              <a:uLnTx/>
              <a:uFillTx/>
              <a:latin typeface="Calibri"/>
            </a:endParaRPr>
          </a:p>
        </p:txBody>
      </p:sp>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2114" y="1014699"/>
            <a:ext cx="5538985" cy="4085001"/>
          </a:xfrm>
          <a:prstGeom prst="rect">
            <a:avLst/>
          </a:prstGeom>
        </p:spPr>
      </p:pic>
      <p:sp>
        <p:nvSpPr>
          <p:cNvPr id="9" name="Obdélník 8"/>
          <p:cNvSpPr/>
          <p:nvPr/>
        </p:nvSpPr>
        <p:spPr>
          <a:xfrm>
            <a:off x="4143777" y="5099700"/>
            <a:ext cx="7620659"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rPr>
              <a:t>Radium therapy. Man with neck cancer receiving radiotherapy treatment from</a:t>
            </a:r>
            <a:r>
              <a:rPr kumimoji="0" lang="cs-CZ" sz="1600" b="0" i="0" u="none" strike="noStrike" kern="1200" cap="none" spc="0" normalizeH="0" baseline="0" noProof="0" dirty="0">
                <a:ln>
                  <a:noFill/>
                </a:ln>
                <a:solidFill>
                  <a:prstClr val="black"/>
                </a:solidFill>
                <a:effectLst/>
                <a:uLnTx/>
                <a:uFillTx/>
                <a:latin typeface="Arial"/>
              </a:rPr>
              <a:t>      </a:t>
            </a:r>
            <a:r>
              <a:rPr kumimoji="0" lang="en-US" sz="1600" b="0" i="0" u="none" strike="noStrike" kern="1200" cap="none" spc="0" normalizeH="0" baseline="0" noProof="0" dirty="0">
                <a:ln>
                  <a:noFill/>
                </a:ln>
                <a:solidFill>
                  <a:prstClr val="black"/>
                </a:solidFill>
                <a:effectLst/>
                <a:uLnTx/>
                <a:uFillTx/>
                <a:latin typeface="Arial"/>
              </a:rPr>
              <a:t> a Flint radium "bomb", designed in 1934 for four hospitals in London, England. This bomb produced radiation from four radium sources placed close to the patient's skin. Each source focused on the cancer from a different angle, so that this was the only tissue that received radiation from all four. At left, the doctor can be seen adjusting the bomb.</a:t>
            </a:r>
          </a:p>
        </p:txBody>
      </p:sp>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148" y="1757736"/>
            <a:ext cx="3238470" cy="4824536"/>
          </a:xfrm>
          <a:prstGeom prst="rect">
            <a:avLst/>
          </a:prstGeom>
        </p:spPr>
      </p:pic>
      <p:sp>
        <p:nvSpPr>
          <p:cNvPr id="7" name="TextovéPole 6">
            <a:extLst>
              <a:ext uri="{FF2B5EF4-FFF2-40B4-BE49-F238E27FC236}">
                <a16:creationId xmlns:a16="http://schemas.microsoft.com/office/drawing/2014/main" id="{79463BDB-7AFF-46CE-A8BB-71DFD325967D}"/>
              </a:ext>
            </a:extLst>
          </p:cNvPr>
          <p:cNvSpPr txBox="1"/>
          <p:nvPr/>
        </p:nvSpPr>
        <p:spPr>
          <a:xfrm>
            <a:off x="574491" y="1052737"/>
            <a:ext cx="41764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Arial"/>
              </a:rPr>
              <a:t>První pokusy o prostorově frakcionovanou terapii</a:t>
            </a:r>
          </a:p>
        </p:txBody>
      </p:sp>
    </p:spTree>
    <p:extLst>
      <p:ext uri="{BB962C8B-B14F-4D97-AF65-F5344CB8AC3E}">
        <p14:creationId xmlns:p14="http://schemas.microsoft.com/office/powerpoint/2010/main" val="7404714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ázek 6"/>
          <p:cNvPicPr/>
          <p:nvPr/>
        </p:nvPicPr>
        <p:blipFill rotWithShape="1">
          <a:blip r:embed="rId2" cstate="print"/>
          <a:srcRect l="5002" r="5118"/>
          <a:stretch/>
        </p:blipFill>
        <p:spPr>
          <a:xfrm>
            <a:off x="6015107" y="-1"/>
            <a:ext cx="6176895" cy="2937954"/>
          </a:xfrm>
          <a:prstGeom prst="rect">
            <a:avLst/>
          </a:prstGeom>
        </p:spPr>
      </p:pic>
      <p:pic>
        <p:nvPicPr>
          <p:cNvPr id="5" name="Obrázek 5"/>
          <p:cNvPicPr/>
          <p:nvPr/>
        </p:nvPicPr>
        <p:blipFill rotWithShape="1">
          <a:blip r:embed="rId3" cstate="print"/>
          <a:srcRect t="14520" r="1" b="9694"/>
          <a:stretch/>
        </p:blipFill>
        <p:spPr>
          <a:xfrm>
            <a:off x="4203638" y="2937953"/>
            <a:ext cx="7988360" cy="3920047"/>
          </a:xfrm>
          <a:prstGeom prst="rect">
            <a:avLst/>
          </a:prstGeom>
        </p:spPr>
      </p:pic>
      <p:sp>
        <p:nvSpPr>
          <p:cNvPr id="12" name="Freeform: Shape 1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14" name="Freeform: Shape 1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4" name="TextShape 2"/>
          <p:cNvSpPr txBox="1"/>
          <p:nvPr/>
        </p:nvSpPr>
        <p:spPr>
          <a:xfrm>
            <a:off x="435433" y="282194"/>
            <a:ext cx="7762385" cy="1325563"/>
          </a:xfrm>
          <a:prstGeom prst="rect">
            <a:avLst/>
          </a:prstGeom>
        </p:spPr>
        <p:txBody>
          <a:bodyPr vert="horz" lIns="91440" tIns="45720" rIns="91440" bIns="45720" rtlCol="0" anchor="ctr">
            <a:normAutofit/>
          </a:bodyPr>
          <a:lstStyle/>
          <a:p>
            <a:pPr marL="228600" marR="0" lvl="0" indent="-228240" algn="l" defTabSz="914400" rtl="0" eaLnBrk="1" fontAlgn="auto" latinLnBrk="0" hangingPunct="1">
              <a:lnSpc>
                <a:spcPct val="90000"/>
              </a:lnSpc>
              <a:spcBef>
                <a:spcPct val="0"/>
              </a:spcBef>
              <a:spcAft>
                <a:spcPts val="600"/>
              </a:spcAft>
              <a:buClr>
                <a:srgbClr val="000000"/>
              </a:buClr>
              <a:buSzTx/>
              <a:buFontTx/>
              <a:buNone/>
              <a:tabLst/>
              <a:defRPr/>
            </a:pPr>
            <a:r>
              <a:rPr kumimoji="0" lang="en-US" sz="4000" b="1" i="0" u="none" strike="noStrike" kern="1200" cap="none" spc="-1" normalizeH="0" baseline="0" noProof="0" dirty="0" err="1">
                <a:ln>
                  <a:noFill/>
                </a:ln>
                <a:solidFill>
                  <a:prstClr val="white"/>
                </a:solidFill>
                <a:effectLst/>
                <a:uLnTx/>
                <a:uFillTx/>
                <a:latin typeface="Arial"/>
                <a:ea typeface="+mj-ea"/>
                <a:cs typeface="+mj-cs"/>
              </a:rPr>
              <a:t>Jáchymov</a:t>
            </a:r>
            <a:r>
              <a:rPr kumimoji="0" lang="en-US" sz="4000" b="1" i="0" u="none" strike="noStrike" kern="1200" cap="none" spc="-1" normalizeH="0" baseline="0" noProof="0" dirty="0">
                <a:ln>
                  <a:noFill/>
                </a:ln>
                <a:solidFill>
                  <a:prstClr val="white"/>
                </a:solidFill>
                <a:effectLst/>
                <a:uLnTx/>
                <a:uFillTx/>
                <a:latin typeface="Arial"/>
                <a:ea typeface="+mj-ea"/>
                <a:cs typeface="+mj-cs"/>
              </a:rPr>
              <a:t> </a:t>
            </a:r>
            <a:endParaRPr kumimoji="0" lang="cs-CZ" sz="4000" b="1" i="0" u="none" strike="noStrike" kern="1200" cap="none" spc="-1" normalizeH="0" baseline="0" noProof="0" dirty="0">
              <a:ln>
                <a:noFill/>
              </a:ln>
              <a:solidFill>
                <a:prstClr val="white"/>
              </a:solidFill>
              <a:effectLst/>
              <a:uLnTx/>
              <a:uFillTx/>
              <a:latin typeface="Arial"/>
              <a:ea typeface="+mj-ea"/>
              <a:cs typeface="+mj-cs"/>
            </a:endParaRPr>
          </a:p>
          <a:p>
            <a:pPr marL="228600" marR="0" lvl="0" indent="-228240" algn="l" defTabSz="914400" rtl="0" eaLnBrk="1" fontAlgn="auto" latinLnBrk="0" hangingPunct="1">
              <a:lnSpc>
                <a:spcPct val="90000"/>
              </a:lnSpc>
              <a:spcBef>
                <a:spcPct val="0"/>
              </a:spcBef>
              <a:spcAft>
                <a:spcPts val="600"/>
              </a:spcAft>
              <a:buClr>
                <a:srgbClr val="000000"/>
              </a:buClr>
              <a:buSzTx/>
              <a:buFontTx/>
              <a:buNone/>
              <a:tabLst/>
              <a:defRPr/>
            </a:pPr>
            <a:r>
              <a:rPr kumimoji="0" lang="en-US" sz="4000" b="1" i="0" u="none" strike="noStrike" kern="1200" cap="none" spc="-1" normalizeH="0" baseline="0" noProof="0" dirty="0">
                <a:ln>
                  <a:noFill/>
                </a:ln>
                <a:solidFill>
                  <a:prstClr val="white"/>
                </a:solidFill>
                <a:effectLst/>
                <a:uLnTx/>
                <a:uFillTx/>
                <a:latin typeface="Arial"/>
                <a:ea typeface="+mj-ea"/>
                <a:cs typeface="+mj-cs"/>
              </a:rPr>
              <a:t>– </a:t>
            </a:r>
            <a:r>
              <a:rPr kumimoji="0" lang="en-US" sz="4000" b="1" i="0" u="none" strike="noStrike" kern="1200" cap="none" spc="-1" normalizeH="0" baseline="0" noProof="0" dirty="0" err="1">
                <a:ln>
                  <a:noFill/>
                </a:ln>
                <a:solidFill>
                  <a:prstClr val="white"/>
                </a:solidFill>
                <a:effectLst/>
                <a:uLnTx/>
                <a:uFillTx/>
                <a:latin typeface="Arial"/>
                <a:ea typeface="+mj-ea"/>
                <a:cs typeface="+mj-cs"/>
              </a:rPr>
              <a:t>radioaktivní</a:t>
            </a:r>
            <a:r>
              <a:rPr kumimoji="0" lang="en-US" sz="4000" b="1" i="0" u="none" strike="noStrike" kern="1200" cap="none" spc="-1" normalizeH="0" baseline="0" noProof="0" dirty="0">
                <a:ln>
                  <a:noFill/>
                </a:ln>
                <a:solidFill>
                  <a:prstClr val="white"/>
                </a:solidFill>
                <a:effectLst/>
                <a:uLnTx/>
                <a:uFillTx/>
                <a:latin typeface="Arial"/>
                <a:ea typeface="+mj-ea"/>
                <a:cs typeface="+mj-cs"/>
              </a:rPr>
              <a:t> </a:t>
            </a:r>
            <a:r>
              <a:rPr kumimoji="0" lang="en-US" sz="4000" b="1" i="0" u="none" strike="noStrike" kern="1200" cap="none" spc="-1" normalizeH="0" baseline="0" noProof="0" dirty="0" err="1">
                <a:ln>
                  <a:noFill/>
                </a:ln>
                <a:solidFill>
                  <a:prstClr val="white"/>
                </a:solidFill>
                <a:effectLst/>
                <a:uLnTx/>
                <a:uFillTx/>
                <a:latin typeface="Arial"/>
                <a:ea typeface="+mj-ea"/>
                <a:cs typeface="+mj-cs"/>
              </a:rPr>
              <a:t>koupele</a:t>
            </a:r>
            <a:endParaRPr kumimoji="0" lang="en-US" sz="4000" b="1" i="0" u="none" strike="noStrike" kern="1200" cap="none" spc="-1" normalizeH="0" baseline="0" noProof="0" dirty="0">
              <a:ln>
                <a:noFill/>
              </a:ln>
              <a:solidFill>
                <a:prstClr val="white"/>
              </a:solidFill>
              <a:effectLst/>
              <a:uLnTx/>
              <a:uFillTx/>
              <a:latin typeface="Arial"/>
              <a:ea typeface="+mj-ea"/>
              <a:cs typeface="+mj-cs"/>
            </a:endParaRPr>
          </a:p>
        </p:txBody>
      </p:sp>
      <p:sp>
        <p:nvSpPr>
          <p:cNvPr id="7" name="Podnadpis 2"/>
          <p:cNvSpPr>
            <a:spLocks noGrp="1"/>
          </p:cNvSpPr>
          <p:nvPr>
            <p:ph type="subTitle"/>
          </p:nvPr>
        </p:nvSpPr>
        <p:spPr>
          <a:xfrm>
            <a:off x="272140" y="1607757"/>
            <a:ext cx="4288975" cy="4968049"/>
          </a:xfrm>
        </p:spPr>
        <p:txBody>
          <a:bodyPr vert="horz" lIns="91440" tIns="45720" rIns="91440" bIns="45720" rtlCol="0">
            <a:noAutofit/>
          </a:bodyPr>
          <a:lstStyle/>
          <a:p>
            <a:pPr marL="265113" indent="-228600" algn="l" rtl="0">
              <a:spcBef>
                <a:spcPts val="1200"/>
              </a:spcBef>
              <a:buFont typeface="Arial" panose="020B0604020202020204" pitchFamily="34" charset="0"/>
              <a:buChar char="•"/>
            </a:pPr>
            <a:r>
              <a:rPr lang="en-US" sz="2400" kern="1200" dirty="0" err="1">
                <a:solidFill>
                  <a:schemeClr val="tx1"/>
                </a:solidFill>
                <a:latin typeface="+mn-lt"/>
                <a:ea typeface="+mn-ea"/>
                <a:cs typeface="+mn-cs"/>
              </a:rPr>
              <a:t>Becquerelův</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objev</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znamenal</a:t>
            </a:r>
            <a:r>
              <a:rPr lang="en-US" sz="2400" kern="1200" dirty="0">
                <a:solidFill>
                  <a:schemeClr val="tx1"/>
                </a:solidFill>
                <a:latin typeface="+mn-lt"/>
                <a:ea typeface="+mn-ea"/>
                <a:cs typeface="+mn-cs"/>
              </a:rPr>
              <a:t> pro </a:t>
            </a:r>
            <a:r>
              <a:rPr lang="en-US" sz="2400" kern="1200" dirty="0" err="1">
                <a:solidFill>
                  <a:schemeClr val="tx1"/>
                </a:solidFill>
                <a:latin typeface="+mn-lt"/>
                <a:ea typeface="+mn-ea"/>
                <a:cs typeface="+mn-cs"/>
              </a:rPr>
              <a:t>Jáchymov</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nový</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rozkvět</a:t>
            </a:r>
            <a:r>
              <a:rPr lang="en-US" sz="2400" kern="1200" dirty="0">
                <a:solidFill>
                  <a:schemeClr val="tx1"/>
                </a:solidFill>
                <a:latin typeface="+mn-lt"/>
                <a:ea typeface="+mn-ea"/>
                <a:cs typeface="+mn-cs"/>
              </a:rPr>
              <a:t>. </a:t>
            </a:r>
          </a:p>
          <a:p>
            <a:pPr marL="265113" indent="-228600" algn="l" rtl="0">
              <a:spcBef>
                <a:spcPts val="1200"/>
              </a:spcBef>
              <a:buFont typeface="Arial" panose="020B0604020202020204" pitchFamily="34" charset="0"/>
              <a:buChar char="•"/>
            </a:pPr>
            <a:r>
              <a:rPr lang="en-US" sz="2400" kern="1200" dirty="0" err="1">
                <a:solidFill>
                  <a:schemeClr val="tx1"/>
                </a:solidFill>
                <a:latin typeface="+mn-lt"/>
                <a:ea typeface="+mn-ea"/>
                <a:cs typeface="+mn-cs"/>
              </a:rPr>
              <a:t>Už</a:t>
            </a:r>
            <a:r>
              <a:rPr lang="en-US" sz="2400" kern="1200" dirty="0">
                <a:solidFill>
                  <a:schemeClr val="tx1"/>
                </a:solidFill>
                <a:latin typeface="+mn-lt"/>
                <a:ea typeface="+mn-ea"/>
                <a:cs typeface="+mn-cs"/>
              </a:rPr>
              <a:t> v </a:t>
            </a:r>
            <a:r>
              <a:rPr lang="en-US" sz="2400" kern="1200" dirty="0" err="1">
                <a:solidFill>
                  <a:schemeClr val="tx1"/>
                </a:solidFill>
                <a:latin typeface="+mn-lt"/>
                <a:ea typeface="+mn-ea"/>
                <a:cs typeface="+mn-cs"/>
              </a:rPr>
              <a:t>roce</a:t>
            </a:r>
            <a:r>
              <a:rPr lang="en-US" sz="2400" kern="1200" dirty="0">
                <a:solidFill>
                  <a:schemeClr val="tx1"/>
                </a:solidFill>
                <a:latin typeface="+mn-lt"/>
                <a:ea typeface="+mn-ea"/>
                <a:cs typeface="+mn-cs"/>
              </a:rPr>
              <a:t> 1909 </a:t>
            </a:r>
            <a:r>
              <a:rPr lang="en-US" sz="2400" kern="1200" dirty="0" err="1">
                <a:solidFill>
                  <a:schemeClr val="tx1"/>
                </a:solidFill>
                <a:latin typeface="+mn-lt"/>
                <a:ea typeface="+mn-ea"/>
                <a:cs typeface="+mn-cs"/>
              </a:rPr>
              <a:t>tu</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byly</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zřízeny</a:t>
            </a:r>
            <a:r>
              <a:rPr lang="en-US" sz="2400" kern="1200" dirty="0">
                <a:solidFill>
                  <a:schemeClr val="tx1"/>
                </a:solidFill>
                <a:latin typeface="+mn-lt"/>
                <a:ea typeface="+mn-ea"/>
                <a:cs typeface="+mn-cs"/>
              </a:rPr>
              <a:t> </a:t>
            </a:r>
            <a:r>
              <a:rPr lang="en-US" sz="2400" b="1" u="sng" kern="1200" dirty="0" err="1">
                <a:solidFill>
                  <a:schemeClr val="tx1"/>
                </a:solidFill>
                <a:latin typeface="+mn-lt"/>
                <a:ea typeface="+mn-ea"/>
                <a:cs typeface="+mn-cs"/>
              </a:rPr>
              <a:t>první</a:t>
            </a:r>
            <a:r>
              <a:rPr lang="en-US" sz="2400" b="1" u="sng" kern="1200" dirty="0">
                <a:solidFill>
                  <a:schemeClr val="tx1"/>
                </a:solidFill>
                <a:latin typeface="+mn-lt"/>
                <a:ea typeface="+mn-ea"/>
                <a:cs typeface="+mn-cs"/>
              </a:rPr>
              <a:t> </a:t>
            </a:r>
            <a:r>
              <a:rPr lang="en-US" sz="2400" b="1" u="sng" kern="1200" dirty="0" err="1">
                <a:solidFill>
                  <a:schemeClr val="tx1"/>
                </a:solidFill>
                <a:latin typeface="+mn-lt"/>
                <a:ea typeface="+mn-ea"/>
                <a:cs typeface="+mn-cs"/>
              </a:rPr>
              <a:t>radioaktivní</a:t>
            </a:r>
            <a:r>
              <a:rPr lang="en-US" sz="2400" b="1" u="sng" kern="1200" dirty="0">
                <a:solidFill>
                  <a:schemeClr val="tx1"/>
                </a:solidFill>
                <a:latin typeface="+mn-lt"/>
                <a:ea typeface="+mn-ea"/>
                <a:cs typeface="+mn-cs"/>
              </a:rPr>
              <a:t> </a:t>
            </a:r>
            <a:r>
              <a:rPr lang="en-US" sz="2400" b="1" u="sng" kern="1200" dirty="0" err="1">
                <a:solidFill>
                  <a:schemeClr val="tx1"/>
                </a:solidFill>
                <a:latin typeface="+mn-lt"/>
                <a:ea typeface="+mn-ea"/>
                <a:cs typeface="+mn-cs"/>
              </a:rPr>
              <a:t>lázně</a:t>
            </a:r>
            <a:r>
              <a:rPr lang="en-US" sz="2400" b="1" u="sng" kern="1200" dirty="0">
                <a:solidFill>
                  <a:schemeClr val="tx1"/>
                </a:solidFill>
                <a:latin typeface="+mn-lt"/>
                <a:ea typeface="+mn-ea"/>
                <a:cs typeface="+mn-cs"/>
              </a:rPr>
              <a:t> </a:t>
            </a:r>
            <a:r>
              <a:rPr lang="en-US" sz="2400" b="1" u="sng" kern="1200" dirty="0" err="1">
                <a:solidFill>
                  <a:schemeClr val="tx1"/>
                </a:solidFill>
                <a:latin typeface="+mn-lt"/>
                <a:ea typeface="+mn-ea"/>
                <a:cs typeface="+mn-cs"/>
              </a:rPr>
              <a:t>na</a:t>
            </a:r>
            <a:r>
              <a:rPr lang="en-US" sz="2400" b="1" u="sng" kern="1200" dirty="0">
                <a:solidFill>
                  <a:schemeClr val="tx1"/>
                </a:solidFill>
                <a:latin typeface="+mn-lt"/>
                <a:ea typeface="+mn-ea"/>
                <a:cs typeface="+mn-cs"/>
              </a:rPr>
              <a:t> </a:t>
            </a:r>
            <a:r>
              <a:rPr lang="en-US" sz="2400" b="1" u="sng" kern="1200" dirty="0" err="1">
                <a:solidFill>
                  <a:schemeClr val="tx1"/>
                </a:solidFill>
                <a:latin typeface="+mn-lt"/>
                <a:ea typeface="+mn-ea"/>
                <a:cs typeface="+mn-cs"/>
              </a:rPr>
              <a:t>světě</a:t>
            </a:r>
            <a:r>
              <a:rPr lang="en-US" sz="2400" kern="1200" dirty="0">
                <a:solidFill>
                  <a:schemeClr val="tx1"/>
                </a:solidFill>
                <a:latin typeface="+mn-lt"/>
                <a:ea typeface="+mn-ea"/>
                <a:cs typeface="+mn-cs"/>
              </a:rPr>
              <a:t>. </a:t>
            </a:r>
          </a:p>
          <a:p>
            <a:pPr marL="265113" indent="-228600" algn="l" rtl="0">
              <a:spcBef>
                <a:spcPts val="1200"/>
              </a:spcBef>
              <a:buFont typeface="Arial" panose="020B0604020202020204" pitchFamily="34" charset="0"/>
              <a:buChar char="•"/>
            </a:pPr>
            <a:r>
              <a:rPr lang="en-US" sz="2400" kern="1200" dirty="0">
                <a:solidFill>
                  <a:schemeClr val="tx1"/>
                </a:solidFill>
                <a:latin typeface="+mn-lt"/>
                <a:ea typeface="+mn-ea"/>
                <a:cs typeface="+mn-cs"/>
              </a:rPr>
              <a:t>V </a:t>
            </a:r>
            <a:r>
              <a:rPr lang="en-US" sz="2400" kern="1200" dirty="0" err="1">
                <a:solidFill>
                  <a:schemeClr val="tx1"/>
                </a:solidFill>
                <a:latin typeface="+mn-lt"/>
                <a:ea typeface="+mn-ea"/>
                <a:cs typeface="+mn-cs"/>
              </a:rPr>
              <a:t>lázeňském</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paláci</a:t>
            </a:r>
            <a:r>
              <a:rPr lang="en-US" sz="2400" kern="1200" dirty="0">
                <a:solidFill>
                  <a:schemeClr val="tx1"/>
                </a:solidFill>
                <a:latin typeface="+mn-lt"/>
                <a:ea typeface="+mn-ea"/>
                <a:cs typeface="+mn-cs"/>
              </a:rPr>
              <a:t> Radium se </a:t>
            </a:r>
            <a:r>
              <a:rPr lang="en-US" sz="2400" kern="1200" dirty="0" err="1">
                <a:solidFill>
                  <a:schemeClr val="tx1"/>
                </a:solidFill>
                <a:latin typeface="+mn-lt"/>
                <a:ea typeface="+mn-ea"/>
                <a:cs typeface="+mn-cs"/>
              </a:rPr>
              <a:t>léčily</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nemoci</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pohybového</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ústroji</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nervové</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i</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cévní</a:t>
            </a:r>
            <a:r>
              <a:rPr lang="en-US" sz="2400" kern="1200" dirty="0">
                <a:solidFill>
                  <a:schemeClr val="tx1"/>
                </a:solidFill>
                <a:latin typeface="+mn-lt"/>
                <a:ea typeface="+mn-ea"/>
                <a:cs typeface="+mn-cs"/>
              </a:rPr>
              <a:t>.</a:t>
            </a:r>
          </a:p>
        </p:txBody>
      </p:sp>
    </p:spTree>
    <p:extLst>
      <p:ext uri="{BB962C8B-B14F-4D97-AF65-F5344CB8AC3E}">
        <p14:creationId xmlns:p14="http://schemas.microsoft.com/office/powerpoint/2010/main" val="97755495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365127"/>
            <a:ext cx="7886700" cy="768730"/>
          </a:xfrm>
        </p:spPr>
        <p:txBody>
          <a:bodyPr/>
          <a:lstStyle/>
          <a:p>
            <a:r>
              <a:rPr lang="cs-CZ" b="1" dirty="0"/>
              <a:t>Vlastnosti RTG záření (paprsky X)</a:t>
            </a:r>
          </a:p>
        </p:txBody>
      </p:sp>
      <p:sp>
        <p:nvSpPr>
          <p:cNvPr id="3" name="Zástupný symbol pro obsah 2"/>
          <p:cNvSpPr>
            <a:spLocks noGrp="1"/>
          </p:cNvSpPr>
          <p:nvPr>
            <p:ph idx="1"/>
          </p:nvPr>
        </p:nvSpPr>
        <p:spPr>
          <a:xfrm>
            <a:off x="666750" y="1380744"/>
            <a:ext cx="10953750" cy="5175504"/>
          </a:xfrm>
        </p:spPr>
        <p:txBody>
          <a:bodyPr>
            <a:normAutofit fontScale="92500" lnSpcReduction="20000"/>
          </a:bodyPr>
          <a:lstStyle/>
          <a:p>
            <a:r>
              <a:rPr lang="cs-CZ" dirty="0"/>
              <a:t>RTG záření je pronikavé elektromagnetické záření o velmi krátkých vlnových délkách </a:t>
            </a:r>
            <a:r>
              <a:rPr lang="cs-CZ" dirty="0">
                <a:solidFill>
                  <a:srgbClr val="C00000"/>
                </a:solidFill>
              </a:rPr>
              <a:t>10</a:t>
            </a:r>
            <a:r>
              <a:rPr lang="cs-CZ" baseline="30000" dirty="0">
                <a:solidFill>
                  <a:srgbClr val="C00000"/>
                </a:solidFill>
              </a:rPr>
              <a:t>-11 </a:t>
            </a:r>
            <a:r>
              <a:rPr lang="cs-CZ" dirty="0">
                <a:solidFill>
                  <a:srgbClr val="C00000"/>
                </a:solidFill>
              </a:rPr>
              <a:t>m to 10</a:t>
            </a:r>
            <a:r>
              <a:rPr lang="cs-CZ" baseline="30000" dirty="0">
                <a:solidFill>
                  <a:srgbClr val="C00000"/>
                </a:solidFill>
              </a:rPr>
              <a:t>-8 </a:t>
            </a:r>
            <a:r>
              <a:rPr lang="cs-CZ" dirty="0">
                <a:solidFill>
                  <a:srgbClr val="C00000"/>
                </a:solidFill>
              </a:rPr>
              <a:t>m (0.01 – 10 </a:t>
            </a:r>
            <a:r>
              <a:rPr lang="cs-CZ" dirty="0" err="1">
                <a:solidFill>
                  <a:srgbClr val="C00000"/>
                </a:solidFill>
              </a:rPr>
              <a:t>nm</a:t>
            </a:r>
            <a:r>
              <a:rPr lang="cs-CZ" dirty="0">
                <a:solidFill>
                  <a:srgbClr val="C00000"/>
                </a:solidFill>
              </a:rPr>
              <a:t>) </a:t>
            </a:r>
            <a:r>
              <a:rPr lang="cs-CZ" dirty="0"/>
              <a:t>a vysokých frekvencích. </a:t>
            </a:r>
          </a:p>
          <a:p>
            <a:r>
              <a:rPr lang="cs-CZ" dirty="0"/>
              <a:t>prochází hmotou i vakuem, jeho intenzita </a:t>
            </a:r>
            <a:r>
              <a:rPr lang="cs-CZ" dirty="0">
                <a:solidFill>
                  <a:srgbClr val="C00000"/>
                </a:solidFill>
              </a:rPr>
              <a:t>slábne se čtvercem vzdálenosti </a:t>
            </a:r>
            <a:r>
              <a:rPr lang="cs-CZ" dirty="0"/>
              <a:t>od zdroje</a:t>
            </a:r>
          </a:p>
          <a:p>
            <a:r>
              <a:rPr lang="cs-CZ" dirty="0"/>
              <a:t>šíří se přímočaře</a:t>
            </a:r>
          </a:p>
          <a:p>
            <a:r>
              <a:rPr lang="cs-CZ" dirty="0">
                <a:solidFill>
                  <a:srgbClr val="C00000"/>
                </a:solidFill>
              </a:rPr>
              <a:t>má ionizační účinky </a:t>
            </a:r>
            <a:r>
              <a:rPr lang="cs-CZ" dirty="0"/>
              <a:t>(což znamená, že množství energie, které nese, stačí na uvolnění elektronu z atomu).</a:t>
            </a:r>
          </a:p>
          <a:p>
            <a:pPr>
              <a:buNone/>
            </a:pPr>
            <a:r>
              <a:rPr lang="cs-CZ" b="1" dirty="0"/>
              <a:t>Efekty RTG záření:</a:t>
            </a:r>
          </a:p>
          <a:p>
            <a:r>
              <a:rPr lang="cs-CZ" b="1" dirty="0"/>
              <a:t>Luminiscenční efekt. </a:t>
            </a:r>
            <a:r>
              <a:rPr lang="cs-CZ" dirty="0"/>
              <a:t>Rentgenové záření má schopnost přeměnit se na viditelné záření, ale pouze při interakci s určitými látkami.</a:t>
            </a:r>
          </a:p>
          <a:p>
            <a:r>
              <a:rPr lang="cs-CZ" b="1" dirty="0"/>
              <a:t>Fotochemický efekt. </a:t>
            </a:r>
            <a:r>
              <a:rPr lang="cs-CZ" dirty="0"/>
              <a:t>Působením RTG záření na fotografický materiál dochází ke </a:t>
            </a:r>
            <a:r>
              <a:rPr lang="en-US" dirty="0" err="1"/>
              <a:t>změnám</a:t>
            </a:r>
            <a:r>
              <a:rPr lang="en-US" dirty="0"/>
              <a:t> v </a:t>
            </a:r>
            <a:r>
              <a:rPr lang="en-US" dirty="0" err="1"/>
              <a:t>jeho</a:t>
            </a:r>
            <a:r>
              <a:rPr lang="en-US" dirty="0"/>
              <a:t> </a:t>
            </a:r>
            <a:r>
              <a:rPr lang="en-US" dirty="0" err="1"/>
              <a:t>chemickém</a:t>
            </a:r>
            <a:r>
              <a:rPr lang="en-US" dirty="0"/>
              <a:t> </a:t>
            </a:r>
            <a:r>
              <a:rPr lang="en-US" dirty="0" err="1"/>
              <a:t>složení</a:t>
            </a:r>
            <a:r>
              <a:rPr lang="en-US" dirty="0"/>
              <a:t>.</a:t>
            </a:r>
          </a:p>
          <a:p>
            <a:r>
              <a:rPr lang="cs-CZ" b="1" dirty="0"/>
              <a:t>Ionizační efekt. </a:t>
            </a:r>
            <a:r>
              <a:rPr lang="cs-CZ" dirty="0"/>
              <a:t>Energie, kterou rentgenové záření nese, je postačující k ionizaci atomů nebo molekul ozářené látky. To znamená, že při působení na elektricky neutrální atomy se z nich stávají elektricky nabité ionty.</a:t>
            </a:r>
          </a:p>
        </p:txBody>
      </p:sp>
    </p:spTree>
    <p:extLst>
      <p:ext uri="{BB962C8B-B14F-4D97-AF65-F5344CB8AC3E}">
        <p14:creationId xmlns:p14="http://schemas.microsoft.com/office/powerpoint/2010/main" val="32366861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12">
            <a:extLst>
              <a:ext uri="{FF2B5EF4-FFF2-40B4-BE49-F238E27FC236}">
                <a16:creationId xmlns:a16="http://schemas.microsoft.com/office/drawing/2014/main" id="{0FBEE5C9-5C2E-46DB-81F2-F4A3DBD16C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pic>
        <p:nvPicPr>
          <p:cNvPr id="6" name="Obrázek 5" descr="Obsah obrázku exteriér, hydrant, objekt v exteriéru, obloha&#10;&#10;Popis byl vytvořen automaticky">
            <a:extLst>
              <a:ext uri="{FF2B5EF4-FFF2-40B4-BE49-F238E27FC236}">
                <a16:creationId xmlns:a16="http://schemas.microsoft.com/office/drawing/2014/main" id="{9A9719C2-D75C-4FCE-BA65-7CEF7E48A0CE}"/>
              </a:ext>
            </a:extLst>
          </p:cNvPr>
          <p:cNvPicPr>
            <a:picLocks noChangeAspect="1"/>
          </p:cNvPicPr>
          <p:nvPr/>
        </p:nvPicPr>
        <p:blipFill rotWithShape="1">
          <a:blip r:embed="rId2">
            <a:extLst>
              <a:ext uri="{28A0092B-C50C-407E-A947-70E740481C1C}">
                <a14:useLocalDpi xmlns:a14="http://schemas.microsoft.com/office/drawing/2010/main" val="0"/>
              </a:ext>
            </a:extLst>
          </a:blip>
          <a:srcRect t="4521" r="1" b="30059"/>
          <a:stretch/>
        </p:blipFill>
        <p:spPr>
          <a:xfrm>
            <a:off x="4426858" y="3429004"/>
            <a:ext cx="7765144" cy="3428999"/>
          </a:xfrm>
          <a:prstGeom prst="rect">
            <a:avLst/>
          </a:prstGeom>
        </p:spPr>
      </p:pic>
      <p:pic>
        <p:nvPicPr>
          <p:cNvPr id="8" name="Obrázek 7" descr="Obsah obrázku text, podepsat&#10;&#10;Popis byl vytvořen automaticky">
            <a:extLst>
              <a:ext uri="{FF2B5EF4-FFF2-40B4-BE49-F238E27FC236}">
                <a16:creationId xmlns:a16="http://schemas.microsoft.com/office/drawing/2014/main" id="{B8C6DF1B-E271-4379-A673-E4D04F354A35}"/>
              </a:ext>
            </a:extLst>
          </p:cNvPr>
          <p:cNvPicPr>
            <a:picLocks noChangeAspect="1"/>
          </p:cNvPicPr>
          <p:nvPr/>
        </p:nvPicPr>
        <p:blipFill rotWithShape="1">
          <a:blip r:embed="rId3">
            <a:extLst>
              <a:ext uri="{28A0092B-C50C-407E-A947-70E740481C1C}">
                <a14:useLocalDpi xmlns:a14="http://schemas.microsoft.com/office/drawing/2010/main" val="0"/>
              </a:ext>
            </a:extLst>
          </a:blip>
          <a:srcRect t="609" r="1" b="20763"/>
          <a:stretch/>
        </p:blipFill>
        <p:spPr>
          <a:xfrm>
            <a:off x="4426853" y="-3"/>
            <a:ext cx="7765146" cy="3434400"/>
          </a:xfrm>
          <a:prstGeom prst="rect">
            <a:avLst/>
          </a:prstGeom>
        </p:spPr>
      </p:pic>
      <p:sp>
        <p:nvSpPr>
          <p:cNvPr id="44" name="Freeform: Shape 14">
            <a:extLst>
              <a:ext uri="{FF2B5EF4-FFF2-40B4-BE49-F238E27FC236}">
                <a16:creationId xmlns:a16="http://schemas.microsoft.com/office/drawing/2014/main" id="{34D94F3A-BF39-47F6-9AAA-3C61AF7E0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ndParaRPr>
          </a:p>
        </p:txBody>
      </p:sp>
      <p:sp>
        <p:nvSpPr>
          <p:cNvPr id="17" name="Freeform: Shape 16">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ndParaRPr>
          </a:p>
        </p:txBody>
      </p:sp>
      <p:sp>
        <p:nvSpPr>
          <p:cNvPr id="19" name="Freeform: Shape 18">
            <a:extLst>
              <a:ext uri="{FF2B5EF4-FFF2-40B4-BE49-F238E27FC236}">
                <a16:creationId xmlns:a16="http://schemas.microsoft.com/office/drawing/2014/main" id="{B47765B4-4036-4622-8B6B-AB9832B66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ndParaRPr>
          </a:p>
        </p:txBody>
      </p:sp>
      <p:sp>
        <p:nvSpPr>
          <p:cNvPr id="4" name="Podnadpis 2">
            <a:extLst>
              <a:ext uri="{FF2B5EF4-FFF2-40B4-BE49-F238E27FC236}">
                <a16:creationId xmlns:a16="http://schemas.microsoft.com/office/drawing/2014/main" id="{2AC2CC06-FA54-4082-9351-4DD9B3FBF28B}"/>
              </a:ext>
            </a:extLst>
          </p:cNvPr>
          <p:cNvSpPr>
            <a:spLocks noGrp="1"/>
          </p:cNvSpPr>
          <p:nvPr>
            <p:ph type="subTitle"/>
          </p:nvPr>
        </p:nvSpPr>
        <p:spPr>
          <a:xfrm>
            <a:off x="76200" y="87083"/>
            <a:ext cx="4617498" cy="6455228"/>
          </a:xfrm>
        </p:spPr>
        <p:txBody>
          <a:bodyPr vert="horz" lIns="91440" tIns="45720" rIns="91440" bIns="45720" rtlCol="0">
            <a:noAutofit/>
          </a:bodyPr>
          <a:lstStyle/>
          <a:p>
            <a:pPr marL="265113" indent="-228600" algn="l" rtl="0">
              <a:lnSpc>
                <a:spcPct val="90000"/>
              </a:lnSpc>
              <a:spcBef>
                <a:spcPts val="600"/>
              </a:spcBef>
              <a:buFont typeface="Arial" panose="020B0604020202020204" pitchFamily="34" charset="0"/>
              <a:buChar char="•"/>
            </a:pPr>
            <a:endParaRPr lang="en-US" sz="1900" kern="1200" dirty="0">
              <a:solidFill>
                <a:schemeClr val="bg1">
                  <a:alpha val="60000"/>
                </a:schemeClr>
              </a:solidFill>
              <a:latin typeface="+mn-lt"/>
              <a:ea typeface="+mn-ea"/>
              <a:cs typeface="+mn-cs"/>
            </a:endParaRPr>
          </a:p>
          <a:p>
            <a:pPr marL="265113" indent="-228600" algn="l" rtl="0">
              <a:lnSpc>
                <a:spcPct val="90000"/>
              </a:lnSpc>
              <a:spcBef>
                <a:spcPts val="600"/>
              </a:spcBef>
              <a:buFont typeface="Arial" panose="020B0604020202020204" pitchFamily="34" charset="0"/>
              <a:buChar char="•"/>
            </a:pPr>
            <a:r>
              <a:rPr lang="en-US" sz="1900" kern="1200" dirty="0">
                <a:solidFill>
                  <a:schemeClr val="bg1">
                    <a:alpha val="60000"/>
                  </a:schemeClr>
                </a:solidFill>
                <a:latin typeface="+mn-lt"/>
                <a:ea typeface="+mn-ea"/>
                <a:cs typeface="+mn-cs"/>
              </a:rPr>
              <a:t>V 50. </a:t>
            </a:r>
            <a:r>
              <a:rPr lang="en-US" sz="1900" kern="1200" dirty="0" err="1">
                <a:solidFill>
                  <a:schemeClr val="bg1">
                    <a:alpha val="60000"/>
                  </a:schemeClr>
                </a:solidFill>
                <a:latin typeface="+mn-lt"/>
                <a:ea typeface="+mn-ea"/>
                <a:cs typeface="+mn-cs"/>
              </a:rPr>
              <a:t>letech</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našeho</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století</a:t>
            </a:r>
            <a:r>
              <a:rPr lang="en-US" sz="1900" kern="1200" dirty="0">
                <a:solidFill>
                  <a:schemeClr val="bg1">
                    <a:alpha val="60000"/>
                  </a:schemeClr>
                </a:solidFill>
                <a:latin typeface="+mn-lt"/>
                <a:ea typeface="+mn-ea"/>
                <a:cs typeface="+mn-cs"/>
              </a:rPr>
              <a:t> se </a:t>
            </a:r>
            <a:r>
              <a:rPr lang="en-US" sz="1900" kern="1200" dirty="0" err="1">
                <a:solidFill>
                  <a:schemeClr val="bg1">
                    <a:alpha val="60000"/>
                  </a:schemeClr>
                </a:solidFill>
                <a:latin typeface="+mn-lt"/>
                <a:ea typeface="+mn-ea"/>
                <a:cs typeface="+mn-cs"/>
              </a:rPr>
              <a:t>náhle</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stal</a:t>
            </a:r>
            <a:r>
              <a:rPr lang="en-US" sz="1900" kern="1200" dirty="0">
                <a:solidFill>
                  <a:schemeClr val="bg1">
                    <a:alpha val="60000"/>
                  </a:schemeClr>
                </a:solidFill>
                <a:latin typeface="+mn-lt"/>
                <a:ea typeface="+mn-ea"/>
                <a:cs typeface="+mn-cs"/>
              </a:rPr>
              <a:t> </a:t>
            </a:r>
            <a:r>
              <a:rPr lang="en-US" sz="1900" b="1" kern="1200" dirty="0" err="1">
                <a:solidFill>
                  <a:srgbClr val="FF0000">
                    <a:alpha val="60000"/>
                  </a:srgbClr>
                </a:solidFill>
                <a:latin typeface="+mn-lt"/>
                <a:ea typeface="+mn-ea"/>
                <a:cs typeface="+mn-cs"/>
              </a:rPr>
              <a:t>uran</a:t>
            </a:r>
            <a:r>
              <a:rPr lang="en-US" sz="1900" b="1" kern="1200" dirty="0">
                <a:solidFill>
                  <a:srgbClr val="FF0000">
                    <a:alpha val="60000"/>
                  </a:srgbClr>
                </a:solidFill>
                <a:latin typeface="+mn-lt"/>
                <a:ea typeface="+mn-ea"/>
                <a:cs typeface="+mn-cs"/>
              </a:rPr>
              <a:t> </a:t>
            </a:r>
            <a:r>
              <a:rPr lang="en-US" sz="1900" b="1" kern="1200" dirty="0" err="1">
                <a:solidFill>
                  <a:srgbClr val="FF0000">
                    <a:alpha val="60000"/>
                  </a:srgbClr>
                </a:solidFill>
                <a:latin typeface="+mn-lt"/>
                <a:ea typeface="+mn-ea"/>
                <a:cs typeface="+mn-cs"/>
              </a:rPr>
              <a:t>nejhledanější</a:t>
            </a:r>
            <a:r>
              <a:rPr lang="en-US" sz="1900" b="1" kern="1200" dirty="0">
                <a:solidFill>
                  <a:srgbClr val="FF0000">
                    <a:alpha val="60000"/>
                  </a:srgbClr>
                </a:solidFill>
                <a:latin typeface="+mn-lt"/>
                <a:ea typeface="+mn-ea"/>
                <a:cs typeface="+mn-cs"/>
              </a:rPr>
              <a:t> </a:t>
            </a:r>
            <a:r>
              <a:rPr lang="en-US" sz="1900" b="1" kern="1200" dirty="0" err="1">
                <a:solidFill>
                  <a:srgbClr val="FF0000">
                    <a:alpha val="60000"/>
                  </a:srgbClr>
                </a:solidFill>
                <a:latin typeface="+mn-lt"/>
                <a:ea typeface="+mn-ea"/>
                <a:cs typeface="+mn-cs"/>
              </a:rPr>
              <a:t>surovinou</a:t>
            </a:r>
            <a:r>
              <a:rPr lang="en-US" sz="1900" b="1" kern="1200" dirty="0">
                <a:solidFill>
                  <a:srgbClr val="FF0000">
                    <a:alpha val="60000"/>
                  </a:srgbClr>
                </a:solidFill>
                <a:latin typeface="+mn-lt"/>
                <a:ea typeface="+mn-ea"/>
                <a:cs typeface="+mn-cs"/>
              </a:rPr>
              <a:t> </a:t>
            </a:r>
            <a:r>
              <a:rPr lang="en-US" sz="1900" b="1" kern="1200" dirty="0" err="1">
                <a:solidFill>
                  <a:srgbClr val="FF0000">
                    <a:alpha val="60000"/>
                  </a:srgbClr>
                </a:solidFill>
                <a:latin typeface="+mn-lt"/>
                <a:ea typeface="+mn-ea"/>
                <a:cs typeface="+mn-cs"/>
              </a:rPr>
              <a:t>světa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Světa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ve</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kterém</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hlavním</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trumfem</a:t>
            </a:r>
            <a:r>
              <a:rPr lang="en-US" sz="1900"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byla</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atomová</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bomba</a:t>
            </a:r>
            <a:r>
              <a:rPr lang="en-US" sz="1900" kern="1200" dirty="0">
                <a:solidFill>
                  <a:schemeClr val="bg1">
                    <a:alpha val="60000"/>
                  </a:schemeClr>
                </a:solidFill>
                <a:latin typeface="+mn-lt"/>
                <a:ea typeface="+mn-ea"/>
                <a:cs typeface="+mn-cs"/>
              </a:rPr>
              <a:t>.</a:t>
            </a:r>
          </a:p>
          <a:p>
            <a:pPr marL="265113" indent="-228600" algn="l" rtl="0">
              <a:lnSpc>
                <a:spcPct val="90000"/>
              </a:lnSpc>
              <a:spcBef>
                <a:spcPts val="600"/>
              </a:spcBef>
              <a:buFont typeface="Arial" panose="020B0604020202020204" pitchFamily="34" charset="0"/>
              <a:buChar char="•"/>
            </a:pPr>
            <a:r>
              <a:rPr lang="en-US" sz="1900" kern="1200" dirty="0">
                <a:solidFill>
                  <a:schemeClr val="bg1">
                    <a:alpha val="60000"/>
                  </a:schemeClr>
                </a:solidFill>
                <a:latin typeface="+mn-lt"/>
                <a:ea typeface="+mn-ea"/>
                <a:cs typeface="+mn-cs"/>
              </a:rPr>
              <a:t>Do </a:t>
            </a:r>
            <a:r>
              <a:rPr lang="en-US" sz="1900" kern="1200" dirty="0" err="1">
                <a:solidFill>
                  <a:schemeClr val="bg1">
                    <a:alpha val="60000"/>
                  </a:schemeClr>
                </a:solidFill>
                <a:latin typeface="+mn-lt"/>
                <a:ea typeface="+mn-ea"/>
                <a:cs typeface="+mn-cs"/>
              </a:rPr>
              <a:t>Jáchymova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opět</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plynuly</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obrovské</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částky</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peněz</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zároveň</a:t>
            </a:r>
            <a:r>
              <a:rPr lang="en-US" sz="1900" kern="1200" dirty="0">
                <a:solidFill>
                  <a:schemeClr val="bg1">
                    <a:alpha val="60000"/>
                  </a:schemeClr>
                </a:solidFill>
                <a:latin typeface="+mn-lt"/>
                <a:ea typeface="+mn-ea"/>
                <a:cs typeface="+mn-cs"/>
              </a:rPr>
              <a:t> se </a:t>
            </a:r>
            <a:r>
              <a:rPr lang="en-US" sz="1900" kern="1200" dirty="0" err="1">
                <a:solidFill>
                  <a:schemeClr val="bg1">
                    <a:alpha val="60000"/>
                  </a:schemeClr>
                </a:solidFill>
                <a:latin typeface="+mn-lt"/>
                <a:ea typeface="+mn-ea"/>
                <a:cs typeface="+mn-cs"/>
              </a:rPr>
              <a:t>tu</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však</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rodila</a:t>
            </a:r>
            <a:r>
              <a:rPr lang="en-US" sz="1900"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smrt</a:t>
            </a:r>
            <a:r>
              <a:rPr lang="en-US" sz="1900"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bolest</a:t>
            </a:r>
            <a:r>
              <a:rPr lang="en-US" sz="1900"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strach</a:t>
            </a:r>
            <a:r>
              <a:rPr lang="en-US" sz="1900" kern="1200" dirty="0">
                <a:solidFill>
                  <a:schemeClr val="bg1">
                    <a:alpha val="60000"/>
                  </a:schemeClr>
                </a:solidFill>
                <a:latin typeface="+mn-lt"/>
                <a:ea typeface="+mn-ea"/>
                <a:cs typeface="+mn-cs"/>
              </a:rPr>
              <a:t> a </a:t>
            </a:r>
            <a:r>
              <a:rPr lang="en-US" sz="1900" kern="1200" dirty="0" err="1">
                <a:solidFill>
                  <a:schemeClr val="bg1">
                    <a:alpha val="60000"/>
                  </a:schemeClr>
                </a:solidFill>
                <a:latin typeface="+mn-lt"/>
                <a:ea typeface="+mn-ea"/>
                <a:cs typeface="+mn-cs"/>
              </a:rPr>
              <a:t>zoufalství</a:t>
            </a:r>
            <a:r>
              <a:rPr lang="en-US" sz="1900" kern="1200" dirty="0">
                <a:solidFill>
                  <a:schemeClr val="bg1">
                    <a:alpha val="60000"/>
                  </a:schemeClr>
                </a:solidFill>
                <a:latin typeface="+mn-lt"/>
                <a:ea typeface="+mn-ea"/>
                <a:cs typeface="+mn-cs"/>
              </a:rPr>
              <a:t>.</a:t>
            </a:r>
          </a:p>
          <a:p>
            <a:pPr marL="265113" indent="-228600" algn="l" rtl="0">
              <a:lnSpc>
                <a:spcPct val="90000"/>
              </a:lnSpc>
              <a:spcBef>
                <a:spcPts val="600"/>
              </a:spcBef>
              <a:buFont typeface="Arial" panose="020B0604020202020204" pitchFamily="34" charset="0"/>
              <a:buChar char="•"/>
            </a:pPr>
            <a:r>
              <a:rPr lang="en-US" sz="1900" kern="1200" dirty="0">
                <a:solidFill>
                  <a:schemeClr val="bg1">
                    <a:alpha val="60000"/>
                  </a:schemeClr>
                </a:solidFill>
                <a:latin typeface="+mn-lt"/>
                <a:ea typeface="+mn-ea"/>
                <a:cs typeface="+mn-cs"/>
              </a:rPr>
              <a:t>V </a:t>
            </a:r>
            <a:r>
              <a:rPr lang="en-US" sz="1900" kern="1200" dirty="0" err="1">
                <a:solidFill>
                  <a:schemeClr val="bg1">
                    <a:alpha val="60000"/>
                  </a:schemeClr>
                </a:solidFill>
                <a:latin typeface="+mn-lt"/>
                <a:ea typeface="+mn-ea"/>
                <a:cs typeface="+mn-cs"/>
              </a:rPr>
              <a:t>uranových</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dolech</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byli</a:t>
            </a:r>
            <a:r>
              <a:rPr lang="en-US" sz="1900" kern="1200" dirty="0">
                <a:solidFill>
                  <a:schemeClr val="bg1">
                    <a:alpha val="60000"/>
                  </a:schemeClr>
                </a:solidFill>
                <a:latin typeface="+mn-lt"/>
                <a:ea typeface="+mn-ea"/>
                <a:cs typeface="+mn-cs"/>
              </a:rPr>
              <a:t> v </a:t>
            </a:r>
            <a:r>
              <a:rPr lang="en-US" sz="1900" kern="1200" dirty="0" err="1">
                <a:solidFill>
                  <a:schemeClr val="bg1">
                    <a:alpha val="60000"/>
                  </a:schemeClr>
                </a:solidFill>
                <a:latin typeface="+mn-lt"/>
                <a:ea typeface="+mn-ea"/>
                <a:cs typeface="+mn-cs"/>
              </a:rPr>
              <a:t>nepředstavitelně</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krutých</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podmínkách</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nuceni</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dobývat</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strategickou</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surovinu</a:t>
            </a:r>
            <a:r>
              <a:rPr lang="en-US" sz="1900" kern="1200" dirty="0">
                <a:solidFill>
                  <a:schemeClr val="bg1">
                    <a:alpha val="60000"/>
                  </a:schemeClr>
                </a:solidFill>
                <a:latin typeface="+mn-lt"/>
                <a:ea typeface="+mn-ea"/>
                <a:cs typeface="+mn-cs"/>
              </a:rPr>
              <a:t> pro </a:t>
            </a:r>
            <a:r>
              <a:rPr lang="en-US" sz="1900" kern="1200" dirty="0" err="1">
                <a:solidFill>
                  <a:schemeClr val="bg1">
                    <a:alpha val="60000"/>
                  </a:schemeClr>
                </a:solidFill>
                <a:latin typeface="+mn-lt"/>
                <a:ea typeface="+mn-ea"/>
                <a:cs typeface="+mn-cs"/>
              </a:rPr>
              <a:t>Sovětský</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svaz</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českoslovenští</a:t>
            </a:r>
            <a:r>
              <a:rPr lang="en-US" sz="1900"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političtí</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vězni</a:t>
            </a:r>
            <a:r>
              <a:rPr lang="en-US" sz="1900" kern="1200" dirty="0">
                <a:solidFill>
                  <a:schemeClr val="bg1">
                    <a:alpha val="60000"/>
                  </a:schemeClr>
                </a:solidFill>
                <a:latin typeface="+mn-lt"/>
                <a:ea typeface="+mn-ea"/>
                <a:cs typeface="+mn-cs"/>
              </a:rPr>
              <a:t>.</a:t>
            </a:r>
          </a:p>
          <a:p>
            <a:pPr marL="265113" indent="-228600" algn="l" rtl="0">
              <a:lnSpc>
                <a:spcPct val="90000"/>
              </a:lnSpc>
              <a:spcBef>
                <a:spcPts val="600"/>
              </a:spcBef>
              <a:buFont typeface="Arial" panose="020B0604020202020204" pitchFamily="34" charset="0"/>
              <a:buChar char="•"/>
            </a:pPr>
            <a:r>
              <a:rPr lang="en-US" sz="1900" b="1" u="sng" kern="1200" dirty="0" err="1">
                <a:solidFill>
                  <a:schemeClr val="bg1">
                    <a:alpha val="60000"/>
                  </a:schemeClr>
                </a:solidFill>
                <a:latin typeface="+mn-lt"/>
                <a:ea typeface="+mn-ea"/>
                <a:cs typeface="+mn-cs"/>
              </a:rPr>
              <a:t>Tisíce</a:t>
            </a:r>
            <a:r>
              <a:rPr lang="en-US" sz="1900" b="1" u="sng" kern="1200" dirty="0">
                <a:solidFill>
                  <a:schemeClr val="bg1">
                    <a:alpha val="60000"/>
                  </a:schemeClr>
                </a:solidFill>
                <a:latin typeface="+mn-lt"/>
                <a:ea typeface="+mn-ea"/>
                <a:cs typeface="+mn-cs"/>
              </a:rPr>
              <a:t> </a:t>
            </a:r>
            <a:r>
              <a:rPr lang="en-US" sz="1900" b="1" u="sng" kern="1200" dirty="0" err="1">
                <a:solidFill>
                  <a:schemeClr val="bg1">
                    <a:alpha val="60000"/>
                  </a:schemeClr>
                </a:solidFill>
                <a:latin typeface="+mn-lt"/>
                <a:ea typeface="+mn-ea"/>
                <a:cs typeface="+mn-cs"/>
              </a:rPr>
              <a:t>jich</a:t>
            </a:r>
            <a:r>
              <a:rPr lang="en-US" sz="1900" b="1" u="sng" kern="1200" dirty="0">
                <a:solidFill>
                  <a:schemeClr val="bg1">
                    <a:alpha val="60000"/>
                  </a:schemeClr>
                </a:solidFill>
                <a:latin typeface="+mn-lt"/>
                <a:ea typeface="+mn-ea"/>
                <a:cs typeface="+mn-cs"/>
              </a:rPr>
              <a:t> to </a:t>
            </a:r>
            <a:r>
              <a:rPr lang="en-US" sz="1900" b="1" u="sng" kern="1200" dirty="0" err="1">
                <a:solidFill>
                  <a:schemeClr val="bg1">
                    <a:alpha val="60000"/>
                  </a:schemeClr>
                </a:solidFill>
                <a:latin typeface="+mn-lt"/>
                <a:ea typeface="+mn-ea"/>
                <a:cs typeface="+mn-cs"/>
              </a:rPr>
              <a:t>zaplatilo</a:t>
            </a:r>
            <a:r>
              <a:rPr lang="en-US" sz="1900" b="1" u="sng" kern="1200" dirty="0">
                <a:solidFill>
                  <a:schemeClr val="bg1">
                    <a:alpha val="60000"/>
                  </a:schemeClr>
                </a:solidFill>
                <a:latin typeface="+mn-lt"/>
                <a:ea typeface="+mn-ea"/>
                <a:cs typeface="+mn-cs"/>
              </a:rPr>
              <a:t> </a:t>
            </a:r>
            <a:r>
              <a:rPr lang="en-US" sz="1900" b="1" u="sng" kern="1200" dirty="0" err="1">
                <a:solidFill>
                  <a:schemeClr val="bg1">
                    <a:alpha val="60000"/>
                  </a:schemeClr>
                </a:solidFill>
                <a:latin typeface="+mn-lt"/>
                <a:ea typeface="+mn-ea"/>
                <a:cs typeface="+mn-cs"/>
              </a:rPr>
              <a:t>životem</a:t>
            </a:r>
            <a:r>
              <a:rPr lang="en-US" sz="1900" b="1" u="sng" kern="1200" dirty="0">
                <a:solidFill>
                  <a:schemeClr val="bg1">
                    <a:alpha val="60000"/>
                  </a:schemeClr>
                </a:solidFill>
                <a:latin typeface="+mn-lt"/>
                <a:ea typeface="+mn-ea"/>
                <a:cs typeface="+mn-cs"/>
              </a:rPr>
              <a:t> </a:t>
            </a:r>
            <a:r>
              <a:rPr lang="cs-CZ" sz="1900" b="1" u="sng" kern="1200" dirty="0">
                <a:solidFill>
                  <a:schemeClr val="bg1">
                    <a:alpha val="60000"/>
                  </a:schemeClr>
                </a:solidFill>
                <a:latin typeface="+mn-lt"/>
                <a:ea typeface="+mn-ea"/>
                <a:cs typeface="+mn-cs"/>
              </a:rPr>
              <a:t>  </a:t>
            </a:r>
            <a:r>
              <a:rPr lang="en-US" sz="1900" b="1" u="sng" kern="1200" dirty="0" err="1">
                <a:solidFill>
                  <a:schemeClr val="bg1">
                    <a:alpha val="60000"/>
                  </a:schemeClr>
                </a:solidFill>
                <a:latin typeface="+mn-lt"/>
                <a:ea typeface="+mn-ea"/>
                <a:cs typeface="+mn-cs"/>
              </a:rPr>
              <a:t>nebo</a:t>
            </a:r>
            <a:r>
              <a:rPr lang="en-US" sz="1900" b="1" u="sng" kern="1200" dirty="0">
                <a:solidFill>
                  <a:schemeClr val="bg1">
                    <a:alpha val="60000"/>
                  </a:schemeClr>
                </a:solidFill>
                <a:latin typeface="+mn-lt"/>
                <a:ea typeface="+mn-ea"/>
                <a:cs typeface="+mn-cs"/>
              </a:rPr>
              <a:t> </a:t>
            </a:r>
            <a:r>
              <a:rPr lang="en-US" sz="1900" b="1" u="sng" kern="1200" dirty="0" err="1">
                <a:solidFill>
                  <a:schemeClr val="bg1">
                    <a:alpha val="60000"/>
                  </a:schemeClr>
                </a:solidFill>
                <a:latin typeface="+mn-lt"/>
                <a:ea typeface="+mn-ea"/>
                <a:cs typeface="+mn-cs"/>
              </a:rPr>
              <a:t>poškozeným</a:t>
            </a:r>
            <a:r>
              <a:rPr lang="en-US" sz="1900" b="1" u="sng" kern="1200" dirty="0">
                <a:solidFill>
                  <a:schemeClr val="bg1">
                    <a:alpha val="60000"/>
                  </a:schemeClr>
                </a:solidFill>
                <a:latin typeface="+mn-lt"/>
                <a:ea typeface="+mn-ea"/>
                <a:cs typeface="+mn-cs"/>
              </a:rPr>
              <a:t> </a:t>
            </a:r>
            <a:r>
              <a:rPr lang="en-US" sz="1900" b="1" u="sng" kern="1200" dirty="0" err="1">
                <a:solidFill>
                  <a:schemeClr val="bg1">
                    <a:alpha val="60000"/>
                  </a:schemeClr>
                </a:solidFill>
                <a:latin typeface="+mn-lt"/>
                <a:ea typeface="+mn-ea"/>
                <a:cs typeface="+mn-cs"/>
              </a:rPr>
              <a:t>zdravím</a:t>
            </a:r>
            <a:r>
              <a:rPr lang="en-US" sz="1900" kern="1200" dirty="0">
                <a:solidFill>
                  <a:schemeClr val="bg1">
                    <a:alpha val="60000"/>
                  </a:schemeClr>
                </a:solidFill>
                <a:latin typeface="+mn-lt"/>
                <a:ea typeface="+mn-ea"/>
                <a:cs typeface="+mn-cs"/>
              </a:rPr>
              <a:t>. </a:t>
            </a:r>
            <a:r>
              <a:rPr lang="cs-CZ" sz="1900"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Veškerá</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těžba</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byla</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odvážena</a:t>
            </a:r>
            <a:r>
              <a:rPr lang="en-US" sz="1900" b="1" kern="1200" dirty="0">
                <a:solidFill>
                  <a:schemeClr val="bg1">
                    <a:alpha val="60000"/>
                  </a:schemeClr>
                </a:solidFill>
                <a:latin typeface="+mn-lt"/>
                <a:ea typeface="+mn-ea"/>
                <a:cs typeface="+mn-cs"/>
              </a:rPr>
              <a:t> do </a:t>
            </a:r>
            <a:r>
              <a:rPr lang="en-US" sz="1900" b="1" kern="1200" dirty="0" err="1">
                <a:solidFill>
                  <a:schemeClr val="bg1">
                    <a:alpha val="60000"/>
                  </a:schemeClr>
                </a:solidFill>
                <a:latin typeface="+mn-lt"/>
                <a:ea typeface="+mn-ea"/>
                <a:cs typeface="+mn-cs"/>
              </a:rPr>
              <a:t>Sovětského</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svazu</a:t>
            </a:r>
            <a:r>
              <a:rPr lang="en-US" sz="1900" kern="1200" dirty="0">
                <a:solidFill>
                  <a:schemeClr val="bg1">
                    <a:alpha val="60000"/>
                  </a:schemeClr>
                </a:solidFill>
                <a:latin typeface="+mn-lt"/>
                <a:ea typeface="+mn-ea"/>
                <a:cs typeface="+mn-cs"/>
              </a:rPr>
              <a:t>, aby z </a:t>
            </a:r>
            <a:r>
              <a:rPr lang="en-US" sz="1900" kern="1200" dirty="0" err="1">
                <a:solidFill>
                  <a:schemeClr val="bg1">
                    <a:alpha val="60000"/>
                  </a:schemeClr>
                </a:solidFill>
                <a:latin typeface="+mn-lt"/>
                <a:ea typeface="+mn-ea"/>
                <a:cs typeface="+mn-cs"/>
              </a:rPr>
              <a:t>ní</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byl</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vyroben</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jaderný</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arzenál</a:t>
            </a:r>
            <a:r>
              <a:rPr lang="en-US" sz="1900" kern="1200" dirty="0">
                <a:solidFill>
                  <a:schemeClr val="bg1">
                    <a:alpha val="60000"/>
                  </a:schemeClr>
                </a:solidFill>
                <a:latin typeface="+mn-lt"/>
                <a:ea typeface="+mn-ea"/>
                <a:cs typeface="+mn-cs"/>
              </a:rPr>
              <a:t>. </a:t>
            </a:r>
          </a:p>
          <a:p>
            <a:pPr marL="265113" indent="-228600" algn="l" rtl="0">
              <a:lnSpc>
                <a:spcPct val="90000"/>
              </a:lnSpc>
              <a:spcBef>
                <a:spcPts val="600"/>
              </a:spcBef>
              <a:buFont typeface="Arial" panose="020B0604020202020204" pitchFamily="34" charset="0"/>
              <a:buChar char="•"/>
            </a:pPr>
            <a:r>
              <a:rPr lang="en-US" sz="1900" kern="1200" dirty="0">
                <a:solidFill>
                  <a:schemeClr val="bg1">
                    <a:alpha val="60000"/>
                  </a:schemeClr>
                </a:solidFill>
                <a:latin typeface="+mn-lt"/>
                <a:ea typeface="+mn-ea"/>
                <a:cs typeface="+mn-cs"/>
              </a:rPr>
              <a:t>Po </a:t>
            </a:r>
            <a:r>
              <a:rPr lang="en-US" sz="1900" kern="1200" dirty="0" err="1">
                <a:solidFill>
                  <a:schemeClr val="bg1">
                    <a:alpha val="60000"/>
                  </a:schemeClr>
                </a:solidFill>
                <a:latin typeface="+mn-lt"/>
                <a:ea typeface="+mn-ea"/>
                <a:cs typeface="+mn-cs"/>
              </a:rPr>
              <a:t>vyrabování</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zásob</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skončila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již</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podruhé</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tentokrát</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poněkud</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pochmurná</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sláva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města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které</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mimoděk</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stálo</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na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začátku</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nové</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epochy</a:t>
            </a:r>
            <a:r>
              <a:rPr lang="en-US" sz="1900" kern="1200" dirty="0">
                <a:solidFill>
                  <a:schemeClr val="bg1">
                    <a:alpha val="60000"/>
                  </a:schemeClr>
                </a:solidFill>
                <a:latin typeface="+mn-lt"/>
                <a:ea typeface="+mn-ea"/>
                <a:cs typeface="+mn-cs"/>
              </a:rPr>
              <a:t> - </a:t>
            </a:r>
            <a:r>
              <a:rPr lang="en-US" sz="1900" kern="1200" dirty="0" err="1">
                <a:solidFill>
                  <a:schemeClr val="bg1">
                    <a:alpha val="60000"/>
                  </a:schemeClr>
                </a:solidFill>
                <a:latin typeface="+mn-lt"/>
                <a:ea typeface="+mn-ea"/>
                <a:cs typeface="+mn-cs"/>
              </a:rPr>
              <a:t>epochy</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atomové</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energie</a:t>
            </a:r>
            <a:r>
              <a:rPr lang="en-US" sz="1900" kern="1200" dirty="0">
                <a:solidFill>
                  <a:schemeClr val="bg1">
                    <a:alpha val="60000"/>
                  </a:schemeClr>
                </a:solidFill>
                <a:latin typeface="+mn-lt"/>
                <a:ea typeface="+mn-ea"/>
                <a:cs typeface="+mn-cs"/>
              </a:rPr>
              <a:t>.</a:t>
            </a:r>
          </a:p>
        </p:txBody>
      </p:sp>
    </p:spTree>
    <p:extLst>
      <p:ext uri="{BB962C8B-B14F-4D97-AF65-F5344CB8AC3E}">
        <p14:creationId xmlns:p14="http://schemas.microsoft.com/office/powerpoint/2010/main" val="35200866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TextShape 1"/>
          <p:cNvSpPr txBox="1"/>
          <p:nvPr/>
        </p:nvSpPr>
        <p:spPr>
          <a:xfrm>
            <a:off x="2152740" y="233123"/>
            <a:ext cx="7886520" cy="975728"/>
          </a:xfrm>
          <a:prstGeom prst="rect">
            <a:avLst/>
          </a:prstGeom>
          <a:noFill/>
          <a:ln>
            <a:noFill/>
          </a:ln>
        </p:spPr>
        <p:txBody>
          <a:bodyPr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a:ln>
                  <a:noFill/>
                </a:ln>
                <a:solidFill>
                  <a:srgbClr val="000000"/>
                </a:solidFill>
                <a:effectLst/>
                <a:uLnTx/>
                <a:uFillTx/>
                <a:latin typeface="Calibri Light"/>
              </a:rPr>
              <a:t>První procitnutí – nebezpečí IZ</a:t>
            </a:r>
            <a:endParaRPr kumimoji="0" lang="cs-CZ" sz="4400" b="0" i="0" u="none" strike="noStrike" kern="1200" cap="none" spc="-1" normalizeH="0" baseline="0" noProof="0" dirty="0">
              <a:ln>
                <a:noFill/>
              </a:ln>
              <a:solidFill>
                <a:srgbClr val="000000"/>
              </a:solidFill>
              <a:effectLst/>
              <a:uLnTx/>
              <a:uFillTx/>
              <a:latin typeface="Calibri"/>
            </a:endParaRPr>
          </a:p>
        </p:txBody>
      </p:sp>
      <p:sp>
        <p:nvSpPr>
          <p:cNvPr id="338" name="TextShape 2"/>
          <p:cNvSpPr txBox="1"/>
          <p:nvPr/>
        </p:nvSpPr>
        <p:spPr>
          <a:xfrm>
            <a:off x="585694" y="1304764"/>
            <a:ext cx="5426113" cy="3384376"/>
          </a:xfrm>
          <a:prstGeom prst="rect">
            <a:avLst/>
          </a:prstGeom>
          <a:noFill/>
          <a:ln>
            <a:noFill/>
          </a:ln>
        </p:spPr>
        <p:txBody>
          <a:bodyPr>
            <a:normAutofit fontScale="97500"/>
          </a:bodyPr>
          <a:lstStyle/>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srgbClr val="000000"/>
                </a:solidFill>
                <a:effectLst/>
                <a:uLnTx/>
                <a:uFillTx/>
                <a:latin typeface="Calibri"/>
              </a:rPr>
              <a:t>Už v roce </a:t>
            </a:r>
            <a:r>
              <a:rPr kumimoji="0" lang="cs-CZ" sz="2400" b="1" i="0" u="none" strike="noStrike" kern="1200" cap="none" spc="-1" normalizeH="0" baseline="0" noProof="0" dirty="0">
                <a:ln>
                  <a:noFill/>
                </a:ln>
                <a:solidFill>
                  <a:srgbClr val="000000"/>
                </a:solidFill>
                <a:effectLst/>
                <a:uLnTx/>
                <a:uFillTx/>
                <a:latin typeface="Calibri"/>
              </a:rPr>
              <a:t>1901</a:t>
            </a:r>
            <a:r>
              <a:rPr kumimoji="0" lang="cs-CZ" sz="2400" b="0" i="0" u="none" strike="noStrike" kern="1200" cap="none" spc="-1" normalizeH="0" baseline="0" noProof="0" dirty="0">
                <a:ln>
                  <a:noFill/>
                </a:ln>
                <a:solidFill>
                  <a:srgbClr val="000000"/>
                </a:solidFill>
                <a:effectLst/>
                <a:uLnTx/>
                <a:uFillTx/>
                <a:latin typeface="Calibri"/>
              </a:rPr>
              <a:t> </a:t>
            </a:r>
            <a:r>
              <a:rPr kumimoji="0" lang="cs-CZ" sz="2400" b="1" i="0" u="none" strike="noStrike" kern="1200" cap="none" spc="-1" normalizeH="0" baseline="0" noProof="0" dirty="0">
                <a:ln>
                  <a:noFill/>
                </a:ln>
                <a:solidFill>
                  <a:srgbClr val="000000"/>
                </a:solidFill>
                <a:effectLst/>
                <a:uLnTx/>
                <a:uFillTx/>
                <a:latin typeface="Calibri"/>
              </a:rPr>
              <a:t>Becquerel</a:t>
            </a:r>
            <a:r>
              <a:rPr kumimoji="0" lang="cs-CZ" sz="2400" b="0" i="0" u="none" strike="noStrike" kern="1200" cap="none" spc="-1" normalizeH="0" baseline="0" noProof="0" dirty="0">
                <a:ln>
                  <a:noFill/>
                </a:ln>
                <a:solidFill>
                  <a:srgbClr val="000000"/>
                </a:solidFill>
                <a:effectLst/>
                <a:uLnTx/>
                <a:uFillTx/>
                <a:latin typeface="Calibri"/>
              </a:rPr>
              <a:t> - patrně jako vůbec </a:t>
            </a:r>
            <a:r>
              <a:rPr kumimoji="0" lang="cs-CZ" sz="2400" b="1" i="0" u="sng" strike="noStrike" kern="1200" cap="none" spc="-1" normalizeH="0" baseline="0" noProof="0" dirty="0">
                <a:ln>
                  <a:noFill/>
                </a:ln>
                <a:solidFill>
                  <a:srgbClr val="FF0000"/>
                </a:solidFill>
                <a:effectLst/>
                <a:uLnTx/>
                <a:uFillTx/>
                <a:latin typeface="Calibri"/>
              </a:rPr>
              <a:t>první člověk </a:t>
            </a:r>
            <a:r>
              <a:rPr kumimoji="0" lang="cs-CZ" sz="2400" b="1" i="0" u="none" strike="noStrike" kern="1200" cap="none" spc="-1" normalizeH="0" baseline="0" noProof="0" dirty="0">
                <a:ln>
                  <a:noFill/>
                </a:ln>
                <a:solidFill>
                  <a:srgbClr val="FF0000"/>
                </a:solidFill>
                <a:effectLst/>
                <a:uLnTx/>
                <a:uFillTx/>
                <a:latin typeface="Calibri"/>
              </a:rPr>
              <a:t>- doslova na vlastní kůži zjistil, že radioaktivita není jen úžasná </a:t>
            </a:r>
            <a:r>
              <a:rPr kumimoji="0" lang="cs-CZ" sz="2400" b="1" i="0" u="sng" strike="noStrike" kern="1200" cap="none" spc="-1" normalizeH="0" baseline="0" noProof="0" dirty="0">
                <a:ln>
                  <a:noFill/>
                </a:ln>
                <a:solidFill>
                  <a:srgbClr val="FF0000"/>
                </a:solidFill>
                <a:effectLst/>
                <a:uLnTx/>
                <a:uFillTx/>
                <a:latin typeface="Calibri"/>
              </a:rPr>
              <a:t>ale i zhoubná</a:t>
            </a:r>
            <a:r>
              <a:rPr kumimoji="0" lang="cs-CZ" sz="2400" b="0" i="0" u="none" strike="noStrike" kern="1200" cap="none" spc="-1" normalizeH="0" baseline="0" noProof="0" dirty="0">
                <a:ln>
                  <a:noFill/>
                </a:ln>
                <a:solidFill>
                  <a:srgbClr val="000000"/>
                </a:solidFill>
                <a:effectLst/>
                <a:uLnTx/>
                <a:uFillTx/>
                <a:latin typeface="Calibri"/>
              </a:rPr>
              <a:t>. Když v dubnu toho roku </a:t>
            </a:r>
            <a:r>
              <a:rPr kumimoji="0" lang="cs-CZ" sz="2400" b="0" i="0" u="sng" strike="noStrike" kern="1200" cap="none" spc="-1" normalizeH="0" baseline="0" noProof="0" dirty="0">
                <a:ln>
                  <a:noFill/>
                </a:ln>
                <a:solidFill>
                  <a:srgbClr val="000000"/>
                </a:solidFill>
                <a:effectLst/>
                <a:uLnTx/>
                <a:uFillTx/>
                <a:latin typeface="Calibri"/>
              </a:rPr>
              <a:t>nosil nějaký čas vzorek uranové sloučeniny v kapse u vesty</a:t>
            </a:r>
            <a:r>
              <a:rPr kumimoji="0" lang="cs-CZ" sz="2400" b="0" i="0" u="none" strike="noStrike" kern="1200" cap="none" spc="-1" normalizeH="0" baseline="0" noProof="0" dirty="0">
                <a:ln>
                  <a:noFill/>
                </a:ln>
                <a:solidFill>
                  <a:srgbClr val="000000"/>
                </a:solidFill>
                <a:effectLst/>
                <a:uLnTx/>
                <a:uFillTx/>
                <a:latin typeface="Calibri"/>
              </a:rPr>
              <a:t>, krátce na to se mu v těch místech na těle objevila </a:t>
            </a:r>
            <a:r>
              <a:rPr kumimoji="0" lang="cs-CZ" sz="2400" b="1" i="0" u="none" strike="noStrike" kern="1200" cap="none" spc="-1" normalizeH="0" baseline="0" noProof="0" dirty="0">
                <a:ln>
                  <a:noFill/>
                </a:ln>
                <a:solidFill>
                  <a:srgbClr val="000000"/>
                </a:solidFill>
                <a:effectLst/>
                <a:uLnTx/>
                <a:uFillTx/>
                <a:latin typeface="Calibri"/>
              </a:rPr>
              <a:t>spálenina</a:t>
            </a:r>
            <a:r>
              <a:rPr kumimoji="0" lang="cs-CZ" sz="2400" b="0" i="0" u="none" strike="noStrike" kern="1200" cap="none" spc="-1" normalizeH="0" baseline="0" noProof="0" dirty="0">
                <a:ln>
                  <a:noFill/>
                </a:ln>
                <a:solidFill>
                  <a:srgbClr val="000000"/>
                </a:solidFill>
                <a:effectLst/>
                <a:uLnTx/>
                <a:uFillTx/>
                <a:latin typeface="Calibri"/>
              </a:rPr>
              <a:t>. Rána se nehojila a nakonec </a:t>
            </a:r>
            <a:r>
              <a:rPr kumimoji="0" lang="cs-CZ" sz="2400" b="0" i="0" u="sng" strike="noStrike" kern="1200" cap="none" spc="-1" normalizeH="0" baseline="0" noProof="0" dirty="0">
                <a:ln>
                  <a:noFill/>
                </a:ln>
                <a:solidFill>
                  <a:srgbClr val="000000"/>
                </a:solidFill>
                <a:effectLst/>
                <a:uLnTx/>
                <a:uFillTx/>
                <a:latin typeface="Calibri"/>
              </a:rPr>
              <a:t>pomohl jen radikální chirurgický zákrok</a:t>
            </a:r>
            <a:r>
              <a:rPr kumimoji="0" lang="cs-CZ" sz="2400" b="0" i="0" u="none" strike="noStrike" kern="1200" cap="none" spc="-1" normalizeH="0" baseline="0" noProof="0" dirty="0">
                <a:ln>
                  <a:noFill/>
                </a:ln>
                <a:solidFill>
                  <a:srgbClr val="000000"/>
                </a:solidFill>
                <a:effectLst/>
                <a:uLnTx/>
                <a:uFillTx/>
                <a:latin typeface="Calibri"/>
              </a:rPr>
              <a:t>.</a:t>
            </a: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cs-CZ" sz="2400" b="0" i="0" u="none" strike="noStrike" kern="1200" cap="none" spc="-1" normalizeH="0" baseline="0" noProof="0" dirty="0">
              <a:ln>
                <a:noFill/>
              </a:ln>
              <a:solidFill>
                <a:srgbClr val="000000"/>
              </a:solidFill>
              <a:effectLst/>
              <a:uLnTx/>
              <a:uFillTx/>
              <a:latin typeface="Calibri"/>
            </a:endParaRPr>
          </a:p>
        </p:txBody>
      </p:sp>
      <p:pic>
        <p:nvPicPr>
          <p:cNvPr id="51206" name="Picture 6" descr="Image result for úpis ďáblu"/>
          <p:cNvPicPr>
            <a:picLocks noChangeAspect="1" noChangeArrowheads="1"/>
          </p:cNvPicPr>
          <p:nvPr/>
        </p:nvPicPr>
        <p:blipFill>
          <a:blip r:embed="rId2" cstate="print"/>
          <a:srcRect/>
          <a:stretch>
            <a:fillRect/>
          </a:stretch>
        </p:blipFill>
        <p:spPr bwMode="auto">
          <a:xfrm>
            <a:off x="6884895" y="1208851"/>
            <a:ext cx="4154142" cy="3240360"/>
          </a:xfrm>
          <a:prstGeom prst="rect">
            <a:avLst/>
          </a:prstGeom>
          <a:noFill/>
        </p:spPr>
      </p:pic>
      <p:sp>
        <p:nvSpPr>
          <p:cNvPr id="8" name="Obdélník 7"/>
          <p:cNvSpPr/>
          <p:nvPr/>
        </p:nvSpPr>
        <p:spPr>
          <a:xfrm>
            <a:off x="585694" y="4617277"/>
            <a:ext cx="11225306" cy="2048766"/>
          </a:xfrm>
          <a:prstGeom prst="rect">
            <a:avLst/>
          </a:prstGeom>
        </p:spPr>
        <p:txBody>
          <a:bodyPr wrap="square">
            <a:spAutoFit/>
          </a:bodyPr>
          <a:lstStyle/>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200" b="0" i="0" u="none" strike="noStrike" kern="1200" cap="none" spc="-1" normalizeH="0" baseline="0" noProof="0" dirty="0">
                <a:ln>
                  <a:noFill/>
                </a:ln>
                <a:solidFill>
                  <a:srgbClr val="000000"/>
                </a:solidFill>
                <a:effectLst/>
                <a:uLnTx/>
                <a:uFillTx/>
                <a:latin typeface="Calibri"/>
              </a:rPr>
              <a:t>Pravděpodobně i proto </a:t>
            </a:r>
            <a:r>
              <a:rPr kumimoji="0" lang="cs-CZ" sz="2200" b="1" i="0" u="none" strike="noStrike" kern="1200" cap="none" spc="-1" normalizeH="0" baseline="0" noProof="0" dirty="0">
                <a:ln>
                  <a:noFill/>
                </a:ln>
                <a:solidFill>
                  <a:srgbClr val="000000"/>
                </a:solidFill>
                <a:effectLst/>
                <a:uLnTx/>
                <a:uFillTx/>
                <a:latin typeface="Calibri"/>
              </a:rPr>
              <a:t>se </a:t>
            </a:r>
            <a:r>
              <a:rPr kumimoji="0" lang="cs-CZ" sz="2200" b="1" i="0" u="none" strike="noStrike" kern="1200" cap="none" spc="-1" normalizeH="0" baseline="0" noProof="0" dirty="0" err="1">
                <a:ln>
                  <a:noFill/>
                </a:ln>
                <a:solidFill>
                  <a:srgbClr val="000000"/>
                </a:solidFill>
                <a:effectLst/>
                <a:uLnTx/>
                <a:uFillTx/>
                <a:latin typeface="Calibri"/>
              </a:rPr>
              <a:t>Antoine</a:t>
            </a:r>
            <a:r>
              <a:rPr kumimoji="0" lang="cs-CZ" sz="2200" b="1" i="0" u="none" strike="noStrike" kern="1200" cap="none" spc="-1" normalizeH="0" baseline="0" noProof="0" dirty="0">
                <a:ln>
                  <a:noFill/>
                </a:ln>
                <a:solidFill>
                  <a:srgbClr val="000000"/>
                </a:solidFill>
                <a:effectLst/>
                <a:uLnTx/>
                <a:uFillTx/>
                <a:latin typeface="Calibri"/>
              </a:rPr>
              <a:t> </a:t>
            </a:r>
            <a:r>
              <a:rPr kumimoji="0" lang="cs-CZ" sz="2200" b="1" i="0" u="none" strike="noStrike" kern="1200" cap="none" spc="-1" normalizeH="0" baseline="0" noProof="0" dirty="0" err="1">
                <a:ln>
                  <a:noFill/>
                </a:ln>
                <a:solidFill>
                  <a:srgbClr val="000000"/>
                </a:solidFill>
                <a:effectLst/>
                <a:uLnTx/>
                <a:uFillTx/>
                <a:latin typeface="Calibri"/>
              </a:rPr>
              <a:t>Henri</a:t>
            </a:r>
            <a:r>
              <a:rPr kumimoji="0" lang="cs-CZ" sz="2200" b="1" i="0" u="none" strike="noStrike" kern="1200" cap="none" spc="-1" normalizeH="0" baseline="0" noProof="0" dirty="0">
                <a:ln>
                  <a:noFill/>
                </a:ln>
                <a:solidFill>
                  <a:srgbClr val="000000"/>
                </a:solidFill>
                <a:effectLst/>
                <a:uLnTx/>
                <a:uFillTx/>
                <a:latin typeface="Calibri"/>
              </a:rPr>
              <a:t> Becquerel </a:t>
            </a:r>
            <a:r>
              <a:rPr kumimoji="0" lang="cs-CZ" sz="2200" b="0" i="0" u="none" strike="noStrike" kern="1200" cap="none" spc="-1" normalizeH="0" baseline="0" noProof="0" dirty="0">
                <a:ln>
                  <a:noFill/>
                </a:ln>
                <a:solidFill>
                  <a:srgbClr val="000000"/>
                </a:solidFill>
                <a:effectLst/>
                <a:uLnTx/>
                <a:uFillTx/>
                <a:latin typeface="Calibri"/>
              </a:rPr>
              <a:t>ze svých úspěchů příliš dlouho netěšil. </a:t>
            </a:r>
            <a:r>
              <a:rPr kumimoji="0" lang="cs-CZ" sz="2200" b="1" i="0" u="none" strike="noStrike" kern="1200" cap="none" spc="-1" normalizeH="0" baseline="0" noProof="0" dirty="0">
                <a:ln>
                  <a:noFill/>
                </a:ln>
                <a:solidFill>
                  <a:srgbClr val="000000"/>
                </a:solidFill>
                <a:effectLst/>
                <a:uLnTx/>
                <a:uFillTx/>
                <a:latin typeface="Calibri"/>
              </a:rPr>
              <a:t>Zemřel</a:t>
            </a:r>
            <a:r>
              <a:rPr kumimoji="0" lang="cs-CZ" sz="2200" b="0" i="0" u="none" strike="noStrike" kern="1200" cap="none" spc="-1" normalizeH="0" baseline="0" noProof="0" dirty="0">
                <a:ln>
                  <a:noFill/>
                </a:ln>
                <a:solidFill>
                  <a:srgbClr val="000000"/>
                </a:solidFill>
                <a:effectLst/>
                <a:uLnTx/>
                <a:uFillTx/>
                <a:latin typeface="Calibri"/>
              </a:rPr>
              <a:t> v </a:t>
            </a:r>
            <a:r>
              <a:rPr kumimoji="0" lang="cs-CZ" sz="2200" b="0" i="0" u="none" strike="noStrike" kern="1200" cap="none" spc="-1" normalizeH="0" baseline="0" noProof="0" dirty="0" err="1">
                <a:ln>
                  <a:noFill/>
                </a:ln>
                <a:solidFill>
                  <a:srgbClr val="000000"/>
                </a:solidFill>
                <a:effectLst/>
                <a:uLnTx/>
                <a:uFillTx/>
                <a:latin typeface="Calibri"/>
              </a:rPr>
              <a:t>Le</a:t>
            </a:r>
            <a:r>
              <a:rPr kumimoji="0" lang="cs-CZ" sz="2200" b="0" i="0" u="none" strike="noStrike" kern="1200" cap="none" spc="-1" normalizeH="0" baseline="0" noProof="0" dirty="0">
                <a:ln>
                  <a:noFill/>
                </a:ln>
                <a:solidFill>
                  <a:srgbClr val="000000"/>
                </a:solidFill>
                <a:effectLst/>
                <a:uLnTx/>
                <a:uFillTx/>
                <a:latin typeface="Calibri"/>
              </a:rPr>
              <a:t> </a:t>
            </a:r>
            <a:r>
              <a:rPr kumimoji="0" lang="cs-CZ" sz="2200" b="0" i="0" u="none" strike="noStrike" kern="1200" cap="none" spc="-1" normalizeH="0" baseline="0" noProof="0" dirty="0" err="1">
                <a:ln>
                  <a:noFill/>
                </a:ln>
                <a:solidFill>
                  <a:srgbClr val="000000"/>
                </a:solidFill>
                <a:effectLst/>
                <a:uLnTx/>
                <a:uFillTx/>
                <a:latin typeface="Calibri"/>
              </a:rPr>
              <a:t>Croisic</a:t>
            </a:r>
            <a:r>
              <a:rPr kumimoji="0" lang="cs-CZ" sz="2200" b="0" i="0" u="none" strike="noStrike" kern="1200" cap="none" spc="-1" normalizeH="0" baseline="0" noProof="0" dirty="0">
                <a:ln>
                  <a:noFill/>
                </a:ln>
                <a:solidFill>
                  <a:srgbClr val="000000"/>
                </a:solidFill>
                <a:effectLst/>
                <a:uLnTx/>
                <a:uFillTx/>
                <a:latin typeface="Calibri"/>
              </a:rPr>
              <a:t> 25. srpna roku 1908 </a:t>
            </a:r>
            <a:r>
              <a:rPr kumimoji="0" lang="cs-CZ" sz="2200" b="1" i="0" u="none" strike="noStrike" kern="1200" cap="none" spc="-1" normalizeH="0" baseline="0" noProof="0" dirty="0">
                <a:ln>
                  <a:noFill/>
                </a:ln>
                <a:solidFill>
                  <a:srgbClr val="000000"/>
                </a:solidFill>
                <a:effectLst/>
                <a:uLnTx/>
                <a:uFillTx/>
                <a:latin typeface="Calibri"/>
              </a:rPr>
              <a:t>ve věku pouhých 55 let</a:t>
            </a:r>
            <a:r>
              <a:rPr kumimoji="0" lang="cs-CZ" sz="2200" b="0" i="0" u="none" strike="noStrike" kern="1200" cap="none" spc="-1" normalizeH="0" baseline="0" noProof="0" dirty="0">
                <a:ln>
                  <a:noFill/>
                </a:ln>
                <a:solidFill>
                  <a:srgbClr val="000000"/>
                </a:solidFill>
                <a:effectLst/>
                <a:uLnTx/>
                <a:uFillTx/>
                <a:latin typeface="Calibri"/>
              </a:rPr>
              <a:t>. Mnohé nasvědčuje tomu, že na jeho předčasné smrti se podepsala především radioaktivita - </a:t>
            </a:r>
            <a:r>
              <a:rPr kumimoji="0" lang="cs-CZ" sz="2200" b="0" i="0" u="sng" strike="noStrike" kern="1200" cap="none" spc="-1" normalizeH="0" baseline="0" noProof="0" dirty="0">
                <a:ln>
                  <a:noFill/>
                </a:ln>
                <a:solidFill>
                  <a:srgbClr val="000000"/>
                </a:solidFill>
                <a:effectLst/>
                <a:uLnTx/>
                <a:uFillTx/>
                <a:latin typeface="Calibri"/>
              </a:rPr>
              <a:t>jako ďábel, který za úpis zařídí úspěch, ale nikdy nezapomene na řádné splacení dluhu</a:t>
            </a:r>
            <a:r>
              <a:rPr kumimoji="0" lang="cs-CZ" sz="2200" b="0" i="0" u="none" strike="noStrike" kern="1200" cap="none" spc="-1" normalizeH="0" baseline="0" noProof="0" dirty="0">
                <a:ln>
                  <a:noFill/>
                </a:ln>
                <a:solidFill>
                  <a:srgbClr val="000000"/>
                </a:solidFill>
                <a:effectLst/>
                <a:uLnTx/>
                <a:uFillTx/>
                <a:latin typeface="Calibri"/>
              </a:rPr>
              <a:t>.</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200" b="0" i="0" u="none" strike="noStrike" kern="1200" cap="none" spc="-1" normalizeH="0" baseline="0" noProof="0" dirty="0">
                <a:ln>
                  <a:noFill/>
                </a:ln>
                <a:solidFill>
                  <a:srgbClr val="000000"/>
                </a:solidFill>
                <a:effectLst/>
                <a:uLnTx/>
                <a:uFillTx/>
                <a:latin typeface="Calibri"/>
              </a:rPr>
              <a:t>Marie Curie-</a:t>
            </a:r>
            <a:r>
              <a:rPr kumimoji="0" lang="cs-CZ" sz="2200" b="0" i="0" u="none" strike="noStrike" kern="1200" cap="none" spc="-1" normalizeH="0" baseline="0" noProof="0" dirty="0" err="1">
                <a:ln>
                  <a:noFill/>
                </a:ln>
                <a:solidFill>
                  <a:srgbClr val="000000"/>
                </a:solidFill>
                <a:effectLst/>
                <a:uLnTx/>
                <a:uFillTx/>
                <a:latin typeface="Calibri"/>
              </a:rPr>
              <a:t>Skłodowská</a:t>
            </a:r>
            <a:r>
              <a:rPr kumimoji="0" lang="cs-CZ" sz="2200" b="0" i="0" u="none" strike="noStrike" kern="1200" cap="none" spc="-1" normalizeH="0" baseline="0" noProof="0" dirty="0">
                <a:ln>
                  <a:noFill/>
                </a:ln>
                <a:solidFill>
                  <a:srgbClr val="000000"/>
                </a:solidFill>
                <a:effectLst/>
                <a:uLnTx/>
                <a:uFillTx/>
                <a:latin typeface="Calibri"/>
              </a:rPr>
              <a:t> kvůli dlouhodobému styku s radioaktivními prvky zemřela na anémii roku 1934. </a:t>
            </a:r>
          </a:p>
        </p:txBody>
      </p:sp>
    </p:spTree>
    <p:extLst>
      <p:ext uri="{BB962C8B-B14F-4D97-AF65-F5344CB8AC3E}">
        <p14:creationId xmlns:p14="http://schemas.microsoft.com/office/powerpoint/2010/main" val="15956342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D01833-07AF-8CDE-9CF6-5EBEC8FE031E}"/>
              </a:ext>
            </a:extLst>
          </p:cNvPr>
          <p:cNvSpPr>
            <a:spLocks noGrp="1"/>
          </p:cNvSpPr>
          <p:nvPr>
            <p:ph type="title"/>
          </p:nvPr>
        </p:nvSpPr>
        <p:spPr>
          <a:xfrm>
            <a:off x="519243" y="409746"/>
            <a:ext cx="10515360" cy="1325160"/>
          </a:xfrm>
        </p:spPr>
        <p:txBody>
          <a:bodyPr/>
          <a:lstStyle/>
          <a:p>
            <a:pPr marL="0" marR="0" lvl="0" indent="0" defTabSz="914400" rtl="0" eaLnBrk="1" fontAlgn="auto" latinLnBrk="0" hangingPunct="1">
              <a:lnSpc>
                <a:spcPct val="90000"/>
              </a:lnSpc>
              <a:spcBef>
                <a:spcPts val="0"/>
              </a:spcBef>
              <a:spcAft>
                <a:spcPts val="0"/>
              </a:spcAft>
              <a:tabLst/>
              <a:defRPr/>
            </a:pPr>
            <a:r>
              <a:rPr kumimoji="0" lang="cs-CZ" sz="4000" b="1" i="0" u="none" strike="noStrike" kern="1200" cap="none" spc="-1" normalizeH="0" baseline="0" noProof="0" dirty="0">
                <a:ln>
                  <a:noFill/>
                </a:ln>
                <a:solidFill>
                  <a:srgbClr val="000000"/>
                </a:solidFill>
                <a:effectLst/>
                <a:uLnTx/>
                <a:uFillTx/>
                <a:latin typeface="Calibri Light"/>
              </a:rPr>
              <a:t>První procitnutí (nebezpečí IZ)</a:t>
            </a:r>
            <a:br>
              <a:rPr kumimoji="0" lang="cs-CZ" sz="4000" b="1" i="0" u="none" strike="noStrike" kern="1200" cap="none" spc="-1" normalizeH="0" baseline="0" noProof="0" dirty="0">
                <a:ln>
                  <a:noFill/>
                </a:ln>
                <a:solidFill>
                  <a:srgbClr val="000000"/>
                </a:solidFill>
                <a:effectLst/>
                <a:uLnTx/>
                <a:uFillTx/>
                <a:latin typeface="Calibri Light"/>
              </a:rPr>
            </a:br>
            <a:r>
              <a:rPr kumimoji="0" lang="cs-CZ" sz="4000" b="1" i="0" u="none" strike="noStrike" kern="1200" cap="none" spc="-1" normalizeH="0" baseline="0" noProof="0" dirty="0">
                <a:ln>
                  <a:noFill/>
                </a:ln>
                <a:solidFill>
                  <a:srgbClr val="000000"/>
                </a:solidFill>
                <a:effectLst/>
                <a:uLnTx/>
                <a:uFillTx/>
                <a:latin typeface="Calibri Light"/>
              </a:rPr>
              <a:t>Předčasná úmrtí prvních badatel</a:t>
            </a:r>
            <a:r>
              <a:rPr lang="cs-CZ" sz="4000" b="1" kern="1200" spc="-1" dirty="0">
                <a:solidFill>
                  <a:srgbClr val="000000"/>
                </a:solidFill>
                <a:latin typeface="Calibri Light"/>
              </a:rPr>
              <a:t>ů</a:t>
            </a:r>
            <a:br>
              <a:rPr kumimoji="0" lang="cs-CZ" sz="4000" b="0" i="0" u="none" strike="noStrike" kern="1200" cap="none" spc="-1" normalizeH="0" baseline="0" noProof="0" dirty="0">
                <a:ln>
                  <a:noFill/>
                </a:ln>
                <a:solidFill>
                  <a:srgbClr val="000000"/>
                </a:solidFill>
                <a:effectLst/>
                <a:uLnTx/>
                <a:uFillTx/>
                <a:latin typeface="Calibri"/>
              </a:rPr>
            </a:br>
            <a:endParaRPr lang="cs-CZ" sz="4000" dirty="0"/>
          </a:p>
        </p:txBody>
      </p:sp>
      <p:sp>
        <p:nvSpPr>
          <p:cNvPr id="3" name="Podnadpis 2">
            <a:extLst>
              <a:ext uri="{FF2B5EF4-FFF2-40B4-BE49-F238E27FC236}">
                <a16:creationId xmlns:a16="http://schemas.microsoft.com/office/drawing/2014/main" id="{0FDEA908-8360-90B5-D8A0-8EC640E347F5}"/>
              </a:ext>
            </a:extLst>
          </p:cNvPr>
          <p:cNvSpPr>
            <a:spLocks noGrp="1"/>
          </p:cNvSpPr>
          <p:nvPr>
            <p:ph type="subTitle"/>
          </p:nvPr>
        </p:nvSpPr>
        <p:spPr>
          <a:xfrm>
            <a:off x="519243" y="1685682"/>
            <a:ext cx="7192999" cy="4974386"/>
          </a:xfrm>
        </p:spPr>
        <p:txBody>
          <a:bodyPr/>
          <a:lstStyle/>
          <a:p>
            <a:pPr marL="228600" indent="-228240" algn="l" rtl="0">
              <a:lnSpc>
                <a:spcPct val="90000"/>
              </a:lnSpc>
              <a:spcBef>
                <a:spcPts val="1001"/>
              </a:spcBef>
              <a:buClr>
                <a:srgbClr val="000000"/>
              </a:buClr>
              <a:buFont typeface="Arial"/>
              <a:buChar char="•"/>
              <a:defRPr/>
            </a:pPr>
            <a:endParaRPr lang="cs-CZ" sz="2000" b="1" kern="1200" spc="-1" dirty="0">
              <a:solidFill>
                <a:srgbClr val="000000"/>
              </a:solidFill>
              <a:latin typeface="Calibri"/>
            </a:endParaRPr>
          </a:p>
          <a:p>
            <a:pPr marL="228600" indent="-228240" algn="l" rtl="0">
              <a:lnSpc>
                <a:spcPct val="90000"/>
              </a:lnSpc>
              <a:spcBef>
                <a:spcPts val="1001"/>
              </a:spcBef>
              <a:buClr>
                <a:srgbClr val="000000"/>
              </a:buClr>
              <a:buFont typeface="Arial"/>
              <a:buChar char="•"/>
              <a:defRPr/>
            </a:pPr>
            <a:r>
              <a:rPr lang="cs-CZ" sz="2000" b="1" kern="1200" spc="-1" dirty="0">
                <a:solidFill>
                  <a:srgbClr val="000000"/>
                </a:solidFill>
                <a:latin typeface="Calibri"/>
              </a:rPr>
              <a:t>Marie Curie-</a:t>
            </a:r>
            <a:r>
              <a:rPr lang="cs-CZ" sz="2000" b="1" kern="1200" spc="-1" dirty="0" err="1">
                <a:solidFill>
                  <a:srgbClr val="000000"/>
                </a:solidFill>
                <a:latin typeface="Calibri"/>
              </a:rPr>
              <a:t>Skłodowská</a:t>
            </a:r>
            <a:r>
              <a:rPr lang="cs-CZ" sz="2000" b="1" kern="1200" spc="-1" dirty="0">
                <a:solidFill>
                  <a:srgbClr val="000000"/>
                </a:solidFill>
                <a:latin typeface="Calibri"/>
              </a:rPr>
              <a:t> </a:t>
            </a:r>
            <a:r>
              <a:rPr lang="cs-CZ" sz="2000" kern="1200" spc="-1" dirty="0">
                <a:solidFill>
                  <a:srgbClr val="000000"/>
                </a:solidFill>
                <a:latin typeface="Calibri"/>
              </a:rPr>
              <a:t>– aplastická anémie (selhání krvetvorby), rok 1934, </a:t>
            </a:r>
            <a:r>
              <a:rPr lang="cs-CZ" sz="2000" b="1" kern="1200" spc="-1" dirty="0">
                <a:solidFill>
                  <a:srgbClr val="000000"/>
                </a:solidFill>
                <a:latin typeface="Calibri"/>
              </a:rPr>
              <a:t>66 let (i jedno posmrtné prvenství </a:t>
            </a:r>
            <a:r>
              <a:rPr lang="cs-CZ" sz="2000" kern="1200" spc="-1" dirty="0">
                <a:solidFill>
                  <a:srgbClr val="000000"/>
                </a:solidFill>
                <a:latin typeface="Calibri"/>
              </a:rPr>
              <a:t>– jako první žena pohřbena ve francouzském </a:t>
            </a:r>
            <a:r>
              <a:rPr lang="cs-CZ" sz="2000" dirty="0"/>
              <a:t>národním mauzoleu </a:t>
            </a:r>
            <a:r>
              <a:rPr lang="cs-CZ" sz="2000" dirty="0" err="1"/>
              <a:t>Panthéonu</a:t>
            </a:r>
            <a:r>
              <a:rPr lang="cs-CZ" sz="2000" dirty="0"/>
              <a:t>,      v olověné rakvi)</a:t>
            </a:r>
            <a:endParaRPr lang="cs-CZ" sz="2000" b="1" kern="1200" spc="-1" dirty="0">
              <a:solidFill>
                <a:srgbClr val="000000"/>
              </a:solidFill>
              <a:latin typeface="Calibri"/>
            </a:endParaRP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000" b="1" i="0" u="none" strike="noStrike" kern="1200" cap="none" spc="-1" normalizeH="0" baseline="0" noProof="0" dirty="0">
                <a:ln>
                  <a:noFill/>
                </a:ln>
                <a:solidFill>
                  <a:srgbClr val="000000"/>
                </a:solidFill>
                <a:effectLst/>
                <a:uLnTx/>
                <a:uFillTx/>
                <a:latin typeface="Calibri"/>
              </a:rPr>
              <a:t>Antoine Henri Becquerel </a:t>
            </a:r>
            <a:r>
              <a:rPr lang="cs-CZ" sz="2000" kern="1200" spc="-1" dirty="0">
                <a:solidFill>
                  <a:srgbClr val="000000"/>
                </a:solidFill>
                <a:latin typeface="Calibri"/>
              </a:rPr>
              <a:t>–  popáleniny kůže ale příčina smrti neznámá, rok</a:t>
            </a:r>
            <a:r>
              <a:rPr kumimoji="0" lang="cs-CZ" sz="2000" b="0" i="0" u="none" strike="noStrike" kern="1200" cap="none" spc="-1" normalizeH="0" baseline="0" noProof="0" dirty="0">
                <a:ln>
                  <a:noFill/>
                </a:ln>
                <a:solidFill>
                  <a:srgbClr val="000000"/>
                </a:solidFill>
                <a:effectLst/>
                <a:uLnTx/>
                <a:uFillTx/>
                <a:latin typeface="Calibri"/>
              </a:rPr>
              <a:t> 1908,</a:t>
            </a:r>
            <a:r>
              <a:rPr kumimoji="0" lang="cs-CZ" sz="2000" b="1" i="0" u="none" strike="noStrike" kern="1200" cap="none" spc="-1" normalizeH="0" baseline="0" noProof="0" dirty="0">
                <a:ln>
                  <a:noFill/>
                </a:ln>
                <a:solidFill>
                  <a:srgbClr val="000000"/>
                </a:solidFill>
                <a:effectLst/>
                <a:uLnTx/>
                <a:uFillTx/>
                <a:latin typeface="Calibri"/>
              </a:rPr>
              <a:t> 55 let</a:t>
            </a:r>
            <a:r>
              <a:rPr kumimoji="0" lang="cs-CZ" sz="2000" b="0" i="0" u="none" strike="noStrike" kern="1200" cap="none" spc="-1" normalizeH="0" baseline="0" noProof="0" dirty="0">
                <a:ln>
                  <a:noFill/>
                </a:ln>
                <a:solidFill>
                  <a:srgbClr val="000000"/>
                </a:solidFill>
                <a:effectLst/>
                <a:uLnTx/>
                <a:uFillTx/>
                <a:latin typeface="Calibri"/>
              </a:rPr>
              <a:t>. </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lang="cs-CZ" sz="2000" b="1" kern="1200" spc="-1" dirty="0">
                <a:solidFill>
                  <a:srgbClr val="000000"/>
                </a:solidFill>
                <a:latin typeface="Calibri"/>
              </a:rPr>
              <a:t>Pierre Curie </a:t>
            </a:r>
            <a:r>
              <a:rPr lang="cs-CZ" sz="2000" dirty="0"/>
              <a:t>– </a:t>
            </a:r>
            <a:r>
              <a:rPr lang="cs-CZ" sz="2000" kern="1200" spc="-1" dirty="0">
                <a:solidFill>
                  <a:srgbClr val="000000"/>
                </a:solidFill>
                <a:latin typeface="Calibri"/>
              </a:rPr>
              <a:t>zabit spřežením (nepozornost, částečně i již špatnému zdraví v souvislosti s radioaktivitou?), rok 1906, </a:t>
            </a:r>
            <a:r>
              <a:rPr lang="cs-CZ" sz="2000" b="1" kern="1200" spc="-1" dirty="0">
                <a:solidFill>
                  <a:srgbClr val="000000"/>
                </a:solidFill>
                <a:latin typeface="Calibri"/>
              </a:rPr>
              <a:t>46 let</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lang="cs-CZ" sz="2000" b="1" kern="1200" spc="-1" dirty="0">
                <a:solidFill>
                  <a:srgbClr val="000000"/>
                </a:solidFill>
                <a:latin typeface="Calibri"/>
              </a:rPr>
              <a:t>Irene </a:t>
            </a:r>
            <a:r>
              <a:rPr kumimoji="0" lang="cs-CZ" sz="2000" b="1" i="0" u="none" strike="noStrike" kern="0" cap="none" spc="0" normalizeH="0" baseline="0" noProof="0" dirty="0" err="1">
                <a:ln>
                  <a:noFill/>
                </a:ln>
                <a:solidFill>
                  <a:sysClr val="windowText" lastClr="000000"/>
                </a:solidFill>
                <a:effectLst/>
                <a:uLnTx/>
                <a:uFillTx/>
              </a:rPr>
              <a:t>Joliot</a:t>
            </a:r>
            <a:r>
              <a:rPr kumimoji="0" lang="cs-CZ" sz="2000" b="1" i="0" u="none" strike="noStrike" kern="0" cap="none" spc="0" normalizeH="0" baseline="0" noProof="0" dirty="0">
                <a:ln>
                  <a:noFill/>
                </a:ln>
                <a:solidFill>
                  <a:sysClr val="windowText" lastClr="000000"/>
                </a:solidFill>
                <a:effectLst/>
                <a:uLnTx/>
                <a:uFillTx/>
              </a:rPr>
              <a:t>-</a:t>
            </a:r>
            <a:r>
              <a:rPr lang="cs-CZ" sz="2000" b="1" kern="1200" spc="-1" dirty="0">
                <a:solidFill>
                  <a:srgbClr val="000000"/>
                </a:solidFill>
                <a:latin typeface="Calibri"/>
              </a:rPr>
              <a:t>Curie </a:t>
            </a:r>
            <a:r>
              <a:rPr lang="cs-CZ" sz="2000" kern="1200" spc="-1" dirty="0">
                <a:solidFill>
                  <a:srgbClr val="000000"/>
                </a:solidFill>
                <a:latin typeface="Calibri"/>
              </a:rPr>
              <a:t>– akutní leukémie (</a:t>
            </a:r>
            <a:r>
              <a:rPr lang="cs-CZ" sz="2000" kern="1200" spc="-1" dirty="0" err="1">
                <a:solidFill>
                  <a:srgbClr val="000000"/>
                </a:solidFill>
                <a:latin typeface="Calibri"/>
              </a:rPr>
              <a:t>accidentaly</a:t>
            </a:r>
            <a:r>
              <a:rPr lang="cs-CZ" sz="2000" kern="1200" spc="-1" dirty="0">
                <a:solidFill>
                  <a:srgbClr val="000000"/>
                </a:solidFill>
                <a:latin typeface="Calibri"/>
              </a:rPr>
              <a:t> </a:t>
            </a:r>
            <a:r>
              <a:rPr lang="cs-CZ" sz="2000" kern="1200" spc="-1" dirty="0" err="1">
                <a:solidFill>
                  <a:srgbClr val="000000"/>
                </a:solidFill>
                <a:latin typeface="Calibri"/>
              </a:rPr>
              <a:t>exposed</a:t>
            </a:r>
            <a:r>
              <a:rPr lang="cs-CZ" sz="2000" kern="1200" spc="-1" dirty="0">
                <a:solidFill>
                  <a:srgbClr val="000000"/>
                </a:solidFill>
                <a:latin typeface="Calibri"/>
              </a:rPr>
              <a:t> to Po), rok 1956, </a:t>
            </a:r>
            <a:r>
              <a:rPr lang="cs-CZ" sz="2000" b="1" kern="1200" spc="-1" dirty="0">
                <a:solidFill>
                  <a:srgbClr val="000000"/>
                </a:solidFill>
                <a:latin typeface="Calibri"/>
              </a:rPr>
              <a:t>58 let</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lang="cs-CZ" sz="2000" b="1" dirty="0"/>
              <a:t>Frederic </a:t>
            </a:r>
            <a:r>
              <a:rPr lang="cs-CZ" sz="2000" b="1" dirty="0" err="1"/>
              <a:t>Joliot</a:t>
            </a:r>
            <a:r>
              <a:rPr lang="cs-CZ" sz="2000" b="1" kern="1200" spc="-1" dirty="0">
                <a:solidFill>
                  <a:srgbClr val="000000"/>
                </a:solidFill>
                <a:latin typeface="Calibri"/>
              </a:rPr>
              <a:t> </a:t>
            </a:r>
            <a:r>
              <a:rPr lang="cs-CZ" sz="2000" kern="1200" spc="-1" dirty="0">
                <a:solidFill>
                  <a:srgbClr val="000000"/>
                </a:solidFill>
                <a:latin typeface="Calibri"/>
              </a:rPr>
              <a:t>– nemoc jater (též vlivem radiace), komplikace při chirurgickém zákroku, rok 1958, </a:t>
            </a:r>
            <a:r>
              <a:rPr lang="cs-CZ" sz="2000" b="1" kern="1200" spc="-1" dirty="0">
                <a:solidFill>
                  <a:srgbClr val="000000"/>
                </a:solidFill>
                <a:latin typeface="Calibri"/>
              </a:rPr>
              <a:t>58 let </a:t>
            </a:r>
            <a:r>
              <a:rPr lang="cs-CZ" sz="2000" kern="1200" spc="-1" dirty="0">
                <a:solidFill>
                  <a:srgbClr val="000000"/>
                </a:solidFill>
                <a:latin typeface="Calibri"/>
              </a:rPr>
              <a:t>(stejně jako Irene)</a:t>
            </a:r>
          </a:p>
          <a:p>
            <a:pPr marL="228600" indent="-228240" algn="l" rtl="0">
              <a:lnSpc>
                <a:spcPct val="90000"/>
              </a:lnSpc>
              <a:spcBef>
                <a:spcPts val="1001"/>
              </a:spcBef>
              <a:buClr>
                <a:srgbClr val="000000"/>
              </a:buClr>
              <a:buFont typeface="Arial"/>
              <a:buChar char="•"/>
              <a:defRPr/>
            </a:pPr>
            <a:r>
              <a:rPr lang="cs-CZ" sz="2000" b="1" dirty="0"/>
              <a:t>Wilhelm Roentgen </a:t>
            </a:r>
            <a:r>
              <a:rPr lang="cs-CZ" sz="2000" kern="1200" spc="-1" dirty="0">
                <a:solidFill>
                  <a:srgbClr val="000000"/>
                </a:solidFill>
                <a:latin typeface="Calibri"/>
              </a:rPr>
              <a:t>– rakovina střev, rok 1923, </a:t>
            </a:r>
            <a:r>
              <a:rPr lang="cs-CZ" sz="2000" b="1" kern="1200" spc="-1" dirty="0">
                <a:solidFill>
                  <a:srgbClr val="000000"/>
                </a:solidFill>
                <a:latin typeface="Calibri"/>
              </a:rPr>
              <a:t>78 let</a:t>
            </a:r>
          </a:p>
          <a:p>
            <a:pPr marL="360" algn="l" rtl="0">
              <a:lnSpc>
                <a:spcPct val="90000"/>
              </a:lnSpc>
              <a:spcBef>
                <a:spcPts val="1001"/>
              </a:spcBef>
              <a:buClr>
                <a:srgbClr val="000000"/>
              </a:buClr>
              <a:defRPr/>
            </a:pPr>
            <a:r>
              <a:rPr lang="cs-CZ" sz="2000" b="1" kern="1200" spc="-1" dirty="0">
                <a:solidFill>
                  <a:srgbClr val="000000"/>
                </a:solidFill>
                <a:latin typeface="Calibri"/>
              </a:rPr>
              <a:t>    (nepracoval s otevřenými zdroji IZ a ne tak intenzivně)</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endParaRPr lang="cs-CZ" sz="2000" b="1" kern="1200" spc="-1" dirty="0">
              <a:solidFill>
                <a:srgbClr val="000000"/>
              </a:solidFill>
              <a:latin typeface="Calibri"/>
            </a:endParaRP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endParaRPr kumimoji="0" lang="cs-CZ" sz="2000" b="0" i="0" u="none" strike="noStrike" kern="1200" cap="none" spc="-1" normalizeH="0" baseline="0" noProof="0" dirty="0">
              <a:ln>
                <a:noFill/>
              </a:ln>
              <a:solidFill>
                <a:srgbClr val="000000"/>
              </a:solidFill>
              <a:effectLst/>
              <a:uLnTx/>
              <a:uFillTx/>
              <a:latin typeface="Calibri"/>
            </a:endParaRPr>
          </a:p>
        </p:txBody>
      </p:sp>
      <p:pic>
        <p:nvPicPr>
          <p:cNvPr id="5" name="Obrázek 4" descr="Obsah obrázku text, kniha&#10;&#10;Popis byl vytvořen automaticky">
            <a:extLst>
              <a:ext uri="{FF2B5EF4-FFF2-40B4-BE49-F238E27FC236}">
                <a16:creationId xmlns:a16="http://schemas.microsoft.com/office/drawing/2014/main" id="{981DD696-2896-2C87-F44D-981D08D02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0132" y="504825"/>
            <a:ext cx="3933825" cy="5848350"/>
          </a:xfrm>
          <a:prstGeom prst="rect">
            <a:avLst/>
          </a:prstGeom>
        </p:spPr>
      </p:pic>
    </p:spTree>
    <p:extLst>
      <p:ext uri="{BB962C8B-B14F-4D97-AF65-F5344CB8AC3E}">
        <p14:creationId xmlns:p14="http://schemas.microsoft.com/office/powerpoint/2010/main" val="42731538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5107" name="Picture 3"/>
          <p:cNvPicPr>
            <a:picLocks noChangeAspect="1" noChangeArrowheads="1"/>
          </p:cNvPicPr>
          <p:nvPr/>
        </p:nvPicPr>
        <p:blipFill rotWithShape="1">
          <a:blip r:embed="rId2" cstate="print"/>
          <a:srcRect t="4666" b="5106"/>
          <a:stretch/>
        </p:blipFill>
        <p:spPr bwMode="auto">
          <a:xfrm>
            <a:off x="0" y="1793841"/>
            <a:ext cx="8747448" cy="4932947"/>
          </a:xfrm>
          <a:prstGeom prst="rect">
            <a:avLst/>
          </a:prstGeom>
          <a:noFill/>
          <a:ln w="9525">
            <a:noFill/>
            <a:miter lim="800000"/>
            <a:headEnd/>
            <a:tailEnd/>
          </a:ln>
        </p:spPr>
      </p:pic>
      <p:sp>
        <p:nvSpPr>
          <p:cNvPr id="6" name="CustomShape 1"/>
          <p:cNvSpPr/>
          <p:nvPr/>
        </p:nvSpPr>
        <p:spPr>
          <a:xfrm>
            <a:off x="3970420" y="365040"/>
            <a:ext cx="7784433" cy="201448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342900" marR="0" lvl="0" indent="-3429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1" i="0" u="none" strike="noStrike" kern="1200" cap="none" spc="-1" normalizeH="0" baseline="0" noProof="0" dirty="0">
                <a:ln>
                  <a:noFill/>
                </a:ln>
                <a:solidFill>
                  <a:prstClr val="white"/>
                </a:solidFill>
                <a:effectLst/>
                <a:uLnTx/>
                <a:uFillTx/>
                <a:latin typeface="Calibri"/>
              </a:rPr>
              <a:t>Between 1917 and 1926</a:t>
            </a:r>
            <a:r>
              <a:rPr kumimoji="0" lang="en-US" sz="2000" b="0" i="0" u="none" strike="noStrike" kern="1200" cap="none" spc="-1" normalizeH="0" baseline="0" noProof="0" dirty="0">
                <a:ln>
                  <a:noFill/>
                </a:ln>
                <a:solidFill>
                  <a:prstClr val="white"/>
                </a:solidFill>
                <a:effectLst/>
                <a:uLnTx/>
                <a:uFillTx/>
                <a:latin typeface="Calibri"/>
              </a:rPr>
              <a:t>, the</a:t>
            </a:r>
            <a:r>
              <a:rPr kumimoji="0" lang="en-US" sz="2000" b="0" i="1" u="none" strike="noStrike" kern="1200" cap="none" spc="-1" normalizeH="0" baseline="0" noProof="0" dirty="0">
                <a:ln>
                  <a:noFill/>
                </a:ln>
                <a:solidFill>
                  <a:prstClr val="white"/>
                </a:solidFill>
                <a:effectLst/>
                <a:uLnTx/>
                <a:uFillTx/>
                <a:latin typeface="Calibri"/>
              </a:rPr>
              <a:t> US Radium Corporation</a:t>
            </a:r>
            <a:r>
              <a:rPr kumimoji="0" lang="en-US" sz="2000" b="0" i="0" u="none" strike="noStrike" kern="1200" cap="none" spc="-1" normalizeH="0" baseline="0" noProof="0" dirty="0">
                <a:ln>
                  <a:noFill/>
                </a:ln>
                <a:solidFill>
                  <a:prstClr val="white"/>
                </a:solidFill>
                <a:effectLst/>
                <a:uLnTx/>
                <a:uFillTx/>
                <a:latin typeface="Calibri"/>
              </a:rPr>
              <a:t> hired women to paint the faces of watches with </a:t>
            </a:r>
            <a:r>
              <a:rPr kumimoji="0" lang="en-US" sz="2000" b="1" i="1" u="none" strike="noStrike" kern="1200" cap="none" spc="-1" normalizeH="0" baseline="0" noProof="0" dirty="0" err="1">
                <a:ln>
                  <a:noFill/>
                </a:ln>
                <a:solidFill>
                  <a:prstClr val="white"/>
                </a:solidFill>
                <a:effectLst/>
                <a:uLnTx/>
                <a:uFillTx/>
                <a:latin typeface="Calibri"/>
              </a:rPr>
              <a:t>Undark</a:t>
            </a:r>
            <a:r>
              <a:rPr kumimoji="0" lang="en-US" sz="2000" b="0" i="0" u="none" strike="noStrike" kern="1200" cap="none" spc="-1" normalizeH="0" baseline="0" noProof="0" dirty="0">
                <a:ln>
                  <a:noFill/>
                </a:ln>
                <a:solidFill>
                  <a:prstClr val="white"/>
                </a:solidFill>
                <a:effectLst/>
                <a:uLnTx/>
                <a:uFillTx/>
                <a:latin typeface="Calibri"/>
              </a:rPr>
              <a:t>, a revolutionary luminescent paint made from radium salt.</a:t>
            </a:r>
            <a:endParaRPr kumimoji="0" lang="cs-CZ" sz="2000" b="0" i="0" u="none" strike="noStrike" kern="1200" cap="none" spc="-1" normalizeH="0" baseline="0" noProof="0" dirty="0">
              <a:ln>
                <a:noFill/>
              </a:ln>
              <a:solidFill>
                <a:prstClr val="white"/>
              </a:solidFill>
              <a:effectLst/>
              <a:uLnTx/>
              <a:uFillTx/>
              <a:latin typeface="Arial"/>
            </a:endParaRPr>
          </a:p>
          <a:p>
            <a:pPr marL="342900" marR="0" lvl="0" indent="-3429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2000" b="0" i="0" u="none" strike="noStrike" kern="1200" cap="none" spc="-1" normalizeH="0" baseline="0" noProof="0" dirty="0">
                <a:ln>
                  <a:noFill/>
                </a:ln>
                <a:solidFill>
                  <a:prstClr val="white"/>
                </a:solidFill>
                <a:effectLst/>
                <a:uLnTx/>
                <a:uFillTx/>
                <a:latin typeface="Calibri"/>
              </a:rPr>
              <a:t>…</a:t>
            </a:r>
            <a:r>
              <a:rPr kumimoji="0" lang="cs-CZ" sz="2000" b="0" i="0" u="none" strike="noStrike" kern="1200" cap="none" spc="-1" normalizeH="0" baseline="0" noProof="0" dirty="0" err="1">
                <a:ln>
                  <a:noFill/>
                </a:ln>
                <a:solidFill>
                  <a:prstClr val="white"/>
                </a:solidFill>
                <a:effectLst/>
                <a:uLnTx/>
                <a:uFillTx/>
                <a:latin typeface="Calibri"/>
              </a:rPr>
              <a:t>they</a:t>
            </a:r>
            <a:r>
              <a:rPr kumimoji="0" lang="cs-CZ" sz="2000" b="0" i="0" u="none" strike="noStrike" kern="1200" cap="none" spc="-1" normalizeH="0" baseline="0" noProof="0" dirty="0">
                <a:ln>
                  <a:noFill/>
                </a:ln>
                <a:solidFill>
                  <a:prstClr val="white"/>
                </a:solidFill>
                <a:effectLst/>
                <a:uLnTx/>
                <a:uFillTx/>
                <a:latin typeface="Calibri"/>
              </a:rPr>
              <a:t> </a:t>
            </a:r>
            <a:r>
              <a:rPr kumimoji="0" lang="en-US" sz="2000" b="1" i="0" u="none" strike="noStrike" kern="1200" cap="none" spc="-1" normalizeH="0" baseline="0" noProof="0" dirty="0">
                <a:ln>
                  <a:noFill/>
                </a:ln>
                <a:solidFill>
                  <a:prstClr val="white"/>
                </a:solidFill>
                <a:effectLst/>
                <a:uLnTx/>
                <a:uFillTx/>
                <a:latin typeface="Calibri"/>
              </a:rPr>
              <a:t>shape and clean the tips with their tongues and lips</a:t>
            </a:r>
            <a:r>
              <a:rPr kumimoji="0" lang="en-US" sz="2000" b="0" i="0" u="none" strike="noStrike" kern="1200" cap="none" spc="-1" normalizeH="0" baseline="0" noProof="0" dirty="0">
                <a:ln>
                  <a:noFill/>
                </a:ln>
                <a:solidFill>
                  <a:prstClr val="white"/>
                </a:solidFill>
                <a:effectLst/>
                <a:uLnTx/>
                <a:uFillTx/>
                <a:latin typeface="Calibri"/>
              </a:rPr>
              <a:t>. They repeated this mechanical action several hundred times a day, </a:t>
            </a:r>
            <a:r>
              <a:rPr kumimoji="0" lang="cs-CZ" sz="2000" b="0" i="0" u="none" strike="noStrike" kern="1200" cap="none" spc="-1" normalizeH="0" baseline="0" noProof="0" dirty="0">
                <a:ln>
                  <a:noFill/>
                </a:ln>
                <a:solidFill>
                  <a:prstClr val="white"/>
                </a:solidFill>
                <a:effectLst/>
                <a:uLnTx/>
                <a:uFillTx/>
                <a:latin typeface="Calibri"/>
              </a:rPr>
              <a:t>…</a:t>
            </a:r>
            <a:r>
              <a:rPr kumimoji="0" lang="en-US" sz="2000" b="0" i="0" u="none" strike="noStrike" kern="1200" cap="none" spc="-1" normalizeH="0" baseline="0" noProof="0" dirty="0">
                <a:ln>
                  <a:noFill/>
                </a:ln>
                <a:solidFill>
                  <a:prstClr val="white"/>
                </a:solidFill>
                <a:effectLst/>
                <a:uLnTx/>
                <a:uFillTx/>
                <a:latin typeface="Calibri"/>
              </a:rPr>
              <a:t>, unaware of the extreme toxicity of the radium </a:t>
            </a:r>
            <a:r>
              <a:rPr kumimoji="0" lang="cs-CZ" sz="2000" b="0" i="0" u="none" strike="noStrike" kern="1200" cap="none" spc="-1" normalizeH="0" baseline="0" noProof="0" dirty="0">
                <a:ln>
                  <a:noFill/>
                </a:ln>
                <a:solidFill>
                  <a:prstClr val="white"/>
                </a:solidFill>
                <a:effectLst/>
                <a:uLnTx/>
                <a:uFillTx/>
                <a:latin typeface="Calibri"/>
              </a:rPr>
              <a:t>...</a:t>
            </a:r>
            <a:r>
              <a:rPr kumimoji="0" lang="en-US" sz="2000" b="0" i="0" u="none" strike="noStrike" kern="1200" cap="none" spc="-1" normalizeH="0" baseline="0" noProof="0" dirty="0">
                <a:ln>
                  <a:noFill/>
                </a:ln>
                <a:solidFill>
                  <a:prstClr val="white"/>
                </a:solidFill>
                <a:effectLst/>
                <a:uLnTx/>
                <a:uFillTx/>
                <a:latin typeface="Calibri"/>
              </a:rPr>
              <a:t>. </a:t>
            </a:r>
            <a:endParaRPr kumimoji="0" lang="cs-CZ" sz="2000" b="0" i="0" u="none" strike="noStrike" kern="1200" cap="none" spc="-1" normalizeH="0" baseline="0" noProof="0" dirty="0">
              <a:ln>
                <a:noFill/>
              </a:ln>
              <a:solidFill>
                <a:prstClr val="white"/>
              </a:solidFill>
              <a:effectLst/>
              <a:uLnTx/>
              <a:uFillTx/>
              <a:latin typeface="Arial"/>
            </a:endParaRPr>
          </a:p>
        </p:txBody>
      </p:sp>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3588" y="2392993"/>
            <a:ext cx="3109746" cy="4333795"/>
          </a:xfrm>
          <a:prstGeom prst="rect">
            <a:avLst/>
          </a:prstGeom>
        </p:spPr>
      </p:pic>
      <p:sp>
        <p:nvSpPr>
          <p:cNvPr id="3" name="Podnadpis 2"/>
          <p:cNvSpPr>
            <a:spLocks noGrp="1"/>
          </p:cNvSpPr>
          <p:nvPr>
            <p:ph type="subTitle"/>
          </p:nvPr>
        </p:nvSpPr>
        <p:spPr>
          <a:xfrm>
            <a:off x="475371" y="468681"/>
            <a:ext cx="4383627" cy="1325160"/>
          </a:xfrm>
        </p:spPr>
        <p:txBody>
          <a:bodyPr/>
          <a:lstStyle/>
          <a:p>
            <a:r>
              <a:rPr lang="cs-CZ" sz="6000" dirty="0">
                <a:solidFill>
                  <a:schemeClr val="bg1"/>
                </a:solidFill>
              </a:rPr>
              <a:t>Radium </a:t>
            </a:r>
            <a:r>
              <a:rPr lang="cs-CZ" sz="6000" dirty="0" err="1">
                <a:solidFill>
                  <a:schemeClr val="bg1"/>
                </a:solidFill>
              </a:rPr>
              <a:t>Girls</a:t>
            </a:r>
            <a:endParaRPr lang="cs-CZ" sz="6000" dirty="0">
              <a:solidFill>
                <a:schemeClr val="bg1"/>
              </a:solidFill>
            </a:endParaRPr>
          </a:p>
        </p:txBody>
      </p:sp>
    </p:spTree>
    <p:extLst>
      <p:ext uri="{BB962C8B-B14F-4D97-AF65-F5344CB8AC3E}">
        <p14:creationId xmlns:p14="http://schemas.microsoft.com/office/powerpoint/2010/main" val="4450492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300789" y="4086"/>
            <a:ext cx="11052891" cy="1325160"/>
          </a:xfrm>
        </p:spPr>
        <p:txBody>
          <a:bodyPr/>
          <a:lstStyle/>
          <a:p>
            <a:r>
              <a:rPr lang="cs-CZ" sz="4800" dirty="0">
                <a:solidFill>
                  <a:schemeClr val="bg1"/>
                </a:solidFill>
              </a:rPr>
              <a:t>RADIUM GIRLS</a:t>
            </a:r>
          </a:p>
        </p:txBody>
      </p:sp>
      <p:sp>
        <p:nvSpPr>
          <p:cNvPr id="3" name="Podnadpis 2"/>
          <p:cNvSpPr>
            <a:spLocks noGrp="1"/>
          </p:cNvSpPr>
          <p:nvPr>
            <p:ph type="subTitle"/>
          </p:nvPr>
        </p:nvSpPr>
        <p:spPr/>
        <p:txBody>
          <a:bodyPr/>
          <a:lstStyle/>
          <a:p>
            <a:endParaRPr lang="cs-CZ" dirty="0"/>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t="18481" r="50164"/>
          <a:stretch/>
        </p:blipFill>
        <p:spPr>
          <a:xfrm>
            <a:off x="5859376" y="1203158"/>
            <a:ext cx="6116066" cy="5502441"/>
          </a:xfrm>
          <a:prstGeom prst="rect">
            <a:avLst/>
          </a:prstGeom>
          <a:ln>
            <a:solidFill>
              <a:schemeClr val="bg1"/>
            </a:solidFill>
          </a:ln>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89" y="1215746"/>
            <a:ext cx="5474369" cy="5474369"/>
          </a:xfrm>
          <a:prstGeom prst="rect">
            <a:avLst/>
          </a:prstGeom>
          <a:ln>
            <a:solidFill>
              <a:schemeClr val="bg1"/>
            </a:solidFill>
          </a:ln>
        </p:spPr>
      </p:pic>
      <p:sp>
        <p:nvSpPr>
          <p:cNvPr id="6" name="CustomShape 1"/>
          <p:cNvSpPr/>
          <p:nvPr/>
        </p:nvSpPr>
        <p:spPr>
          <a:xfrm>
            <a:off x="5113421" y="261157"/>
            <a:ext cx="6653463" cy="70643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1" normalizeH="0" baseline="0" noProof="0" dirty="0">
                <a:ln>
                  <a:noFill/>
                </a:ln>
                <a:solidFill>
                  <a:prstClr val="white"/>
                </a:solidFill>
                <a:effectLst/>
                <a:uLnTx/>
                <a:uFillTx/>
                <a:latin typeface="Calibri"/>
              </a:rPr>
              <a:t>...</a:t>
            </a:r>
            <a:r>
              <a:rPr kumimoji="0" lang="en-US" sz="2000" b="0" i="0" u="none" strike="noStrike" kern="1200" cap="none" spc="-1" normalizeH="0" baseline="0" noProof="0" dirty="0">
                <a:ln>
                  <a:noFill/>
                </a:ln>
                <a:solidFill>
                  <a:prstClr val="white"/>
                </a:solidFill>
                <a:effectLst/>
                <a:uLnTx/>
                <a:uFillTx/>
                <a:latin typeface="Calibri"/>
              </a:rPr>
              <a:t>. Sometimes </a:t>
            </a:r>
            <a:r>
              <a:rPr kumimoji="0" lang="en-US" sz="2000" b="1" i="0" u="none" strike="noStrike" kern="1200" cap="none" spc="-1" normalizeH="0" baseline="0" noProof="0" dirty="0">
                <a:ln>
                  <a:noFill/>
                </a:ln>
                <a:solidFill>
                  <a:prstClr val="white"/>
                </a:solidFill>
                <a:effectLst/>
                <a:uLnTx/>
                <a:uFillTx/>
                <a:latin typeface="Calibri"/>
              </a:rPr>
              <a:t>they would paint their fingernails and teeth glow-in-the-dark</a:t>
            </a:r>
            <a:r>
              <a:rPr kumimoji="0" lang="en-US" sz="2000" b="0" i="0" u="none" strike="noStrike" kern="1200" cap="none" spc="-1" normalizeH="0" baseline="0" noProof="0" dirty="0">
                <a:ln>
                  <a:noFill/>
                </a:ln>
                <a:solidFill>
                  <a:prstClr val="white"/>
                </a:solidFill>
                <a:effectLst/>
                <a:uLnTx/>
                <a:uFillTx/>
                <a:latin typeface="Calibri"/>
              </a:rPr>
              <a:t> to surprise their boyfriends after work. </a:t>
            </a:r>
            <a:endParaRPr kumimoji="0" lang="cs-CZ" sz="2000" b="0" i="0" u="none" strike="noStrike" kern="1200" cap="none" spc="-1"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1980061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746E2A38-ACC8-44E6-85E2-A79CBAF15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252532"/>
            <a:ext cx="11100816" cy="22586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350" name="TextShape 2"/>
          <p:cNvSpPr txBox="1"/>
          <p:nvPr/>
        </p:nvSpPr>
        <p:spPr>
          <a:xfrm>
            <a:off x="838199" y="438559"/>
            <a:ext cx="3515591" cy="188155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1" normalizeH="0" baseline="0" noProof="0">
                <a:ln>
                  <a:noFill/>
                </a:ln>
                <a:solidFill>
                  <a:prstClr val="white"/>
                </a:solidFill>
                <a:effectLst/>
                <a:uLnTx/>
                <a:uFillTx/>
                <a:latin typeface="Arial"/>
                <a:ea typeface="+mj-ea"/>
                <a:cs typeface="+mj-cs"/>
              </a:rPr>
              <a:t>Radium Girls - SARKOMY</a:t>
            </a:r>
            <a:endParaRPr kumimoji="0" lang="en-US" sz="3200" b="0" i="0" u="none" strike="noStrike" kern="1200" cap="none" spc="-1" normalizeH="0" baseline="0" noProof="0">
              <a:ln>
                <a:noFill/>
              </a:ln>
              <a:solidFill>
                <a:prstClr val="white"/>
              </a:solidFill>
              <a:effectLst/>
              <a:uLnTx/>
              <a:uFillTx/>
              <a:latin typeface="Arial"/>
              <a:ea typeface="+mj-ea"/>
              <a:cs typeface="+mj-cs"/>
            </a:endParaRPr>
          </a:p>
        </p:txBody>
      </p:sp>
      <p:sp>
        <p:nvSpPr>
          <p:cNvPr id="352" name="CustomShape 4"/>
          <p:cNvSpPr/>
          <p:nvPr/>
        </p:nvSpPr>
        <p:spPr>
          <a:xfrm>
            <a:off x="4639541" y="438559"/>
            <a:ext cx="6714260" cy="1881559"/>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1" normalizeH="0" baseline="0" noProof="0" dirty="0">
                <a:ln>
                  <a:noFill/>
                </a:ln>
                <a:solidFill>
                  <a:prstClr val="white"/>
                </a:solidFill>
                <a:effectLst/>
                <a:uLnTx/>
                <a:uFillTx/>
                <a:latin typeface="Arial"/>
              </a:rPr>
              <a:t>Ra </a:t>
            </a:r>
            <a:r>
              <a:rPr kumimoji="0" lang="en-US" sz="2800" b="0" i="0" u="none" strike="noStrike" kern="1200" cap="none" spc="-1" normalizeH="0" baseline="0" noProof="0" dirty="0" err="1">
                <a:ln>
                  <a:noFill/>
                </a:ln>
                <a:solidFill>
                  <a:prstClr val="white"/>
                </a:solidFill>
                <a:effectLst/>
                <a:uLnTx/>
                <a:uFillTx/>
                <a:latin typeface="Arial"/>
              </a:rPr>
              <a:t>biologicky</a:t>
            </a:r>
            <a:r>
              <a:rPr kumimoji="0" lang="en-US" sz="2800" b="0" i="0" u="none" strike="noStrike" kern="1200" cap="none" spc="-1" normalizeH="0" baseline="0" noProof="0" dirty="0">
                <a:ln>
                  <a:noFill/>
                </a:ln>
                <a:solidFill>
                  <a:prstClr val="white"/>
                </a:solidFill>
                <a:effectLst/>
                <a:uLnTx/>
                <a:uFillTx/>
                <a:latin typeface="Arial"/>
              </a:rPr>
              <a:t> </a:t>
            </a:r>
            <a:r>
              <a:rPr kumimoji="0" lang="en-US" sz="2800" b="0" i="0" u="none" strike="noStrike" kern="1200" cap="none" spc="-1" normalizeH="0" baseline="0" noProof="0" dirty="0" err="1">
                <a:ln>
                  <a:noFill/>
                </a:ln>
                <a:solidFill>
                  <a:prstClr val="white"/>
                </a:solidFill>
                <a:effectLst/>
                <a:uLnTx/>
                <a:uFillTx/>
                <a:latin typeface="Arial"/>
              </a:rPr>
              <a:t>podobné</a:t>
            </a:r>
            <a:r>
              <a:rPr kumimoji="0" lang="en-US" sz="2800" b="0" i="0" u="none" strike="noStrike" kern="1200" cap="none" spc="-1" normalizeH="0" baseline="0" noProof="0" dirty="0">
                <a:ln>
                  <a:noFill/>
                </a:ln>
                <a:solidFill>
                  <a:prstClr val="white"/>
                </a:solidFill>
                <a:effectLst/>
                <a:uLnTx/>
                <a:uFillTx/>
                <a:latin typeface="Arial"/>
              </a:rPr>
              <a:t> Ca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1" normalizeH="0" baseline="0" noProof="0" dirty="0">
                <a:ln>
                  <a:noFill/>
                </a:ln>
                <a:solidFill>
                  <a:prstClr val="white"/>
                </a:solidFill>
                <a:effectLst/>
                <a:uLnTx/>
                <a:uFillTx/>
                <a:latin typeface="Arial"/>
              </a:rPr>
              <a:t>(</a:t>
            </a:r>
            <a:r>
              <a:rPr kumimoji="0" lang="en-US" sz="2800" b="0" i="0" u="none" strike="noStrike" kern="1200" cap="none" spc="-1" normalizeH="0" baseline="0" noProof="0" dirty="0" err="1">
                <a:ln>
                  <a:noFill/>
                </a:ln>
                <a:solidFill>
                  <a:prstClr val="white"/>
                </a:solidFill>
                <a:effectLst/>
                <a:uLnTx/>
                <a:uFillTx/>
                <a:latin typeface="Arial"/>
              </a:rPr>
              <a:t>akumulace</a:t>
            </a:r>
            <a:r>
              <a:rPr kumimoji="0" lang="en-US" sz="2800" b="0" i="0" u="none" strike="noStrike" kern="1200" cap="none" spc="-1" normalizeH="0" baseline="0" noProof="0" dirty="0">
                <a:ln>
                  <a:noFill/>
                </a:ln>
                <a:solidFill>
                  <a:prstClr val="white"/>
                </a:solidFill>
                <a:effectLst/>
                <a:uLnTx/>
                <a:uFillTx/>
                <a:latin typeface="Arial"/>
              </a:rPr>
              <a:t> v </a:t>
            </a:r>
            <a:r>
              <a:rPr kumimoji="0" lang="en-US" sz="2800" b="0" i="0" u="none" strike="noStrike" kern="1200" cap="none" spc="-1" normalizeH="0" baseline="0" noProof="0" dirty="0" err="1">
                <a:ln>
                  <a:noFill/>
                </a:ln>
                <a:solidFill>
                  <a:prstClr val="white"/>
                </a:solidFill>
                <a:effectLst/>
                <a:uLnTx/>
                <a:uFillTx/>
                <a:latin typeface="Arial"/>
              </a:rPr>
              <a:t>kostech</a:t>
            </a:r>
            <a:r>
              <a:rPr kumimoji="0" lang="en-US" sz="2800" b="0" i="0" u="none" strike="noStrike" kern="1200" cap="none" spc="-1" normalizeH="0" baseline="0" noProof="0" dirty="0">
                <a:ln>
                  <a:noFill/>
                </a:ln>
                <a:solidFill>
                  <a:prstClr val="white"/>
                </a:solidFill>
                <a:effectLst/>
                <a:uLnTx/>
                <a:uFillTx/>
                <a:latin typeface="Arial"/>
              </a:rPr>
              <a:t>)</a:t>
            </a:r>
          </a:p>
        </p:txBody>
      </p:sp>
      <p:pic>
        <p:nvPicPr>
          <p:cNvPr id="348" name="Picture 8" descr="http://www.waterburyobserver.org/sites/default/files/radium-girls-3.jpg"/>
          <p:cNvPicPr/>
          <p:nvPr/>
        </p:nvPicPr>
        <p:blipFill rotWithShape="1">
          <a:blip r:embed="rId2" cstate="print"/>
          <a:srcRect t="8808" r="-3" b="20223"/>
          <a:stretch/>
        </p:blipFill>
        <p:spPr>
          <a:xfrm>
            <a:off x="704087" y="2831909"/>
            <a:ext cx="3649704" cy="3464981"/>
          </a:xfrm>
          <a:prstGeom prst="rect">
            <a:avLst/>
          </a:prstGeom>
        </p:spPr>
      </p:pic>
      <p:pic>
        <p:nvPicPr>
          <p:cNvPr id="346" name="Picture 6" descr="http://66.media.tumblr.com/2db53e1e41d837f0bba1bf7c2854de70/tumblr_nxamc854Kt1uaq7mqo5_r1_540.jpg"/>
          <p:cNvPicPr/>
          <p:nvPr/>
        </p:nvPicPr>
        <p:blipFill rotWithShape="1">
          <a:blip r:embed="rId3" cstate="print"/>
          <a:srcRect l="15673" r="17128" b="1"/>
          <a:stretch/>
        </p:blipFill>
        <p:spPr>
          <a:xfrm>
            <a:off x="4639540" y="2831909"/>
            <a:ext cx="6848371" cy="3464981"/>
          </a:xfrm>
          <a:prstGeom prst="rect">
            <a:avLst/>
          </a:prstGeom>
        </p:spPr>
      </p:pic>
      <p:sp>
        <p:nvSpPr>
          <p:cNvPr id="353" name="CustomShape 5"/>
          <p:cNvSpPr/>
          <p:nvPr/>
        </p:nvSpPr>
        <p:spPr>
          <a:xfrm>
            <a:off x="1679520" y="-144360"/>
            <a:ext cx="304560" cy="30456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ndParaRPr>
          </a:p>
        </p:txBody>
      </p:sp>
      <p:sp>
        <p:nvSpPr>
          <p:cNvPr id="9" name="CustomShape 3">
            <a:extLst>
              <a:ext uri="{FF2B5EF4-FFF2-40B4-BE49-F238E27FC236}">
                <a16:creationId xmlns:a16="http://schemas.microsoft.com/office/drawing/2014/main" id="{CB0623AB-F8E9-4C5B-AFC1-F9EF38FFD3FE}"/>
              </a:ext>
            </a:extLst>
          </p:cNvPr>
          <p:cNvSpPr/>
          <p:nvPr/>
        </p:nvSpPr>
        <p:spPr>
          <a:xfrm>
            <a:off x="2114431" y="5532322"/>
            <a:ext cx="1252307"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1" u="none" strike="noStrike" kern="1200" cap="none" spc="-1" normalizeH="0" baseline="0" noProof="0" dirty="0" err="1">
                <a:ln>
                  <a:noFill/>
                </a:ln>
                <a:solidFill>
                  <a:srgbClr val="FF0000"/>
                </a:solidFill>
                <a:effectLst/>
                <a:uLnTx/>
                <a:uFillTx/>
                <a:latin typeface="Calibri"/>
              </a:rPr>
              <a:t>sarcoma</a:t>
            </a:r>
            <a:endParaRPr kumimoji="0" lang="cs-CZ" sz="24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4983687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TextShape 1"/>
          <p:cNvSpPr txBox="1"/>
          <p:nvPr/>
        </p:nvSpPr>
        <p:spPr>
          <a:xfrm>
            <a:off x="838080" y="-19204"/>
            <a:ext cx="10515360" cy="1325160"/>
          </a:xfrm>
          <a:prstGeom prst="rect">
            <a:avLst/>
          </a:prstGeom>
          <a:noFill/>
          <a:ln>
            <a:noFill/>
          </a:ln>
        </p:spPr>
        <p:txBody>
          <a:bodyPr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a:ln>
                  <a:noFill/>
                </a:ln>
                <a:solidFill>
                  <a:srgbClr val="000000"/>
                </a:solidFill>
                <a:effectLst/>
                <a:uLnTx/>
                <a:uFillTx/>
                <a:latin typeface="Calibri Light"/>
              </a:rPr>
              <a:t>SMRTÍCÍ POLONIUM</a:t>
            </a:r>
            <a:endParaRPr kumimoji="0" lang="cs-CZ" sz="4400" b="0" i="0" u="none" strike="noStrike" kern="1200" cap="none" spc="-1" normalizeH="0" baseline="0" noProof="0" dirty="0">
              <a:ln>
                <a:noFill/>
              </a:ln>
              <a:solidFill>
                <a:srgbClr val="000000"/>
              </a:solidFill>
              <a:effectLst/>
              <a:uLnTx/>
              <a:uFillTx/>
              <a:latin typeface="Calibri"/>
            </a:endParaRPr>
          </a:p>
        </p:txBody>
      </p:sp>
      <p:sp>
        <p:nvSpPr>
          <p:cNvPr id="340" name="TextShape 2"/>
          <p:cNvSpPr txBox="1"/>
          <p:nvPr/>
        </p:nvSpPr>
        <p:spPr>
          <a:xfrm>
            <a:off x="500622" y="1060436"/>
            <a:ext cx="6146880" cy="5511960"/>
          </a:xfrm>
          <a:prstGeom prst="rect">
            <a:avLst/>
          </a:prstGeom>
          <a:noFill/>
          <a:ln>
            <a:noFill/>
          </a:ln>
        </p:spPr>
        <p:txBody>
          <a:bodyPr>
            <a:noAutofit/>
          </a:bodyPr>
          <a:lstStyle/>
          <a:p>
            <a:pPr marL="228600" marR="0" lvl="0" indent="-228240" algn="l" defTabSz="914400" rtl="0" eaLnBrk="1" fontAlgn="auto" latinLnBrk="0" hangingPunct="1">
              <a:lnSpc>
                <a:spcPct val="100000"/>
              </a:lnSpc>
              <a:spcBef>
                <a:spcPts val="1000"/>
              </a:spcBef>
              <a:spcAft>
                <a:spcPts val="0"/>
              </a:spcAft>
              <a:buClr>
                <a:srgbClr val="000000"/>
              </a:buClr>
              <a:buSzTx/>
              <a:buFont typeface="Arial"/>
              <a:buChar char="•"/>
              <a:tabLst/>
              <a:defRPr/>
            </a:pPr>
            <a:r>
              <a:rPr kumimoji="0" lang="cs-CZ" sz="2300" b="0" i="0" u="none" strike="noStrike" kern="1200" cap="none" spc="-1" normalizeH="0" baseline="0" noProof="0" dirty="0">
                <a:ln>
                  <a:noFill/>
                </a:ln>
                <a:solidFill>
                  <a:srgbClr val="000000"/>
                </a:solidFill>
                <a:effectLst/>
                <a:uLnTx/>
                <a:uFillTx/>
                <a:latin typeface="Calibri"/>
              </a:rPr>
              <a:t>Po = jedna z nejtoxičtějších substancí</a:t>
            </a:r>
          </a:p>
          <a:p>
            <a:pPr marL="228600" marR="0" lvl="0" indent="-228240" algn="l" defTabSz="914400" rtl="0" eaLnBrk="1" fontAlgn="auto" latinLnBrk="0" hangingPunct="1">
              <a:lnSpc>
                <a:spcPct val="100000"/>
              </a:lnSpc>
              <a:spcBef>
                <a:spcPts val="1000"/>
              </a:spcBef>
              <a:spcAft>
                <a:spcPts val="0"/>
              </a:spcAft>
              <a:buClr>
                <a:srgbClr val="000000"/>
              </a:buClr>
              <a:buSzTx/>
              <a:buFont typeface="Arial"/>
              <a:buChar char="•"/>
              <a:tabLst/>
              <a:defRPr/>
            </a:pPr>
            <a:r>
              <a:rPr kumimoji="0" lang="cs-CZ" sz="2300" b="0" i="0" u="none" strike="noStrike" kern="1200" cap="none" spc="0" normalizeH="0" baseline="0" noProof="0" dirty="0">
                <a:ln>
                  <a:noFill/>
                </a:ln>
                <a:solidFill>
                  <a:prstClr val="black"/>
                </a:solidFill>
                <a:effectLst/>
                <a:uLnTx/>
                <a:uFillTx/>
                <a:latin typeface="Arial"/>
              </a:rPr>
              <a:t>10</a:t>
            </a:r>
            <a:r>
              <a:rPr kumimoji="0" lang="cs-CZ" sz="2300" b="0" i="0" u="none" strike="noStrike" kern="1200" cap="none" spc="0" normalizeH="0" baseline="30000" noProof="0" dirty="0">
                <a:ln>
                  <a:noFill/>
                </a:ln>
                <a:solidFill>
                  <a:prstClr val="black"/>
                </a:solidFill>
                <a:effectLst/>
                <a:uLnTx/>
                <a:uFillTx/>
                <a:latin typeface="Arial"/>
              </a:rPr>
              <a:t>12 </a:t>
            </a:r>
            <a:r>
              <a:rPr kumimoji="0" lang="cs-CZ" sz="2300" b="0" i="0" u="none" strike="noStrike" kern="1200" cap="none" spc="-1" normalizeH="0" baseline="0" noProof="0" dirty="0" err="1">
                <a:ln>
                  <a:noFill/>
                </a:ln>
                <a:solidFill>
                  <a:srgbClr val="000000"/>
                </a:solidFill>
                <a:effectLst/>
                <a:uLnTx/>
                <a:uFillTx/>
                <a:latin typeface="Calibri"/>
              </a:rPr>
              <a:t>times</a:t>
            </a:r>
            <a:r>
              <a:rPr kumimoji="0" lang="cs-CZ" sz="2300" b="0" i="0" u="none" strike="noStrike" kern="1200" cap="none" spc="-1" normalizeH="0" baseline="0" noProof="0" dirty="0">
                <a:ln>
                  <a:noFill/>
                </a:ln>
                <a:solidFill>
                  <a:srgbClr val="000000"/>
                </a:solidFill>
                <a:effectLst/>
                <a:uLnTx/>
                <a:uFillTx/>
                <a:latin typeface="Calibri"/>
              </a:rPr>
              <a:t> </a:t>
            </a:r>
            <a:r>
              <a:rPr kumimoji="0" lang="en-US" sz="2300" b="0" i="0" u="none" strike="noStrike" kern="1200" cap="none" spc="-1" normalizeH="0" baseline="0" noProof="0" dirty="0">
                <a:ln>
                  <a:noFill/>
                </a:ln>
                <a:solidFill>
                  <a:srgbClr val="000000"/>
                </a:solidFill>
                <a:effectLst/>
                <a:uLnTx/>
                <a:uFillTx/>
                <a:latin typeface="Calibri"/>
              </a:rPr>
              <a:t>ore toxic than hydrogen cyanide</a:t>
            </a:r>
            <a:r>
              <a:rPr kumimoji="0" lang="cs-CZ" sz="2300" b="0" i="0" u="none" strike="noStrike" kern="1200" cap="none" spc="-1" normalizeH="0" baseline="0" noProof="0" dirty="0">
                <a:ln>
                  <a:noFill/>
                </a:ln>
                <a:solidFill>
                  <a:srgbClr val="000000"/>
                </a:solidFill>
                <a:effectLst/>
                <a:uLnTx/>
                <a:uFillTx/>
                <a:latin typeface="Calibri"/>
              </a:rPr>
              <a:t>, HCN</a:t>
            </a:r>
            <a:r>
              <a:rPr kumimoji="0" lang="en-US" sz="2300" b="0" i="0" u="none" strike="noStrike" kern="1200" cap="none" spc="-1" normalizeH="0" baseline="0" noProof="0" dirty="0">
                <a:ln>
                  <a:noFill/>
                </a:ln>
                <a:solidFill>
                  <a:srgbClr val="000000"/>
                </a:solidFill>
                <a:effectLst/>
                <a:uLnTx/>
                <a:uFillTx/>
                <a:latin typeface="Calibri"/>
              </a:rPr>
              <a:t>.</a:t>
            </a:r>
            <a:endParaRPr kumimoji="0" lang="cs-CZ" sz="2300" b="0" i="0" u="none" strike="noStrike" kern="1200" cap="none" spc="-1" normalizeH="0" baseline="0" noProof="0" dirty="0">
              <a:ln>
                <a:noFill/>
              </a:ln>
              <a:solidFill>
                <a:srgbClr val="000000"/>
              </a:solidFill>
              <a:effectLst/>
              <a:uLnTx/>
              <a:uFillTx/>
              <a:latin typeface="Calibri"/>
            </a:endParaRPr>
          </a:p>
          <a:p>
            <a:pPr marL="228600" marR="0" lvl="0" indent="-228240" algn="l" defTabSz="914400" rtl="0" eaLnBrk="1" fontAlgn="auto" latinLnBrk="0" hangingPunct="1">
              <a:lnSpc>
                <a:spcPct val="100000"/>
              </a:lnSpc>
              <a:spcBef>
                <a:spcPts val="1000"/>
              </a:spcBef>
              <a:spcAft>
                <a:spcPts val="0"/>
              </a:spcAft>
              <a:buClr>
                <a:srgbClr val="000000"/>
              </a:buClr>
              <a:buSzTx/>
              <a:buFont typeface="Arial"/>
              <a:buChar char="•"/>
              <a:tabLst/>
              <a:defRPr/>
            </a:pPr>
            <a:r>
              <a:rPr kumimoji="0" lang="cs-CZ" sz="2300" b="0" i="0" u="none" strike="noStrike" kern="1200" cap="none" spc="-1" normalizeH="0" baseline="0" noProof="0" dirty="0">
                <a:ln>
                  <a:noFill/>
                </a:ln>
                <a:solidFill>
                  <a:srgbClr val="000000"/>
                </a:solidFill>
                <a:effectLst/>
                <a:uLnTx/>
                <a:uFillTx/>
                <a:latin typeface="Calibri"/>
              </a:rPr>
              <a:t>Alfa </a:t>
            </a:r>
            <a:r>
              <a:rPr kumimoji="0" lang="cs-CZ" sz="2300" b="0" i="0" u="none" strike="noStrike" kern="1200" cap="none" spc="-1" normalizeH="0" baseline="0" noProof="0" dirty="0" err="1">
                <a:ln>
                  <a:noFill/>
                </a:ln>
                <a:solidFill>
                  <a:srgbClr val="000000"/>
                </a:solidFill>
                <a:effectLst/>
                <a:uLnTx/>
                <a:uFillTx/>
                <a:latin typeface="Calibri"/>
              </a:rPr>
              <a:t>emiter</a:t>
            </a:r>
            <a:r>
              <a:rPr kumimoji="0" lang="cs-CZ" sz="2300" b="0" i="0" u="none" strike="noStrike" kern="1200" cap="none" spc="-1" normalizeH="0" baseline="0" noProof="0" dirty="0">
                <a:ln>
                  <a:noFill/>
                </a:ln>
                <a:solidFill>
                  <a:srgbClr val="000000"/>
                </a:solidFill>
                <a:effectLst/>
                <a:uLnTx/>
                <a:uFillTx/>
                <a:latin typeface="Calibri"/>
              </a:rPr>
              <a:t> </a:t>
            </a:r>
            <a:r>
              <a:rPr kumimoji="0" lang="cs-CZ" sz="2300" b="0" i="0" u="none" strike="noStrike" kern="1200" cap="none" spc="-1" normalizeH="0" baseline="0" noProof="0" dirty="0">
                <a:ln>
                  <a:noFill/>
                </a:ln>
                <a:solidFill>
                  <a:srgbClr val="000000"/>
                </a:solidFill>
                <a:effectLst/>
                <a:uLnTx/>
                <a:uFillTx/>
                <a:latin typeface="Calibri"/>
                <a:sym typeface="Wingdings" pitchFamily="2" charset="2"/>
              </a:rPr>
              <a:t> </a:t>
            </a:r>
            <a:r>
              <a:rPr kumimoji="0" lang="cs-CZ" sz="2300" b="0" i="0" u="none" strike="noStrike" kern="1200" cap="none" spc="-1" normalizeH="0" baseline="0" noProof="0" dirty="0" err="1">
                <a:ln>
                  <a:noFill/>
                </a:ln>
                <a:solidFill>
                  <a:srgbClr val="000000"/>
                </a:solidFill>
                <a:effectLst/>
                <a:uLnTx/>
                <a:uFillTx/>
                <a:latin typeface="Calibri"/>
                <a:sym typeface="Wingdings" pitchFamily="2" charset="2"/>
              </a:rPr>
              <a:t>nebzpečné</a:t>
            </a:r>
            <a:r>
              <a:rPr kumimoji="0" lang="cs-CZ" sz="2300" b="0" i="0" u="none" strike="noStrike" kern="1200" cap="none" spc="-1" normalizeH="0" baseline="0" noProof="0" dirty="0">
                <a:ln>
                  <a:noFill/>
                </a:ln>
                <a:solidFill>
                  <a:srgbClr val="000000"/>
                </a:solidFill>
                <a:effectLst/>
                <a:uLnTx/>
                <a:uFillTx/>
                <a:latin typeface="Calibri"/>
                <a:sym typeface="Wingdings" pitchFamily="2" charset="2"/>
              </a:rPr>
              <a:t> při vnitřní kontaminaci</a:t>
            </a:r>
            <a:endParaRPr kumimoji="0" lang="cs-CZ" sz="2300" b="0" i="0" u="none" strike="noStrike" kern="1200" cap="none" spc="-1" normalizeH="0" baseline="0" noProof="0" dirty="0">
              <a:ln>
                <a:noFill/>
              </a:ln>
              <a:solidFill>
                <a:srgbClr val="000000"/>
              </a:solidFill>
              <a:effectLst/>
              <a:uLnTx/>
              <a:uFillTx/>
              <a:latin typeface="Calibri"/>
            </a:endParaRPr>
          </a:p>
          <a:p>
            <a:pPr marL="228600" marR="0" lvl="0" indent="-228240" algn="l" defTabSz="914400" rtl="0" eaLnBrk="1" fontAlgn="auto" latinLnBrk="0" hangingPunct="1">
              <a:lnSpc>
                <a:spcPct val="100000"/>
              </a:lnSpc>
              <a:spcBef>
                <a:spcPts val="1000"/>
              </a:spcBef>
              <a:spcAft>
                <a:spcPts val="0"/>
              </a:spcAft>
              <a:buClr>
                <a:srgbClr val="000000"/>
              </a:buClr>
              <a:buSzTx/>
              <a:buFont typeface="Arial"/>
              <a:buChar char="•"/>
              <a:tabLst/>
              <a:defRPr/>
            </a:pPr>
            <a:r>
              <a:rPr kumimoji="0" lang="en-US" sz="2300" b="1" i="0" u="none" strike="noStrike" kern="1200" cap="none" spc="-1" normalizeH="0" baseline="0" noProof="0" dirty="0">
                <a:ln>
                  <a:noFill/>
                </a:ln>
                <a:solidFill>
                  <a:srgbClr val="FF0000"/>
                </a:solidFill>
                <a:effectLst/>
                <a:uLnTx/>
                <a:uFillTx/>
                <a:latin typeface="Arial"/>
              </a:rPr>
              <a:t>Irène Joliot-Curie</a:t>
            </a:r>
            <a:r>
              <a:rPr kumimoji="0" lang="cs-CZ" sz="2300" b="1" i="0" u="none" strike="noStrike" kern="1200" cap="none" spc="-1" normalizeH="0" baseline="0" noProof="0" dirty="0">
                <a:ln>
                  <a:noFill/>
                </a:ln>
                <a:solidFill>
                  <a:srgbClr val="FF0000"/>
                </a:solidFill>
                <a:effectLst/>
                <a:uLnTx/>
                <a:uFillTx/>
                <a:latin typeface="Arial"/>
              </a:rPr>
              <a:t> (dcera M.C.)</a:t>
            </a:r>
            <a:r>
              <a:rPr kumimoji="0" lang="en-US" sz="2300" b="1" i="0" u="none" strike="noStrike" kern="1200" cap="none" spc="-1" normalizeH="0" baseline="0" noProof="0" dirty="0">
                <a:ln>
                  <a:noFill/>
                </a:ln>
                <a:solidFill>
                  <a:srgbClr val="FF0000"/>
                </a:solidFill>
                <a:effectLst/>
                <a:uLnTx/>
                <a:uFillTx/>
                <a:latin typeface="Arial"/>
              </a:rPr>
              <a:t> </a:t>
            </a:r>
            <a:r>
              <a:rPr kumimoji="0" lang="cs-CZ" sz="2300" b="0" i="0" u="none" strike="noStrike" kern="1200" cap="none" spc="-1" normalizeH="0" baseline="0" noProof="0" dirty="0">
                <a:ln>
                  <a:noFill/>
                </a:ln>
                <a:solidFill>
                  <a:srgbClr val="000000"/>
                </a:solidFill>
                <a:effectLst/>
                <a:uLnTx/>
                <a:uFillTx/>
                <a:latin typeface="Calibri"/>
              </a:rPr>
              <a:t>17. března 1956 (59 let) zemřela na leukémii způsobenou zářením (z velké části díky práci s Po), kterému byla celý život vystavena.</a:t>
            </a:r>
          </a:p>
          <a:p>
            <a:pPr marL="228600" marR="0" lvl="0" indent="-228240" algn="l" defTabSz="914400" rtl="0" eaLnBrk="1" fontAlgn="auto" latinLnBrk="0" hangingPunct="1">
              <a:lnSpc>
                <a:spcPct val="100000"/>
              </a:lnSpc>
              <a:spcBef>
                <a:spcPts val="1000"/>
              </a:spcBef>
              <a:spcAft>
                <a:spcPts val="0"/>
              </a:spcAft>
              <a:buClr>
                <a:srgbClr val="000000"/>
              </a:buClr>
              <a:buSzTx/>
              <a:buFont typeface="Arial"/>
              <a:buChar char="•"/>
              <a:tabLst/>
              <a:defRPr/>
            </a:pPr>
            <a:r>
              <a:rPr kumimoji="0" lang="en-US" sz="2300" b="1" i="0" u="none" strike="noStrike" kern="1200" cap="none" spc="-1" normalizeH="0" baseline="0" noProof="0" dirty="0">
                <a:ln>
                  <a:noFill/>
                </a:ln>
                <a:solidFill>
                  <a:srgbClr val="FF0000"/>
                </a:solidFill>
                <a:effectLst/>
                <a:uLnTx/>
                <a:uFillTx/>
                <a:latin typeface="Calibri"/>
              </a:rPr>
              <a:t>Alexander Litvinenko </a:t>
            </a:r>
            <a:r>
              <a:rPr kumimoji="0" lang="cs-CZ" sz="2300" b="0" i="0" u="none" strike="noStrike" kern="1200" cap="none" spc="-1" normalizeH="0" baseline="0" noProof="0" dirty="0">
                <a:ln>
                  <a:noFill/>
                </a:ln>
                <a:solidFill>
                  <a:srgbClr val="000000"/>
                </a:solidFill>
                <a:effectLst/>
                <a:uLnTx/>
                <a:uFillTx/>
                <a:latin typeface="Calibri"/>
              </a:rPr>
              <a:t>– ruský agent otrávený Rusy</a:t>
            </a:r>
          </a:p>
          <a:p>
            <a:pPr marL="228600" marR="0" lvl="0" indent="-228240" algn="l" defTabSz="914400" rtl="0" eaLnBrk="1" fontAlgn="auto" latinLnBrk="0" hangingPunct="1">
              <a:lnSpc>
                <a:spcPct val="100000"/>
              </a:lnSpc>
              <a:spcBef>
                <a:spcPts val="1000"/>
              </a:spcBef>
              <a:spcAft>
                <a:spcPts val="0"/>
              </a:spcAft>
              <a:buClr>
                <a:srgbClr val="000000"/>
              </a:buClr>
              <a:buSzTx/>
              <a:buFont typeface="Arial"/>
              <a:buChar char="•"/>
              <a:tabLst/>
              <a:defRPr/>
            </a:pPr>
            <a:r>
              <a:rPr kumimoji="0" lang="en-US" sz="2300" b="1" i="0" u="none" strike="noStrike" kern="1200" cap="none" spc="-1" normalizeH="0" baseline="0" noProof="0" dirty="0">
                <a:ln>
                  <a:noFill/>
                </a:ln>
                <a:solidFill>
                  <a:srgbClr val="FF0000"/>
                </a:solidFill>
                <a:effectLst/>
                <a:uLnTx/>
                <a:uFillTx/>
                <a:latin typeface="Calibri"/>
              </a:rPr>
              <a:t>Yasser Arafat </a:t>
            </a:r>
            <a:r>
              <a:rPr kumimoji="0" lang="cs-CZ" sz="2300" b="0" i="0" u="none" strike="noStrike" kern="1200" cap="none" spc="-1" normalizeH="0" baseline="0" noProof="0" dirty="0">
                <a:ln>
                  <a:noFill/>
                </a:ln>
                <a:solidFill>
                  <a:srgbClr val="000000"/>
                </a:solidFill>
                <a:effectLst/>
                <a:uLnTx/>
                <a:uFillTx/>
                <a:latin typeface="Calibri"/>
              </a:rPr>
              <a:t>možná též otráven Po (palestinský terorista na kterého měl dlouho spadeno </a:t>
            </a:r>
            <a:r>
              <a:rPr kumimoji="0" lang="cs-CZ" sz="2300" b="0" i="0" u="none" strike="noStrike" kern="1200" cap="none" spc="-1" normalizeH="0" baseline="0" noProof="0" dirty="0" err="1">
                <a:ln>
                  <a:noFill/>
                </a:ln>
                <a:solidFill>
                  <a:srgbClr val="000000"/>
                </a:solidFill>
                <a:effectLst/>
                <a:uLnTx/>
                <a:uFillTx/>
                <a:latin typeface="Calibri"/>
              </a:rPr>
              <a:t>Mosad</a:t>
            </a:r>
            <a:r>
              <a:rPr kumimoji="0" lang="cs-CZ" sz="2300" b="0" i="0" u="none" strike="noStrike" kern="1200" cap="none" spc="-1" normalizeH="0" baseline="0" noProof="0" dirty="0">
                <a:ln>
                  <a:noFill/>
                </a:ln>
                <a:solidFill>
                  <a:srgbClr val="000000"/>
                </a:solidFill>
                <a:effectLst/>
                <a:uLnTx/>
                <a:uFillTx/>
                <a:latin typeface="Calibri"/>
              </a:rPr>
              <a:t>)</a:t>
            </a:r>
            <a:r>
              <a:rPr kumimoji="0" lang="en-US" sz="2300" b="0" i="0" u="none" strike="noStrike" kern="1200" cap="none" spc="-1" normalizeH="0" baseline="0" noProof="0" dirty="0">
                <a:ln>
                  <a:noFill/>
                </a:ln>
                <a:solidFill>
                  <a:srgbClr val="000000"/>
                </a:solidFill>
                <a:effectLst/>
                <a:uLnTx/>
                <a:uFillTx/>
                <a:latin typeface="Calibri"/>
              </a:rPr>
              <a:t>.</a:t>
            </a:r>
            <a:endParaRPr kumimoji="0" lang="cs-CZ" sz="2300" b="0" i="0" u="none" strike="noStrike" kern="1200" cap="none" spc="-1" normalizeH="0" baseline="0" noProof="0" dirty="0">
              <a:ln>
                <a:noFill/>
              </a:ln>
              <a:solidFill>
                <a:srgbClr val="000000"/>
              </a:solidFill>
              <a:effectLst/>
              <a:uLnTx/>
              <a:uFillTx/>
              <a:latin typeface="Calibri"/>
            </a:endParaRPr>
          </a:p>
        </p:txBody>
      </p:sp>
      <p:pic>
        <p:nvPicPr>
          <p:cNvPr id="341" name="Obrázek 3"/>
          <p:cNvPicPr/>
          <p:nvPr/>
        </p:nvPicPr>
        <p:blipFill>
          <a:blip r:embed="rId2" cstate="print"/>
          <a:stretch/>
        </p:blipFill>
        <p:spPr>
          <a:xfrm>
            <a:off x="6984960" y="929520"/>
            <a:ext cx="4810080" cy="2702160"/>
          </a:xfrm>
          <a:prstGeom prst="rect">
            <a:avLst/>
          </a:prstGeom>
          <a:ln>
            <a:noFill/>
          </a:ln>
        </p:spPr>
      </p:pic>
      <p:pic>
        <p:nvPicPr>
          <p:cNvPr id="342" name="Obrázek 4"/>
          <p:cNvPicPr/>
          <p:nvPr/>
        </p:nvPicPr>
        <p:blipFill>
          <a:blip r:embed="rId3" cstate="print"/>
          <a:stretch/>
        </p:blipFill>
        <p:spPr>
          <a:xfrm>
            <a:off x="6984960" y="3608605"/>
            <a:ext cx="2383680" cy="2809440"/>
          </a:xfrm>
          <a:prstGeom prst="rect">
            <a:avLst/>
          </a:prstGeom>
          <a:ln>
            <a:noFill/>
          </a:ln>
        </p:spPr>
      </p:pic>
      <p:pic>
        <p:nvPicPr>
          <p:cNvPr id="343" name="Obrázek 6"/>
          <p:cNvPicPr/>
          <p:nvPr/>
        </p:nvPicPr>
        <p:blipFill>
          <a:blip r:embed="rId4" cstate="print"/>
          <a:stretch/>
        </p:blipFill>
        <p:spPr>
          <a:xfrm>
            <a:off x="9368640" y="3573463"/>
            <a:ext cx="2426400" cy="2867657"/>
          </a:xfrm>
          <a:prstGeom prst="rect">
            <a:avLst/>
          </a:prstGeom>
          <a:ln>
            <a:noFill/>
          </a:ln>
        </p:spPr>
      </p:pic>
      <p:sp>
        <p:nvSpPr>
          <p:cNvPr id="2" name="Obdélník 1"/>
          <p:cNvSpPr/>
          <p:nvPr/>
        </p:nvSpPr>
        <p:spPr>
          <a:xfrm>
            <a:off x="8313418" y="560188"/>
            <a:ext cx="219278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FF0000"/>
                </a:solidFill>
                <a:effectLst/>
                <a:uLnTx/>
                <a:uFillTx/>
                <a:latin typeface="Arial"/>
              </a:rPr>
              <a:t>Alexander Litvinenko </a:t>
            </a:r>
            <a:endParaRPr kumimoji="0" lang="cs-CZ" sz="18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42193859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5"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354" name="TextShape 1"/>
          <p:cNvSpPr txBox="1"/>
          <p:nvPr/>
        </p:nvSpPr>
        <p:spPr>
          <a:xfrm>
            <a:off x="6421700" y="713232"/>
            <a:ext cx="5154168" cy="119786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1" normalizeH="0" baseline="0" noProof="0">
                <a:ln>
                  <a:noFill/>
                </a:ln>
                <a:solidFill>
                  <a:prstClr val="white"/>
                </a:solidFill>
                <a:effectLst/>
                <a:uLnTx/>
                <a:uFillTx/>
                <a:latin typeface="Arial"/>
                <a:ea typeface="+mj-ea"/>
                <a:cs typeface="+mj-cs"/>
              </a:rPr>
              <a:t>RADIOAKTIVITA = energie uvolněná při přeměně prvků</a:t>
            </a:r>
            <a:endParaRPr kumimoji="0" lang="en-US" sz="2800" b="0" i="0" u="none" strike="noStrike" kern="1200" cap="none" spc="-1" normalizeH="0" baseline="0" noProof="0">
              <a:ln>
                <a:noFill/>
              </a:ln>
              <a:solidFill>
                <a:prstClr val="white"/>
              </a:solidFill>
              <a:effectLst/>
              <a:uLnTx/>
              <a:uFillTx/>
              <a:latin typeface="Arial"/>
              <a:ea typeface="+mj-ea"/>
              <a:cs typeface="+mj-cs"/>
            </a:endParaRPr>
          </a:p>
        </p:txBody>
      </p:sp>
      <p:pic>
        <p:nvPicPr>
          <p:cNvPr id="356" name="Picture 8" descr="https://encrypted-tbn0.gstatic.com/images?q=tbn:ANd9GcSncNlC_4HsQvAfDe_GYqj8c24Sdow0qN7ac6OfSeIJmTTxy-zf"/>
          <p:cNvPicPr/>
          <p:nvPr/>
        </p:nvPicPr>
        <p:blipFill rotWithShape="1">
          <a:blip r:embed="rId2" cstate="print"/>
          <a:srcRect r="1" b="60"/>
          <a:stretch/>
        </p:blipFill>
        <p:spPr>
          <a:xfrm>
            <a:off x="20" y="10"/>
            <a:ext cx="5495089" cy="6857990"/>
          </a:xfrm>
          <a:prstGeom prst="rect">
            <a:avLst/>
          </a:prstGeom>
        </p:spPr>
      </p:pic>
      <p:sp>
        <p:nvSpPr>
          <p:cNvPr id="107" name="!!Line">
            <a:extLst>
              <a:ext uri="{FF2B5EF4-FFF2-40B4-BE49-F238E27FC236}">
                <a16:creationId xmlns:a16="http://schemas.microsoft.com/office/drawing/2014/main" id="{29A9EE12-EF77-4DB4-84E4-043DE7235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3328" y="822960"/>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355" name="TextShape 2"/>
          <p:cNvSpPr txBox="1"/>
          <p:nvPr/>
        </p:nvSpPr>
        <p:spPr>
          <a:xfrm>
            <a:off x="6421700" y="2048256"/>
            <a:ext cx="5154168" cy="4123944"/>
          </a:xfrm>
          <a:prstGeom prst="rect">
            <a:avLst/>
          </a:prstGeom>
        </p:spPr>
        <p:txBody>
          <a:bodyPr vert="horz" lIns="91440" tIns="45720" rIns="91440" bIns="45720" rtlCol="0" anchor="t">
            <a:normAutofit/>
          </a:bodyPr>
          <a:lstStyle/>
          <a:p>
            <a:pPr marL="228600" marR="0" lvl="0" indent="-228600" algn="l" defTabSz="914400" rtl="0" eaLnBrk="1" fontAlgn="auto" latinLnBrk="0" hangingPunct="1">
              <a:lnSpc>
                <a:spcPct val="100000"/>
              </a:lnSpc>
              <a:spcBef>
                <a:spcPts val="1200"/>
              </a:spcBef>
              <a:spcAft>
                <a:spcPts val="0"/>
              </a:spcAft>
              <a:buClr>
                <a:srgbClr val="FF0000"/>
              </a:buClr>
              <a:buSzTx/>
              <a:buFont typeface="Arial" panose="020B0604020202020204" pitchFamily="34" charset="0"/>
              <a:buChar char="•"/>
              <a:tabLst/>
              <a:defRPr/>
            </a:pPr>
            <a:r>
              <a:rPr kumimoji="0" lang="en-US" sz="2200" b="0" i="0" u="none" strike="noStrike" kern="1200" cap="none" spc="-1" normalizeH="0" baseline="0" noProof="0" dirty="0">
                <a:ln>
                  <a:noFill/>
                </a:ln>
                <a:solidFill>
                  <a:prstClr val="white"/>
                </a:solidFill>
                <a:effectLst/>
                <a:uLnTx/>
                <a:uFillTx/>
                <a:latin typeface="Arial"/>
              </a:rPr>
              <a:t>v </a:t>
            </a:r>
            <a:r>
              <a:rPr kumimoji="0" lang="en-US" sz="2200" b="0" i="0" u="none" strike="noStrike" kern="1200" cap="none" spc="-1" normalizeH="0" baseline="0" noProof="0" dirty="0" err="1">
                <a:ln>
                  <a:noFill/>
                </a:ln>
                <a:solidFill>
                  <a:prstClr val="white"/>
                </a:solidFill>
                <a:effectLst/>
                <a:uLnTx/>
                <a:uFillTx/>
                <a:latin typeface="Arial"/>
              </a:rPr>
              <a:t>roce</a:t>
            </a:r>
            <a:r>
              <a:rPr kumimoji="0" lang="en-US" sz="2200" b="0" i="0" u="none" strike="noStrike" kern="1200" cap="none" spc="-1" normalizeH="0" baseline="0" noProof="0" dirty="0">
                <a:ln>
                  <a:noFill/>
                </a:ln>
                <a:solidFill>
                  <a:prstClr val="white"/>
                </a:solidFill>
                <a:effectLst/>
                <a:uLnTx/>
                <a:uFillTx/>
                <a:latin typeface="Arial"/>
              </a:rPr>
              <a:t> 1899 Marie Curie </a:t>
            </a:r>
            <a:r>
              <a:rPr kumimoji="0" lang="en-US" sz="2200" b="0" i="0" u="none" strike="noStrike" kern="1200" cap="none" spc="-1" normalizeH="0" baseline="0" noProof="0" dirty="0" err="1">
                <a:ln>
                  <a:noFill/>
                </a:ln>
                <a:solidFill>
                  <a:prstClr val="white"/>
                </a:solidFill>
                <a:effectLst/>
                <a:uLnTx/>
                <a:uFillTx/>
                <a:latin typeface="Arial"/>
              </a:rPr>
              <a:t>objasnila</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podstatu</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radioaktivního</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záření</a:t>
            </a:r>
            <a:r>
              <a:rPr kumimoji="0" lang="en-US" sz="2200" b="0" i="0" u="none" strike="noStrike" kern="1200" cap="none" spc="-1" normalizeH="0" baseline="0" noProof="0" dirty="0">
                <a:ln>
                  <a:noFill/>
                </a:ln>
                <a:solidFill>
                  <a:prstClr val="white"/>
                </a:solidFill>
                <a:effectLst/>
                <a:uLnTx/>
                <a:uFillTx/>
                <a:latin typeface="Arial"/>
              </a:rPr>
              <a:t>:</a:t>
            </a:r>
          </a:p>
          <a:p>
            <a:pPr marL="228600" marR="0" lvl="0" indent="-228600" algn="l" defTabSz="914400" rtl="0" eaLnBrk="1" fontAlgn="auto" latinLnBrk="0" hangingPunct="1">
              <a:lnSpc>
                <a:spcPct val="100000"/>
              </a:lnSpc>
              <a:spcBef>
                <a:spcPts val="1200"/>
              </a:spcBef>
              <a:spcAft>
                <a:spcPts val="0"/>
              </a:spcAft>
              <a:buClr>
                <a:srgbClr val="FF0000"/>
              </a:buClr>
              <a:buSzTx/>
              <a:buFont typeface="Arial" panose="020B0604020202020204" pitchFamily="34" charset="0"/>
              <a:buChar char="•"/>
              <a:tabLst/>
              <a:defRPr/>
            </a:pPr>
            <a:r>
              <a:rPr kumimoji="0" lang="en-US" sz="2200" b="0" i="0" u="none" strike="noStrike" kern="1200" cap="none" spc="-1" normalizeH="0" baseline="0" noProof="0" dirty="0" err="1">
                <a:ln>
                  <a:noFill/>
                </a:ln>
                <a:solidFill>
                  <a:prstClr val="white"/>
                </a:solidFill>
                <a:effectLst/>
                <a:uLnTx/>
                <a:uFillTx/>
                <a:latin typeface="Arial"/>
              </a:rPr>
              <a:t>Radioaktivní</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záření</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považovala</a:t>
            </a:r>
            <a:r>
              <a:rPr kumimoji="0" lang="en-US" sz="2200" b="0" i="0" u="none" strike="noStrike" kern="1200" cap="none" spc="-1" normalizeH="0" baseline="0" noProof="0" dirty="0">
                <a:ln>
                  <a:noFill/>
                </a:ln>
                <a:solidFill>
                  <a:prstClr val="white"/>
                </a:solidFill>
                <a:effectLst/>
                <a:uLnTx/>
                <a:uFillTx/>
                <a:latin typeface="Arial"/>
              </a:rPr>
              <a:t> za </a:t>
            </a:r>
            <a:r>
              <a:rPr kumimoji="0" lang="en-US" sz="2200" b="0" i="0" u="none" strike="noStrike" kern="1200" cap="none" spc="-1" normalizeH="0" baseline="0" noProof="0" dirty="0" err="1">
                <a:ln>
                  <a:noFill/>
                </a:ln>
                <a:solidFill>
                  <a:prstClr val="white"/>
                </a:solidFill>
                <a:effectLst/>
                <a:uLnTx/>
                <a:uFillTx/>
                <a:latin typeface="Arial"/>
              </a:rPr>
              <a:t>vedlejší</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produkt</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rozpadu</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atomových</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jader</a:t>
            </a:r>
            <a:r>
              <a:rPr kumimoji="0" lang="en-US" sz="2200" b="0" i="0" u="none" strike="noStrike" kern="1200" cap="none" spc="-1" normalizeH="0" baseline="0" noProof="0" dirty="0">
                <a:ln>
                  <a:noFill/>
                </a:ln>
                <a:solidFill>
                  <a:prstClr val="white"/>
                </a:solidFill>
                <a:effectLst/>
                <a:uLnTx/>
                <a:uFillTx/>
                <a:latin typeface="Arial"/>
              </a:rPr>
              <a:t>.</a:t>
            </a:r>
          </a:p>
          <a:p>
            <a:pPr marL="228600" marR="0" lvl="0" indent="-228600" algn="l" defTabSz="914400" rtl="0" eaLnBrk="1" fontAlgn="auto" latinLnBrk="0" hangingPunct="1">
              <a:lnSpc>
                <a:spcPct val="100000"/>
              </a:lnSpc>
              <a:spcBef>
                <a:spcPts val="1200"/>
              </a:spcBef>
              <a:spcAft>
                <a:spcPts val="0"/>
              </a:spcAft>
              <a:buClr>
                <a:srgbClr val="FF0000"/>
              </a:buClr>
              <a:buSzTx/>
              <a:buFont typeface="Arial" panose="020B0604020202020204" pitchFamily="34" charset="0"/>
              <a:buChar char="•"/>
              <a:tabLst/>
              <a:defRPr/>
            </a:pPr>
            <a:r>
              <a:rPr kumimoji="0" lang="en-US" sz="2200" b="0" i="0" u="none" strike="noStrike" kern="1200" cap="none" spc="-1" normalizeH="0" baseline="0" noProof="0" dirty="0" err="1">
                <a:ln>
                  <a:noFill/>
                </a:ln>
                <a:solidFill>
                  <a:prstClr val="white"/>
                </a:solidFill>
                <a:effectLst/>
                <a:uLnTx/>
                <a:uFillTx/>
                <a:latin typeface="Arial"/>
              </a:rPr>
              <a:t>Usoudila</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že</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jádra</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těžkých</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atomů</a:t>
            </a:r>
            <a:r>
              <a:rPr kumimoji="0" lang="en-US" sz="2200" b="0" i="0" u="none" strike="noStrike" kern="1200" cap="none" spc="-1" normalizeH="0" baseline="0" noProof="0" dirty="0">
                <a:ln>
                  <a:noFill/>
                </a:ln>
                <a:solidFill>
                  <a:prstClr val="white"/>
                </a:solidFill>
                <a:effectLst/>
                <a:uLnTx/>
                <a:uFillTx/>
                <a:latin typeface="Arial"/>
              </a:rPr>
              <a:t> se </a:t>
            </a:r>
            <a:r>
              <a:rPr kumimoji="0" lang="en-US" sz="2200" b="0" i="0" u="none" strike="noStrike" kern="1200" cap="none" spc="-1" normalizeH="0" baseline="0" noProof="0" dirty="0" err="1">
                <a:ln>
                  <a:noFill/>
                </a:ln>
                <a:solidFill>
                  <a:prstClr val="white"/>
                </a:solidFill>
                <a:effectLst/>
                <a:uLnTx/>
                <a:uFillTx/>
                <a:latin typeface="Arial"/>
              </a:rPr>
              <a:t>zbavují</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vyzařováním</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svých</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částí</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čímž</a:t>
            </a:r>
            <a:r>
              <a:rPr kumimoji="0" lang="en-US" sz="2200" b="0" i="0" u="none" strike="noStrike" kern="1200" cap="none" spc="-1" normalizeH="0" baseline="0" noProof="0" dirty="0">
                <a:ln>
                  <a:noFill/>
                </a:ln>
                <a:solidFill>
                  <a:prstClr val="white"/>
                </a:solidFill>
                <a:effectLst/>
                <a:uLnTx/>
                <a:uFillTx/>
                <a:latin typeface="Arial"/>
              </a:rPr>
              <a:t> se </a:t>
            </a:r>
            <a:r>
              <a:rPr kumimoji="0" lang="en-US" sz="2200" b="0" i="0" u="none" strike="noStrike" kern="1200" cap="none" spc="-1" normalizeH="0" baseline="0" noProof="0" dirty="0" err="1">
                <a:ln>
                  <a:noFill/>
                </a:ln>
                <a:solidFill>
                  <a:prstClr val="white"/>
                </a:solidFill>
                <a:effectLst/>
                <a:uLnTx/>
                <a:uFillTx/>
                <a:latin typeface="Arial"/>
              </a:rPr>
              <a:t>tyto</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prvky</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mění</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na</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jednodušší</a:t>
            </a:r>
            <a:r>
              <a:rPr kumimoji="0" lang="en-US" sz="2200" b="0" i="0" u="none" strike="noStrike" kern="1200" cap="none" spc="-1" normalizeH="0" baseline="0" noProof="0" dirty="0">
                <a:ln>
                  <a:noFill/>
                </a:ln>
                <a:solidFill>
                  <a:prstClr val="white"/>
                </a:solidFill>
                <a:effectLst/>
                <a:uLnTx/>
                <a:uFillTx/>
                <a:latin typeface="Arial"/>
              </a:rPr>
              <a:t>.</a:t>
            </a:r>
          </a:p>
          <a:p>
            <a:pPr marL="0" marR="0" lvl="0" indent="-228600" algn="l" defTabSz="914400" rtl="0" eaLnBrk="1" fontAlgn="auto" latinLnBrk="0" hangingPunct="1">
              <a:lnSpc>
                <a:spcPct val="90000"/>
              </a:lnSpc>
              <a:spcBef>
                <a:spcPts val="1001"/>
              </a:spcBef>
              <a:spcAft>
                <a:spcPts val="0"/>
              </a:spcAft>
              <a:buClrTx/>
              <a:buSzTx/>
              <a:buFont typeface="Arial" panose="020B0604020202020204" pitchFamily="34" charset="0"/>
              <a:buChar char="•"/>
              <a:tabLst/>
              <a:defRPr/>
            </a:pPr>
            <a:endParaRPr kumimoji="0" lang="en-US" sz="2200" b="0" i="0" u="none" strike="noStrike" kern="1200" cap="none" spc="-1"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2220747102"/>
      </p:ext>
    </p:extLst>
  </p:cSld>
  <p:clrMapOvr>
    <a:overrideClrMapping bg1="dk1" tx1="lt1" bg2="dk2" tx2="lt2" accent1="accent1" accent2="accent2" accent3="accent3" accent4="accent4" accent5="accent5" accent6="accent6" hlink="hlink" folHlink="folHlink"/>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TextShape 1"/>
          <p:cNvSpPr txBox="1"/>
          <p:nvPr/>
        </p:nvSpPr>
        <p:spPr>
          <a:xfrm>
            <a:off x="0" y="333024"/>
            <a:ext cx="12192000" cy="759704"/>
          </a:xfrm>
          <a:prstGeom prst="rect">
            <a:avLst/>
          </a:prstGeom>
          <a:noFill/>
          <a:ln>
            <a:noFill/>
          </a:ln>
        </p:spPr>
        <p:txBody>
          <a:bodyPr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err="1">
                <a:ln>
                  <a:noFill/>
                </a:ln>
                <a:solidFill>
                  <a:srgbClr val="000000"/>
                </a:solidFill>
                <a:effectLst/>
                <a:uLnTx/>
                <a:uFillTx/>
                <a:latin typeface="Calibri Light"/>
              </a:rPr>
              <a:t>Rutherford</a:t>
            </a:r>
            <a:r>
              <a:rPr kumimoji="0" lang="cs-CZ" sz="4400" b="1" i="0" u="none" strike="noStrike" kern="1200" cap="none" spc="-1" normalizeH="0" baseline="0" noProof="0" dirty="0">
                <a:ln>
                  <a:noFill/>
                </a:ln>
                <a:solidFill>
                  <a:srgbClr val="000000"/>
                </a:solidFill>
                <a:effectLst/>
                <a:uLnTx/>
                <a:uFillTx/>
                <a:latin typeface="Calibri Light"/>
              </a:rPr>
              <a:t> + </a:t>
            </a:r>
            <a:r>
              <a:rPr kumimoji="0" lang="cs-CZ" sz="4400" b="1" i="0" u="none" strike="noStrike" kern="1200" cap="none" spc="-1" normalizeH="0" baseline="0" noProof="0" dirty="0" err="1">
                <a:ln>
                  <a:noFill/>
                </a:ln>
                <a:solidFill>
                  <a:srgbClr val="000000"/>
                </a:solidFill>
                <a:effectLst/>
                <a:uLnTx/>
                <a:uFillTx/>
                <a:latin typeface="Calibri Light"/>
              </a:rPr>
              <a:t>Soddy</a:t>
            </a:r>
            <a:endParaRPr kumimoji="0" lang="cs-CZ" sz="4400" b="1" i="0" u="none" strike="noStrike" kern="1200" cap="none" spc="-1" normalizeH="0" baseline="0" noProof="0" dirty="0">
              <a:ln>
                <a:noFill/>
              </a:ln>
              <a:solidFill>
                <a:srgbClr val="000000"/>
              </a:solidFill>
              <a:effectLst/>
              <a:uLnTx/>
              <a:uFillTx/>
              <a:latin typeface="Calibri"/>
            </a:endParaRPr>
          </a:p>
        </p:txBody>
      </p:sp>
      <p:sp>
        <p:nvSpPr>
          <p:cNvPr id="358" name="TextShape 2"/>
          <p:cNvSpPr txBox="1"/>
          <p:nvPr/>
        </p:nvSpPr>
        <p:spPr>
          <a:xfrm>
            <a:off x="629656" y="4525800"/>
            <a:ext cx="11149259" cy="2048043"/>
          </a:xfrm>
          <a:prstGeom prst="rect">
            <a:avLst/>
          </a:prstGeom>
          <a:noFill/>
          <a:ln>
            <a:noFill/>
          </a:ln>
        </p:spPr>
        <p:txBody>
          <a:bodyPr>
            <a:normAutofit fontScale="95500"/>
          </a:bodyPr>
          <a:lstStyle/>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cs-CZ" sz="2400" b="0" i="0" u="none" strike="noStrike" kern="1200" cap="none" spc="-1" normalizeH="0" baseline="0" noProof="0" dirty="0">
              <a:ln>
                <a:noFill/>
              </a:ln>
              <a:solidFill>
                <a:srgbClr val="000000"/>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srgbClr val="000000"/>
                </a:solidFill>
                <a:effectLst/>
                <a:uLnTx/>
                <a:uFillTx/>
                <a:latin typeface="Calibri"/>
              </a:rPr>
              <a:t>M + P Curie – na oslavu Nobelovy ceny uspořádali </a:t>
            </a:r>
            <a:r>
              <a:rPr kumimoji="0" lang="cs-CZ" sz="2400" b="0" i="0" u="sng" strike="noStrike" kern="1200" cap="none" spc="-1" normalizeH="0" baseline="0" noProof="0" dirty="0">
                <a:ln>
                  <a:noFill/>
                </a:ln>
                <a:solidFill>
                  <a:srgbClr val="000000"/>
                </a:solidFill>
                <a:effectLst/>
                <a:uLnTx/>
                <a:uFillTx/>
                <a:latin typeface="Calibri"/>
              </a:rPr>
              <a:t>zahradní párty, kde </a:t>
            </a:r>
            <a:r>
              <a:rPr kumimoji="0" lang="cs-CZ" sz="2400" b="0" i="0" u="sng" strike="noStrike" kern="1200" cap="none" spc="-1" normalizeH="0" baseline="0" noProof="0" dirty="0" err="1">
                <a:ln>
                  <a:noFill/>
                </a:ln>
                <a:solidFill>
                  <a:srgbClr val="000000"/>
                </a:solidFill>
                <a:effectLst/>
                <a:uLnTx/>
                <a:uFillTx/>
                <a:latin typeface="Calibri"/>
              </a:rPr>
              <a:t>Pierre</a:t>
            </a:r>
            <a:r>
              <a:rPr kumimoji="0" lang="cs-CZ" sz="2400" b="0" i="0" u="sng" strike="noStrike" kern="1200" cap="none" spc="-1" normalizeH="0" baseline="0" noProof="0" dirty="0">
                <a:ln>
                  <a:noFill/>
                </a:ln>
                <a:solidFill>
                  <a:srgbClr val="000000"/>
                </a:solidFill>
                <a:effectLst/>
                <a:uLnTx/>
                <a:uFillTx/>
                <a:latin typeface="Calibri"/>
              </a:rPr>
              <a:t> ukázal lahvičku s radiem</a:t>
            </a:r>
            <a:r>
              <a:rPr kumimoji="0" lang="cs-CZ" sz="2400" b="0" i="0" u="none" strike="noStrike" kern="1200" cap="none" spc="-1" normalizeH="0" baseline="0" noProof="0" dirty="0">
                <a:ln>
                  <a:noFill/>
                </a:ln>
                <a:solidFill>
                  <a:srgbClr val="000000"/>
                </a:solidFill>
                <a:effectLst/>
                <a:uLnTx/>
                <a:uFillTx/>
                <a:latin typeface="Calibri"/>
              </a:rPr>
              <a:t>  - Ernest </a:t>
            </a:r>
            <a:r>
              <a:rPr kumimoji="0" lang="cs-CZ" sz="2400" b="0" i="0" u="none" strike="noStrike" kern="1200" cap="none" spc="-1" normalizeH="0" baseline="0" noProof="0" dirty="0" err="1">
                <a:ln>
                  <a:noFill/>
                </a:ln>
                <a:solidFill>
                  <a:srgbClr val="000000"/>
                </a:solidFill>
                <a:effectLst/>
                <a:uLnTx/>
                <a:uFillTx/>
                <a:latin typeface="Calibri"/>
              </a:rPr>
              <a:t>Rutheford</a:t>
            </a:r>
            <a:r>
              <a:rPr kumimoji="0" lang="cs-CZ" sz="2400" b="0" i="0" u="none" strike="noStrike" kern="1200" cap="none" spc="-1" normalizeH="0" baseline="0" noProof="0" dirty="0">
                <a:ln>
                  <a:noFill/>
                </a:ln>
                <a:solidFill>
                  <a:srgbClr val="000000"/>
                </a:solidFill>
                <a:effectLst/>
                <a:uLnTx/>
                <a:uFillTx/>
                <a:latin typeface="Calibri"/>
              </a:rPr>
              <a:t>, mezi přítomnými, se podivoval, proč tato látka září</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srgbClr val="000000"/>
                </a:solidFill>
                <a:effectLst/>
                <a:uLnTx/>
                <a:uFillTx/>
                <a:latin typeface="Calibri"/>
              </a:rPr>
              <a:t>Ernest </a:t>
            </a:r>
            <a:r>
              <a:rPr kumimoji="0" lang="cs-CZ" sz="2400" b="0" i="0" u="none" strike="noStrike" kern="1200" cap="none" spc="-1" normalizeH="0" baseline="0" noProof="0" dirty="0" err="1">
                <a:ln>
                  <a:noFill/>
                </a:ln>
                <a:solidFill>
                  <a:srgbClr val="000000"/>
                </a:solidFill>
                <a:effectLst/>
                <a:uLnTx/>
                <a:uFillTx/>
                <a:latin typeface="Calibri"/>
              </a:rPr>
              <a:t>Rutherford</a:t>
            </a:r>
            <a:r>
              <a:rPr kumimoji="0" lang="cs-CZ" sz="2400" b="0" i="0" u="none" strike="noStrike" kern="1200" cap="none" spc="-1" normalizeH="0" baseline="0" noProof="0" dirty="0">
                <a:ln>
                  <a:noFill/>
                </a:ln>
                <a:solidFill>
                  <a:srgbClr val="000000"/>
                </a:solidFill>
                <a:effectLst/>
                <a:uLnTx/>
                <a:uFillTx/>
                <a:latin typeface="Calibri"/>
              </a:rPr>
              <a:t> se „spolčil“ s Frederickem </a:t>
            </a:r>
            <a:r>
              <a:rPr kumimoji="0" lang="cs-CZ" sz="2400" b="0" i="0" u="none" strike="noStrike" kern="1200" cap="none" spc="-1" normalizeH="0" baseline="0" noProof="0" dirty="0" err="1">
                <a:ln>
                  <a:noFill/>
                </a:ln>
                <a:solidFill>
                  <a:srgbClr val="000000"/>
                </a:solidFill>
                <a:effectLst/>
                <a:uLnTx/>
                <a:uFillTx/>
                <a:latin typeface="Calibri"/>
              </a:rPr>
              <a:t>Soddym</a:t>
            </a:r>
            <a:r>
              <a:rPr kumimoji="0" lang="cs-CZ" sz="2400" b="0" i="0" u="none" strike="noStrike" kern="1200" cap="none" spc="-1" normalizeH="0" baseline="0" noProof="0" dirty="0">
                <a:ln>
                  <a:noFill/>
                </a:ln>
                <a:solidFill>
                  <a:srgbClr val="000000"/>
                </a:solidFill>
                <a:effectLst/>
                <a:uLnTx/>
                <a:uFillTx/>
                <a:latin typeface="Calibri"/>
              </a:rPr>
              <a:t> (chemik) a studovali uran a thorium </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3809" y="1297340"/>
            <a:ext cx="2346471" cy="3168232"/>
          </a:xfrm>
          <a:prstGeom prst="rect">
            <a:avLst/>
          </a:prstGeom>
        </p:spPr>
      </p:pic>
      <p:pic>
        <p:nvPicPr>
          <p:cNvPr id="11" name="Obrázek 10"/>
          <p:cNvPicPr>
            <a:picLocks noChangeAspect="1"/>
          </p:cNvPicPr>
          <p:nvPr/>
        </p:nvPicPr>
        <p:blipFill rotWithShape="1">
          <a:blip r:embed="rId3">
            <a:extLst>
              <a:ext uri="{28A0092B-C50C-407E-A947-70E740481C1C}">
                <a14:useLocalDpi xmlns:a14="http://schemas.microsoft.com/office/drawing/2010/main" val="0"/>
              </a:ext>
            </a:extLst>
          </a:blip>
          <a:srcRect l="36469" t="49357" r="23833"/>
          <a:stretch/>
        </p:blipFill>
        <p:spPr>
          <a:xfrm>
            <a:off x="1296638" y="1318382"/>
            <a:ext cx="3482580" cy="3145487"/>
          </a:xfrm>
          <a:prstGeom prst="rect">
            <a:avLst/>
          </a:prstGeom>
        </p:spPr>
      </p:pic>
      <p:pic>
        <p:nvPicPr>
          <p:cNvPr id="8" name="Obrázek 7"/>
          <p:cNvPicPr>
            <a:picLocks noChangeAspect="1"/>
          </p:cNvPicPr>
          <p:nvPr/>
        </p:nvPicPr>
        <p:blipFill rotWithShape="1">
          <a:blip r:embed="rId3">
            <a:extLst>
              <a:ext uri="{28A0092B-C50C-407E-A947-70E740481C1C}">
                <a14:useLocalDpi xmlns:a14="http://schemas.microsoft.com/office/drawing/2010/main" val="0"/>
              </a:ext>
            </a:extLst>
          </a:blip>
          <a:srcRect l="63829" b="52456"/>
          <a:stretch/>
        </p:blipFill>
        <p:spPr>
          <a:xfrm>
            <a:off x="4779218" y="1299043"/>
            <a:ext cx="3380521" cy="3145971"/>
          </a:xfrm>
          <a:prstGeom prst="rect">
            <a:avLst/>
          </a:prstGeom>
        </p:spPr>
      </p:pic>
      <p:sp>
        <p:nvSpPr>
          <p:cNvPr id="9" name="Obdélník 8"/>
          <p:cNvSpPr/>
          <p:nvPr/>
        </p:nvSpPr>
        <p:spPr>
          <a:xfrm>
            <a:off x="1106906" y="1299043"/>
            <a:ext cx="7052833" cy="31459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0565443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2"/>
          <p:cNvSpPr txBox="1"/>
          <p:nvPr/>
        </p:nvSpPr>
        <p:spPr>
          <a:xfrm>
            <a:off x="461219" y="3946360"/>
            <a:ext cx="6318817" cy="2801536"/>
          </a:xfrm>
          <a:prstGeom prst="rect">
            <a:avLst/>
          </a:prstGeom>
          <a:noFill/>
          <a:ln>
            <a:noFill/>
          </a:ln>
        </p:spPr>
        <p:txBody>
          <a:bodyPr>
            <a:normAutofit fontScale="88000" lnSpcReduction="20000"/>
          </a:bodyPr>
          <a:lstStyle/>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cs-CZ" sz="2400" b="0" i="0" u="none" strike="noStrike" kern="1200" cap="none" spc="-1" normalizeH="0" baseline="0" noProof="0" dirty="0">
              <a:ln>
                <a:noFill/>
              </a:ln>
              <a:solidFill>
                <a:srgbClr val="000000"/>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prstClr val="black"/>
                </a:solidFill>
                <a:effectLst/>
                <a:uLnTx/>
                <a:uFillTx/>
                <a:latin typeface="Calibri"/>
              </a:rPr>
              <a:t>dospěli k převratnému závěru, že </a:t>
            </a:r>
            <a:r>
              <a:rPr kumimoji="0" lang="cs-CZ" sz="2400" b="1" i="0" u="none" strike="noStrike" kern="1200" cap="none" spc="-1" normalizeH="0" baseline="0" noProof="0" dirty="0">
                <a:ln>
                  <a:noFill/>
                </a:ln>
                <a:solidFill>
                  <a:srgbClr val="FF0000"/>
                </a:solidFill>
                <a:effectLst/>
                <a:uLnTx/>
                <a:uFillTx/>
                <a:latin typeface="Calibri"/>
              </a:rPr>
              <a:t>radioaktivita je atomárním jevem</a:t>
            </a:r>
            <a:r>
              <a:rPr kumimoji="0" lang="cs-CZ" sz="2400" b="0" i="0" u="none" strike="noStrike" kern="1200" cap="none" spc="-1" normalizeH="0" baseline="0" noProof="0" dirty="0">
                <a:ln>
                  <a:noFill/>
                </a:ln>
                <a:solidFill>
                  <a:prstClr val="black"/>
                </a:solidFill>
                <a:effectLst/>
                <a:uLnTx/>
                <a:uFillTx/>
                <a:latin typeface="Calibri"/>
              </a:rPr>
              <a:t>, jehož podstatou je nestabilita atomů některých chemických prvků, </a:t>
            </a:r>
            <a:r>
              <a:rPr kumimoji="0" lang="cs-CZ" sz="2400" b="0" i="0" u="sng" strike="noStrike" kern="1200" cap="none" spc="-1" normalizeH="0" baseline="0" noProof="0" dirty="0">
                <a:ln>
                  <a:noFill/>
                </a:ln>
                <a:solidFill>
                  <a:prstClr val="black"/>
                </a:solidFill>
                <a:effectLst/>
                <a:uLnTx/>
                <a:uFillTx/>
                <a:latin typeface="Calibri"/>
              </a:rPr>
              <a:t>jež se samovolně přeměňují v atomy prvků jiných za současné emise (radioaktivního) záření</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sng" strike="noStrike" kern="1200" cap="none" spc="-1" normalizeH="0" baseline="0" noProof="0" dirty="0">
                <a:ln>
                  <a:noFill/>
                </a:ln>
                <a:solidFill>
                  <a:prstClr val="black"/>
                </a:solidFill>
                <a:effectLst/>
                <a:uLnTx/>
                <a:uFillTx/>
                <a:latin typeface="Calibri"/>
              </a:rPr>
              <a:t>Objev </a:t>
            </a:r>
            <a:r>
              <a:rPr kumimoji="0" lang="cs-CZ" sz="2400" b="0" i="0" u="sng" strike="noStrike" kern="1200" cap="none" spc="-1" normalizeH="0" baseline="0" noProof="0" dirty="0" err="1">
                <a:ln>
                  <a:noFill/>
                </a:ln>
                <a:solidFill>
                  <a:prstClr val="black"/>
                </a:solidFill>
                <a:effectLst/>
                <a:uLnTx/>
                <a:uFillTx/>
                <a:latin typeface="Calibri"/>
              </a:rPr>
              <a:t>Rn</a:t>
            </a:r>
            <a:r>
              <a:rPr kumimoji="0" lang="cs-CZ" sz="2400" b="0" i="0" u="sng" strike="noStrike" kern="1200" cap="none" spc="-1" normalizeH="0" baseline="0" noProof="0" dirty="0">
                <a:ln>
                  <a:noFill/>
                </a:ln>
                <a:solidFill>
                  <a:prstClr val="black"/>
                </a:solidFill>
                <a:effectLst/>
                <a:uLnTx/>
                <a:uFillTx/>
                <a:latin typeface="Calibri"/>
              </a:rPr>
              <a:t> (radonová emanace) jakožto rozpadového produktu </a:t>
            </a:r>
            <a:r>
              <a:rPr kumimoji="0" lang="cs-CZ" sz="2400" b="0" i="0" u="sng" strike="noStrike" kern="1200" cap="none" spc="-1" normalizeH="0" baseline="0" noProof="0" dirty="0" err="1">
                <a:ln>
                  <a:noFill/>
                </a:ln>
                <a:solidFill>
                  <a:prstClr val="black"/>
                </a:solidFill>
                <a:effectLst/>
                <a:uLnTx/>
                <a:uFillTx/>
                <a:latin typeface="Calibri"/>
              </a:rPr>
              <a:t>Ra</a:t>
            </a:r>
            <a:r>
              <a:rPr kumimoji="0" lang="cs-CZ" sz="2400" b="0" i="0" u="none" strike="noStrike" kern="1200" cap="none" spc="-1" normalizeH="0" baseline="0" noProof="0" dirty="0">
                <a:ln>
                  <a:noFill/>
                </a:ln>
                <a:solidFill>
                  <a:prstClr val="black"/>
                </a:solidFill>
                <a:effectLst/>
                <a:uLnTx/>
                <a:uFillTx/>
                <a:latin typeface="Calibri"/>
              </a:rPr>
              <a:t> (když </a:t>
            </a:r>
            <a:r>
              <a:rPr kumimoji="0" lang="cs-CZ" sz="2400" b="0" i="0" u="none" strike="noStrike" kern="1200" cap="none" spc="-1" normalizeH="0" baseline="0" noProof="0" dirty="0" err="1">
                <a:ln>
                  <a:noFill/>
                </a:ln>
                <a:solidFill>
                  <a:prstClr val="black"/>
                </a:solidFill>
                <a:effectLst/>
                <a:uLnTx/>
                <a:uFillTx/>
                <a:latin typeface="Calibri"/>
              </a:rPr>
              <a:t>Ra</a:t>
            </a:r>
            <a:r>
              <a:rPr kumimoji="0" lang="cs-CZ" sz="2400" b="0" i="0" u="none" strike="noStrike" kern="1200" cap="none" spc="-1" normalizeH="0" baseline="0" noProof="0" dirty="0">
                <a:ln>
                  <a:noFill/>
                </a:ln>
                <a:solidFill>
                  <a:prstClr val="black"/>
                </a:solidFill>
                <a:effectLst/>
                <a:uLnTx/>
                <a:uFillTx/>
                <a:latin typeface="Calibri"/>
              </a:rPr>
              <a:t> uzavřeno ve zkumavce, rostla významně radioaktivita, která opět klesla po jejím otevření); mnohé zdroje uvádějí špatného objevitele!</a:t>
            </a:r>
          </a:p>
        </p:txBody>
      </p:sp>
      <p:sp>
        <p:nvSpPr>
          <p:cNvPr id="6" name="TextShape 2"/>
          <p:cNvSpPr txBox="1"/>
          <p:nvPr/>
        </p:nvSpPr>
        <p:spPr>
          <a:xfrm>
            <a:off x="6326752" y="681369"/>
            <a:ext cx="5350042" cy="2230272"/>
          </a:xfrm>
          <a:prstGeom prst="rect">
            <a:avLst/>
          </a:prstGeom>
          <a:noFill/>
          <a:ln>
            <a:noFill/>
          </a:ln>
        </p:spPr>
        <p:txBody>
          <a:bodyPr>
            <a:normAutofit fontScale="95500"/>
          </a:bodyPr>
          <a:lstStyle/>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cs-CZ" sz="2800" b="0" i="0" u="none" strike="noStrike" kern="1200" cap="none" spc="-1" normalizeH="0" baseline="0" noProof="0" dirty="0">
              <a:ln>
                <a:noFill/>
              </a:ln>
              <a:solidFill>
                <a:srgbClr val="000000"/>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100" b="1" i="0" u="none" strike="noStrike" kern="1200" cap="none" spc="-1" normalizeH="0" baseline="0" noProof="0" dirty="0" err="1">
                <a:ln>
                  <a:noFill/>
                </a:ln>
                <a:solidFill>
                  <a:srgbClr val="0070C0"/>
                </a:solidFill>
                <a:effectLst/>
                <a:uLnTx/>
                <a:uFillTx/>
                <a:latin typeface="Calibri"/>
              </a:rPr>
              <a:t>Soddy</a:t>
            </a:r>
            <a:r>
              <a:rPr kumimoji="0" lang="cs-CZ" sz="2100" b="1" i="0" u="none" strike="noStrike" kern="1200" cap="none" spc="-1" normalizeH="0" baseline="0" noProof="0" dirty="0">
                <a:ln>
                  <a:noFill/>
                </a:ln>
                <a:solidFill>
                  <a:srgbClr val="0070C0"/>
                </a:solidFill>
                <a:effectLst/>
                <a:uLnTx/>
                <a:uFillTx/>
                <a:latin typeface="Calibri"/>
              </a:rPr>
              <a:t>: „</a:t>
            </a:r>
            <a:r>
              <a:rPr kumimoji="0" lang="cs-CZ" sz="2100" b="1" i="1" u="none" strike="noStrike" kern="1200" cap="none" spc="-1" normalizeH="0" baseline="0" noProof="0" dirty="0" err="1">
                <a:ln>
                  <a:noFill/>
                </a:ln>
                <a:solidFill>
                  <a:srgbClr val="0070C0"/>
                </a:solidFill>
                <a:effectLst/>
                <a:uLnTx/>
                <a:uFillTx/>
                <a:latin typeface="Calibri"/>
              </a:rPr>
              <a:t>Rutherforde</a:t>
            </a:r>
            <a:r>
              <a:rPr kumimoji="0" lang="cs-CZ" sz="2100" b="1" i="1" u="none" strike="noStrike" kern="1200" cap="none" spc="-1" normalizeH="0" baseline="0" noProof="0" dirty="0">
                <a:ln>
                  <a:noFill/>
                </a:ln>
                <a:solidFill>
                  <a:srgbClr val="0070C0"/>
                </a:solidFill>
                <a:effectLst/>
                <a:uLnTx/>
                <a:uFillTx/>
                <a:latin typeface="Calibri"/>
              </a:rPr>
              <a:t>, tohle je transmutace</a:t>
            </a:r>
            <a:r>
              <a:rPr kumimoji="0" lang="cs-CZ" sz="2100" b="1" i="0" u="none" strike="noStrike" kern="1200" cap="none" spc="-1" normalizeH="0" baseline="0" noProof="0" dirty="0">
                <a:ln>
                  <a:noFill/>
                </a:ln>
                <a:solidFill>
                  <a:srgbClr val="0070C0"/>
                </a:solidFill>
                <a:effectLst/>
                <a:uLnTx/>
                <a:uFillTx/>
                <a:latin typeface="Calibri"/>
              </a:rPr>
              <a:t>“</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100" b="1" i="0" u="none" strike="noStrike" kern="1200" cap="none" spc="-1" normalizeH="0" baseline="0" noProof="0" dirty="0" err="1">
                <a:ln>
                  <a:noFill/>
                </a:ln>
                <a:solidFill>
                  <a:srgbClr val="0070C0"/>
                </a:solidFill>
                <a:effectLst/>
                <a:uLnTx/>
                <a:uFillTx/>
                <a:latin typeface="Calibri"/>
              </a:rPr>
              <a:t>Rutherford</a:t>
            </a:r>
            <a:r>
              <a:rPr kumimoji="0" lang="cs-CZ" sz="2100" b="0" i="0" u="none" strike="noStrike" kern="1200" cap="none" spc="-1" normalizeH="0" baseline="0" noProof="0" dirty="0">
                <a:ln>
                  <a:noFill/>
                </a:ln>
                <a:solidFill>
                  <a:srgbClr val="0070C0"/>
                </a:solidFill>
                <a:effectLst/>
                <a:uLnTx/>
                <a:uFillTx/>
                <a:latin typeface="Calibri"/>
              </a:rPr>
              <a:t>: „</a:t>
            </a:r>
            <a:r>
              <a:rPr kumimoji="0" lang="cs-CZ" sz="2100" b="0" i="1" u="none" strike="noStrike" kern="1200" cap="none" spc="-1" normalizeH="0" baseline="0" noProof="0" dirty="0">
                <a:ln>
                  <a:noFill/>
                </a:ln>
                <a:solidFill>
                  <a:srgbClr val="0070C0"/>
                </a:solidFill>
                <a:effectLst/>
                <a:uLnTx/>
                <a:uFillTx/>
                <a:latin typeface="Calibri"/>
              </a:rPr>
              <a:t>Proboha, nenazývej to transmutací. Nebo nám nechají setnout hlavy jako alchymistům</a:t>
            </a:r>
            <a:r>
              <a:rPr kumimoji="0" lang="cs-CZ" sz="2100" b="0" i="0" u="none" strike="noStrike" kern="1200" cap="none" spc="-1" normalizeH="0" baseline="0" noProof="0" dirty="0">
                <a:ln>
                  <a:noFill/>
                </a:ln>
                <a:solidFill>
                  <a:srgbClr val="0070C0"/>
                </a:solidFill>
                <a:effectLst/>
                <a:uLnTx/>
                <a:uFillTx/>
                <a:latin typeface="Calibri"/>
              </a:rPr>
              <a:t>“</a:t>
            </a: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208" y="1260649"/>
            <a:ext cx="2085147" cy="2815389"/>
          </a:xfrm>
          <a:prstGeom prst="rect">
            <a:avLst/>
          </a:prstGeom>
        </p:spPr>
      </p:pic>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6871" y="1263725"/>
            <a:ext cx="2115095" cy="2812314"/>
          </a:xfrm>
          <a:prstGeom prst="rect">
            <a:avLst/>
          </a:prstGeom>
        </p:spPr>
      </p:pic>
      <p:sp>
        <p:nvSpPr>
          <p:cNvPr id="9" name="TextShape 1"/>
          <p:cNvSpPr txBox="1"/>
          <p:nvPr/>
        </p:nvSpPr>
        <p:spPr>
          <a:xfrm>
            <a:off x="0" y="188640"/>
            <a:ext cx="12192000" cy="759704"/>
          </a:xfrm>
          <a:prstGeom prst="rect">
            <a:avLst/>
          </a:prstGeom>
          <a:noFill/>
          <a:ln>
            <a:noFill/>
          </a:ln>
        </p:spPr>
        <p:txBody>
          <a:bodyPr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err="1">
                <a:ln>
                  <a:noFill/>
                </a:ln>
                <a:solidFill>
                  <a:srgbClr val="000000"/>
                </a:solidFill>
                <a:effectLst/>
                <a:uLnTx/>
                <a:uFillTx/>
                <a:latin typeface="Calibri Light"/>
              </a:rPr>
              <a:t>Rutherford</a:t>
            </a:r>
            <a:r>
              <a:rPr kumimoji="0" lang="cs-CZ" sz="4400" b="1" i="0" u="none" strike="noStrike" kern="1200" cap="none" spc="-1" normalizeH="0" baseline="0" noProof="0" dirty="0">
                <a:ln>
                  <a:noFill/>
                </a:ln>
                <a:solidFill>
                  <a:srgbClr val="000000"/>
                </a:solidFill>
                <a:effectLst/>
                <a:uLnTx/>
                <a:uFillTx/>
                <a:latin typeface="Calibri Light"/>
              </a:rPr>
              <a:t> + </a:t>
            </a:r>
            <a:r>
              <a:rPr kumimoji="0" lang="cs-CZ" sz="4400" b="1" i="0" u="none" strike="noStrike" kern="1200" cap="none" spc="-1" normalizeH="0" baseline="0" noProof="0" dirty="0" err="1">
                <a:ln>
                  <a:noFill/>
                </a:ln>
                <a:solidFill>
                  <a:srgbClr val="000000"/>
                </a:solidFill>
                <a:effectLst/>
                <a:uLnTx/>
                <a:uFillTx/>
                <a:latin typeface="Calibri Light"/>
              </a:rPr>
              <a:t>Soddy</a:t>
            </a:r>
            <a:endParaRPr kumimoji="0" lang="cs-CZ" sz="4400" b="1" i="0" u="none" strike="noStrike" kern="1200" cap="none" spc="-1" normalizeH="0" baseline="0" noProof="0" dirty="0">
              <a:ln>
                <a:noFill/>
              </a:ln>
              <a:solidFill>
                <a:srgbClr val="000000"/>
              </a:solidFill>
              <a:effectLst/>
              <a:uLnTx/>
              <a:uFillTx/>
              <a:latin typeface="Calibri"/>
            </a:endParaRPr>
          </a:p>
        </p:txBody>
      </p:sp>
      <p:pic>
        <p:nvPicPr>
          <p:cNvPr id="1026" name="Picture 2" descr="Transmutation by Jose Azul on Amazon Music - Amazon.com">
            <a:extLst>
              <a:ext uri="{FF2B5EF4-FFF2-40B4-BE49-F238E27FC236}">
                <a16:creationId xmlns:a16="http://schemas.microsoft.com/office/drawing/2014/main" id="{CB236B8B-C620-4626-A2B3-559BEEF7F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0500" y="2769053"/>
            <a:ext cx="3642303" cy="3642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035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9B08B8-BD0B-A0B0-8FBF-7363742052A3}"/>
              </a:ext>
            </a:extLst>
          </p:cNvPr>
          <p:cNvSpPr>
            <a:spLocks noGrp="1"/>
          </p:cNvSpPr>
          <p:nvPr>
            <p:ph type="title"/>
          </p:nvPr>
        </p:nvSpPr>
        <p:spPr>
          <a:xfrm>
            <a:off x="838200" y="83022"/>
            <a:ext cx="10515600" cy="1325563"/>
          </a:xfrm>
        </p:spPr>
        <p:txBody>
          <a:bodyPr/>
          <a:lstStyle/>
          <a:p>
            <a:pPr algn="ctr"/>
            <a:r>
              <a:rPr lang="cs-CZ" b="1" dirty="0" err="1"/>
              <a:t>Absorption</a:t>
            </a:r>
            <a:r>
              <a:rPr lang="cs-CZ" b="1" dirty="0"/>
              <a:t> </a:t>
            </a:r>
            <a:r>
              <a:rPr lang="cs-CZ" b="1" dirty="0" err="1"/>
              <a:t>of</a:t>
            </a:r>
            <a:r>
              <a:rPr lang="cs-CZ" b="1" dirty="0"/>
              <a:t> X-</a:t>
            </a:r>
            <a:r>
              <a:rPr lang="cs-CZ" b="1" dirty="0" err="1"/>
              <a:t>rays</a:t>
            </a:r>
            <a:endParaRPr lang="cs-CZ" b="1" dirty="0"/>
          </a:p>
        </p:txBody>
      </p:sp>
      <p:sp>
        <p:nvSpPr>
          <p:cNvPr id="3" name="Zástupný obsah 2">
            <a:extLst>
              <a:ext uri="{FF2B5EF4-FFF2-40B4-BE49-F238E27FC236}">
                <a16:creationId xmlns:a16="http://schemas.microsoft.com/office/drawing/2014/main" id="{205C369F-28A0-C0D4-F3CE-A74B580DE75D}"/>
              </a:ext>
            </a:extLst>
          </p:cNvPr>
          <p:cNvSpPr>
            <a:spLocks noGrp="1"/>
          </p:cNvSpPr>
          <p:nvPr>
            <p:ph idx="1"/>
          </p:nvPr>
        </p:nvSpPr>
        <p:spPr>
          <a:xfrm>
            <a:off x="838200" y="1253331"/>
            <a:ext cx="10515600" cy="4351338"/>
          </a:xfrm>
        </p:spPr>
        <p:txBody>
          <a:bodyPr/>
          <a:lstStyle/>
          <a:p>
            <a:pPr algn="l"/>
            <a:r>
              <a:rPr lang="cs-CZ" b="0" i="0" u="none" strike="noStrike" baseline="0" dirty="0" err="1">
                <a:latin typeface="Calibri" panose="020F0502020204030204" pitchFamily="34" charset="0"/>
              </a:rPr>
              <a:t>The</a:t>
            </a:r>
            <a:r>
              <a:rPr lang="cs-CZ" b="0" i="0" u="none" strike="noStrike" baseline="0" dirty="0">
                <a:latin typeface="Calibri" panose="020F0502020204030204" pitchFamily="34" charset="0"/>
              </a:rPr>
              <a:t> intensity (</a:t>
            </a:r>
            <a:r>
              <a:rPr lang="cs-CZ" b="1" i="0" u="sng" strike="noStrike" baseline="0" dirty="0">
                <a:latin typeface="Calibri" panose="020F0502020204030204" pitchFamily="34" charset="0"/>
              </a:rPr>
              <a:t>I</a:t>
            </a:r>
            <a:r>
              <a:rPr lang="cs-CZ" b="0" i="0" u="none" strike="noStrike" baseline="0" dirty="0">
                <a:latin typeface="Calibri" panose="020F0502020204030204" pitchFamily="34" charset="0"/>
              </a:rPr>
              <a:t>) </a:t>
            </a:r>
            <a:r>
              <a:rPr lang="en-US" b="0" i="0" u="none" strike="noStrike" baseline="0" dirty="0">
                <a:latin typeface="Calibri" panose="020F0502020204030204" pitchFamily="34" charset="0"/>
              </a:rPr>
              <a:t>of an X-ray beam as it passes through any</a:t>
            </a:r>
            <a:r>
              <a:rPr lang="cs-CZ" b="0" i="0" u="none" strike="noStrike" baseline="0" dirty="0">
                <a:latin typeface="Calibri" panose="020F0502020204030204" pitchFamily="34" charset="0"/>
              </a:rPr>
              <a:t> </a:t>
            </a:r>
            <a:r>
              <a:rPr lang="en-US" b="0" i="0" u="none" strike="noStrike" baseline="0" dirty="0">
                <a:latin typeface="Calibri" panose="020F0502020204030204" pitchFamily="34" charset="0"/>
              </a:rPr>
              <a:t>homogeneous substance is proportional to </a:t>
            </a:r>
            <a:r>
              <a:rPr lang="en-US" b="1" i="0" u="none" strike="noStrike" baseline="0" dirty="0">
                <a:latin typeface="Calibri" panose="020F0502020204030204" pitchFamily="34" charset="0"/>
              </a:rPr>
              <a:t>the</a:t>
            </a:r>
            <a:r>
              <a:rPr lang="cs-CZ" b="1" i="0" u="none" strike="noStrike" baseline="0" dirty="0">
                <a:latin typeface="Calibri" panose="020F0502020204030204" pitchFamily="34" charset="0"/>
              </a:rPr>
              <a:t> distance </a:t>
            </a:r>
            <a:r>
              <a:rPr lang="cs-CZ" b="1" i="0" u="none" strike="noStrike" baseline="0" dirty="0" err="1">
                <a:latin typeface="Calibri" panose="020F0502020204030204" pitchFamily="34" charset="0"/>
              </a:rPr>
              <a:t>traversed</a:t>
            </a:r>
            <a:r>
              <a:rPr lang="cs-CZ" b="0" i="0" u="none" strike="noStrike" baseline="0" dirty="0">
                <a:latin typeface="Calibri" panose="020F0502020204030204" pitchFamily="34" charset="0"/>
              </a:rPr>
              <a:t> (</a:t>
            </a:r>
            <a:r>
              <a:rPr lang="cs-CZ" b="1" i="1" u="sng" strike="noStrike" baseline="0" dirty="0">
                <a:latin typeface="Calibri,Italic"/>
              </a:rPr>
              <a:t>x</a:t>
            </a:r>
            <a:r>
              <a:rPr lang="cs-CZ" b="0" u="none" strike="noStrike" baseline="0" dirty="0">
                <a:latin typeface="Calibri,Italic"/>
              </a:rPr>
              <a:t>)</a:t>
            </a:r>
          </a:p>
          <a:p>
            <a:pPr algn="l"/>
            <a:endParaRPr lang="cs-CZ" dirty="0"/>
          </a:p>
        </p:txBody>
      </p:sp>
      <p:pic>
        <p:nvPicPr>
          <p:cNvPr id="5" name="Obrázek 4">
            <a:extLst>
              <a:ext uri="{FF2B5EF4-FFF2-40B4-BE49-F238E27FC236}">
                <a16:creationId xmlns:a16="http://schemas.microsoft.com/office/drawing/2014/main" id="{736F0846-2E7D-30CC-83AD-31E602028B75}"/>
              </a:ext>
            </a:extLst>
          </p:cNvPr>
          <p:cNvPicPr>
            <a:picLocks noChangeAspect="1"/>
          </p:cNvPicPr>
          <p:nvPr/>
        </p:nvPicPr>
        <p:blipFill>
          <a:blip r:embed="rId2"/>
          <a:stretch>
            <a:fillRect/>
          </a:stretch>
        </p:blipFill>
        <p:spPr>
          <a:xfrm>
            <a:off x="5258363" y="2178250"/>
            <a:ext cx="2300028" cy="710199"/>
          </a:xfrm>
          <a:prstGeom prst="rect">
            <a:avLst/>
          </a:prstGeom>
        </p:spPr>
      </p:pic>
      <p:sp>
        <p:nvSpPr>
          <p:cNvPr id="7" name="TextovéPole 6">
            <a:extLst>
              <a:ext uri="{FF2B5EF4-FFF2-40B4-BE49-F238E27FC236}">
                <a16:creationId xmlns:a16="http://schemas.microsoft.com/office/drawing/2014/main" id="{7F81DAB0-A212-C285-0370-B7F31A1834BC}"/>
              </a:ext>
            </a:extLst>
          </p:cNvPr>
          <p:cNvSpPr txBox="1"/>
          <p:nvPr/>
        </p:nvSpPr>
        <p:spPr>
          <a:xfrm>
            <a:off x="1004786" y="2748997"/>
            <a:ext cx="1018242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where </a:t>
            </a:r>
            <a:r>
              <a:rPr kumimoji="0" lang="en-US" sz="2200" b="1" i="0" u="none" strike="noStrike" kern="1200" cap="none" spc="0" normalizeH="0" baseline="0" noProof="0" dirty="0">
                <a:ln>
                  <a:noFill/>
                </a:ln>
                <a:solidFill>
                  <a:prstClr val="black"/>
                </a:solidFill>
                <a:effectLst/>
                <a:highlight>
                  <a:srgbClr val="FFFF00"/>
                </a:highlight>
                <a:uLnTx/>
                <a:uFillTx/>
                <a:latin typeface="Calibri-Identity-H"/>
                <a:ea typeface="+mn-ea"/>
                <a:cs typeface="+mn-cs"/>
              </a:rPr>
              <a:t>μ</a:t>
            </a:r>
            <a:r>
              <a:rPr kumimoji="0" lang="en-US" sz="2200" b="0" i="0" u="none" strike="noStrike" kern="1200" cap="none" spc="0" normalizeH="0" baseline="0" noProof="0" dirty="0">
                <a:ln>
                  <a:noFill/>
                </a:ln>
                <a:solidFill>
                  <a:prstClr val="black"/>
                </a:solidFill>
                <a:effectLst/>
                <a:uLnTx/>
                <a:uFillTx/>
                <a:latin typeface="Calibri-Identity-H"/>
                <a:ea typeface="+mn-ea"/>
                <a:cs typeface="+mn-cs"/>
              </a:rPr>
              <a:t>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is called the </a:t>
            </a:r>
            <a:r>
              <a:rPr kumimoji="0" lang="en-US" sz="2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mn-cs"/>
              </a:rPr>
              <a:t>linear absorption coefficient</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and is</a:t>
            </a:r>
            <a:r>
              <a:rPr kumimoji="0" lang="cs-C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2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dependent on the </a:t>
            </a:r>
            <a:r>
              <a:rPr kumimoji="0" lang="cs-CZ" sz="22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target</a:t>
            </a:r>
            <a:r>
              <a:rPr kumimoji="0" lang="cs-CZ" sz="22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cs-CZ" sz="22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material</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2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its density</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and the</a:t>
            </a:r>
            <a:r>
              <a:rPr kumimoji="0" lang="cs-C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cs-CZ" sz="22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wavelength</a:t>
            </a:r>
            <a:r>
              <a:rPr kumimoji="0" lang="cs-CZ" sz="22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cs-CZ" sz="22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of</a:t>
            </a:r>
            <a:r>
              <a:rPr kumimoji="0" lang="cs-CZ" sz="22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cs-CZ" sz="22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the</a:t>
            </a:r>
            <a:r>
              <a:rPr kumimoji="0" lang="cs-CZ" sz="22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X-</a:t>
            </a:r>
            <a:r>
              <a:rPr kumimoji="0" lang="cs-CZ" sz="22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rays</a:t>
            </a:r>
            <a:r>
              <a:rPr kumimoji="0" lang="cs-CZ" sz="22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cs-C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cs-CZ" sz="2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short</a:t>
            </a:r>
            <a:r>
              <a:rPr kumimoji="0" lang="cs-C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cs-CZ" sz="2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waves</a:t>
            </a:r>
            <a:r>
              <a:rPr kumimoji="0" lang="cs-C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cs-CZ" sz="2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penetrate</a:t>
            </a:r>
            <a:r>
              <a:rPr kumimoji="0" lang="cs-C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cs-CZ" sz="2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better</a:t>
            </a:r>
            <a:r>
              <a:rPr kumimoji="0" lang="cs-C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endParaRPr kumimoji="0" lang="cs-CZ"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Obrázek 8">
            <a:extLst>
              <a:ext uri="{FF2B5EF4-FFF2-40B4-BE49-F238E27FC236}">
                <a16:creationId xmlns:a16="http://schemas.microsoft.com/office/drawing/2014/main" id="{76D92252-09B1-422F-0D43-144AB33A86AF}"/>
              </a:ext>
            </a:extLst>
          </p:cNvPr>
          <p:cNvPicPr>
            <a:picLocks noChangeAspect="1"/>
          </p:cNvPicPr>
          <p:nvPr/>
        </p:nvPicPr>
        <p:blipFill>
          <a:blip r:embed="rId3"/>
          <a:stretch>
            <a:fillRect/>
          </a:stretch>
        </p:blipFill>
        <p:spPr>
          <a:xfrm>
            <a:off x="838200" y="3915068"/>
            <a:ext cx="2628206" cy="912360"/>
          </a:xfrm>
          <a:prstGeom prst="rect">
            <a:avLst/>
          </a:prstGeom>
        </p:spPr>
      </p:pic>
      <p:pic>
        <p:nvPicPr>
          <p:cNvPr id="11" name="Obrázek 10">
            <a:extLst>
              <a:ext uri="{FF2B5EF4-FFF2-40B4-BE49-F238E27FC236}">
                <a16:creationId xmlns:a16="http://schemas.microsoft.com/office/drawing/2014/main" id="{2F6E185E-262C-E839-E1B1-D28F2D89663D}"/>
              </a:ext>
            </a:extLst>
          </p:cNvPr>
          <p:cNvPicPr>
            <a:picLocks noChangeAspect="1"/>
          </p:cNvPicPr>
          <p:nvPr/>
        </p:nvPicPr>
        <p:blipFill>
          <a:blip r:embed="rId4"/>
          <a:stretch>
            <a:fillRect/>
          </a:stretch>
        </p:blipFill>
        <p:spPr>
          <a:xfrm>
            <a:off x="838200" y="5253490"/>
            <a:ext cx="4887062" cy="912360"/>
          </a:xfrm>
          <a:prstGeom prst="rect">
            <a:avLst/>
          </a:prstGeom>
        </p:spPr>
      </p:pic>
      <p:sp>
        <p:nvSpPr>
          <p:cNvPr id="13" name="TextovéPole 12">
            <a:extLst>
              <a:ext uri="{FF2B5EF4-FFF2-40B4-BE49-F238E27FC236}">
                <a16:creationId xmlns:a16="http://schemas.microsoft.com/office/drawing/2014/main" id="{C5AA37E0-1E1C-198C-8BB1-4CA1CA03E789}"/>
              </a:ext>
            </a:extLst>
          </p:cNvPr>
          <p:cNvSpPr txBox="1"/>
          <p:nvPr/>
        </p:nvSpPr>
        <p:spPr>
          <a:xfrm>
            <a:off x="3987515" y="3786581"/>
            <a:ext cx="7366285"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prstClr val="black"/>
                </a:solidFill>
                <a:effectLst/>
                <a:highlight>
                  <a:srgbClr val="FFFF00"/>
                </a:highlight>
                <a:uLnTx/>
                <a:uFillTx/>
                <a:latin typeface="Calibri-Identity-H"/>
                <a:ea typeface="+mn-ea"/>
                <a:cs typeface="+mn-cs"/>
              </a:rPr>
              <a:t>μ/ρ</a:t>
            </a:r>
            <a:r>
              <a:rPr kumimoji="0" lang="el-GR" sz="2200" b="1" i="0" u="none" strike="noStrike" kern="1200" cap="none" spc="0" normalizeH="0" baseline="0" noProof="0" dirty="0">
                <a:ln>
                  <a:noFill/>
                </a:ln>
                <a:solidFill>
                  <a:prstClr val="black"/>
                </a:solidFill>
                <a:effectLst/>
                <a:uLnTx/>
                <a:uFillTx/>
                <a:latin typeface="Calibri-Identity-H"/>
                <a:ea typeface="+mn-ea"/>
                <a:cs typeface="+mn-cs"/>
              </a:rPr>
              <a:t> </a:t>
            </a:r>
            <a:r>
              <a:rPr kumimoji="0" lang="cs-CZ" sz="2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is</a:t>
            </a:r>
            <a:r>
              <a:rPr kumimoji="0" lang="cs-C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called the </a:t>
            </a:r>
            <a:r>
              <a:rPr kumimoji="0" lang="en-US" sz="2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mn-cs"/>
              </a:rPr>
              <a:t>mass absorption coefficient</a:t>
            </a:r>
            <a:r>
              <a:rPr kumimoji="0" lang="cs-CZ"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cs-C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and </a:t>
            </a:r>
            <a:r>
              <a:rPr kumimoji="0" lang="cs-CZ" sz="2200" b="0" i="0" u="sng" strike="noStrike" kern="1200" cap="none" spc="0" normalizeH="0" baseline="0" noProof="0" dirty="0" err="1">
                <a:ln>
                  <a:noFill/>
                </a:ln>
                <a:solidFill>
                  <a:prstClr val="black"/>
                </a:solidFill>
                <a:effectLst/>
                <a:uLnTx/>
                <a:uFillTx/>
                <a:latin typeface="Calibri" panose="020F0502020204030204" pitchFamily="34" charset="0"/>
                <a:ea typeface="+mn-ea"/>
                <a:cs typeface="+mn-cs"/>
              </a:rPr>
              <a:t>is</a:t>
            </a:r>
            <a:r>
              <a:rPr kumimoji="0" lang="cs-CZ" sz="22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 a </a:t>
            </a:r>
            <a:r>
              <a:rPr kumimoji="0" lang="en-US" sz="22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constant of the material</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independent of its</a:t>
            </a:r>
            <a:r>
              <a:rPr kumimoji="0" lang="cs-C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physical state (solid, liquid, or gas</a:t>
            </a:r>
            <a:r>
              <a:rPr kumimoji="0" lang="cs-C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endParaRPr kumimoji="0" lang="cs-CZ" sz="2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ovéPole 14">
            <a:extLst>
              <a:ext uri="{FF2B5EF4-FFF2-40B4-BE49-F238E27FC236}">
                <a16:creationId xmlns:a16="http://schemas.microsoft.com/office/drawing/2014/main" id="{94B3DA8D-4B4B-5CE5-320C-D83438D1632B}"/>
              </a:ext>
            </a:extLst>
          </p:cNvPr>
          <p:cNvSpPr txBox="1"/>
          <p:nvPr/>
        </p:nvSpPr>
        <p:spPr>
          <a:xfrm>
            <a:off x="6076543" y="4990072"/>
            <a:ext cx="5478530"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mn-cs"/>
              </a:rPr>
              <a:t>mass absorption coefficient</a:t>
            </a:r>
            <a:r>
              <a:rPr kumimoji="0" lang="cs-CZ" sz="2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mn-cs"/>
              </a:rPr>
              <a:t> </a:t>
            </a:r>
            <a:r>
              <a:rPr kumimoji="0" lang="cs-CZ" sz="2200" b="1"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n-ea"/>
                <a:cs typeface="+mn-cs"/>
              </a:rPr>
              <a:t>for</a:t>
            </a:r>
            <a:r>
              <a:rPr kumimoji="0" lang="cs-CZ" sz="2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mn-cs"/>
              </a:rPr>
              <a:t> </a:t>
            </a:r>
            <a:r>
              <a:rPr kumimoji="0" lang="cs-CZ" sz="2200" b="1"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n-ea"/>
                <a:cs typeface="+mn-cs"/>
              </a:rPr>
              <a:t>compounds</a:t>
            </a:r>
            <a:r>
              <a:rPr kumimoji="0" lang="en-US" sz="2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mn-cs"/>
              </a:rPr>
              <a:t> containing two or more elements</a:t>
            </a:r>
            <a:r>
              <a:rPr kumimoji="0" lang="cs-C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FF0000"/>
                </a:solidFill>
                <a:effectLst/>
                <a:uLnTx/>
                <a:uFillTx/>
                <a:latin typeface="Calibri" panose="020F0502020204030204" pitchFamily="34" charset="0"/>
                <a:ea typeface="+mn-ea"/>
                <a:cs typeface="+mn-cs"/>
              </a:rPr>
              <a:t>weight ratio </a:t>
            </a:r>
            <a:r>
              <a:rPr kumimoji="0" lang="en-US" sz="2200" b="1" i="0" u="sng" strike="noStrike" kern="1200" cap="none" spc="0" normalizeH="0" baseline="0" noProof="0" dirty="0" err="1">
                <a:ln>
                  <a:noFill/>
                </a:ln>
                <a:solidFill>
                  <a:srgbClr val="FF0000"/>
                </a:solidFill>
                <a:effectLst/>
                <a:uLnTx/>
                <a:uFillTx/>
                <a:latin typeface="Calibri" panose="020F0502020204030204" pitchFamily="34" charset="0"/>
                <a:ea typeface="+mn-ea"/>
                <a:cs typeface="+mn-cs"/>
              </a:rPr>
              <a:t>w</a:t>
            </a:r>
            <a:r>
              <a:rPr kumimoji="0" lang="en-US" sz="2200" b="1" i="0" u="sng" strike="noStrike" kern="1200" cap="none" spc="0" normalizeH="0" baseline="-25000" noProof="0" dirty="0" err="1">
                <a:ln>
                  <a:noFill/>
                </a:ln>
                <a:solidFill>
                  <a:srgbClr val="FF0000"/>
                </a:solidFill>
                <a:effectLst/>
                <a:uLnTx/>
                <a:uFillTx/>
                <a:latin typeface="Calibri" panose="020F0502020204030204" pitchFamily="34" charset="0"/>
                <a:ea typeface="+mn-ea"/>
                <a:cs typeface="+mn-cs"/>
              </a:rPr>
              <a:t>j</a:t>
            </a:r>
            <a:r>
              <a:rPr kumimoji="0" lang="en-US" sz="2200" b="1" i="0" u="sng"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en-US" sz="22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for each</a:t>
            </a:r>
            <a:r>
              <a:rPr kumimoji="0" lang="cs-CZ" sz="22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 element j</a:t>
            </a:r>
            <a:r>
              <a:rPr kumimoji="0" lang="cs-C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using the</a:t>
            </a:r>
            <a:r>
              <a:rPr kumimoji="0" lang="cs-C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2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bulk density, </a:t>
            </a:r>
            <a:r>
              <a:rPr kumimoji="0" lang="en-US" sz="2200" b="0" i="0" u="sng" strike="noStrike" kern="1200" cap="none" spc="0" normalizeH="0" baseline="0" noProof="0" dirty="0">
                <a:ln>
                  <a:noFill/>
                </a:ln>
                <a:solidFill>
                  <a:prstClr val="black"/>
                </a:solidFill>
                <a:effectLst/>
                <a:uLnTx/>
                <a:uFillTx/>
                <a:latin typeface="Calibri-Identity-H"/>
                <a:ea typeface="+mn-ea"/>
                <a:cs typeface="+mn-cs"/>
              </a:rPr>
              <a:t>ρ</a:t>
            </a:r>
            <a:endParaRPr kumimoji="0" lang="cs-CZ" sz="2200" b="0" i="0" u="sng" strike="noStrike" kern="1200" cap="none" spc="0" normalizeH="0" baseline="0" noProof="0" dirty="0">
              <a:ln>
                <a:noFill/>
              </a:ln>
              <a:solidFill>
                <a:prstClr val="black"/>
              </a:solidFill>
              <a:effectLst/>
              <a:uLnTx/>
              <a:uFillTx/>
              <a:latin typeface="Calibri"/>
              <a:ea typeface="+mn-ea"/>
              <a:cs typeface="+mn-cs"/>
            </a:endParaRPr>
          </a:p>
        </p:txBody>
      </p:sp>
      <p:sp>
        <p:nvSpPr>
          <p:cNvPr id="17" name="TextovéPole 16">
            <a:extLst>
              <a:ext uri="{FF2B5EF4-FFF2-40B4-BE49-F238E27FC236}">
                <a16:creationId xmlns:a16="http://schemas.microsoft.com/office/drawing/2014/main" id="{4DF983D2-F303-DD75-7639-C15244879476}"/>
              </a:ext>
            </a:extLst>
          </p:cNvPr>
          <p:cNvSpPr txBox="1"/>
          <p:nvPr/>
        </p:nvSpPr>
        <p:spPr>
          <a:xfrm>
            <a:off x="7847991" y="2284170"/>
            <a:ext cx="239523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e = Euler </a:t>
            </a:r>
            <a:r>
              <a:rPr kumimoji="0" lang="cs-CZ" sz="1800" b="0" i="0" u="none" strike="noStrike" kern="1200" cap="none" spc="0" normalizeH="0" baseline="0" noProof="0" dirty="0" err="1">
                <a:ln>
                  <a:noFill/>
                </a:ln>
                <a:solidFill>
                  <a:prstClr val="black"/>
                </a:solidFill>
                <a:effectLst/>
                <a:uLnTx/>
                <a:uFillTx/>
                <a:latin typeface="Calibri"/>
                <a:ea typeface="+mn-ea"/>
                <a:cs typeface="+mn-cs"/>
              </a:rPr>
              <a:t>number</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95757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365127"/>
            <a:ext cx="7886700" cy="1015618"/>
          </a:xfrm>
        </p:spPr>
        <p:txBody>
          <a:bodyPr/>
          <a:lstStyle/>
          <a:p>
            <a:r>
              <a:rPr lang="cs-CZ" b="1" dirty="0"/>
              <a:t>Další mezníky: objev p</a:t>
            </a:r>
            <a:r>
              <a:rPr lang="cs-CZ" b="1" baseline="30000" dirty="0"/>
              <a:t>+</a:t>
            </a:r>
            <a:r>
              <a:rPr lang="cs-CZ" b="1" dirty="0"/>
              <a:t> a n</a:t>
            </a:r>
            <a:r>
              <a:rPr lang="cs-CZ" b="1" baseline="30000" dirty="0"/>
              <a:t>0</a:t>
            </a:r>
          </a:p>
        </p:txBody>
      </p:sp>
      <p:sp>
        <p:nvSpPr>
          <p:cNvPr id="3" name="Zástupný symbol pro obsah 2"/>
          <p:cNvSpPr>
            <a:spLocks noGrp="1"/>
          </p:cNvSpPr>
          <p:nvPr>
            <p:ph idx="1"/>
          </p:nvPr>
        </p:nvSpPr>
        <p:spPr>
          <a:xfrm>
            <a:off x="728679" y="1500631"/>
            <a:ext cx="8695196" cy="2294456"/>
          </a:xfrm>
        </p:spPr>
        <p:txBody>
          <a:bodyPr>
            <a:noAutofit/>
          </a:bodyPr>
          <a:lstStyle/>
          <a:p>
            <a:pPr>
              <a:spcBef>
                <a:spcPts val="600"/>
              </a:spcBef>
            </a:pPr>
            <a:r>
              <a:rPr lang="cs-CZ" sz="2400" b="1" dirty="0"/>
              <a:t>Ernst </a:t>
            </a:r>
            <a:r>
              <a:rPr lang="cs-CZ" sz="2400" b="1" dirty="0" err="1"/>
              <a:t>Rutherford</a:t>
            </a:r>
            <a:r>
              <a:rPr lang="cs-CZ" sz="2400" dirty="0"/>
              <a:t>, novozélandský fyzik, 1871 – 1937</a:t>
            </a:r>
          </a:p>
          <a:p>
            <a:pPr>
              <a:spcBef>
                <a:spcPts val="600"/>
              </a:spcBef>
            </a:pPr>
            <a:r>
              <a:rPr lang="cs-CZ" sz="2400" dirty="0"/>
              <a:t>1897/98 </a:t>
            </a:r>
            <a:r>
              <a:rPr lang="cs-CZ" sz="2400" b="1" dirty="0"/>
              <a:t>rozlišil podle pronikavosti dva druhy radioaktivního záření</a:t>
            </a:r>
            <a:r>
              <a:rPr lang="cs-CZ" sz="2400" dirty="0"/>
              <a:t>, </a:t>
            </a:r>
          </a:p>
          <a:p>
            <a:pPr>
              <a:spcBef>
                <a:spcPts val="600"/>
              </a:spcBef>
            </a:pPr>
            <a:r>
              <a:rPr lang="cs-CZ" sz="2400" dirty="0"/>
              <a:t>snadněji absorbovatelné záření </a:t>
            </a:r>
            <a:r>
              <a:rPr lang="cs-CZ" sz="2400" b="1" dirty="0">
                <a:solidFill>
                  <a:srgbClr val="FF0000"/>
                </a:solidFill>
              </a:rPr>
              <a:t>alfa</a:t>
            </a:r>
            <a:r>
              <a:rPr lang="cs-CZ" sz="2400" dirty="0"/>
              <a:t> </a:t>
            </a:r>
          </a:p>
          <a:p>
            <a:pPr>
              <a:spcBef>
                <a:spcPts val="600"/>
              </a:spcBef>
            </a:pPr>
            <a:r>
              <a:rPr lang="cs-CZ" sz="2400" dirty="0"/>
              <a:t>a pronikavější záření </a:t>
            </a:r>
            <a:r>
              <a:rPr lang="cs-CZ" sz="2400" b="1" dirty="0">
                <a:solidFill>
                  <a:srgbClr val="FF0000"/>
                </a:solidFill>
              </a:rPr>
              <a:t>beta</a:t>
            </a:r>
            <a:r>
              <a:rPr lang="cs-CZ" sz="2400" dirty="0"/>
              <a:t>. </a:t>
            </a:r>
          </a:p>
          <a:p>
            <a:pPr>
              <a:spcBef>
                <a:spcPts val="600"/>
              </a:spcBef>
            </a:pPr>
            <a:r>
              <a:rPr lang="cs-CZ" sz="2400" dirty="0"/>
              <a:t>Zjistil </a:t>
            </a:r>
            <a:r>
              <a:rPr lang="cs-CZ" sz="2400" b="1" dirty="0"/>
              <a:t>odklon záření alfa a beta v magnetickém a elektrickém poli</a:t>
            </a:r>
            <a:r>
              <a:rPr lang="cs-CZ" sz="2400" dirty="0"/>
              <a:t>.</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7672" y="474977"/>
            <a:ext cx="1868029" cy="2564295"/>
          </a:xfrm>
          <a:prstGeom prst="rect">
            <a:avLst/>
          </a:prstGeom>
        </p:spPr>
      </p:pic>
      <p:pic>
        <p:nvPicPr>
          <p:cNvPr id="10" name="Zástupný symbol pro obsah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860" y="4335312"/>
            <a:ext cx="4964140" cy="2216134"/>
          </a:xfrm>
          <a:prstGeom prst="rect">
            <a:avLst/>
          </a:prstGeom>
        </p:spPr>
      </p:pic>
      <p:pic>
        <p:nvPicPr>
          <p:cNvPr id="11" name="Zástupný symbol pro obsah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5956" y="4142987"/>
            <a:ext cx="4784166" cy="2100126"/>
          </a:xfrm>
          <a:prstGeom prst="rect">
            <a:avLst/>
          </a:prstGeom>
        </p:spPr>
      </p:pic>
      <p:sp>
        <p:nvSpPr>
          <p:cNvPr id="13" name="Zaoblený obdélník 12"/>
          <p:cNvSpPr/>
          <p:nvPr/>
        </p:nvSpPr>
        <p:spPr>
          <a:xfrm>
            <a:off x="6449545" y="4059332"/>
            <a:ext cx="5336989" cy="239656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ovéPole 13"/>
          <p:cNvSpPr txBox="1"/>
          <p:nvPr/>
        </p:nvSpPr>
        <p:spPr>
          <a:xfrm>
            <a:off x="9656956" y="3570114"/>
            <a:ext cx="925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vakuum</a:t>
            </a:r>
          </a:p>
        </p:txBody>
      </p:sp>
      <p:sp>
        <p:nvSpPr>
          <p:cNvPr id="15" name="Obdélník 14"/>
          <p:cNvSpPr/>
          <p:nvPr/>
        </p:nvSpPr>
        <p:spPr>
          <a:xfrm>
            <a:off x="10582275" y="3850155"/>
            <a:ext cx="233082" cy="485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Přímá spojnice 16"/>
          <p:cNvCxnSpPr/>
          <p:nvPr/>
        </p:nvCxnSpPr>
        <p:spPr>
          <a:xfrm flipV="1">
            <a:off x="10582275" y="3773030"/>
            <a:ext cx="0" cy="2868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flipV="1">
            <a:off x="10815357" y="3773030"/>
            <a:ext cx="0" cy="2868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a:xfrm flipV="1">
            <a:off x="10698816" y="3611345"/>
            <a:ext cx="0" cy="286871"/>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3575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41DF141-2FCD-C489-91DB-C0A0EB0B4F8D}"/>
              </a:ext>
            </a:extLst>
          </p:cNvPr>
          <p:cNvSpPr>
            <a:spLocks noGrp="1"/>
          </p:cNvSpPr>
          <p:nvPr>
            <p:ph idx="1"/>
          </p:nvPr>
        </p:nvSpPr>
        <p:spPr>
          <a:xfrm>
            <a:off x="7103165" y="408950"/>
            <a:ext cx="4926496" cy="6303276"/>
          </a:xfrm>
        </p:spPr>
        <p:txBody>
          <a:bodyPr>
            <a:normAutofit/>
          </a:bodyPr>
          <a:lstStyle/>
          <a:p>
            <a:pPr marR="0" lvl="0" fontAlgn="base">
              <a:spcAft>
                <a:spcPct val="0"/>
              </a:spcAft>
              <a:buClrTx/>
              <a:buSzTx/>
              <a:tabLst/>
            </a:pPr>
            <a:r>
              <a:rPr lang="en-US" altLang="cs-CZ" sz="1800" dirty="0"/>
              <a:t>Beta Particles in an electric field: Beta particles are attracted to the positively charged plate. This confirms that they are negatively charged.</a:t>
            </a:r>
          </a:p>
          <a:p>
            <a:pPr fontAlgn="base">
              <a:spcAft>
                <a:spcPct val="0"/>
              </a:spcAft>
            </a:pPr>
            <a:r>
              <a:rPr lang="en-US" sz="1800" dirty="0"/>
              <a:t>A beta- particle (β-: a high-energy, fast-moving electron) has much less mass than an alpha particle (a helium nucleus) - it has mass of 1/7300 of an alpha particle. A typical velocity for an alpha particle is about 16 km/s, whereas the typical speed of a beta particle is about 270 km/s - about 17 times the speed. But despite the greater speed, the larger mass makes the alpha particle have a lot more momentum than the beta particle. Therefore, an alpha particle is deflected less that a beta particle in a given electric field because of its higher momentum. </a:t>
            </a:r>
          </a:p>
          <a:p>
            <a:pPr marR="0" lvl="0" fontAlgn="base">
              <a:spcAft>
                <a:spcPct val="0"/>
              </a:spcAft>
              <a:buClrTx/>
              <a:buSzTx/>
              <a:tabLst/>
            </a:pPr>
            <a:r>
              <a:rPr lang="en-US" altLang="cs-CZ" sz="1800" dirty="0"/>
              <a:t>Beta particles are fast moving electrons with a very low mass and so have a high charge to mass density. They are deflected much more than the heavier alpha particles.</a:t>
            </a:r>
          </a:p>
          <a:p>
            <a:r>
              <a:rPr lang="en-US" sz="1800" dirty="0"/>
              <a:t>Higher level: A positron (β+) would be deflected in a similar manner to the β</a:t>
            </a:r>
            <a:r>
              <a:rPr lang="cs-CZ" sz="1800" dirty="0"/>
              <a:t>-</a:t>
            </a:r>
            <a:r>
              <a:rPr lang="en-US" sz="1800" dirty="0"/>
              <a:t> particle but in the opposite direction because it has a positive charge.</a:t>
            </a:r>
          </a:p>
          <a:p>
            <a:endParaRPr lang="en-US" sz="1800" dirty="0"/>
          </a:p>
        </p:txBody>
      </p:sp>
      <p:pic>
        <p:nvPicPr>
          <p:cNvPr id="7" name="Obrázek 6">
            <a:extLst>
              <a:ext uri="{FF2B5EF4-FFF2-40B4-BE49-F238E27FC236}">
                <a16:creationId xmlns:a16="http://schemas.microsoft.com/office/drawing/2014/main" id="{7CC1C39E-AEDE-9801-BE4C-66F8C9019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93" y="302933"/>
            <a:ext cx="6342084" cy="6058110"/>
          </a:xfrm>
          <a:prstGeom prst="rect">
            <a:avLst/>
          </a:prstGeom>
        </p:spPr>
      </p:pic>
    </p:spTree>
    <p:extLst>
      <p:ext uri="{BB962C8B-B14F-4D97-AF65-F5344CB8AC3E}">
        <p14:creationId xmlns:p14="http://schemas.microsoft.com/office/powerpoint/2010/main" val="11378858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189AEE1F-B40A-1304-4EDF-91366F81727C}"/>
              </a:ext>
            </a:extLst>
          </p:cNvPr>
          <p:cNvPicPr>
            <a:picLocks noGrp="1" noChangeAspect="1"/>
          </p:cNvPicPr>
          <p:nvPr>
            <p:ph idx="1"/>
          </p:nvPr>
        </p:nvPicPr>
        <p:blipFill>
          <a:blip r:embed="rId2"/>
          <a:stretch>
            <a:fillRect/>
          </a:stretch>
        </p:blipFill>
        <p:spPr>
          <a:xfrm>
            <a:off x="0" y="0"/>
            <a:ext cx="12192000" cy="6858000"/>
          </a:xfrm>
        </p:spPr>
      </p:pic>
      <p:sp>
        <p:nvSpPr>
          <p:cNvPr id="7" name="TextovéPole 6">
            <a:extLst>
              <a:ext uri="{FF2B5EF4-FFF2-40B4-BE49-F238E27FC236}">
                <a16:creationId xmlns:a16="http://schemas.microsoft.com/office/drawing/2014/main" id="{E68C9717-F677-FD3C-B6E7-52F8A112BD51}"/>
              </a:ext>
            </a:extLst>
          </p:cNvPr>
          <p:cNvSpPr txBox="1"/>
          <p:nvPr/>
        </p:nvSpPr>
        <p:spPr>
          <a:xfrm>
            <a:off x="5358936" y="6357635"/>
            <a:ext cx="61423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https://www.youtube.com/watch?v=k4xF4Mo2lL0</a:t>
            </a:r>
          </a:p>
        </p:txBody>
      </p:sp>
      <p:sp>
        <p:nvSpPr>
          <p:cNvPr id="8" name="TextovéPole 7">
            <a:extLst>
              <a:ext uri="{FF2B5EF4-FFF2-40B4-BE49-F238E27FC236}">
                <a16:creationId xmlns:a16="http://schemas.microsoft.com/office/drawing/2014/main" id="{B546B136-62A0-BB5F-BF10-FBE20551A25C}"/>
              </a:ext>
            </a:extLst>
          </p:cNvPr>
          <p:cNvSpPr txBox="1"/>
          <p:nvPr/>
        </p:nvSpPr>
        <p:spPr>
          <a:xfrm>
            <a:off x="8789069" y="4271211"/>
            <a:ext cx="18076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600" b="0" i="0" u="none" strike="noStrike" kern="1200" cap="none" spc="0" normalizeH="0" baseline="0" noProof="0" dirty="0" err="1">
                <a:ln>
                  <a:noFill/>
                </a:ln>
                <a:solidFill>
                  <a:prstClr val="black"/>
                </a:solidFill>
                <a:effectLst/>
                <a:uLnTx/>
                <a:uFillTx/>
                <a:latin typeface="Calibri" panose="020F0502020204030204"/>
                <a:ea typeface="+mn-ea"/>
                <a:cs typeface="+mn-cs"/>
              </a:rPr>
              <a:t>charge</a:t>
            </a: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600" b="0" i="0" u="none" strike="noStrike" kern="1200" cap="none" spc="0" normalizeH="0" baseline="0" noProof="0" dirty="0" err="1">
                <a:ln>
                  <a:noFill/>
                </a:ln>
                <a:solidFill>
                  <a:prstClr val="black"/>
                </a:solidFill>
                <a:effectLst/>
                <a:uLnTx/>
                <a:uFillTx/>
                <a:latin typeface="Calibri" panose="020F0502020204030204"/>
                <a:ea typeface="+mn-ea"/>
                <a:cs typeface="+mn-cs"/>
              </a:rPr>
              <a:t>direction</a:t>
            </a:r>
            <a:endPar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ovéPole 9">
            <a:extLst>
              <a:ext uri="{FF2B5EF4-FFF2-40B4-BE49-F238E27FC236}">
                <a16:creationId xmlns:a16="http://schemas.microsoft.com/office/drawing/2014/main" id="{89EC07C9-6FB3-29C1-CB9C-3D04464C3D8F}"/>
              </a:ext>
            </a:extLst>
          </p:cNvPr>
          <p:cNvSpPr txBox="1"/>
          <p:nvPr/>
        </p:nvSpPr>
        <p:spPr>
          <a:xfrm>
            <a:off x="8216064" y="2427780"/>
            <a:ext cx="186983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Flemingovo</a:t>
            </a: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pravidlo levé ruky</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5253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objekt v exteriéru, hvězda, noční obloha&#10;&#10;Popis byl vytvořen automaticky">
            <a:extLst>
              <a:ext uri="{FF2B5EF4-FFF2-40B4-BE49-F238E27FC236}">
                <a16:creationId xmlns:a16="http://schemas.microsoft.com/office/drawing/2014/main" id="{0795608B-84D3-E408-CE9C-FF0B3EC4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4F31ADBF-A487-E2D3-7CED-36E6E3760A11}"/>
              </a:ext>
            </a:extLst>
          </p:cNvPr>
          <p:cNvSpPr>
            <a:spLocks noGrp="1"/>
          </p:cNvSpPr>
          <p:nvPr>
            <p:ph type="title"/>
          </p:nvPr>
        </p:nvSpPr>
        <p:spPr>
          <a:xfrm>
            <a:off x="182217" y="18255"/>
            <a:ext cx="10515600" cy="1325563"/>
          </a:xfrm>
        </p:spPr>
        <p:txBody>
          <a:bodyPr/>
          <a:lstStyle/>
          <a:p>
            <a:r>
              <a:rPr lang="cs-CZ" b="1" dirty="0">
                <a:solidFill>
                  <a:schemeClr val="bg1"/>
                </a:solidFill>
              </a:rPr>
              <a:t>Aurora </a:t>
            </a:r>
            <a:r>
              <a:rPr lang="cs-CZ" b="1" dirty="0" err="1">
                <a:solidFill>
                  <a:schemeClr val="bg1"/>
                </a:solidFill>
              </a:rPr>
              <a:t>borealis</a:t>
            </a:r>
            <a:endParaRPr lang="cs-CZ" b="1" dirty="0">
              <a:solidFill>
                <a:schemeClr val="bg1"/>
              </a:solidFill>
            </a:endParaRPr>
          </a:p>
        </p:txBody>
      </p:sp>
      <p:sp>
        <p:nvSpPr>
          <p:cNvPr id="3" name="Zástupný obsah 2">
            <a:extLst>
              <a:ext uri="{FF2B5EF4-FFF2-40B4-BE49-F238E27FC236}">
                <a16:creationId xmlns:a16="http://schemas.microsoft.com/office/drawing/2014/main" id="{FC11A30B-563A-47F8-CF49-5C4F7433A567}"/>
              </a:ext>
            </a:extLst>
          </p:cNvPr>
          <p:cNvSpPr>
            <a:spLocks noGrp="1"/>
          </p:cNvSpPr>
          <p:nvPr>
            <p:ph idx="1"/>
          </p:nvPr>
        </p:nvSpPr>
        <p:spPr>
          <a:xfrm>
            <a:off x="334617" y="5234901"/>
            <a:ext cx="11764618" cy="1325564"/>
          </a:xfrm>
        </p:spPr>
        <p:txBody>
          <a:bodyPr>
            <a:normAutofit/>
          </a:bodyPr>
          <a:lstStyle/>
          <a:p>
            <a:pPr marL="0" indent="0">
              <a:buNone/>
            </a:pPr>
            <a:r>
              <a:rPr lang="cs-CZ" sz="2000" b="0" dirty="0">
                <a:solidFill>
                  <a:schemeClr val="bg1"/>
                </a:solidFill>
                <a:effectLst/>
              </a:rPr>
              <a:t>Slunce (nepravidelnosti v jeho magnetickém poli) </a:t>
            </a:r>
            <a:r>
              <a:rPr lang="cs-CZ" sz="2000" b="0" dirty="0">
                <a:solidFill>
                  <a:schemeClr val="bg1"/>
                </a:solidFill>
                <a:effectLst/>
                <a:sym typeface="Wingdings" panose="05000000000000000000" pitchFamily="2" charset="2"/>
              </a:rPr>
              <a:t></a:t>
            </a:r>
            <a:r>
              <a:rPr lang="cs-CZ" sz="2000" b="0" dirty="0">
                <a:solidFill>
                  <a:schemeClr val="bg1"/>
                </a:solidFill>
                <a:effectLst/>
              </a:rPr>
              <a:t> vytváří sluneční skvrny </a:t>
            </a:r>
            <a:r>
              <a:rPr lang="cs-CZ" sz="2000" b="0" dirty="0">
                <a:solidFill>
                  <a:schemeClr val="bg1"/>
                </a:solidFill>
                <a:effectLst/>
                <a:sym typeface="Wingdings" panose="05000000000000000000" pitchFamily="2" charset="2"/>
              </a:rPr>
              <a:t> </a:t>
            </a:r>
            <a:r>
              <a:rPr lang="cs-CZ" sz="2000" b="0" dirty="0">
                <a:solidFill>
                  <a:schemeClr val="bg1"/>
                </a:solidFill>
                <a:effectLst/>
              </a:rPr>
              <a:t>erupce částic (elektronů, protonů…) </a:t>
            </a:r>
            <a:r>
              <a:rPr lang="cs-CZ" sz="2000" b="0" dirty="0">
                <a:solidFill>
                  <a:schemeClr val="bg1"/>
                </a:solidFill>
                <a:effectLst/>
                <a:sym typeface="Wingdings" panose="05000000000000000000" pitchFamily="2" charset="2"/>
              </a:rPr>
              <a:t> </a:t>
            </a:r>
            <a:r>
              <a:rPr lang="cs-CZ" sz="2000" b="0" dirty="0">
                <a:solidFill>
                  <a:schemeClr val="bg1"/>
                </a:solidFill>
                <a:effectLst/>
              </a:rPr>
              <a:t>sluneční vítr </a:t>
            </a:r>
            <a:r>
              <a:rPr lang="cs-CZ" sz="2000" b="0" dirty="0">
                <a:solidFill>
                  <a:schemeClr val="bg1"/>
                </a:solidFill>
                <a:effectLst/>
                <a:sym typeface="Wingdings" panose="05000000000000000000" pitchFamily="2" charset="2"/>
              </a:rPr>
              <a:t> </a:t>
            </a:r>
            <a:r>
              <a:rPr lang="cs-CZ" sz="2000" b="0" dirty="0">
                <a:solidFill>
                  <a:schemeClr val="bg1"/>
                </a:solidFill>
                <a:effectLst/>
              </a:rPr>
              <a:t>interakce s magnetickým polem Země (které je nejsilnější v polárních oblastech) </a:t>
            </a:r>
            <a:r>
              <a:rPr lang="cs-CZ" sz="2000" b="0" dirty="0">
                <a:solidFill>
                  <a:schemeClr val="bg1"/>
                </a:solidFill>
                <a:effectLst/>
                <a:sym typeface="Wingdings" panose="05000000000000000000" pitchFamily="2" charset="2"/>
              </a:rPr>
              <a:t></a:t>
            </a:r>
            <a:r>
              <a:rPr lang="cs-CZ" sz="2000" b="0" dirty="0">
                <a:solidFill>
                  <a:schemeClr val="bg1"/>
                </a:solidFill>
                <a:effectLst/>
              </a:rPr>
              <a:t> stáčení el. nabitých částic po spirálách k zemské atmosféře </a:t>
            </a:r>
            <a:r>
              <a:rPr lang="cs-CZ" sz="2000" b="0" dirty="0">
                <a:solidFill>
                  <a:schemeClr val="bg1"/>
                </a:solidFill>
                <a:effectLst/>
                <a:sym typeface="Wingdings" panose="05000000000000000000" pitchFamily="2" charset="2"/>
              </a:rPr>
              <a:t> s</a:t>
            </a:r>
            <a:r>
              <a:rPr lang="cs-CZ" sz="2000" b="0" dirty="0">
                <a:solidFill>
                  <a:schemeClr val="bg1"/>
                </a:solidFill>
                <a:effectLst/>
              </a:rPr>
              <a:t>rážky</a:t>
            </a:r>
            <a:r>
              <a:rPr lang="cs-CZ" sz="2000" dirty="0">
                <a:solidFill>
                  <a:schemeClr val="bg1"/>
                </a:solidFill>
              </a:rPr>
              <a:t> s atomy kyslíku nebo dusíku (v horních vrstvách zemské atmosféry) </a:t>
            </a:r>
            <a:r>
              <a:rPr lang="cs-CZ" sz="2000" dirty="0">
                <a:solidFill>
                  <a:schemeClr val="bg1"/>
                </a:solidFill>
                <a:sym typeface="Wingdings" panose="05000000000000000000" pitchFamily="2" charset="2"/>
              </a:rPr>
              <a:t> </a:t>
            </a:r>
            <a:r>
              <a:rPr lang="cs-CZ" sz="2000" dirty="0">
                <a:solidFill>
                  <a:schemeClr val="bg1"/>
                </a:solidFill>
              </a:rPr>
              <a:t>excitace nebo ionizace těchto atomů.</a:t>
            </a:r>
          </a:p>
        </p:txBody>
      </p:sp>
    </p:spTree>
    <p:extLst>
      <p:ext uri="{BB962C8B-B14F-4D97-AF65-F5344CB8AC3E}">
        <p14:creationId xmlns:p14="http://schemas.microsoft.com/office/powerpoint/2010/main" val="41755408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391AAD-C0F4-2D47-092A-CABCD1BBA7C4}"/>
              </a:ext>
            </a:extLst>
          </p:cNvPr>
          <p:cNvSpPr>
            <a:spLocks noGrp="1"/>
          </p:cNvSpPr>
          <p:nvPr>
            <p:ph type="title"/>
          </p:nvPr>
        </p:nvSpPr>
        <p:spPr/>
        <p:txBody>
          <a:bodyPr/>
          <a:lstStyle/>
          <a:p>
            <a:r>
              <a:rPr lang="en-US" b="1" dirty="0"/>
              <a:t>Rutherford's Experiment to Understand β-Rays</a:t>
            </a:r>
            <a:br>
              <a:rPr lang="en-US" b="1" dirty="0"/>
            </a:br>
            <a:endParaRPr lang="cs-CZ" dirty="0"/>
          </a:p>
        </p:txBody>
      </p:sp>
      <p:pic>
        <p:nvPicPr>
          <p:cNvPr id="7" name="Zástupný obsah 6">
            <a:extLst>
              <a:ext uri="{FF2B5EF4-FFF2-40B4-BE49-F238E27FC236}">
                <a16:creationId xmlns:a16="http://schemas.microsoft.com/office/drawing/2014/main" id="{77DFAB67-8F1D-9416-8C22-917E84B3DE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8427" y="1779604"/>
            <a:ext cx="5653710" cy="4240281"/>
          </a:xfrm>
        </p:spPr>
      </p:pic>
      <p:sp>
        <p:nvSpPr>
          <p:cNvPr id="9" name="TextovéPole 8">
            <a:extLst>
              <a:ext uri="{FF2B5EF4-FFF2-40B4-BE49-F238E27FC236}">
                <a16:creationId xmlns:a16="http://schemas.microsoft.com/office/drawing/2014/main" id="{913F42E8-1067-3E39-8425-34E98A54F758}"/>
              </a:ext>
            </a:extLst>
          </p:cNvPr>
          <p:cNvSpPr txBox="1"/>
          <p:nvPr/>
        </p:nvSpPr>
        <p:spPr>
          <a:xfrm>
            <a:off x="7230979" y="1978100"/>
            <a:ext cx="4168942" cy="393954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helped to confirm the work of Becquerel, showing that there were two components of the ionizing radiation</a:t>
            </a:r>
            <a:endPar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While Becquerel's works suggested the existence of the two types of rays, there was still little understanding of their nature. </a:t>
            </a:r>
            <a:endPar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9229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12192000" cy="1325563"/>
          </a:xfrm>
        </p:spPr>
        <p:txBody>
          <a:bodyPr>
            <a:normAutofit/>
          </a:bodyPr>
          <a:lstStyle/>
          <a:p>
            <a:pPr algn="ctr"/>
            <a:r>
              <a:rPr lang="cs-CZ" sz="3200" b="1" dirty="0" err="1"/>
              <a:t>Rutherford</a:t>
            </a:r>
            <a:r>
              <a:rPr lang="cs-CZ" sz="3200" b="1" dirty="0"/>
              <a:t> – tři druhy radioaktivního záření</a:t>
            </a:r>
          </a:p>
        </p:txBody>
      </p:sp>
      <p:sp>
        <p:nvSpPr>
          <p:cNvPr id="3" name="Zástupný symbol pro obsah 2"/>
          <p:cNvSpPr>
            <a:spLocks noGrp="1"/>
          </p:cNvSpPr>
          <p:nvPr>
            <p:ph idx="1"/>
          </p:nvPr>
        </p:nvSpPr>
        <p:spPr>
          <a:xfrm>
            <a:off x="600076" y="1075957"/>
            <a:ext cx="10734674" cy="2067858"/>
          </a:xfrm>
        </p:spPr>
        <p:txBody>
          <a:bodyPr>
            <a:normAutofit/>
          </a:bodyPr>
          <a:lstStyle/>
          <a:p>
            <a:pPr marL="0" indent="0" algn="just">
              <a:lnSpc>
                <a:spcPct val="100000"/>
              </a:lnSpc>
              <a:buNone/>
            </a:pPr>
            <a:r>
              <a:rPr lang="cs-CZ" sz="2400" dirty="0">
                <a:latin typeface="+mj-lt"/>
              </a:rPr>
              <a:t>V roce 1903 si uvědomil, že typ radiace objevený (ale nepojmenovaný) francouzským chemikem </a:t>
            </a:r>
            <a:r>
              <a:rPr lang="cs-CZ" sz="2400" b="1" dirty="0">
                <a:latin typeface="+mj-lt"/>
              </a:rPr>
              <a:t>Paulem </a:t>
            </a:r>
            <a:r>
              <a:rPr lang="cs-CZ" sz="2400" b="1" dirty="0" err="1">
                <a:latin typeface="+mj-lt"/>
              </a:rPr>
              <a:t>Villardem</a:t>
            </a:r>
            <a:r>
              <a:rPr lang="cs-CZ" sz="2400" b="1" dirty="0">
                <a:latin typeface="+mj-lt"/>
              </a:rPr>
              <a:t> </a:t>
            </a:r>
            <a:r>
              <a:rPr lang="cs-CZ" sz="2400" dirty="0">
                <a:latin typeface="+mj-lt"/>
              </a:rPr>
              <a:t>při pokusech s radiem v roce 1900, </a:t>
            </a:r>
            <a:r>
              <a:rPr lang="cs-CZ" sz="2400" u="sng" dirty="0">
                <a:latin typeface="+mj-lt"/>
              </a:rPr>
              <a:t>nemůže být alfa či beta zářením, protože je mnohem pronikavější</a:t>
            </a:r>
            <a:r>
              <a:rPr lang="cs-CZ" sz="2400" dirty="0">
                <a:latin typeface="+mj-lt"/>
              </a:rPr>
              <a:t> </a:t>
            </a:r>
            <a:r>
              <a:rPr lang="cs-CZ" sz="2400" dirty="0">
                <a:latin typeface="+mj-lt"/>
                <a:sym typeface="Wingdings" panose="05000000000000000000" pitchFamily="2" charset="2"/>
              </a:rPr>
              <a:t> </a:t>
            </a:r>
            <a:r>
              <a:rPr lang="cs-CZ" sz="2400" dirty="0">
                <a:latin typeface="+mj-lt"/>
              </a:rPr>
              <a:t>pojmenoval tento nový druh záření jako </a:t>
            </a:r>
            <a:r>
              <a:rPr lang="cs-CZ" sz="2400" b="1" dirty="0">
                <a:solidFill>
                  <a:srgbClr val="FF0000"/>
                </a:solidFill>
                <a:latin typeface="+mj-lt"/>
              </a:rPr>
              <a:t>paprsky gama</a:t>
            </a:r>
            <a:r>
              <a:rPr lang="cs-CZ" sz="2400" dirty="0">
                <a:latin typeface="+mj-lt"/>
              </a:rPr>
              <a:t>.</a:t>
            </a:r>
          </a:p>
          <a:p>
            <a:pPr algn="just">
              <a:lnSpc>
                <a:spcPct val="100000"/>
              </a:lnSpc>
            </a:pPr>
            <a:endParaRPr lang="cs-CZ" sz="2400" dirty="0">
              <a:latin typeface="+mj-lt"/>
            </a:endParaRPr>
          </a:p>
          <a:p>
            <a:pPr algn="just">
              <a:lnSpc>
                <a:spcPct val="100000"/>
              </a:lnSpc>
            </a:pPr>
            <a:endParaRPr lang="cs-CZ" sz="2400" dirty="0">
              <a:latin typeface="+mj-lt"/>
            </a:endParaRPr>
          </a:p>
        </p:txBody>
      </p:sp>
      <p:sp>
        <p:nvSpPr>
          <p:cNvPr id="5" name="Zástupný symbol pro obsah 2"/>
          <p:cNvSpPr txBox="1">
            <a:spLocks/>
          </p:cNvSpPr>
          <p:nvPr/>
        </p:nvSpPr>
        <p:spPr>
          <a:xfrm>
            <a:off x="1910843" y="3812989"/>
            <a:ext cx="5033817" cy="41088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cs-CZ"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cs-CZ"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6" name="Zástupný symbol pro obsah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381" y="2401520"/>
            <a:ext cx="8127369" cy="4096193"/>
          </a:xfrm>
          <a:prstGeom prst="rect">
            <a:avLst/>
          </a:prstGeom>
          <a:ln>
            <a:solidFill>
              <a:schemeClr val="tx1"/>
            </a:solidFill>
          </a:ln>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81" y="2972364"/>
            <a:ext cx="1964694" cy="2673053"/>
          </a:xfrm>
          <a:prstGeom prst="rect">
            <a:avLst/>
          </a:prstGeom>
        </p:spPr>
      </p:pic>
      <p:sp>
        <p:nvSpPr>
          <p:cNvPr id="7" name="Obdélník 6"/>
          <p:cNvSpPr/>
          <p:nvPr/>
        </p:nvSpPr>
        <p:spPr>
          <a:xfrm>
            <a:off x="796880" y="5814118"/>
            <a:ext cx="198509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Paulem </a:t>
            </a:r>
            <a:r>
              <a:rPr kumimoji="0" lang="cs-CZ" sz="1800" b="0" i="0" u="none" strike="noStrike" kern="1200" cap="none" spc="0" normalizeH="0" baseline="0" noProof="0" dirty="0" err="1">
                <a:ln>
                  <a:noFill/>
                </a:ln>
                <a:solidFill>
                  <a:prstClr val="black"/>
                </a:solidFill>
                <a:effectLst/>
                <a:uLnTx/>
                <a:uFillTx/>
                <a:latin typeface="Calibri" panose="020F0502020204030204"/>
                <a:ea typeface="+mn-ea"/>
                <a:cs typeface="+mn-cs"/>
              </a:rPr>
              <a:t>Villardem</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studoval paprsky X </a:t>
            </a:r>
          </a:p>
        </p:txBody>
      </p:sp>
    </p:spTree>
    <p:extLst>
      <p:ext uri="{BB962C8B-B14F-4D97-AF65-F5344CB8AC3E}">
        <p14:creationId xmlns:p14="http://schemas.microsoft.com/office/powerpoint/2010/main" val="17241452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81026" y="381986"/>
            <a:ext cx="7877174" cy="59708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V roce 1900 </a:t>
            </a:r>
            <a:r>
              <a:rPr kumimoji="0" lang="cs-CZ" sz="2200" b="0" i="0" u="none" strike="noStrike" kern="1200" cap="none" spc="0" normalizeH="0" baseline="0" noProof="0" dirty="0" err="1">
                <a:ln>
                  <a:noFill/>
                </a:ln>
                <a:solidFill>
                  <a:prstClr val="black"/>
                </a:solidFill>
                <a:effectLst/>
                <a:uLnTx/>
                <a:uFillTx/>
                <a:latin typeface="Calibri" panose="020F0502020204030204"/>
                <a:ea typeface="+mn-ea"/>
                <a:cs typeface="+mn-cs"/>
              </a:rPr>
              <a:t>Rutherford</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 zjistil, že </a:t>
            </a:r>
            <a:r>
              <a:rPr kumimoji="0" lang="cs-CZ" sz="2200" b="0" i="0" u="sng" strike="noStrike" kern="1200" cap="none" spc="0" normalizeH="0" baseline="0" noProof="0" dirty="0">
                <a:ln>
                  <a:noFill/>
                </a:ln>
                <a:solidFill>
                  <a:prstClr val="black"/>
                </a:solidFill>
                <a:effectLst/>
                <a:uLnTx/>
                <a:uFillTx/>
                <a:latin typeface="Calibri" panose="020F0502020204030204"/>
                <a:ea typeface="+mn-ea"/>
                <a:cs typeface="+mn-cs"/>
              </a:rPr>
              <a:t>nej(</a:t>
            </a:r>
            <a:r>
              <a:rPr kumimoji="0" lang="cs-CZ" sz="2200" b="0" i="0" u="sng" strike="noStrike" kern="1200" cap="none" spc="0" normalizeH="0" baseline="0" noProof="0" dirty="0" err="1">
                <a:ln>
                  <a:noFill/>
                </a:ln>
                <a:solidFill>
                  <a:prstClr val="black"/>
                </a:solidFill>
                <a:effectLst/>
                <a:uLnTx/>
                <a:uFillTx/>
                <a:latin typeface="Calibri" panose="020F0502020204030204"/>
                <a:ea typeface="+mn-ea"/>
                <a:cs typeface="+mn-cs"/>
              </a:rPr>
              <a:t>radio</a:t>
            </a:r>
            <a:r>
              <a:rPr kumimoji="0" lang="cs-CZ" sz="2200" b="0" i="0" u="sng" strike="noStrike" kern="1200" cap="none" spc="0" normalizeH="0" baseline="0" noProof="0" dirty="0">
                <a:ln>
                  <a:noFill/>
                </a:ln>
                <a:solidFill>
                  <a:prstClr val="black"/>
                </a:solidFill>
                <a:effectLst/>
                <a:uLnTx/>
                <a:uFillTx/>
                <a:latin typeface="Calibri" panose="020F0502020204030204"/>
                <a:ea typeface="+mn-ea"/>
                <a:cs typeface="+mn-cs"/>
              </a:rPr>
              <a:t>)aktivnější prvek není samotné rádium, ale radioaktivní plyn vznikající v důsledku rozpadu rádia</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 Spolu s </a:t>
            </a:r>
            <a:r>
              <a:rPr kumimoji="0" lang="cs-CZ" sz="2200" b="0" i="0" u="none" strike="noStrike" kern="1200" cap="none" spc="0" normalizeH="0" baseline="0" noProof="0" dirty="0" err="1">
                <a:ln>
                  <a:noFill/>
                </a:ln>
                <a:solidFill>
                  <a:prstClr val="black"/>
                </a:solidFill>
                <a:effectLst/>
                <a:uLnTx/>
                <a:uFillTx/>
                <a:latin typeface="Calibri" panose="020F0502020204030204"/>
                <a:ea typeface="+mn-ea"/>
                <a:cs typeface="+mn-cs"/>
              </a:rPr>
              <a:t>Fredericem</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2200" b="0" i="0" u="none" strike="noStrike" kern="1200" cap="none" spc="0" normalizeH="0" baseline="0" noProof="0" dirty="0" err="1">
                <a:ln>
                  <a:noFill/>
                </a:ln>
                <a:solidFill>
                  <a:prstClr val="black"/>
                </a:solidFill>
                <a:effectLst/>
                <a:uLnTx/>
                <a:uFillTx/>
                <a:latin typeface="Calibri" panose="020F0502020204030204"/>
                <a:ea typeface="+mn-ea"/>
                <a:cs typeface="+mn-cs"/>
              </a:rPr>
              <a:t>Soddym</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 přezkoumali vlastnosti tohoto plynu a zjistili, že se podobá vzácným plynům.</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2200" b="1" i="0" u="none" strike="noStrike" kern="1200" cap="none" spc="0" normalizeH="0" baseline="0" noProof="0" dirty="0">
                <a:ln>
                  <a:noFill/>
                </a:ln>
                <a:solidFill>
                  <a:srgbClr val="FF0000"/>
                </a:solidFill>
                <a:effectLst/>
                <a:uLnTx/>
                <a:uFillTx/>
                <a:latin typeface="Calibri" panose="020F0502020204030204"/>
                <a:ea typeface="+mn-ea"/>
                <a:cs typeface="+mn-cs"/>
              </a:rPr>
              <a:t>Tak byla poprvé objevena </a:t>
            </a:r>
            <a:r>
              <a:rPr kumimoji="0" lang="cs-CZ" sz="2200" b="1" i="0" u="sng" strike="noStrike" kern="1200" cap="none" spc="0" normalizeH="0" baseline="0" noProof="0" dirty="0">
                <a:ln>
                  <a:noFill/>
                </a:ln>
                <a:solidFill>
                  <a:srgbClr val="FF0000"/>
                </a:solidFill>
                <a:effectLst/>
                <a:uLnTx/>
                <a:uFillTx/>
                <a:latin typeface="Calibri" panose="020F0502020204030204"/>
                <a:ea typeface="+mn-ea"/>
                <a:cs typeface="+mn-cs"/>
              </a:rPr>
              <a:t>samovolná přeměna </a:t>
            </a:r>
            <a:r>
              <a:rPr kumimoji="0" lang="cs-CZ" sz="2200" b="1" i="0" u="none" strike="noStrike" kern="1200" cap="none" spc="0" normalizeH="0" baseline="0" noProof="0" dirty="0">
                <a:ln>
                  <a:noFill/>
                </a:ln>
                <a:solidFill>
                  <a:srgbClr val="FF0000"/>
                </a:solidFill>
                <a:effectLst/>
                <a:uLnTx/>
                <a:uFillTx/>
                <a:latin typeface="Calibri" panose="020F0502020204030204"/>
                <a:ea typeface="+mn-ea"/>
                <a:cs typeface="+mn-cs"/>
              </a:rPr>
              <a:t>jednoho chemického prvku v jiný, a byl objeven nestálý prvek </a:t>
            </a:r>
            <a:r>
              <a:rPr kumimoji="0" lang="cs-CZ" sz="2200" b="1" i="0" u="sng" strike="noStrike" kern="1200" cap="none" spc="0" normalizeH="0" baseline="0" noProof="0" dirty="0">
                <a:ln>
                  <a:noFill/>
                </a:ln>
                <a:solidFill>
                  <a:srgbClr val="FF0000"/>
                </a:solidFill>
                <a:effectLst/>
                <a:uLnTx/>
                <a:uFillTx/>
                <a:latin typeface="Calibri" panose="020F0502020204030204"/>
                <a:ea typeface="+mn-ea"/>
                <a:cs typeface="+mn-cs"/>
              </a:rPr>
              <a:t>radon</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Když v roce 1904 William </a:t>
            </a:r>
            <a:r>
              <a:rPr kumimoji="0" lang="cs-CZ" sz="2200" b="0" i="0" u="none" strike="noStrike" kern="1200" cap="none" spc="0" normalizeH="0" baseline="0" noProof="0" dirty="0" err="1">
                <a:ln>
                  <a:noFill/>
                </a:ln>
                <a:solidFill>
                  <a:prstClr val="black"/>
                </a:solidFill>
                <a:effectLst/>
                <a:uLnTx/>
                <a:uFillTx/>
                <a:latin typeface="Calibri" panose="020F0502020204030204"/>
                <a:ea typeface="+mn-ea"/>
                <a:cs typeface="+mn-cs"/>
              </a:rPr>
              <a:t>Ramsay</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cs-CZ" sz="2200" b="0" i="0" u="none" strike="noStrike" kern="1200" cap="none" spc="0" normalizeH="0" baseline="0" noProof="0" dirty="0" err="1">
                <a:ln>
                  <a:noFill/>
                </a:ln>
                <a:solidFill>
                  <a:prstClr val="black"/>
                </a:solidFill>
                <a:effectLst/>
                <a:uLnTx/>
                <a:uFillTx/>
                <a:latin typeface="Calibri" panose="020F0502020204030204"/>
                <a:ea typeface="+mn-ea"/>
                <a:cs typeface="+mn-cs"/>
              </a:rPr>
              <a:t>Frederic</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2200" b="0" i="0" u="none" strike="noStrike" kern="1200" cap="none" spc="0" normalizeH="0" baseline="0" noProof="0" dirty="0" err="1">
                <a:ln>
                  <a:noFill/>
                </a:ln>
                <a:solidFill>
                  <a:prstClr val="black"/>
                </a:solidFill>
                <a:effectLst/>
                <a:uLnTx/>
                <a:uFillTx/>
                <a:latin typeface="Calibri" panose="020F0502020204030204"/>
                <a:ea typeface="+mn-ea"/>
                <a:cs typeface="+mn-cs"/>
              </a:rPr>
              <a:t>Soddy</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 zpozorovali nápadný </a:t>
            </a:r>
            <a:r>
              <a:rPr kumimoji="0" lang="cs-CZ" sz="2200" b="0" i="0" u="sng" strike="noStrike" kern="1200" cap="none" spc="0" normalizeH="0" baseline="0" noProof="0" dirty="0">
                <a:ln>
                  <a:noFill/>
                </a:ln>
                <a:solidFill>
                  <a:prstClr val="black"/>
                </a:solidFill>
                <a:effectLst/>
                <a:uLnTx/>
                <a:uFillTx/>
                <a:latin typeface="Calibri" panose="020F0502020204030204"/>
                <a:ea typeface="+mn-ea"/>
                <a:cs typeface="+mn-cs"/>
              </a:rPr>
              <a:t>výskyt helia kolem radioaktivních sloučeninách rádia</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domnívali se</a:t>
            </a:r>
            <a:r>
              <a:rPr kumimoji="0" lang="cs-CZ" sz="2200" b="0" i="0" u="none" strike="noStrike" kern="1200" cap="none" spc="0" normalizeH="0" baseline="0" noProof="0" dirty="0">
                <a:ln>
                  <a:noFill/>
                </a:ln>
                <a:solidFill>
                  <a:srgbClr val="FF0000"/>
                </a:solidFill>
                <a:effectLst/>
                <a:uLnTx/>
                <a:uFillTx/>
                <a:latin typeface="Calibri" panose="020F0502020204030204"/>
                <a:ea typeface="+mn-ea"/>
                <a:cs typeface="+mn-cs"/>
              </a:rPr>
              <a:t>, že </a:t>
            </a:r>
            <a:r>
              <a:rPr kumimoji="0" lang="cs-CZ" sz="2200" b="1" i="0" u="none" strike="noStrike" kern="1200" cap="none" spc="0" normalizeH="0" baseline="0" noProof="0" dirty="0">
                <a:ln>
                  <a:noFill/>
                </a:ln>
                <a:solidFill>
                  <a:srgbClr val="FF0000"/>
                </a:solidFill>
                <a:effectLst/>
                <a:uLnTx/>
                <a:uFillTx/>
                <a:latin typeface="Calibri" panose="020F0502020204030204"/>
                <a:ea typeface="+mn-ea"/>
                <a:cs typeface="+mn-cs"/>
              </a:rPr>
              <a:t>helium se tvoří z rádia</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Spolu s </a:t>
            </a:r>
            <a:r>
              <a:rPr kumimoji="0" lang="cs-CZ" sz="2200" b="1" i="0" u="none" strike="noStrike" kern="1200" cap="none" spc="0" normalizeH="0" baseline="0" noProof="0" dirty="0">
                <a:ln>
                  <a:noFill/>
                </a:ln>
                <a:solidFill>
                  <a:prstClr val="black"/>
                </a:solidFill>
                <a:effectLst/>
                <a:uLnTx/>
                <a:uFillTx/>
                <a:latin typeface="Calibri" panose="020F0502020204030204"/>
                <a:ea typeface="+mn-ea"/>
                <a:cs typeface="+mn-cs"/>
              </a:rPr>
              <a:t>Thomasem </a:t>
            </a:r>
            <a:r>
              <a:rPr kumimoji="0" lang="cs-CZ" sz="2200" b="1" i="0" u="none" strike="noStrike" kern="1200" cap="none" spc="0" normalizeH="0" baseline="0" noProof="0" dirty="0" err="1">
                <a:ln>
                  <a:noFill/>
                </a:ln>
                <a:solidFill>
                  <a:prstClr val="black"/>
                </a:solidFill>
                <a:effectLst/>
                <a:uLnTx/>
                <a:uFillTx/>
                <a:latin typeface="Calibri" panose="020F0502020204030204"/>
                <a:ea typeface="+mn-ea"/>
                <a:cs typeface="+mn-cs"/>
              </a:rPr>
              <a:t>Roydsem</a:t>
            </a:r>
            <a:r>
              <a:rPr kumimoji="0" lang="cs-CZ"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provedli pokusy (1909), kterými určili, že hélium v okolí </a:t>
            </a:r>
            <a:r>
              <a:rPr kumimoji="0" lang="cs-CZ" sz="22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a</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-zářičů vzniká z </a:t>
            </a:r>
            <a:r>
              <a:rPr kumimoji="0" lang="cs-CZ" sz="2200" b="1" i="0" u="none" strike="noStrike" kern="1200" cap="none" spc="0" normalizeH="0" baseline="0" noProof="0" dirty="0">
                <a:ln>
                  <a:noFill/>
                </a:ln>
                <a:solidFill>
                  <a:prstClr val="black"/>
                </a:solidFill>
                <a:effectLst/>
                <a:uLnTx/>
                <a:uFillTx/>
                <a:latin typeface="Calibri" panose="020F0502020204030204"/>
                <a:ea typeface="+mn-ea"/>
                <a:cs typeface="+mn-cs"/>
              </a:rPr>
              <a:t>alfa částic, jež představují jádra hélia</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 tedy </a:t>
            </a:r>
            <a:r>
              <a:rPr kumimoji="0" lang="cs-CZ" sz="2200" b="1" i="0" u="none" strike="noStrike" kern="1200" cap="none" spc="0" normalizeH="0" baseline="30000" noProof="0" dirty="0">
                <a:ln>
                  <a:noFill/>
                </a:ln>
                <a:solidFill>
                  <a:srgbClr val="FF0000"/>
                </a:solidFill>
                <a:effectLst/>
                <a:uLnTx/>
                <a:uFillTx/>
                <a:latin typeface="Calibri" panose="020F0502020204030204"/>
                <a:ea typeface="+mn-ea"/>
                <a:cs typeface="+mn-cs"/>
              </a:rPr>
              <a:t>4</a:t>
            </a:r>
            <a:r>
              <a:rPr kumimoji="0" lang="cs-CZ" sz="2200" b="1" i="0" u="none" strike="noStrike" kern="1200" cap="none" spc="0" normalizeH="0" baseline="-25000" noProof="0" dirty="0">
                <a:ln>
                  <a:noFill/>
                </a:ln>
                <a:solidFill>
                  <a:srgbClr val="FF0000"/>
                </a:solidFill>
                <a:effectLst/>
                <a:uLnTx/>
                <a:uFillTx/>
                <a:latin typeface="Calibri" panose="020F0502020204030204"/>
                <a:ea typeface="+mn-ea"/>
                <a:cs typeface="+mn-cs"/>
              </a:rPr>
              <a:t>2</a:t>
            </a:r>
            <a:r>
              <a:rPr kumimoji="0" lang="cs-CZ" sz="2200" b="1" i="0" u="none" strike="noStrike" kern="1200" cap="none" spc="0" normalizeH="0" baseline="0" noProof="0" dirty="0">
                <a:ln>
                  <a:noFill/>
                </a:ln>
                <a:solidFill>
                  <a:srgbClr val="FF0000"/>
                </a:solidFill>
                <a:effectLst/>
                <a:uLnTx/>
                <a:uFillTx/>
                <a:latin typeface="Calibri" panose="020F0502020204030204"/>
                <a:ea typeface="+mn-ea"/>
                <a:cs typeface="+mn-cs"/>
              </a:rPr>
              <a:t>He</a:t>
            </a:r>
            <a:r>
              <a:rPr kumimoji="0" lang="cs-CZ" sz="2200" b="1" i="0" u="none" strike="noStrike" kern="1200" cap="none" spc="0" normalizeH="0" baseline="30000" noProof="0" dirty="0">
                <a:ln>
                  <a:noFill/>
                </a:ln>
                <a:solidFill>
                  <a:srgbClr val="FF0000"/>
                </a:solidFill>
                <a:effectLst/>
                <a:uLnTx/>
                <a:uFillTx/>
                <a:latin typeface="Calibri" panose="020F0502020204030204"/>
                <a:ea typeface="+mn-ea"/>
                <a:cs typeface="+mn-cs"/>
              </a:rPr>
              <a:t>2+</a:t>
            </a:r>
            <a:r>
              <a:rPr kumimoji="0" lang="cs-CZ" sz="2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0276" y="4804730"/>
            <a:ext cx="3461285" cy="1730643"/>
          </a:xfrm>
          <a:prstGeom prst="rect">
            <a:avLst/>
          </a:prstGeom>
        </p:spPr>
      </p:pic>
      <p:sp>
        <p:nvSpPr>
          <p:cNvPr id="5" name="TextovéPole 4"/>
          <p:cNvSpPr txBox="1"/>
          <p:nvPr/>
        </p:nvSpPr>
        <p:spPr>
          <a:xfrm>
            <a:off x="581026" y="5023006"/>
            <a:ext cx="3322917" cy="104644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Dále určil, že elektrický </a:t>
            </a:r>
            <a:r>
              <a:rPr kumimoji="0" lang="cs-CZ" sz="2200" b="1" i="0" u="none" strike="noStrike" kern="1200" cap="none" spc="0" normalizeH="0" baseline="0" noProof="0" dirty="0">
                <a:ln>
                  <a:noFill/>
                </a:ln>
                <a:solidFill>
                  <a:prstClr val="black"/>
                </a:solidFill>
                <a:effectLst/>
                <a:uLnTx/>
                <a:uFillTx/>
                <a:latin typeface="Calibri" panose="020F0502020204030204"/>
                <a:ea typeface="+mn-ea"/>
                <a:cs typeface="+mn-cs"/>
              </a:rPr>
              <a:t>náboj alfa částice je 2+</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cs-CZ" sz="2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5284" y="658211"/>
            <a:ext cx="3668117" cy="5161564"/>
          </a:xfrm>
          <a:prstGeom prst="rect">
            <a:avLst/>
          </a:prstGeom>
        </p:spPr>
      </p:pic>
      <p:sp>
        <p:nvSpPr>
          <p:cNvPr id="6" name="Zaoblený obdélník 5"/>
          <p:cNvSpPr/>
          <p:nvPr/>
        </p:nvSpPr>
        <p:spPr>
          <a:xfrm>
            <a:off x="9058275" y="2114550"/>
            <a:ext cx="1838325" cy="14001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9604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169184"/>
            <a:ext cx="7886700" cy="810531"/>
          </a:xfrm>
        </p:spPr>
        <p:txBody>
          <a:bodyPr/>
          <a:lstStyle/>
          <a:p>
            <a:pPr algn="ctr"/>
            <a:r>
              <a:rPr lang="cs-CZ" b="1" dirty="0"/>
              <a:t>Záření alfa = jádra hélia</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0353" y="1326558"/>
            <a:ext cx="3058193" cy="5016510"/>
          </a:xfrm>
        </p:spPr>
      </p:pic>
      <p:sp>
        <p:nvSpPr>
          <p:cNvPr id="6" name="TextovéPole 5"/>
          <p:cNvSpPr txBox="1"/>
          <p:nvPr/>
        </p:nvSpPr>
        <p:spPr>
          <a:xfrm>
            <a:off x="4492340" y="1138705"/>
            <a:ext cx="7461536" cy="544764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Skleněnou trubičku (</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 z tenkých stěn naplnili radonem, jako zdrojem částic alfa. Tloušťka stěn byla asi 0,01 mm, takže </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většina částic alfa jimi prošla</a:t>
            </a: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Naopak atomy radonu s menší kinetickou energií stěnami difundovat nemohly</a:t>
            </a: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Trubička A byla obklopena ještě širší trubicí (</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 ke které přitavili výbojovou trubici s elektrodami (</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Částice alfa hromadící se v širší trubici</a:t>
            </a: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 (případně ve rtuti) (</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se neutralizovaly (přijaly elektrony) na atomy helia</a:t>
            </a: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 které difundovaly do evakuovaného prostoru a po stlačení se přemístily do kapilární výbojové trubice (</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Po šesti dnech při elektrickém výboji </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zjistili spektrální čáry helia</a:t>
            </a: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 Tím bylo dokázáno, že částice alfa jsou ionty, tj. jádra helia.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700" b="0" i="0" u="none" strike="noStrike" kern="1200" cap="none" spc="0" normalizeH="0" baseline="0" noProof="0" dirty="0">
                <a:ln>
                  <a:noFill/>
                </a:ln>
                <a:solidFill>
                  <a:prstClr val="black"/>
                </a:solidFill>
                <a:effectLst/>
                <a:uLnTx/>
                <a:uFillTx/>
                <a:latin typeface="Calibri" panose="020F0502020204030204"/>
                <a:ea typeface="+mn-ea"/>
                <a:cs typeface="+mn-cs"/>
              </a:rPr>
              <a:t>D – ventil pro napojení pumpy pro evakuaci trubice 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700" b="0" i="0" u="none" strike="noStrike" kern="1200" cap="none" spc="0" normalizeH="0" baseline="0" noProof="0" dirty="0">
                <a:ln>
                  <a:noFill/>
                </a:ln>
                <a:solidFill>
                  <a:prstClr val="black"/>
                </a:solidFill>
                <a:effectLst/>
                <a:uLnTx/>
                <a:uFillTx/>
                <a:latin typeface="Calibri" panose="020F0502020204030204"/>
                <a:ea typeface="+mn-ea"/>
                <a:cs typeface="+mn-cs"/>
              </a:rPr>
              <a:t>F – dřevěné uhlí pro dokončení evakuace trubice V (chlazené vzduchem)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700" b="0" i="0" u="none" strike="noStrike" kern="1200" cap="none" spc="0" normalizeH="0" baseline="0" noProof="0" dirty="0">
                <a:ln>
                  <a:noFill/>
                </a:ln>
                <a:solidFill>
                  <a:prstClr val="black"/>
                </a:solidFill>
                <a:effectLst/>
                <a:uLnTx/>
                <a:uFillTx/>
                <a:latin typeface="Calibri" panose="020F0502020204030204"/>
                <a:ea typeface="+mn-ea"/>
                <a:cs typeface="+mn-cs"/>
              </a:rPr>
              <a:t>H – zásobník rtuti – rtuť se přiváděla do trubice T až po spodek trubice A</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559" y="2156219"/>
            <a:ext cx="1341173" cy="1841064"/>
          </a:xfrm>
          <a:prstGeom prst="rect">
            <a:avLst/>
          </a:prstGeom>
        </p:spPr>
      </p:pic>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685" y="677072"/>
            <a:ext cx="2443678" cy="1221839"/>
          </a:xfrm>
          <a:prstGeom prst="rect">
            <a:avLst/>
          </a:prstGeom>
        </p:spPr>
      </p:pic>
      <p:cxnSp>
        <p:nvCxnSpPr>
          <p:cNvPr id="5" name="Přímá spojnice se šipkou 4"/>
          <p:cNvCxnSpPr/>
          <p:nvPr/>
        </p:nvCxnSpPr>
        <p:spPr>
          <a:xfrm>
            <a:off x="2718547" y="3668857"/>
            <a:ext cx="609600" cy="2689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2348393" y="3299524"/>
            <a:ext cx="7713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err="1">
                <a:ln>
                  <a:noFill/>
                </a:ln>
                <a:solidFill>
                  <a:prstClr val="black"/>
                </a:solidFill>
                <a:effectLst/>
                <a:uLnTx/>
                <a:uFillTx/>
                <a:latin typeface="Calibri" panose="020F0502020204030204"/>
                <a:ea typeface="+mn-ea"/>
                <a:cs typeface="+mn-cs"/>
              </a:rPr>
              <a:t>Rn</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a</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Obdélník 9"/>
          <p:cNvSpPr/>
          <p:nvPr/>
        </p:nvSpPr>
        <p:spPr>
          <a:xfrm>
            <a:off x="3435317" y="2837860"/>
            <a:ext cx="78916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a </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(bez </a:t>
            </a:r>
            <a:r>
              <a:rPr kumimoji="0" lang="cs-CZ" sz="1800" b="0" i="0" u="none" strike="noStrike" kern="1200" cap="none" spc="0" normalizeH="0" baseline="0" noProof="0" dirty="0" err="1">
                <a:ln>
                  <a:noFill/>
                </a:ln>
                <a:solidFill>
                  <a:prstClr val="black"/>
                </a:solidFill>
                <a:effectLst/>
                <a:uLnTx/>
                <a:uFillTx/>
                <a:latin typeface="Calibri" panose="020F0502020204030204"/>
                <a:ea typeface="+mn-ea"/>
                <a:cs typeface="+mn-cs"/>
              </a:rPr>
              <a:t>Rn</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cs-CZ" sz="1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 </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Přímá spojnice se šipkou 10"/>
          <p:cNvCxnSpPr/>
          <p:nvPr/>
        </p:nvCxnSpPr>
        <p:spPr>
          <a:xfrm flipH="1">
            <a:off x="3345692" y="3484191"/>
            <a:ext cx="407121" cy="1726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3415154" y="2415385"/>
            <a:ext cx="4443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He</a:t>
            </a:r>
          </a:p>
        </p:txBody>
      </p:sp>
      <p:cxnSp>
        <p:nvCxnSpPr>
          <p:cNvPr id="15" name="Přímá spojnice se šipkou 14"/>
          <p:cNvCxnSpPr/>
          <p:nvPr/>
        </p:nvCxnSpPr>
        <p:spPr>
          <a:xfrm flipV="1">
            <a:off x="3607913" y="2731575"/>
            <a:ext cx="7423" cy="2125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H="1">
            <a:off x="2885888" y="2614572"/>
            <a:ext cx="594608" cy="133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a:off x="2029990" y="2245754"/>
            <a:ext cx="10079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Spektrální čáry 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ve výboji</a:t>
            </a:r>
          </a:p>
        </p:txBody>
      </p:sp>
    </p:spTree>
    <p:extLst>
      <p:ext uri="{BB962C8B-B14F-4D97-AF65-F5344CB8AC3E}">
        <p14:creationId xmlns:p14="http://schemas.microsoft.com/office/powerpoint/2010/main" val="1749148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A3ABCE-C02D-E0AF-B736-4C484F0DE9B7}"/>
              </a:ext>
            </a:extLst>
          </p:cNvPr>
          <p:cNvSpPr>
            <a:spLocks noGrp="1"/>
          </p:cNvSpPr>
          <p:nvPr>
            <p:ph type="title"/>
          </p:nvPr>
        </p:nvSpPr>
        <p:spPr>
          <a:xfrm>
            <a:off x="838079" y="220661"/>
            <a:ext cx="10515360" cy="1325160"/>
          </a:xfrm>
        </p:spPr>
        <p:txBody>
          <a:bodyPr/>
          <a:lstStyle/>
          <a:p>
            <a:r>
              <a:rPr lang="cs-CZ" sz="2800" dirty="0" err="1"/>
              <a:t>Rutherford</a:t>
            </a:r>
            <a:r>
              <a:rPr lang="cs-CZ" sz="2800" dirty="0"/>
              <a:t>: </a:t>
            </a:r>
            <a:r>
              <a:rPr lang="cs-CZ" sz="2800" dirty="0" err="1"/>
              <a:t>alpha-particles</a:t>
            </a:r>
            <a:r>
              <a:rPr lang="cs-CZ" sz="2800" dirty="0"/>
              <a:t> and </a:t>
            </a:r>
            <a:r>
              <a:rPr lang="cs-CZ" sz="2800" dirty="0" err="1"/>
              <a:t>radioactive</a:t>
            </a:r>
            <a:r>
              <a:rPr lang="cs-CZ" sz="2800" dirty="0"/>
              <a:t> </a:t>
            </a:r>
            <a:r>
              <a:rPr lang="cs-CZ" sz="2800" dirty="0" err="1"/>
              <a:t>decay</a:t>
            </a:r>
            <a:r>
              <a:rPr lang="cs-CZ" sz="2800" dirty="0"/>
              <a:t> </a:t>
            </a:r>
            <a:r>
              <a:rPr lang="cs-CZ" sz="2800" dirty="0" err="1"/>
              <a:t>half-time</a:t>
            </a:r>
            <a:r>
              <a:rPr lang="cs-CZ" sz="2800" dirty="0"/>
              <a:t> (</a:t>
            </a:r>
            <a:r>
              <a:rPr lang="cs-CZ" sz="2800" dirty="0" err="1"/>
              <a:t>Tm</a:t>
            </a:r>
            <a:r>
              <a:rPr lang="cs-CZ" sz="2800" dirty="0"/>
              <a:t>)</a:t>
            </a:r>
          </a:p>
        </p:txBody>
      </p:sp>
      <p:sp>
        <p:nvSpPr>
          <p:cNvPr id="3" name="Podnadpis 2">
            <a:extLst>
              <a:ext uri="{FF2B5EF4-FFF2-40B4-BE49-F238E27FC236}">
                <a16:creationId xmlns:a16="http://schemas.microsoft.com/office/drawing/2014/main" id="{CCAC38D7-2835-B507-A996-5B6094D12A82}"/>
              </a:ext>
            </a:extLst>
          </p:cNvPr>
          <p:cNvSpPr>
            <a:spLocks noGrp="1"/>
          </p:cNvSpPr>
          <p:nvPr>
            <p:ph type="subTitle"/>
          </p:nvPr>
        </p:nvSpPr>
        <p:spPr>
          <a:xfrm>
            <a:off x="685800" y="883241"/>
            <a:ext cx="10667639" cy="3125435"/>
          </a:xfrm>
        </p:spPr>
        <p:txBody>
          <a:bodyPr/>
          <a:lstStyle/>
          <a:p>
            <a:pPr marL="285750" indent="-285750">
              <a:spcBef>
                <a:spcPts val="1200"/>
              </a:spcBef>
              <a:buFont typeface="Arial" panose="020B0604020202020204" pitchFamily="34" charset="0"/>
              <a:buChar char="•"/>
            </a:pPr>
            <a:r>
              <a:rPr lang="en-US" i="1" dirty="0"/>
              <a:t>Alpha rays are in fact positively charged helium atoms that become true helium when they slow down and their charge is </a:t>
            </a:r>
            <a:r>
              <a:rPr lang="en-US" i="1" dirty="0" err="1"/>
              <a:t>neutralised</a:t>
            </a:r>
            <a:r>
              <a:rPr lang="en-US" i="1" dirty="0"/>
              <a:t> by picking up electrons.</a:t>
            </a:r>
            <a:br>
              <a:rPr lang="en-US" i="1" dirty="0"/>
            </a:br>
            <a:r>
              <a:rPr lang="en-US" i="1" dirty="0"/>
              <a:t>Beta rays were later shown to be made up of electrons, and gamma rays to have a shorter wavelength than X-rays.</a:t>
            </a:r>
            <a:endParaRPr lang="cs-CZ" i="1" dirty="0"/>
          </a:p>
          <a:p>
            <a:pPr marL="285750" indent="-285750">
              <a:spcBef>
                <a:spcPts val="1200"/>
              </a:spcBef>
              <a:buFont typeface="Arial" panose="020B0604020202020204" pitchFamily="34" charset="0"/>
              <a:buChar char="•"/>
            </a:pPr>
            <a:r>
              <a:rPr lang="en-US" dirty="0"/>
              <a:t>with Frederick Soddy</a:t>
            </a:r>
            <a:r>
              <a:rPr lang="cs-CZ" dirty="0"/>
              <a:t>,</a:t>
            </a:r>
            <a:r>
              <a:rPr lang="en-US" dirty="0"/>
              <a:t> </a:t>
            </a:r>
            <a:r>
              <a:rPr lang="cs-CZ" dirty="0"/>
              <a:t>he</a:t>
            </a:r>
            <a:r>
              <a:rPr lang="en-US" dirty="0"/>
              <a:t> showed that over a period of time, half of the atoms of a radioactive substance could disintegrate. During the process the substance spontaneously transmuted to other elements. During radioactive decay, one kind of atom (radium) was ejecting another kind of atom (helium).</a:t>
            </a:r>
            <a:endParaRPr lang="cs-CZ" dirty="0"/>
          </a:p>
        </p:txBody>
      </p:sp>
      <p:pic>
        <p:nvPicPr>
          <p:cNvPr id="7" name="Obrázek 6">
            <a:extLst>
              <a:ext uri="{FF2B5EF4-FFF2-40B4-BE49-F238E27FC236}">
                <a16:creationId xmlns:a16="http://schemas.microsoft.com/office/drawing/2014/main" id="{313E34E9-5F81-E09B-7608-8A6D433F0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549" y="3921571"/>
            <a:ext cx="4457700" cy="2715768"/>
          </a:xfrm>
          <a:prstGeom prst="rect">
            <a:avLst/>
          </a:prstGeom>
        </p:spPr>
      </p:pic>
    </p:spTree>
    <p:extLst>
      <p:ext uri="{BB962C8B-B14F-4D97-AF65-F5344CB8AC3E}">
        <p14:creationId xmlns:p14="http://schemas.microsoft.com/office/powerpoint/2010/main" val="6548288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2"/>
          <p:cNvSpPr txBox="1"/>
          <p:nvPr/>
        </p:nvSpPr>
        <p:spPr>
          <a:xfrm>
            <a:off x="480100" y="1129903"/>
            <a:ext cx="11527416" cy="5325328"/>
          </a:xfrm>
          <a:prstGeom prst="rect">
            <a:avLst/>
          </a:prstGeom>
          <a:noFill/>
          <a:ln>
            <a:noFill/>
          </a:ln>
        </p:spPr>
        <p:txBody>
          <a:bodyPr>
            <a:normAutofit fontScale="80500" lnSpcReduction="20000"/>
          </a:bodyPr>
          <a:lstStyle/>
          <a:p>
            <a:pPr marL="228600" marR="0" lvl="0" indent="-228240" algn="l" defTabSz="914400" rtl="0" eaLnBrk="1" fontAlgn="auto" latinLnBrk="0" hangingPunct="1">
              <a:lnSpc>
                <a:spcPct val="110000"/>
              </a:lnSpc>
              <a:spcBef>
                <a:spcPts val="1001"/>
              </a:spcBef>
              <a:spcAft>
                <a:spcPts val="0"/>
              </a:spcAft>
              <a:buClr>
                <a:srgbClr val="000000"/>
              </a:buClr>
              <a:buSzTx/>
              <a:buFont typeface="Arial"/>
              <a:buChar char="•"/>
              <a:tabLst/>
              <a:defRPr/>
            </a:pPr>
            <a:r>
              <a:rPr kumimoji="0" lang="cs-CZ" sz="2800" b="0" i="0" u="none" strike="noStrike" kern="1200" cap="none" spc="-1" normalizeH="0" baseline="0" noProof="0" dirty="0">
                <a:ln>
                  <a:noFill/>
                </a:ln>
                <a:solidFill>
                  <a:srgbClr val="000000"/>
                </a:solidFill>
                <a:effectLst/>
                <a:uLnTx/>
                <a:uFillTx/>
                <a:latin typeface="Calibri"/>
              </a:rPr>
              <a:t>prvek záleží na počtu protonů v jádře (vodík – 1, ale U – 92!!). U je tak těžký, že tím „trpí“         a zbavuje se proto svých částí (alfa částice), čímž se mění na prvek jiný</a:t>
            </a:r>
          </a:p>
          <a:p>
            <a:pPr marL="228600" marR="0" lvl="0" indent="-228240" algn="l" defTabSz="914400" rtl="0" eaLnBrk="1" fontAlgn="auto" latinLnBrk="0" hangingPunct="1">
              <a:lnSpc>
                <a:spcPct val="110000"/>
              </a:lnSpc>
              <a:spcBef>
                <a:spcPts val="1001"/>
              </a:spcBef>
              <a:spcAft>
                <a:spcPts val="0"/>
              </a:spcAft>
              <a:buClr>
                <a:srgbClr val="000000"/>
              </a:buClr>
              <a:buSzTx/>
              <a:buFont typeface="Arial"/>
              <a:buChar char="•"/>
              <a:tabLst/>
              <a:defRPr/>
            </a:pPr>
            <a:r>
              <a:rPr kumimoji="0" lang="cs-CZ" sz="2800" b="0" i="0" u="none" strike="noStrike" kern="1200" cap="none" spc="-1" normalizeH="0" baseline="0" noProof="0" dirty="0">
                <a:ln>
                  <a:noFill/>
                </a:ln>
                <a:solidFill>
                  <a:srgbClr val="000000"/>
                </a:solidFill>
                <a:effectLst/>
                <a:uLnTx/>
                <a:uFillTx/>
                <a:latin typeface="Calibri"/>
              </a:rPr>
              <a:t>U </a:t>
            </a:r>
            <a:r>
              <a:rPr kumimoji="0" lang="cs-CZ" sz="2800" b="0" i="0" u="none" strike="noStrike" kern="1200" cap="none" spc="-1" normalizeH="0" baseline="0" noProof="0" dirty="0">
                <a:ln>
                  <a:noFill/>
                </a:ln>
                <a:solidFill>
                  <a:srgbClr val="000000"/>
                </a:solidFill>
                <a:effectLst/>
                <a:uLnTx/>
                <a:uFillTx/>
                <a:latin typeface="Wingdings"/>
              </a:rPr>
              <a:t></a:t>
            </a:r>
            <a:r>
              <a:rPr kumimoji="0" lang="cs-CZ" sz="2800" b="0" i="0" u="none" strike="noStrike" kern="1200" cap="none" spc="-1" normalizeH="0" baseline="0" noProof="0" dirty="0">
                <a:ln>
                  <a:noFill/>
                </a:ln>
                <a:solidFill>
                  <a:srgbClr val="000000"/>
                </a:solidFill>
                <a:effectLst/>
                <a:uLnTx/>
                <a:uFillTx/>
                <a:latin typeface="Calibri"/>
              </a:rPr>
              <a:t> Thorium </a:t>
            </a:r>
            <a:r>
              <a:rPr kumimoji="0" lang="cs-CZ" sz="2800" b="0" i="0" u="none" strike="noStrike" kern="1200" cap="none" spc="-1" normalizeH="0" baseline="0" noProof="0" dirty="0">
                <a:ln>
                  <a:noFill/>
                </a:ln>
                <a:solidFill>
                  <a:srgbClr val="000000"/>
                </a:solidFill>
                <a:effectLst/>
                <a:uLnTx/>
                <a:uFillTx/>
                <a:latin typeface="Wingdings"/>
              </a:rPr>
              <a:t></a:t>
            </a:r>
            <a:r>
              <a:rPr kumimoji="0" lang="cs-CZ" sz="2800" b="0" i="0" u="none" strike="noStrike" kern="1200" cap="none" spc="-1" normalizeH="0" baseline="0" noProof="0" dirty="0">
                <a:ln>
                  <a:noFill/>
                </a:ln>
                <a:solidFill>
                  <a:srgbClr val="000000"/>
                </a:solidFill>
                <a:effectLst/>
                <a:uLnTx/>
                <a:uFillTx/>
                <a:latin typeface="Calibri"/>
              </a:rPr>
              <a:t> Protaktinium </a:t>
            </a:r>
            <a:r>
              <a:rPr kumimoji="0" lang="cs-CZ" sz="2800" b="0" i="0" u="none" strike="noStrike" kern="1200" cap="none" spc="-1" normalizeH="0" baseline="0" noProof="0" dirty="0">
                <a:ln>
                  <a:noFill/>
                </a:ln>
                <a:solidFill>
                  <a:srgbClr val="000000"/>
                </a:solidFill>
                <a:effectLst/>
                <a:uLnTx/>
                <a:uFillTx/>
                <a:latin typeface="Wingdings"/>
              </a:rPr>
              <a:t></a:t>
            </a:r>
            <a:r>
              <a:rPr kumimoji="0" lang="cs-CZ" sz="2800" b="0" i="0" u="none" strike="noStrike" kern="1200" cap="none" spc="-1" normalizeH="0" baseline="0" noProof="0" dirty="0">
                <a:ln>
                  <a:noFill/>
                </a:ln>
                <a:solidFill>
                  <a:srgbClr val="000000"/>
                </a:solidFill>
                <a:effectLst/>
                <a:uLnTx/>
                <a:uFillTx/>
                <a:latin typeface="Calibri"/>
              </a:rPr>
              <a:t> ..Radium </a:t>
            </a:r>
            <a:r>
              <a:rPr kumimoji="0" lang="cs-CZ" sz="2800" b="0" i="0" u="none" strike="noStrike" kern="1200" cap="none" spc="-1" normalizeH="0" baseline="0" noProof="0" dirty="0">
                <a:ln>
                  <a:noFill/>
                </a:ln>
                <a:solidFill>
                  <a:srgbClr val="000000"/>
                </a:solidFill>
                <a:effectLst/>
                <a:uLnTx/>
                <a:uFillTx/>
                <a:latin typeface="Wingdings"/>
              </a:rPr>
              <a:t></a:t>
            </a:r>
            <a:r>
              <a:rPr kumimoji="0" lang="cs-CZ" sz="2800" b="0" i="0" u="none" strike="noStrike" kern="1200" cap="none" spc="-1" normalizeH="0" baseline="0" noProof="0" dirty="0">
                <a:ln>
                  <a:noFill/>
                </a:ln>
                <a:solidFill>
                  <a:srgbClr val="000000"/>
                </a:solidFill>
                <a:effectLst/>
                <a:uLnTx/>
                <a:uFillTx/>
                <a:latin typeface="Calibri"/>
              </a:rPr>
              <a:t> Radon </a:t>
            </a:r>
            <a:r>
              <a:rPr kumimoji="0" lang="cs-CZ" sz="2800" b="0" i="0" u="none" strike="noStrike" kern="1200" cap="none" spc="-1" normalizeH="0" baseline="0" noProof="0" dirty="0">
                <a:ln>
                  <a:noFill/>
                </a:ln>
                <a:solidFill>
                  <a:srgbClr val="000000"/>
                </a:solidFill>
                <a:effectLst/>
                <a:uLnTx/>
                <a:uFillTx/>
                <a:latin typeface="Wingdings"/>
              </a:rPr>
              <a:t></a:t>
            </a:r>
            <a:r>
              <a:rPr kumimoji="0" lang="cs-CZ" sz="2800" b="0" i="0" u="none" strike="noStrike" kern="1200" cap="none" spc="-1" normalizeH="0" baseline="0" noProof="0" dirty="0">
                <a:ln>
                  <a:noFill/>
                </a:ln>
                <a:solidFill>
                  <a:srgbClr val="000000"/>
                </a:solidFill>
                <a:effectLst/>
                <a:uLnTx/>
                <a:uFillTx/>
                <a:latin typeface="Calibri"/>
              </a:rPr>
              <a:t> Polonium </a:t>
            </a:r>
            <a:r>
              <a:rPr kumimoji="0" lang="cs-CZ" sz="2800" b="0" i="0" u="none" strike="noStrike" kern="1200" cap="none" spc="-1" normalizeH="0" baseline="0" noProof="0" dirty="0">
                <a:ln>
                  <a:noFill/>
                </a:ln>
                <a:solidFill>
                  <a:srgbClr val="000000"/>
                </a:solidFill>
                <a:effectLst/>
                <a:uLnTx/>
                <a:uFillTx/>
                <a:latin typeface="Wingdings"/>
              </a:rPr>
              <a:t></a:t>
            </a:r>
            <a:r>
              <a:rPr kumimoji="0" lang="cs-CZ" sz="2800" b="0" i="0" u="none" strike="noStrike" kern="1200" cap="none" spc="-1" normalizeH="0" baseline="0" noProof="0" dirty="0">
                <a:ln>
                  <a:noFill/>
                </a:ln>
                <a:solidFill>
                  <a:srgbClr val="000000"/>
                </a:solidFill>
                <a:effectLst/>
                <a:uLnTx/>
                <a:uFillTx/>
                <a:latin typeface="Calibri"/>
              </a:rPr>
              <a:t> celkem 14 generací „dcer“ – poslední je olovo</a:t>
            </a:r>
          </a:p>
          <a:p>
            <a:pPr marL="228600" marR="0" lvl="0" indent="-228240" algn="l" defTabSz="914400" rtl="0" eaLnBrk="1" fontAlgn="auto" latinLnBrk="0" hangingPunct="1">
              <a:lnSpc>
                <a:spcPct val="110000"/>
              </a:lnSpc>
              <a:spcBef>
                <a:spcPts val="1001"/>
              </a:spcBef>
              <a:spcAft>
                <a:spcPts val="0"/>
              </a:spcAft>
              <a:buClr>
                <a:srgbClr val="000000"/>
              </a:buClr>
              <a:buSzTx/>
              <a:buFont typeface="Arial"/>
              <a:buChar char="•"/>
              <a:tabLst/>
              <a:defRPr/>
            </a:pPr>
            <a:r>
              <a:rPr kumimoji="0" lang="cs-CZ" sz="2800" b="0" i="0" u="none" strike="noStrike" kern="1200" cap="none" spc="-1" normalizeH="0" baseline="0" noProof="0" dirty="0">
                <a:ln>
                  <a:noFill/>
                </a:ln>
                <a:solidFill>
                  <a:srgbClr val="000000"/>
                </a:solidFill>
                <a:effectLst/>
                <a:uLnTx/>
                <a:uFillTx/>
                <a:latin typeface="Calibri"/>
              </a:rPr>
              <a:t>systemizoval dosavadní poznatky a </a:t>
            </a:r>
            <a:r>
              <a:rPr kumimoji="0" lang="cs-CZ" sz="2800" b="1" i="0" u="none" strike="noStrike" kern="1200" cap="none" spc="-1" normalizeH="0" baseline="0" noProof="0" dirty="0">
                <a:ln>
                  <a:noFill/>
                </a:ln>
                <a:solidFill>
                  <a:srgbClr val="FF0000"/>
                </a:solidFill>
                <a:effectLst/>
                <a:uLnTx/>
                <a:uFillTx/>
                <a:latin typeface="Calibri"/>
              </a:rPr>
              <a:t>uspořádal </a:t>
            </a:r>
            <a:r>
              <a:rPr kumimoji="0" lang="cs-CZ" sz="2800" b="1" i="0" u="none" strike="noStrike" kern="1200" cap="none" spc="-1" normalizeH="0" baseline="0" noProof="0" dirty="0" err="1">
                <a:ln>
                  <a:noFill/>
                </a:ln>
                <a:solidFill>
                  <a:srgbClr val="FF0000"/>
                </a:solidFill>
                <a:effectLst/>
                <a:uLnTx/>
                <a:uFillTx/>
                <a:latin typeface="Calibri"/>
              </a:rPr>
              <a:t>radioelementy</a:t>
            </a:r>
            <a:r>
              <a:rPr kumimoji="0" lang="cs-CZ" sz="2800" b="1" i="0" u="none" strike="noStrike" kern="1200" cap="none" spc="-1" normalizeH="0" baseline="0" noProof="0" dirty="0">
                <a:ln>
                  <a:noFill/>
                </a:ln>
                <a:solidFill>
                  <a:srgbClr val="FF0000"/>
                </a:solidFill>
                <a:effectLst/>
                <a:uLnTx/>
                <a:uFillTx/>
                <a:latin typeface="Calibri"/>
              </a:rPr>
              <a:t> do skupin</a:t>
            </a:r>
            <a:r>
              <a:rPr kumimoji="0" lang="cs-CZ" sz="2800" b="0" i="0" u="none" strike="noStrike" kern="1200" cap="none" spc="-1" normalizeH="0" baseline="0" noProof="0" dirty="0">
                <a:ln>
                  <a:noFill/>
                </a:ln>
                <a:solidFill>
                  <a:srgbClr val="000000"/>
                </a:solidFill>
                <a:effectLst/>
                <a:uLnTx/>
                <a:uFillTx/>
                <a:latin typeface="Calibri"/>
              </a:rPr>
              <a:t>, jejichž členy byly vzájemně svázány radioaktivními přeměnami. </a:t>
            </a:r>
          </a:p>
          <a:p>
            <a:pPr marL="228600" marR="0" lvl="0" indent="-228240" algn="l" defTabSz="914400" rtl="0" eaLnBrk="1" fontAlgn="auto" latinLnBrk="0" hangingPunct="1">
              <a:lnSpc>
                <a:spcPct val="110000"/>
              </a:lnSpc>
              <a:spcBef>
                <a:spcPts val="1001"/>
              </a:spcBef>
              <a:spcAft>
                <a:spcPts val="0"/>
              </a:spcAft>
              <a:buClr>
                <a:srgbClr val="000000"/>
              </a:buClr>
              <a:buSzTx/>
              <a:buFont typeface="Arial"/>
              <a:buChar char="•"/>
              <a:tabLst/>
              <a:defRPr/>
            </a:pPr>
            <a:r>
              <a:rPr kumimoji="0" lang="cs-CZ" sz="2800" b="0" i="0" u="none" strike="noStrike" kern="1200" cap="none" spc="-1" normalizeH="0" baseline="0" noProof="0" dirty="0">
                <a:ln>
                  <a:noFill/>
                </a:ln>
                <a:solidFill>
                  <a:srgbClr val="000000"/>
                </a:solidFill>
                <a:effectLst/>
                <a:uLnTx/>
                <a:uFillTx/>
                <a:latin typeface="Calibri"/>
              </a:rPr>
              <a:t>Dospěl ke konečnému výsledku, jímž je </a:t>
            </a:r>
            <a:r>
              <a:rPr kumimoji="0" lang="cs-CZ" sz="2800" b="1" i="0" u="none" strike="noStrike" kern="1200" cap="none" spc="-1" normalizeH="0" baseline="0" noProof="0" dirty="0">
                <a:ln>
                  <a:noFill/>
                </a:ln>
                <a:solidFill>
                  <a:srgbClr val="FF0000"/>
                </a:solidFill>
                <a:effectLst/>
                <a:uLnTx/>
                <a:uFillTx/>
                <a:latin typeface="Calibri"/>
              </a:rPr>
              <a:t>detailní popis tří</a:t>
            </a:r>
            <a:r>
              <a:rPr kumimoji="0" lang="cs-CZ" sz="2800" b="0" i="0" u="none" strike="noStrike" kern="1200" cap="none" spc="-1" normalizeH="0" baseline="0" noProof="0" dirty="0">
                <a:ln>
                  <a:noFill/>
                </a:ln>
                <a:solidFill>
                  <a:srgbClr val="000000"/>
                </a:solidFill>
                <a:effectLst/>
                <a:uLnTx/>
                <a:uFillTx/>
                <a:latin typeface="Calibri"/>
              </a:rPr>
              <a:t> </a:t>
            </a:r>
            <a:r>
              <a:rPr kumimoji="0" lang="cs-CZ" sz="2800" b="1" i="0" u="none" strike="noStrike" kern="1200" cap="none" spc="-1" normalizeH="0" baseline="0" noProof="0" dirty="0">
                <a:ln>
                  <a:noFill/>
                </a:ln>
                <a:solidFill>
                  <a:srgbClr val="FF0000"/>
                </a:solidFill>
                <a:effectLst/>
                <a:uLnTx/>
                <a:uFillTx/>
                <a:latin typeface="Calibri"/>
              </a:rPr>
              <a:t>rozpadových řad</a:t>
            </a:r>
            <a:r>
              <a:rPr kumimoji="0" lang="cs-CZ" sz="2800" b="0" i="0" u="none" strike="noStrike" kern="1200" cap="none" spc="-1" normalizeH="0" baseline="0" noProof="0" dirty="0">
                <a:ln>
                  <a:noFill/>
                </a:ln>
                <a:solidFill>
                  <a:srgbClr val="000000"/>
                </a:solidFill>
                <a:effectLst/>
                <a:uLnTx/>
                <a:uFillTx/>
                <a:latin typeface="Calibri"/>
              </a:rPr>
              <a:t>: </a:t>
            </a:r>
            <a:r>
              <a:rPr kumimoji="0" lang="cs-CZ" sz="2800" b="1" i="0" u="none" strike="noStrike" kern="1200" cap="none" spc="-1" normalizeH="0" baseline="0" noProof="0" dirty="0">
                <a:ln>
                  <a:noFill/>
                </a:ln>
                <a:solidFill>
                  <a:srgbClr val="000000"/>
                </a:solidFill>
                <a:effectLst/>
                <a:uLnTx/>
                <a:uFillTx/>
                <a:latin typeface="Calibri"/>
              </a:rPr>
              <a:t>uranové</a:t>
            </a:r>
            <a:r>
              <a:rPr kumimoji="0" lang="cs-CZ" sz="2800" b="0" i="0" u="none" strike="noStrike" kern="1200" cap="none" spc="-1" normalizeH="0" baseline="0" noProof="0" dirty="0">
                <a:ln>
                  <a:noFill/>
                </a:ln>
                <a:solidFill>
                  <a:srgbClr val="000000"/>
                </a:solidFill>
                <a:effectLst/>
                <a:uLnTx/>
                <a:uFillTx/>
                <a:latin typeface="Calibri"/>
              </a:rPr>
              <a:t>, </a:t>
            </a:r>
            <a:r>
              <a:rPr kumimoji="0" lang="cs-CZ" sz="2800" b="1" i="0" u="none" strike="noStrike" kern="1200" cap="none" spc="-1" normalizeH="0" baseline="0" noProof="0" dirty="0">
                <a:ln>
                  <a:noFill/>
                </a:ln>
                <a:solidFill>
                  <a:srgbClr val="000000"/>
                </a:solidFill>
                <a:effectLst/>
                <a:uLnTx/>
                <a:uFillTx/>
                <a:latin typeface="Calibri"/>
              </a:rPr>
              <a:t>thoriové</a:t>
            </a:r>
            <a:r>
              <a:rPr kumimoji="0" lang="cs-CZ" sz="2800" b="0" i="0" u="none" strike="noStrike" kern="1200" cap="none" spc="-1" normalizeH="0" baseline="0" noProof="0" dirty="0">
                <a:ln>
                  <a:noFill/>
                </a:ln>
                <a:solidFill>
                  <a:srgbClr val="000000"/>
                </a:solidFill>
                <a:effectLst/>
                <a:uLnTx/>
                <a:uFillTx/>
                <a:latin typeface="Calibri"/>
              </a:rPr>
              <a:t> a </a:t>
            </a:r>
            <a:r>
              <a:rPr kumimoji="0" lang="cs-CZ" sz="2800" b="1" i="0" u="none" strike="noStrike" kern="1200" cap="none" spc="-1" normalizeH="0" baseline="0" noProof="0" dirty="0">
                <a:ln>
                  <a:noFill/>
                </a:ln>
                <a:solidFill>
                  <a:srgbClr val="000000"/>
                </a:solidFill>
                <a:effectLst/>
                <a:uLnTx/>
                <a:uFillTx/>
                <a:latin typeface="Calibri"/>
              </a:rPr>
              <a:t>aktiniové</a:t>
            </a:r>
            <a:r>
              <a:rPr kumimoji="0" lang="cs-CZ" sz="2800" b="0" i="0" u="none" strike="noStrike" kern="1200" cap="none" spc="-1" normalizeH="0" baseline="0" noProof="0" dirty="0">
                <a:ln>
                  <a:noFill/>
                </a:ln>
                <a:solidFill>
                  <a:srgbClr val="000000"/>
                </a:solidFill>
                <a:effectLst/>
                <a:uLnTx/>
                <a:uFillTx/>
                <a:latin typeface="Calibri"/>
              </a:rPr>
              <a:t> (velmi významně přispěl </a:t>
            </a:r>
            <a:r>
              <a:rPr kumimoji="0" lang="cs-CZ" sz="2800" b="0" i="0" u="none" strike="noStrike" kern="1200" cap="none" spc="-1" normalizeH="0" baseline="0" noProof="0" dirty="0" err="1">
                <a:ln>
                  <a:noFill/>
                </a:ln>
                <a:solidFill>
                  <a:srgbClr val="000000"/>
                </a:solidFill>
                <a:effectLst/>
                <a:uLnTx/>
                <a:uFillTx/>
                <a:latin typeface="Calibri"/>
              </a:rPr>
              <a:t>Bertram</a:t>
            </a:r>
            <a:r>
              <a:rPr kumimoji="0" lang="cs-CZ" sz="2800" b="0" i="0" u="none" strike="noStrike" kern="1200" cap="none" spc="-1" normalizeH="0" baseline="0" noProof="0" dirty="0">
                <a:ln>
                  <a:noFill/>
                </a:ln>
                <a:solidFill>
                  <a:srgbClr val="000000"/>
                </a:solidFill>
                <a:effectLst/>
                <a:uLnTx/>
                <a:uFillTx/>
                <a:latin typeface="Calibri"/>
              </a:rPr>
              <a:t> </a:t>
            </a:r>
            <a:r>
              <a:rPr kumimoji="0" lang="cs-CZ" sz="2800" b="0" i="0" u="none" strike="noStrike" kern="1200" cap="none" spc="-1" normalizeH="0" baseline="0" noProof="0" dirty="0" err="1">
                <a:ln>
                  <a:noFill/>
                </a:ln>
                <a:solidFill>
                  <a:srgbClr val="000000"/>
                </a:solidFill>
                <a:effectLst/>
                <a:uLnTx/>
                <a:uFillTx/>
                <a:latin typeface="Calibri"/>
              </a:rPr>
              <a:t>Boltwood</a:t>
            </a:r>
            <a:r>
              <a:rPr kumimoji="0" lang="cs-CZ" sz="2800" b="0" i="0" u="none" strike="noStrike" kern="1200" cap="none" spc="-1" normalizeH="0" baseline="0" noProof="0" dirty="0">
                <a:ln>
                  <a:noFill/>
                </a:ln>
                <a:solidFill>
                  <a:srgbClr val="000000"/>
                </a:solidFill>
                <a:effectLst/>
                <a:uLnTx/>
                <a:uFillTx/>
                <a:latin typeface="Calibri"/>
              </a:rPr>
              <a:t>, 1870 – 1927)</a:t>
            </a:r>
          </a:p>
          <a:p>
            <a:pPr marL="228600" marR="0" lvl="0" indent="-228240" algn="l" defTabSz="914400" rtl="0" eaLnBrk="1" fontAlgn="auto" latinLnBrk="0" hangingPunct="1">
              <a:lnSpc>
                <a:spcPct val="110000"/>
              </a:lnSpc>
              <a:spcBef>
                <a:spcPts val="1001"/>
              </a:spcBef>
              <a:spcAft>
                <a:spcPts val="0"/>
              </a:spcAft>
              <a:buClr>
                <a:srgbClr val="000000"/>
              </a:buClr>
              <a:buSzTx/>
              <a:buFont typeface="Arial"/>
              <a:buChar char="•"/>
              <a:tabLst/>
              <a:defRPr/>
            </a:pPr>
            <a:r>
              <a:rPr kumimoji="0" lang="cs-CZ" sz="2800" b="0" i="0" u="none" strike="noStrike" kern="1200" cap="none" spc="-1" normalizeH="0" baseline="0" noProof="0" dirty="0">
                <a:ln>
                  <a:noFill/>
                </a:ln>
                <a:solidFill>
                  <a:srgbClr val="000000"/>
                </a:solidFill>
                <a:effectLst/>
                <a:uLnTx/>
                <a:uFillTx/>
                <a:latin typeface="Calibri"/>
              </a:rPr>
              <a:t>Rozpadem U se postupně uvolňuje energie – </a:t>
            </a:r>
            <a:r>
              <a:rPr kumimoji="0" lang="cs-CZ" sz="2800" b="0" i="0" u="sng" strike="noStrike" kern="1200" cap="none" spc="-1" normalizeH="0" baseline="0" noProof="0" dirty="0">
                <a:ln>
                  <a:noFill/>
                </a:ln>
                <a:solidFill>
                  <a:srgbClr val="000000"/>
                </a:solidFill>
                <a:effectLst/>
                <a:uLnTx/>
                <a:uFillTx/>
                <a:latin typeface="Calibri"/>
              </a:rPr>
              <a:t>kdyby ji někdo dokázal z atomu dostat najednou, měl by v rukách ohromnou moc</a:t>
            </a:r>
          </a:p>
          <a:p>
            <a:pPr marL="228600" marR="0" lvl="0" indent="-228240" algn="l" defTabSz="914400" rtl="0" eaLnBrk="1" fontAlgn="auto" latinLnBrk="0" hangingPunct="1">
              <a:lnSpc>
                <a:spcPct val="110000"/>
              </a:lnSpc>
              <a:spcBef>
                <a:spcPts val="1001"/>
              </a:spcBef>
              <a:spcAft>
                <a:spcPts val="0"/>
              </a:spcAft>
              <a:buClr>
                <a:srgbClr val="000000"/>
              </a:buClr>
              <a:buSzTx/>
              <a:buFont typeface="Arial"/>
              <a:buChar char="•"/>
              <a:tabLst/>
              <a:defRPr/>
            </a:pPr>
            <a:r>
              <a:rPr kumimoji="0" lang="cs-CZ" sz="2800" b="0" i="0" u="none" strike="noStrike" kern="1200" cap="none" spc="-1" normalizeH="0" baseline="0" noProof="0" dirty="0">
                <a:ln>
                  <a:noFill/>
                </a:ln>
                <a:solidFill>
                  <a:srgbClr val="000000"/>
                </a:solidFill>
                <a:effectLst/>
                <a:uLnTx/>
                <a:uFillTx/>
                <a:latin typeface="Calibri"/>
              </a:rPr>
              <a:t>Postulování exponenciálního rozpadového zákona a poločasu rozpadu</a:t>
            </a:r>
          </a:p>
          <a:p>
            <a:pPr marL="228600" marR="0" lvl="0" indent="-228240" algn="l" defTabSz="914400" rtl="0" eaLnBrk="1" fontAlgn="auto" latinLnBrk="0" hangingPunct="1">
              <a:lnSpc>
                <a:spcPct val="110000"/>
              </a:lnSpc>
              <a:spcBef>
                <a:spcPts val="1001"/>
              </a:spcBef>
              <a:spcAft>
                <a:spcPts val="0"/>
              </a:spcAft>
              <a:buClr>
                <a:srgbClr val="000000"/>
              </a:buClr>
              <a:buSzTx/>
              <a:buFont typeface="Arial"/>
              <a:buChar char="•"/>
              <a:tabLst/>
              <a:defRPr/>
            </a:pPr>
            <a:r>
              <a:rPr kumimoji="0" lang="cs-CZ" sz="2800" b="0" i="0" u="none" strike="noStrike" kern="1200" cap="none" spc="-1" normalizeH="0" baseline="0" noProof="0" dirty="0" err="1">
                <a:ln>
                  <a:noFill/>
                </a:ln>
                <a:solidFill>
                  <a:srgbClr val="000000"/>
                </a:solidFill>
                <a:effectLst/>
                <a:uLnTx/>
                <a:uFillTx/>
                <a:latin typeface="Calibri"/>
              </a:rPr>
              <a:t>Rutherford</a:t>
            </a:r>
            <a:r>
              <a:rPr kumimoji="0" lang="cs-CZ" sz="2800" b="0" i="0" u="none" strike="noStrike" kern="1200" cap="none" spc="-1" normalizeH="0" baseline="0" noProof="0" dirty="0">
                <a:ln>
                  <a:noFill/>
                </a:ln>
                <a:solidFill>
                  <a:srgbClr val="000000"/>
                </a:solidFill>
                <a:effectLst/>
                <a:uLnTx/>
                <a:uFillTx/>
                <a:latin typeface="Calibri"/>
              </a:rPr>
              <a:t> navrhl využít měření aktuálního množství výchozího a koncového elementu rozpadového procesu ke stanovení délky jeho trvání, </a:t>
            </a:r>
            <a:r>
              <a:rPr kumimoji="0" lang="cs-CZ" sz="2800" b="0" i="0" u="none" strike="noStrike" kern="1200" cap="none" spc="-1" normalizeH="0" baseline="0" noProof="0" dirty="0" err="1">
                <a:ln>
                  <a:noFill/>
                </a:ln>
                <a:solidFill>
                  <a:srgbClr val="000000"/>
                </a:solidFill>
                <a:effectLst/>
                <a:uLnTx/>
                <a:uFillTx/>
                <a:latin typeface="Calibri"/>
              </a:rPr>
              <a:t>t.j</a:t>
            </a:r>
            <a:r>
              <a:rPr kumimoji="0" lang="cs-CZ" sz="2800" b="0" i="0" u="none" strike="noStrike" kern="1200" cap="none" spc="-1" normalizeH="0" baseline="0" noProof="0" dirty="0">
                <a:ln>
                  <a:noFill/>
                </a:ln>
                <a:solidFill>
                  <a:srgbClr val="000000"/>
                </a:solidFill>
                <a:effectLst/>
                <a:uLnTx/>
                <a:uFillTx/>
                <a:latin typeface="Calibri"/>
              </a:rPr>
              <a:t>. k určení stáří vzorku. Tímto postupem, jenž </a:t>
            </a:r>
            <a:r>
              <a:rPr kumimoji="0" lang="cs-CZ" sz="2800" b="1" i="0" u="none" strike="noStrike" kern="1200" cap="none" spc="-1" normalizeH="0" baseline="0" noProof="0" dirty="0">
                <a:ln>
                  <a:noFill/>
                </a:ln>
                <a:solidFill>
                  <a:srgbClr val="FF0000"/>
                </a:solidFill>
                <a:effectLst/>
                <a:uLnTx/>
                <a:uFillTx/>
                <a:latin typeface="Calibri"/>
              </a:rPr>
              <a:t>je ideovým základem současné metodiky radioaktivního datování</a:t>
            </a:r>
          </a:p>
        </p:txBody>
      </p:sp>
      <p:sp>
        <p:nvSpPr>
          <p:cNvPr id="5" name="TextShape 1"/>
          <p:cNvSpPr txBox="1"/>
          <p:nvPr/>
        </p:nvSpPr>
        <p:spPr>
          <a:xfrm>
            <a:off x="0" y="188640"/>
            <a:ext cx="12192000" cy="759704"/>
          </a:xfrm>
          <a:prstGeom prst="rect">
            <a:avLst/>
          </a:prstGeom>
          <a:noFill/>
          <a:ln>
            <a:noFill/>
          </a:ln>
        </p:spPr>
        <p:txBody>
          <a:bodyPr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err="1">
                <a:ln>
                  <a:noFill/>
                </a:ln>
                <a:solidFill>
                  <a:srgbClr val="000000"/>
                </a:solidFill>
                <a:effectLst/>
                <a:uLnTx/>
                <a:uFillTx/>
                <a:latin typeface="Calibri Light"/>
              </a:rPr>
              <a:t>Rutherford</a:t>
            </a:r>
            <a:r>
              <a:rPr kumimoji="0" lang="cs-CZ" sz="4400" b="1" i="0" u="none" strike="noStrike" kern="1200" cap="none" spc="-1" normalizeH="0" baseline="0" noProof="0" dirty="0">
                <a:ln>
                  <a:noFill/>
                </a:ln>
                <a:solidFill>
                  <a:srgbClr val="000000"/>
                </a:solidFill>
                <a:effectLst/>
                <a:uLnTx/>
                <a:uFillTx/>
                <a:latin typeface="Calibri Light"/>
              </a:rPr>
              <a:t> + </a:t>
            </a:r>
            <a:r>
              <a:rPr kumimoji="0" lang="cs-CZ" sz="4400" b="1" i="0" u="none" strike="noStrike" kern="1200" cap="none" spc="-1" normalizeH="0" baseline="0" noProof="0" dirty="0" err="1">
                <a:ln>
                  <a:noFill/>
                </a:ln>
                <a:solidFill>
                  <a:srgbClr val="000000"/>
                </a:solidFill>
                <a:effectLst/>
                <a:uLnTx/>
                <a:uFillTx/>
                <a:latin typeface="Calibri Light"/>
              </a:rPr>
              <a:t>Soddy</a:t>
            </a:r>
            <a:endParaRPr kumimoji="0" lang="cs-CZ" sz="4400" b="1" i="0" u="none" strike="noStrike" kern="1200" cap="none" spc="-1"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591983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Tvrdé záření RTG (</a:t>
            </a:r>
            <a:r>
              <a:rPr lang="cs-CZ" sz="2000" dirty="0"/>
              <a:t>&lt;0,01 </a:t>
            </a:r>
            <a:r>
              <a:rPr lang="cs-CZ" sz="2000" dirty="0" err="1"/>
              <a:t>nm</a:t>
            </a:r>
            <a:r>
              <a:rPr lang="cs-CZ" sz="2000" dirty="0"/>
              <a:t> = E &gt;100 </a:t>
            </a:r>
            <a:r>
              <a:rPr lang="cs-CZ" sz="2000" dirty="0" err="1"/>
              <a:t>keV</a:t>
            </a:r>
            <a:r>
              <a:rPr lang="cs-CZ" dirty="0"/>
              <a:t>) </a:t>
            </a:r>
            <a:r>
              <a:rPr lang="cs-CZ" b="1" dirty="0"/>
              <a:t>vs. záření gama</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2848" y="4078224"/>
            <a:ext cx="2998694" cy="2039112"/>
          </a:xfrm>
          <a:prstGeom prst="rect">
            <a:avLst/>
          </a:prstGeom>
        </p:spPr>
      </p:pic>
      <p:pic>
        <p:nvPicPr>
          <p:cNvPr id="5" name="Zástupný symbol pro obsah 4"/>
          <p:cNvPicPr>
            <a:picLocks noChangeAspect="1"/>
          </p:cNvPicPr>
          <p:nvPr/>
        </p:nvPicPr>
        <p:blipFill rotWithShape="1">
          <a:blip r:embed="rId3" cstate="print">
            <a:extLst>
              <a:ext uri="{28A0092B-C50C-407E-A947-70E740481C1C}">
                <a14:useLocalDpi xmlns:a14="http://schemas.microsoft.com/office/drawing/2010/main" val="0"/>
              </a:ext>
            </a:extLst>
          </a:blip>
          <a:srcRect l="30647" t="6085" b="50929"/>
          <a:stretch/>
        </p:blipFill>
        <p:spPr>
          <a:xfrm rot="8128557">
            <a:off x="1855787" y="4256531"/>
            <a:ext cx="3217199" cy="1682496"/>
          </a:xfrm>
          <a:prstGeom prst="rect">
            <a:avLst/>
          </a:prstGeom>
        </p:spPr>
      </p:pic>
      <p:pic>
        <p:nvPicPr>
          <p:cNvPr id="7" name="Zástupný symbol pro obsah 4"/>
          <p:cNvPicPr>
            <a:picLocks noChangeAspect="1"/>
          </p:cNvPicPr>
          <p:nvPr/>
        </p:nvPicPr>
        <p:blipFill rotWithShape="1">
          <a:blip r:embed="rId3" cstate="print">
            <a:extLst>
              <a:ext uri="{28A0092B-C50C-407E-A947-70E740481C1C}">
                <a14:useLocalDpi xmlns:a14="http://schemas.microsoft.com/office/drawing/2010/main" val="0"/>
              </a:ext>
            </a:extLst>
          </a:blip>
          <a:srcRect l="8069" t="48915" r="60392"/>
          <a:stretch/>
        </p:blipFill>
        <p:spPr>
          <a:xfrm rot="4307409">
            <a:off x="4137198" y="4686904"/>
            <a:ext cx="1463040" cy="1999488"/>
          </a:xfrm>
          <a:prstGeom prst="rect">
            <a:avLst/>
          </a:prstGeom>
        </p:spPr>
      </p:pic>
      <p:sp>
        <p:nvSpPr>
          <p:cNvPr id="3" name="Zástupný symbol pro obsah 2"/>
          <p:cNvSpPr>
            <a:spLocks noGrp="1"/>
          </p:cNvSpPr>
          <p:nvPr>
            <p:ph idx="1"/>
          </p:nvPr>
        </p:nvSpPr>
        <p:spPr>
          <a:xfrm>
            <a:off x="467096" y="1398827"/>
            <a:ext cx="11257807" cy="2316607"/>
          </a:xfrm>
        </p:spPr>
        <p:txBody>
          <a:bodyPr>
            <a:normAutofit fontScale="70000" lnSpcReduction="20000"/>
          </a:bodyPr>
          <a:lstStyle/>
          <a:p>
            <a:pPr>
              <a:lnSpc>
                <a:spcPct val="120000"/>
              </a:lnSpc>
            </a:pPr>
            <a:r>
              <a:rPr lang="cs-CZ" dirty="0"/>
              <a:t>Vlnové délky nejenergičtější části RTG záření se částečně překrývají s vlnovými délkami </a:t>
            </a:r>
            <a:r>
              <a:rPr lang="cs-CZ" dirty="0">
                <a:hlinkClick r:id="rId4"/>
              </a:rPr>
              <a:t>záření gama</a:t>
            </a:r>
            <a:r>
              <a:rPr lang="cs-CZ" dirty="0"/>
              <a:t>. RTG a gama záření není rozlišováno podle energie (častá chyba vyučovaná na středních školách)</a:t>
            </a:r>
          </a:p>
          <a:p>
            <a:pPr>
              <a:lnSpc>
                <a:spcPct val="120000"/>
              </a:lnSpc>
            </a:pPr>
            <a:r>
              <a:rPr lang="cs-CZ" b="1" dirty="0">
                <a:solidFill>
                  <a:srgbClr val="C00000"/>
                </a:solidFill>
              </a:rPr>
              <a:t>Rozlišujeme je však podle původu</a:t>
            </a:r>
            <a:r>
              <a:rPr lang="cs-CZ" dirty="0"/>
              <a:t>:</a:t>
            </a:r>
          </a:p>
          <a:p>
            <a:pPr>
              <a:lnSpc>
                <a:spcPct val="120000"/>
              </a:lnSpc>
            </a:pPr>
            <a:r>
              <a:rPr lang="cs-CZ" dirty="0"/>
              <a:t>RTG: vzniká v elektronovém obalu atomu (excitace/ionizace </a:t>
            </a:r>
            <a:r>
              <a:rPr lang="cs-CZ" dirty="0">
                <a:sym typeface="Wingdings" pitchFamily="2" charset="2"/>
              </a:rPr>
              <a:t> </a:t>
            </a:r>
            <a:r>
              <a:rPr lang="cs-CZ" dirty="0" err="1">
                <a:sym typeface="Wingdings" pitchFamily="2" charset="2"/>
              </a:rPr>
              <a:t>deexcitace</a:t>
            </a:r>
            <a:r>
              <a:rPr lang="cs-CZ" dirty="0">
                <a:sym typeface="Wingdings" pitchFamily="2" charset="2"/>
              </a:rPr>
              <a:t> s emisí RTG fotonu)</a:t>
            </a:r>
            <a:r>
              <a:rPr lang="cs-CZ" dirty="0"/>
              <a:t>, </a:t>
            </a:r>
          </a:p>
          <a:p>
            <a:pPr>
              <a:lnSpc>
                <a:spcPct val="120000"/>
              </a:lnSpc>
            </a:pPr>
            <a:r>
              <a:rPr lang="cs-CZ" dirty="0"/>
              <a:t>záření gama: vzniká následkem </a:t>
            </a:r>
            <a:r>
              <a:rPr lang="cs-CZ" dirty="0" err="1"/>
              <a:t>deexcitace</a:t>
            </a:r>
            <a:r>
              <a:rPr lang="cs-CZ" dirty="0"/>
              <a:t> atomového jádra</a:t>
            </a:r>
          </a:p>
        </p:txBody>
      </p:sp>
      <p:cxnSp>
        <p:nvCxnSpPr>
          <p:cNvPr id="9" name="Přímá spojnice 8"/>
          <p:cNvCxnSpPr/>
          <p:nvPr/>
        </p:nvCxnSpPr>
        <p:spPr>
          <a:xfrm>
            <a:off x="6257304" y="4160520"/>
            <a:ext cx="0" cy="234086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Obdélník 7"/>
          <p:cNvSpPr/>
          <p:nvPr/>
        </p:nvSpPr>
        <p:spPr>
          <a:xfrm>
            <a:off x="982881" y="4290050"/>
            <a:ext cx="806631" cy="1446550"/>
          </a:xfrm>
          <a:prstGeom prst="rect">
            <a:avLst/>
          </a:prstGeom>
        </p:spPr>
        <p:txBody>
          <a:bodyPr wrap="none">
            <a:spAutoFit/>
          </a:bodyPr>
          <a:lstStyle/>
          <a:p>
            <a:r>
              <a:rPr lang="cs-CZ" sz="8800" b="1" dirty="0"/>
              <a:t>X</a:t>
            </a:r>
            <a:endParaRPr lang="cs-CZ" sz="8800" dirty="0"/>
          </a:p>
        </p:txBody>
      </p:sp>
      <p:sp>
        <p:nvSpPr>
          <p:cNvPr id="10" name="Obdélník 9"/>
          <p:cNvSpPr/>
          <p:nvPr/>
        </p:nvSpPr>
        <p:spPr>
          <a:xfrm>
            <a:off x="10398030" y="3984893"/>
            <a:ext cx="649537" cy="1446550"/>
          </a:xfrm>
          <a:prstGeom prst="rect">
            <a:avLst/>
          </a:prstGeom>
        </p:spPr>
        <p:txBody>
          <a:bodyPr wrap="none">
            <a:spAutoFit/>
          </a:bodyPr>
          <a:lstStyle/>
          <a:p>
            <a:r>
              <a:rPr lang="cs-CZ" sz="8800" b="1" dirty="0">
                <a:latin typeface="Symbol" pitchFamily="18" charset="2"/>
              </a:rPr>
              <a:t>g</a:t>
            </a:r>
            <a:endParaRPr lang="cs-CZ" sz="8800" dirty="0">
              <a:latin typeface="Symbol" pitchFamily="18" charset="2"/>
            </a:endParaRPr>
          </a:p>
        </p:txBody>
      </p:sp>
    </p:spTree>
    <p:extLst>
      <p:ext uri="{BB962C8B-B14F-4D97-AF65-F5344CB8AC3E}">
        <p14:creationId xmlns:p14="http://schemas.microsoft.com/office/powerpoint/2010/main" val="21543544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Obrázek 4"/>
          <p:cNvPicPr/>
          <p:nvPr/>
        </p:nvPicPr>
        <p:blipFill>
          <a:blip r:embed="rId2" cstate="print"/>
          <a:stretch/>
        </p:blipFill>
        <p:spPr>
          <a:xfrm>
            <a:off x="1560720" y="201240"/>
            <a:ext cx="9106920" cy="6500880"/>
          </a:xfrm>
          <a:prstGeom prst="rect">
            <a:avLst/>
          </a:prstGeom>
          <a:ln>
            <a:noFill/>
          </a:ln>
        </p:spPr>
      </p:pic>
    </p:spTree>
    <p:extLst>
      <p:ext uri="{BB962C8B-B14F-4D97-AF65-F5344CB8AC3E}">
        <p14:creationId xmlns:p14="http://schemas.microsoft.com/office/powerpoint/2010/main" val="93488067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746E2A38-ACC8-44E6-85E2-A79CBAF15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252532"/>
            <a:ext cx="11100816" cy="22586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360" name="TextShape 1"/>
          <p:cNvSpPr txBox="1"/>
          <p:nvPr/>
        </p:nvSpPr>
        <p:spPr>
          <a:xfrm>
            <a:off x="838199" y="438559"/>
            <a:ext cx="3515591" cy="188155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1" normalizeH="0" baseline="0" noProof="0">
                <a:ln>
                  <a:noFill/>
                </a:ln>
                <a:solidFill>
                  <a:prstClr val="white"/>
                </a:solidFill>
                <a:effectLst/>
                <a:uLnTx/>
                <a:uFillTx/>
                <a:latin typeface="Arial"/>
                <a:ea typeface="+mj-ea"/>
                <a:cs typeface="+mj-cs"/>
              </a:rPr>
              <a:t>RADIOAKTIVITA = energie uvolněná při přeměně prvků</a:t>
            </a:r>
            <a:endParaRPr kumimoji="0" lang="en-US" sz="3200" b="0" i="0" u="none" strike="noStrike" kern="1200" cap="none" spc="-1" normalizeH="0" baseline="0" noProof="0">
              <a:ln>
                <a:noFill/>
              </a:ln>
              <a:solidFill>
                <a:prstClr val="white"/>
              </a:solidFill>
              <a:effectLst/>
              <a:uLnTx/>
              <a:uFillTx/>
              <a:latin typeface="Arial"/>
              <a:ea typeface="+mj-ea"/>
              <a:cs typeface="+mj-cs"/>
            </a:endParaRPr>
          </a:p>
        </p:txBody>
      </p:sp>
      <p:sp>
        <p:nvSpPr>
          <p:cNvPr id="361" name="TextShape 2"/>
          <p:cNvSpPr txBox="1"/>
          <p:nvPr/>
        </p:nvSpPr>
        <p:spPr>
          <a:xfrm>
            <a:off x="4639541" y="438559"/>
            <a:ext cx="6714260" cy="1881559"/>
          </a:xfrm>
          <a:prstGeom prst="rect">
            <a:avLst/>
          </a:prstGeom>
        </p:spPr>
        <p:txBody>
          <a:bodyPr vert="horz" lIns="91440" tIns="45720" rIns="91440" bIns="45720" rtlCol="0" anchor="ctr">
            <a:normAutofit/>
          </a:bodyPr>
          <a:lstStyle/>
          <a:p>
            <a:pPr marL="228600" marR="0" lvl="0" indent="-228600" algn="l" defTabSz="914400" rtl="0" eaLnBrk="1" fontAlgn="auto" latinLnBrk="0" hangingPunct="1">
              <a:lnSpc>
                <a:spcPct val="90000"/>
              </a:lnSpc>
              <a:spcBef>
                <a:spcPts val="1001"/>
              </a:spcBef>
              <a:spcAft>
                <a:spcPts val="0"/>
              </a:spcAft>
              <a:buClr>
                <a:srgbClr val="000000"/>
              </a:buClr>
              <a:buSzTx/>
              <a:buFont typeface="Arial" panose="020B0604020202020204" pitchFamily="34" charset="0"/>
              <a:buChar char="•"/>
              <a:tabLst/>
              <a:defRPr/>
            </a:pPr>
            <a:r>
              <a:rPr kumimoji="0" lang="cs-CZ" sz="2400" b="0" i="0" u="none" strike="noStrike" kern="1200" cap="none" spc="-1" normalizeH="0" baseline="0" noProof="0" dirty="0">
                <a:ln>
                  <a:noFill/>
                </a:ln>
                <a:solidFill>
                  <a:prstClr val="white"/>
                </a:solidFill>
                <a:effectLst/>
                <a:uLnTx/>
                <a:uFillTx/>
                <a:latin typeface="Arial"/>
              </a:rPr>
              <a:t>Svým způsobem tak Marie Curie a </a:t>
            </a:r>
            <a:r>
              <a:rPr kumimoji="0" lang="cs-CZ" sz="2400" b="0" i="0" u="none" strike="noStrike" kern="1200" cap="none" spc="-1" normalizeH="0" baseline="0" noProof="0" dirty="0" err="1">
                <a:ln>
                  <a:noFill/>
                </a:ln>
                <a:solidFill>
                  <a:prstClr val="white"/>
                </a:solidFill>
                <a:effectLst/>
                <a:uLnTx/>
                <a:uFillTx/>
                <a:latin typeface="Arial"/>
              </a:rPr>
              <a:t>Rutherford</a:t>
            </a:r>
            <a:r>
              <a:rPr kumimoji="0" lang="cs-CZ" sz="2400" b="0" i="0" u="none" strike="noStrike" kern="1200" cap="none" spc="-1" normalizeH="0" baseline="0" noProof="0" dirty="0">
                <a:ln>
                  <a:noFill/>
                </a:ln>
                <a:solidFill>
                  <a:prstClr val="white"/>
                </a:solidFill>
                <a:effectLst/>
                <a:uLnTx/>
                <a:uFillTx/>
                <a:latin typeface="Arial"/>
              </a:rPr>
              <a:t> rehabilitovali dávné alchymisty, kteří usilovali  o transmutaci prvků - jen poněkud nestandardními metodami.</a:t>
            </a:r>
          </a:p>
        </p:txBody>
      </p:sp>
      <p:pic>
        <p:nvPicPr>
          <p:cNvPr id="363" name="Obrázek 7"/>
          <p:cNvPicPr/>
          <p:nvPr/>
        </p:nvPicPr>
        <p:blipFill rotWithShape="1">
          <a:blip r:embed="rId2" cstate="print"/>
          <a:srcRect t="637" r="-3" b="4422"/>
          <a:stretch/>
        </p:blipFill>
        <p:spPr>
          <a:xfrm>
            <a:off x="704087" y="2831909"/>
            <a:ext cx="3649704" cy="3464981"/>
          </a:xfrm>
          <a:prstGeom prst="rect">
            <a:avLst/>
          </a:prstGeom>
        </p:spPr>
      </p:pic>
      <p:pic>
        <p:nvPicPr>
          <p:cNvPr id="362" name="Obrázek 4"/>
          <p:cNvPicPr/>
          <p:nvPr/>
        </p:nvPicPr>
        <p:blipFill rotWithShape="1">
          <a:blip r:embed="rId3" cstate="print"/>
          <a:srcRect t="20366" b="8623"/>
          <a:stretch/>
        </p:blipFill>
        <p:spPr>
          <a:xfrm>
            <a:off x="4639540" y="2831909"/>
            <a:ext cx="6848371" cy="3464981"/>
          </a:xfrm>
          <a:prstGeom prst="rect">
            <a:avLst/>
          </a:prstGeom>
        </p:spPr>
      </p:pic>
    </p:spTree>
    <p:extLst>
      <p:ext uri="{BB962C8B-B14F-4D97-AF65-F5344CB8AC3E}">
        <p14:creationId xmlns:p14="http://schemas.microsoft.com/office/powerpoint/2010/main" val="10641335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4" name="TextShape 1"/>
          <p:cNvSpPr txBox="1"/>
          <p:nvPr/>
        </p:nvSpPr>
        <p:spPr>
          <a:xfrm>
            <a:off x="5234260" y="785611"/>
            <a:ext cx="5992540" cy="1314853"/>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1" normalizeH="0" baseline="0" noProof="0">
                <a:ln>
                  <a:noFill/>
                </a:ln>
                <a:solidFill>
                  <a:prstClr val="black"/>
                </a:solidFill>
                <a:effectLst/>
                <a:uLnTx/>
                <a:uFillTx/>
                <a:latin typeface="Arial"/>
                <a:ea typeface="+mj-ea"/>
                <a:cs typeface="+mj-cs"/>
              </a:rPr>
              <a:t>Opět Frederick Soddy</a:t>
            </a:r>
          </a:p>
        </p:txBody>
      </p:sp>
      <p:sp>
        <p:nvSpPr>
          <p:cNvPr id="375" name="TextShape 2"/>
          <p:cNvSpPr txBox="1"/>
          <p:nvPr/>
        </p:nvSpPr>
        <p:spPr>
          <a:xfrm>
            <a:off x="5054958" y="2743937"/>
            <a:ext cx="6147073" cy="3108424"/>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1"/>
              </a:spcBef>
              <a:spcAft>
                <a:spcPts val="0"/>
              </a:spcAft>
              <a:buClr>
                <a:srgbClr val="000000"/>
              </a:buClr>
              <a:buSzTx/>
              <a:buFont typeface="Arial" panose="020B0604020202020204" pitchFamily="34" charset="0"/>
              <a:buChar char="•"/>
              <a:tabLst/>
              <a:defRPr/>
            </a:pPr>
            <a:r>
              <a:rPr kumimoji="0" lang="cs-CZ" sz="2800" b="0" i="0" u="sng" strike="noStrike" kern="1200" cap="none" spc="-1" normalizeH="0" baseline="0" noProof="0" dirty="0">
                <a:ln>
                  <a:noFill/>
                </a:ln>
                <a:solidFill>
                  <a:prstClr val="black"/>
                </a:solidFill>
                <a:effectLst/>
                <a:uLnTx/>
                <a:uFillTx/>
                <a:latin typeface="Arial"/>
              </a:rPr>
              <a:t>Prvním, kdo spekuloval o využití jaderné energie</a:t>
            </a:r>
            <a:r>
              <a:rPr kumimoji="0" lang="cs-CZ" sz="2800" b="0" i="0" u="none" strike="noStrike" kern="1200" cap="none" spc="-1" normalizeH="0" baseline="0" noProof="0" dirty="0">
                <a:ln>
                  <a:noFill/>
                </a:ln>
                <a:solidFill>
                  <a:prstClr val="black"/>
                </a:solidFill>
                <a:effectLst/>
                <a:uLnTx/>
                <a:uFillTx/>
                <a:latin typeface="Arial"/>
              </a:rPr>
              <a:t> byl Frederick </a:t>
            </a:r>
            <a:r>
              <a:rPr kumimoji="0" lang="cs-CZ" sz="2800" b="0" i="0" u="none" strike="noStrike" kern="1200" cap="none" spc="-1" normalizeH="0" baseline="0" noProof="0" dirty="0" err="1">
                <a:ln>
                  <a:noFill/>
                </a:ln>
                <a:solidFill>
                  <a:prstClr val="black"/>
                </a:solidFill>
                <a:effectLst/>
                <a:uLnTx/>
                <a:uFillTx/>
                <a:latin typeface="Arial"/>
              </a:rPr>
              <a:t>Soddy</a:t>
            </a:r>
            <a:r>
              <a:rPr kumimoji="0" lang="cs-CZ" sz="2800" b="0" i="0" u="none" strike="noStrike" kern="1200" cap="none" spc="-1" normalizeH="0" baseline="0" noProof="0" dirty="0">
                <a:ln>
                  <a:noFill/>
                </a:ln>
                <a:solidFill>
                  <a:prstClr val="black"/>
                </a:solidFill>
                <a:effectLst/>
                <a:uLnTx/>
                <a:uFillTx/>
                <a:latin typeface="Arial"/>
              </a:rPr>
              <a:t>:</a:t>
            </a:r>
          </a:p>
          <a:p>
            <a:pPr marL="228600" marR="0" lvl="0" indent="-228600" algn="l" defTabSz="914400" rtl="0" eaLnBrk="1" fontAlgn="auto" latinLnBrk="0" hangingPunct="1">
              <a:lnSpc>
                <a:spcPct val="90000"/>
              </a:lnSpc>
              <a:spcBef>
                <a:spcPts val="1001"/>
              </a:spcBef>
              <a:spcAft>
                <a:spcPts val="0"/>
              </a:spcAft>
              <a:buClr>
                <a:srgbClr val="000000"/>
              </a:buClr>
              <a:buSzTx/>
              <a:buFont typeface="Arial" panose="020B0604020202020204" pitchFamily="34" charset="0"/>
              <a:buChar char="•"/>
              <a:tabLst/>
              <a:defRPr/>
            </a:pPr>
            <a:r>
              <a:rPr kumimoji="0" lang="cs-CZ" sz="2800" b="0" i="0" u="none" strike="noStrike" kern="1200" cap="none" spc="-1" normalizeH="0" baseline="0" noProof="0" dirty="0">
                <a:ln>
                  <a:noFill/>
                </a:ln>
                <a:solidFill>
                  <a:prstClr val="black"/>
                </a:solidFill>
                <a:effectLst/>
                <a:uLnTx/>
                <a:uFillTx/>
                <a:latin typeface="Arial"/>
              </a:rPr>
              <a:t>„</a:t>
            </a:r>
            <a:r>
              <a:rPr kumimoji="0" lang="cs-CZ" sz="2800" b="0" i="1" u="none" strike="noStrike" kern="1200" cap="none" spc="-1" normalizeH="0" baseline="0" noProof="0" dirty="0">
                <a:ln>
                  <a:noFill/>
                </a:ln>
                <a:solidFill>
                  <a:prstClr val="black"/>
                </a:solidFill>
                <a:effectLst/>
                <a:uLnTx/>
                <a:uFillTx/>
                <a:latin typeface="Arial"/>
              </a:rPr>
              <a:t>Člověk, který dostane do rukou tuto energii, jako by vlastnil zbraň, kterou by mohl zničit Zemi, kdyby chtěl</a:t>
            </a:r>
            <a:r>
              <a:rPr kumimoji="0" lang="cs-CZ" sz="2800" b="0" i="0" u="none" strike="noStrike" kern="1200" cap="none" spc="-1" normalizeH="0" baseline="0" noProof="0" dirty="0">
                <a:ln>
                  <a:noFill/>
                </a:ln>
                <a:solidFill>
                  <a:prstClr val="black"/>
                </a:solidFill>
                <a:effectLst/>
                <a:uLnTx/>
                <a:uFillTx/>
                <a:latin typeface="Arial"/>
              </a:rPr>
              <a:t>.“</a:t>
            </a:r>
          </a:p>
        </p:txBody>
      </p:sp>
      <p:sp>
        <p:nvSpPr>
          <p:cNvPr id="124" name="Rectangle 123">
            <a:extLst>
              <a:ext uri="{FF2B5EF4-FFF2-40B4-BE49-F238E27FC236}">
                <a16:creationId xmlns:a16="http://schemas.microsoft.com/office/drawing/2014/main" id="{85EE8969-963B-4684-B457-EC3E23FEE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4654296" cy="6861717"/>
          </a:xfrm>
          <a:prstGeom prst="rect">
            <a:avLst/>
          </a:pr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126" name="Rounded Rectangle 13">
            <a:extLst>
              <a:ext uri="{FF2B5EF4-FFF2-40B4-BE49-F238E27FC236}">
                <a16:creationId xmlns:a16="http://schemas.microsoft.com/office/drawing/2014/main" id="{FF6CD192-AEC2-4532-8B04-F02223764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655" y="986164"/>
            <a:ext cx="3373935" cy="4358546"/>
          </a:xfrm>
          <a:prstGeom prst="roundRect">
            <a:avLst>
              <a:gd name="adj" fmla="val 2462"/>
            </a:avLst>
          </a:prstGeom>
          <a:solidFill>
            <a:schemeClr val="bg1"/>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771" y="1099545"/>
            <a:ext cx="3113315" cy="4151087"/>
          </a:xfrm>
          <a:prstGeom prst="rect">
            <a:avLst/>
          </a:prstGeom>
        </p:spPr>
      </p:pic>
      <p:cxnSp>
        <p:nvCxnSpPr>
          <p:cNvPr id="128" name="Straight Connector 127">
            <a:extLst>
              <a:ext uri="{FF2B5EF4-FFF2-40B4-BE49-F238E27FC236}">
                <a16:creationId xmlns:a16="http://schemas.microsoft.com/office/drawing/2014/main" id="{ED22D97A-9000-40A1-A671-A23DB8BF93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54983" y="2422200"/>
            <a:ext cx="5486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28925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7" name="TextShape 1"/>
          <p:cNvSpPr txBox="1"/>
          <p:nvPr/>
        </p:nvSpPr>
        <p:spPr>
          <a:xfrm>
            <a:off x="630936" y="4544570"/>
            <a:ext cx="3344528" cy="170383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cs-CZ" sz="3400" b="0" i="0" u="none" strike="noStrike" kern="1200" cap="none" spc="-1" normalizeH="0" baseline="0" noProof="0">
                <a:ln>
                  <a:noFill/>
                </a:ln>
                <a:solidFill>
                  <a:prstClr val="black"/>
                </a:solidFill>
                <a:effectLst/>
                <a:uLnTx/>
                <a:uFillTx/>
                <a:latin typeface="Arial"/>
                <a:ea typeface="+mj-ea"/>
                <a:cs typeface="+mj-cs"/>
              </a:rPr>
              <a:t>Herbert George Wells (Sci Fi spisovatel):</a:t>
            </a:r>
            <a:endParaRPr kumimoji="0" lang="cs-CZ" sz="3400" b="1" i="0" u="none" strike="noStrike" kern="1200" cap="none" spc="-1" normalizeH="0" baseline="0" noProof="0">
              <a:ln>
                <a:noFill/>
              </a:ln>
              <a:solidFill>
                <a:prstClr val="black"/>
              </a:solidFill>
              <a:effectLst/>
              <a:uLnTx/>
              <a:uFillTx/>
              <a:latin typeface="Arial"/>
              <a:ea typeface="+mj-ea"/>
              <a:cs typeface="+mj-cs"/>
            </a:endParaRPr>
          </a:p>
        </p:txBody>
      </p:sp>
      <p:pic>
        <p:nvPicPr>
          <p:cNvPr id="9" name="Obrázek 8"/>
          <p:cNvPicPr>
            <a:picLocks noChangeAspect="1"/>
          </p:cNvPicPr>
          <p:nvPr/>
        </p:nvPicPr>
        <p:blipFill rotWithShape="1">
          <a:blip r:embed="rId2"/>
          <a:srcRect l="24284" r="24021" b="-2"/>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6" name="Obrázek 4"/>
          <p:cNvPicPr/>
          <p:nvPr/>
        </p:nvPicPr>
        <p:blipFill rotWithShape="1">
          <a:blip r:embed="rId3" cstate="print"/>
          <a:srcRect t="8302" r="1" b="18215"/>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5" name="Obrázek 3"/>
          <p:cNvPicPr/>
          <p:nvPr/>
        </p:nvPicPr>
        <p:blipFill rotWithShape="1">
          <a:blip r:embed="rId4" cstate="print"/>
          <a:srcRect t="4437" r="-1" b="15752"/>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16"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4" name="TextShape 2"/>
          <p:cNvSpPr txBox="1"/>
          <p:nvPr/>
        </p:nvSpPr>
        <p:spPr>
          <a:xfrm>
            <a:off x="4413582" y="4544570"/>
            <a:ext cx="7535013" cy="2313430"/>
          </a:xfrm>
          <a:prstGeom prst="rect">
            <a:avLst/>
          </a:prstGeom>
        </p:spPr>
        <p:txBody>
          <a:bodyPr vert="horz" lIns="91440" tIns="45720" rIns="91440" bIns="45720" rtlCol="0" anchor="ctr">
            <a:normAutofit lnSpcReduction="10000"/>
          </a:bodyPr>
          <a:lstStyle/>
          <a:p>
            <a:pPr marL="228600" marR="0" lvl="0" indent="-2286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cs-CZ" sz="2200" b="1" i="0" u="none" strike="noStrike" kern="1200" cap="none" spc="-1" normalizeH="0" baseline="0" noProof="0" dirty="0">
                <a:ln>
                  <a:noFill/>
                </a:ln>
                <a:solidFill>
                  <a:prstClr val="black"/>
                </a:solidFill>
                <a:effectLst/>
                <a:uLnTx/>
                <a:uFillTx/>
                <a:latin typeface="Arial"/>
              </a:rPr>
              <a:t>1914: </a:t>
            </a:r>
            <a:r>
              <a:rPr kumimoji="0" lang="cs-CZ" sz="2200" b="0" i="0" u="none" strike="noStrike" kern="1200" cap="none" spc="-1" normalizeH="0" baseline="0" noProof="0" dirty="0">
                <a:ln>
                  <a:noFill/>
                </a:ln>
                <a:solidFill>
                  <a:prstClr val="black"/>
                </a:solidFill>
                <a:effectLst/>
                <a:uLnTx/>
                <a:uFillTx/>
                <a:latin typeface="Arial"/>
              </a:rPr>
              <a:t>– novela</a:t>
            </a:r>
            <a:r>
              <a:rPr kumimoji="0" lang="cs-CZ" sz="2200" b="1" i="0" u="none" strike="noStrike" kern="1200" cap="none" spc="-1" normalizeH="0" baseline="0" noProof="0" dirty="0">
                <a:ln>
                  <a:noFill/>
                </a:ln>
                <a:solidFill>
                  <a:prstClr val="black"/>
                </a:solidFill>
                <a:effectLst/>
                <a:uLnTx/>
                <a:uFillTx/>
                <a:latin typeface="Arial"/>
              </a:rPr>
              <a:t> Osvobozený svět</a:t>
            </a:r>
          </a:p>
          <a:p>
            <a:pPr marL="228600" marR="0" lvl="0" indent="-2286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cs-CZ" sz="2200" b="0" i="0" u="none" strike="noStrike" kern="1200" cap="none" spc="-1" normalizeH="0" baseline="0" noProof="0" dirty="0">
                <a:ln>
                  <a:noFill/>
                </a:ln>
                <a:solidFill>
                  <a:prstClr val="black"/>
                </a:solidFill>
                <a:effectLst/>
                <a:uLnTx/>
                <a:uFillTx/>
                <a:latin typeface="Arial"/>
              </a:rPr>
              <a:t>kde se lidé naučili ovládnout sílu atomové energie – rok 2036, </a:t>
            </a:r>
          </a:p>
          <a:p>
            <a:pPr marL="228600" marR="0" lvl="0" indent="-2286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cs-CZ" sz="2200" b="0" i="0" u="none" strike="noStrike" kern="1200" cap="none" spc="-1" normalizeH="0" baseline="0" noProof="0" dirty="0">
                <a:ln>
                  <a:noFill/>
                </a:ln>
                <a:solidFill>
                  <a:prstClr val="black"/>
                </a:solidFill>
                <a:effectLst/>
                <a:uLnTx/>
                <a:uFillTx/>
                <a:latin typeface="Arial"/>
              </a:rPr>
              <a:t>věnoval knihu právě    F. </a:t>
            </a:r>
            <a:r>
              <a:rPr kumimoji="0" lang="cs-CZ" sz="2200" b="0" i="0" u="none" strike="noStrike" kern="1200" cap="none" spc="-1" normalizeH="0" baseline="0" noProof="0" dirty="0" err="1">
                <a:ln>
                  <a:noFill/>
                </a:ln>
                <a:solidFill>
                  <a:prstClr val="black"/>
                </a:solidFill>
                <a:effectLst/>
                <a:uLnTx/>
                <a:uFillTx/>
                <a:latin typeface="Arial"/>
              </a:rPr>
              <a:t>Soddymu</a:t>
            </a:r>
            <a:r>
              <a:rPr kumimoji="0" lang="cs-CZ" sz="2200" b="0" i="0" u="none" strike="noStrike" kern="1200" cap="none" spc="-1" normalizeH="0" baseline="0" noProof="0" dirty="0">
                <a:ln>
                  <a:noFill/>
                </a:ln>
                <a:solidFill>
                  <a:prstClr val="black"/>
                </a:solidFill>
                <a:effectLst/>
                <a:uLnTx/>
                <a:uFillTx/>
                <a:latin typeface="Arial"/>
              </a:rPr>
              <a:t>. </a:t>
            </a:r>
          </a:p>
          <a:p>
            <a:pPr marL="228600" marR="0" lvl="0" indent="-2286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cs-CZ" sz="2200" b="0" i="0" u="sng" strike="noStrike" kern="1200" cap="none" spc="-1" normalizeH="0" baseline="0" noProof="0" dirty="0">
                <a:ln>
                  <a:noFill/>
                </a:ln>
                <a:solidFill>
                  <a:prstClr val="black"/>
                </a:solidFill>
                <a:effectLst/>
                <a:uLnTx/>
                <a:uFillTx/>
                <a:latin typeface="Arial"/>
              </a:rPr>
              <a:t>Poprvé se zde objevuje znepokojivý výraz </a:t>
            </a:r>
            <a:r>
              <a:rPr kumimoji="0" lang="cs-CZ" sz="2200" b="0" i="0" u="none" strike="noStrike" kern="1200" cap="none" spc="-1" normalizeH="0" baseline="0" noProof="0" dirty="0">
                <a:ln>
                  <a:noFill/>
                </a:ln>
                <a:solidFill>
                  <a:prstClr val="black"/>
                </a:solidFill>
                <a:effectLst/>
                <a:uLnTx/>
                <a:uFillTx/>
                <a:latin typeface="Arial"/>
              </a:rPr>
              <a:t>– </a:t>
            </a:r>
            <a:r>
              <a:rPr kumimoji="0" lang="cs-CZ" sz="2200" b="1" i="0" u="none" strike="noStrike" kern="1200" cap="none" spc="-1" normalizeH="0" baseline="0" noProof="0" dirty="0">
                <a:ln>
                  <a:noFill/>
                </a:ln>
                <a:solidFill>
                  <a:srgbClr val="FF0000"/>
                </a:solidFill>
                <a:effectLst/>
                <a:uLnTx/>
                <a:uFillTx/>
                <a:latin typeface="Arial"/>
              </a:rPr>
              <a:t>ATOMOVÁ BOMBA</a:t>
            </a:r>
          </a:p>
          <a:p>
            <a:pPr marL="228600" marR="0" lvl="0" indent="-2286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endParaRPr kumimoji="0" lang="cs-CZ" sz="22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12760107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032B1E8-BC40-4380-97A6-14C0320AE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16" name="Rectangle 15">
            <a:extLst>
              <a:ext uri="{FF2B5EF4-FFF2-40B4-BE49-F238E27FC236}">
                <a16:creationId xmlns:a16="http://schemas.microsoft.com/office/drawing/2014/main" id="{1F7493F1-D69A-422C-A2FF-0FFF7AE0E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2112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TextShape 1"/>
          <p:cNvSpPr txBox="1"/>
          <p:nvPr/>
        </p:nvSpPr>
        <p:spPr>
          <a:xfrm>
            <a:off x="630936" y="418245"/>
            <a:ext cx="3767328" cy="132588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1" normalizeH="0" baseline="0" noProof="0" dirty="0">
                <a:ln>
                  <a:noFill/>
                </a:ln>
                <a:solidFill>
                  <a:prstClr val="white"/>
                </a:solidFill>
                <a:effectLst/>
                <a:uLnTx/>
                <a:uFillTx/>
                <a:latin typeface="Arial"/>
                <a:ea typeface="+mj-ea"/>
                <a:cs typeface="+mj-cs"/>
              </a:rPr>
              <a:t>Leo Szilard </a:t>
            </a:r>
            <a:r>
              <a:rPr kumimoji="0" lang="cs-CZ" sz="2800" b="1" i="0" u="none" strike="noStrike" kern="1200" cap="none" spc="-1" normalizeH="0" baseline="0" noProof="0" dirty="0">
                <a:ln>
                  <a:noFill/>
                </a:ln>
                <a:solidFill>
                  <a:prstClr val="white"/>
                </a:solidFill>
                <a:effectLst/>
                <a:uLnTx/>
                <a:uFillTx/>
                <a:latin typeface="Arial"/>
                <a:ea typeface="+mj-ea"/>
                <a:cs typeface="+mj-cs"/>
              </a:rPr>
              <a:t>               </a:t>
            </a:r>
            <a:r>
              <a:rPr kumimoji="0" lang="en-US" sz="2800" b="1" i="0" u="none" strike="noStrike" kern="1200" cap="none" spc="-1" normalizeH="0" baseline="0" noProof="0" dirty="0">
                <a:ln>
                  <a:noFill/>
                </a:ln>
                <a:solidFill>
                  <a:prstClr val="white"/>
                </a:solidFill>
                <a:effectLst/>
                <a:uLnTx/>
                <a:uFillTx/>
                <a:latin typeface="Arial"/>
                <a:ea typeface="+mj-ea"/>
                <a:cs typeface="+mj-cs"/>
              </a:rPr>
              <a:t>v </a:t>
            </a:r>
            <a:r>
              <a:rPr kumimoji="0" lang="en-US" sz="2800" b="1" i="0" u="none" strike="noStrike" kern="1200" cap="none" spc="-1" normalizeH="0" baseline="0" noProof="0" dirty="0" err="1">
                <a:ln>
                  <a:noFill/>
                </a:ln>
                <a:solidFill>
                  <a:prstClr val="white"/>
                </a:solidFill>
                <a:effectLst/>
                <a:uLnTx/>
                <a:uFillTx/>
                <a:latin typeface="Arial"/>
                <a:ea typeface="+mj-ea"/>
                <a:cs typeface="+mj-cs"/>
              </a:rPr>
              <a:t>kontextu</a:t>
            </a:r>
            <a:r>
              <a:rPr kumimoji="0" lang="en-US" sz="2800" b="1" i="0" u="none" strike="noStrike" kern="1200" cap="none" spc="-1" normalizeH="0" baseline="0" noProof="0" dirty="0">
                <a:ln>
                  <a:noFill/>
                </a:ln>
                <a:solidFill>
                  <a:prstClr val="white"/>
                </a:solidFill>
                <a:effectLst/>
                <a:uLnTx/>
                <a:uFillTx/>
                <a:latin typeface="Arial"/>
                <a:ea typeface="+mj-ea"/>
                <a:cs typeface="+mj-cs"/>
              </a:rPr>
              <a:t> </a:t>
            </a:r>
            <a:r>
              <a:rPr kumimoji="0" lang="en-US" sz="2800" b="1" i="0" u="none" strike="noStrike" kern="1200" cap="none" spc="-1" normalizeH="0" baseline="0" noProof="0" dirty="0" err="1">
                <a:ln>
                  <a:noFill/>
                </a:ln>
                <a:solidFill>
                  <a:prstClr val="white"/>
                </a:solidFill>
                <a:effectLst/>
                <a:uLnTx/>
                <a:uFillTx/>
                <a:latin typeface="Arial"/>
                <a:ea typeface="+mj-ea"/>
                <a:cs typeface="+mj-cs"/>
              </a:rPr>
              <a:t>událostí</a:t>
            </a:r>
            <a:endParaRPr kumimoji="0" lang="en-US" sz="2800" b="1" i="0" u="none" strike="noStrike" kern="1200" cap="none" spc="-1" normalizeH="0" baseline="0" noProof="0" dirty="0">
              <a:ln>
                <a:noFill/>
              </a:ln>
              <a:solidFill>
                <a:prstClr val="white"/>
              </a:solidFill>
              <a:effectLst/>
              <a:uLnTx/>
              <a:uFillTx/>
              <a:latin typeface="Arial"/>
              <a:ea typeface="+mj-ea"/>
              <a:cs typeface="+mj-cs"/>
            </a:endParaRPr>
          </a:p>
        </p:txBody>
      </p:sp>
      <p:cxnSp>
        <p:nvCxnSpPr>
          <p:cNvPr id="20" name="Straight Connector 17">
            <a:extLst>
              <a:ext uri="{FF2B5EF4-FFF2-40B4-BE49-F238E27FC236}">
                <a16:creationId xmlns:a16="http://schemas.microsoft.com/office/drawing/2014/main" id="{17341211-05E5-4FDD-98B1-F551CD0EAE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624144"/>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4" name="TextShape 2"/>
          <p:cNvSpPr txBox="1"/>
          <p:nvPr/>
        </p:nvSpPr>
        <p:spPr>
          <a:xfrm>
            <a:off x="4882896" y="354237"/>
            <a:ext cx="6675120" cy="1842064"/>
          </a:xfrm>
          <a:prstGeom prst="rect">
            <a:avLst/>
          </a:prstGeom>
        </p:spPr>
        <p:txBody>
          <a:bodyPr vert="horz" lIns="91440" tIns="45720" rIns="91440" bIns="45720" rtlCol="0" anchor="ctr">
            <a:normAutofit fontScale="92500"/>
          </a:bodyPr>
          <a:lstStyle/>
          <a:p>
            <a:pPr marL="0" marR="0" lvl="0" indent="0" algn="l" defTabSz="914400" rtl="0" eaLnBrk="1" fontAlgn="auto" latinLnBrk="0" hangingPunct="1">
              <a:lnSpc>
                <a:spcPct val="110000"/>
              </a:lnSpc>
              <a:spcBef>
                <a:spcPts val="1001"/>
              </a:spcBef>
              <a:spcAft>
                <a:spcPts val="0"/>
              </a:spcAft>
              <a:buClr>
                <a:srgbClr val="000000"/>
              </a:buClr>
              <a:buSzTx/>
              <a:buFontTx/>
              <a:buNone/>
              <a:tabLst/>
              <a:defRPr/>
            </a:pPr>
            <a:r>
              <a:rPr kumimoji="0" lang="en-US" sz="2400" b="0" i="0" u="none" strike="noStrike" kern="1200" cap="none" spc="-1" normalizeH="0" baseline="0" noProof="0" dirty="0">
                <a:ln>
                  <a:noFill/>
                </a:ln>
                <a:solidFill>
                  <a:prstClr val="white"/>
                </a:solidFill>
                <a:effectLst/>
                <a:uLnTx/>
                <a:uFillTx/>
                <a:latin typeface="Arial"/>
              </a:rPr>
              <a:t>1933 – </a:t>
            </a:r>
            <a:r>
              <a:rPr kumimoji="0" lang="en-US" sz="2400" b="0" i="0" u="none" strike="noStrike" kern="1200" cap="none" spc="-1" normalizeH="0" baseline="0" noProof="0" dirty="0" err="1">
                <a:ln>
                  <a:noFill/>
                </a:ln>
                <a:solidFill>
                  <a:prstClr val="white"/>
                </a:solidFill>
                <a:effectLst/>
                <a:uLnTx/>
                <a:uFillTx/>
                <a:latin typeface="Arial"/>
              </a:rPr>
              <a:t>Londýn</a:t>
            </a:r>
            <a:r>
              <a:rPr kumimoji="0" lang="en-US" sz="2400" b="0" i="0" u="none" strike="noStrike" kern="1200" cap="none" spc="-1" normalizeH="0" baseline="0" noProof="0" dirty="0">
                <a:ln>
                  <a:noFill/>
                </a:ln>
                <a:solidFill>
                  <a:prstClr val="white"/>
                </a:solidFill>
                <a:effectLst/>
                <a:uLnTx/>
                <a:uFillTx/>
                <a:latin typeface="Arial"/>
              </a:rPr>
              <a:t>, Leo Szilard – </a:t>
            </a:r>
            <a:r>
              <a:rPr kumimoji="0" lang="en-US" sz="2400" b="0" i="0" u="none" strike="noStrike" kern="1200" cap="none" spc="-1" normalizeH="0" baseline="0" noProof="0" dirty="0" err="1">
                <a:ln>
                  <a:noFill/>
                </a:ln>
                <a:solidFill>
                  <a:prstClr val="white"/>
                </a:solidFill>
                <a:effectLst/>
                <a:uLnTx/>
                <a:uFillTx/>
                <a:latin typeface="Arial"/>
              </a:rPr>
              <a:t>dočetl</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Osvobozený</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svět</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což</a:t>
            </a:r>
            <a:r>
              <a:rPr kumimoji="0" lang="en-US" sz="2400" b="0" i="0" u="none" strike="noStrike" kern="1200" cap="none" spc="-1" normalizeH="0" baseline="0" noProof="0" dirty="0">
                <a:ln>
                  <a:noFill/>
                </a:ln>
                <a:solidFill>
                  <a:prstClr val="white"/>
                </a:solidFill>
                <a:effectLst/>
                <a:uLnTx/>
                <a:uFillTx/>
                <a:latin typeface="Arial"/>
              </a:rPr>
              <a:t> mu </a:t>
            </a:r>
            <a:r>
              <a:rPr kumimoji="0" lang="en-US" sz="2400" b="0" i="0" u="none" strike="noStrike" kern="1200" cap="none" spc="-1" normalizeH="0" baseline="0" noProof="0" dirty="0" err="1">
                <a:ln>
                  <a:noFill/>
                </a:ln>
                <a:solidFill>
                  <a:prstClr val="white"/>
                </a:solidFill>
                <a:effectLst/>
                <a:uLnTx/>
                <a:uFillTx/>
                <a:latin typeface="Arial"/>
              </a:rPr>
              <a:t>vnuklo</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myšlenku</a:t>
            </a:r>
            <a:r>
              <a:rPr kumimoji="0" lang="cs-CZ"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sng" strike="noStrike" kern="1200" cap="none" spc="-1" normalizeH="0" baseline="0" noProof="0" dirty="0">
                <a:ln>
                  <a:noFill/>
                </a:ln>
                <a:solidFill>
                  <a:prstClr val="white"/>
                </a:solidFill>
                <a:effectLst/>
                <a:uLnTx/>
                <a:uFillTx/>
                <a:latin typeface="Arial"/>
              </a:rPr>
              <a:t>co </a:t>
            </a:r>
            <a:r>
              <a:rPr kumimoji="0" lang="en-US" sz="2400" b="0" i="0" u="sng" strike="noStrike" kern="1200" cap="none" spc="-1" normalizeH="0" baseline="0" noProof="0" dirty="0" err="1">
                <a:ln>
                  <a:noFill/>
                </a:ln>
                <a:solidFill>
                  <a:prstClr val="white"/>
                </a:solidFill>
                <a:effectLst/>
                <a:uLnTx/>
                <a:uFillTx/>
                <a:latin typeface="Arial"/>
              </a:rPr>
              <a:t>kdyby</a:t>
            </a:r>
            <a:r>
              <a:rPr kumimoji="0" lang="en-US" sz="2400" b="0" i="0" u="sng" strike="noStrike" kern="1200" cap="none" spc="-1" normalizeH="0" baseline="0" noProof="0" dirty="0">
                <a:ln>
                  <a:noFill/>
                </a:ln>
                <a:solidFill>
                  <a:prstClr val="white"/>
                </a:solidFill>
                <a:effectLst/>
                <a:uLnTx/>
                <a:uFillTx/>
                <a:latin typeface="Arial"/>
              </a:rPr>
              <a:t> </a:t>
            </a:r>
            <a:r>
              <a:rPr kumimoji="0" lang="en-US" sz="2400" b="0" i="0" u="sng" strike="noStrike" kern="1200" cap="none" spc="-1" normalizeH="0" baseline="0" noProof="0" dirty="0" err="1">
                <a:ln>
                  <a:noFill/>
                </a:ln>
                <a:solidFill>
                  <a:prstClr val="white"/>
                </a:solidFill>
                <a:effectLst/>
                <a:uLnTx/>
                <a:uFillTx/>
                <a:latin typeface="Arial"/>
              </a:rPr>
              <a:t>šlo</a:t>
            </a:r>
            <a:r>
              <a:rPr kumimoji="0" lang="en-US" sz="2400" b="0" i="0" u="sng" strike="noStrike" kern="1200" cap="none" spc="-1" normalizeH="0" baseline="0" noProof="0" dirty="0">
                <a:ln>
                  <a:noFill/>
                </a:ln>
                <a:solidFill>
                  <a:prstClr val="white"/>
                </a:solidFill>
                <a:effectLst/>
                <a:uLnTx/>
                <a:uFillTx/>
                <a:latin typeface="Arial"/>
              </a:rPr>
              <a:t> </a:t>
            </a:r>
            <a:r>
              <a:rPr kumimoji="0" lang="en-US" sz="2400" b="0" i="0" u="sng" strike="noStrike" kern="1200" cap="none" spc="-1" normalizeH="0" baseline="0" noProof="0" dirty="0" err="1">
                <a:ln>
                  <a:noFill/>
                </a:ln>
                <a:solidFill>
                  <a:prstClr val="white"/>
                </a:solidFill>
                <a:effectLst/>
                <a:uLnTx/>
                <a:uFillTx/>
                <a:latin typeface="Arial"/>
              </a:rPr>
              <a:t>přimět</a:t>
            </a:r>
            <a:r>
              <a:rPr kumimoji="0" lang="en-US" sz="2400" b="0" i="0" u="sng" strike="noStrike" kern="1200" cap="none" spc="-1" normalizeH="0" baseline="0" noProof="0" dirty="0">
                <a:ln>
                  <a:noFill/>
                </a:ln>
                <a:solidFill>
                  <a:prstClr val="white"/>
                </a:solidFill>
                <a:effectLst/>
                <a:uLnTx/>
                <a:uFillTx/>
                <a:latin typeface="Arial"/>
              </a:rPr>
              <a:t> atomy </a:t>
            </a:r>
            <a:r>
              <a:rPr kumimoji="0" lang="en-US" sz="2400" b="0" i="0" u="sng" strike="noStrike" kern="1200" cap="none" spc="-1" normalizeH="0" baseline="0" noProof="0" dirty="0" err="1">
                <a:ln>
                  <a:noFill/>
                </a:ln>
                <a:solidFill>
                  <a:prstClr val="white"/>
                </a:solidFill>
                <a:effectLst/>
                <a:uLnTx/>
                <a:uFillTx/>
                <a:latin typeface="Arial"/>
              </a:rPr>
              <a:t>uvolnit</a:t>
            </a:r>
            <a:r>
              <a:rPr kumimoji="0" lang="en-US" sz="2400" b="0" i="0" u="sng" strike="noStrike" kern="1200" cap="none" spc="-1" normalizeH="0" baseline="0" noProof="0" dirty="0">
                <a:ln>
                  <a:noFill/>
                </a:ln>
                <a:solidFill>
                  <a:prstClr val="white"/>
                </a:solidFill>
                <a:effectLst/>
                <a:uLnTx/>
                <a:uFillTx/>
                <a:latin typeface="Arial"/>
              </a:rPr>
              <a:t> </a:t>
            </a:r>
            <a:r>
              <a:rPr kumimoji="0" lang="en-US" sz="2400" b="0" i="0" u="sng" strike="noStrike" kern="1200" cap="none" spc="-1" normalizeH="0" baseline="0" noProof="0" dirty="0" err="1">
                <a:ln>
                  <a:noFill/>
                </a:ln>
                <a:solidFill>
                  <a:prstClr val="white"/>
                </a:solidFill>
                <a:effectLst/>
                <a:uLnTx/>
                <a:uFillTx/>
                <a:latin typeface="Arial"/>
              </a:rPr>
              <a:t>energii</a:t>
            </a:r>
            <a:r>
              <a:rPr kumimoji="0" lang="cs-CZ" sz="2400" b="0" i="0" u="sng" strike="noStrike" kern="1200" cap="none" spc="-1" normalizeH="0" baseline="0" noProof="0" dirty="0">
                <a:ln>
                  <a:noFill/>
                </a:ln>
                <a:solidFill>
                  <a:prstClr val="white"/>
                </a:solidFill>
                <a:effectLst/>
                <a:uLnTx/>
                <a:uFillTx/>
                <a:latin typeface="Arial"/>
              </a:rPr>
              <a:t> </a:t>
            </a:r>
            <a:r>
              <a:rPr kumimoji="0" lang="en-US" sz="2400" b="0" i="0" u="sng" strike="noStrike" kern="1200" cap="none" spc="-1" normalizeH="0" baseline="0" noProof="0" dirty="0">
                <a:ln>
                  <a:noFill/>
                </a:ln>
                <a:solidFill>
                  <a:prstClr val="white"/>
                </a:solidFill>
                <a:effectLst/>
                <a:uLnTx/>
                <a:uFillTx/>
                <a:latin typeface="Arial"/>
              </a:rPr>
              <a:t>v </a:t>
            </a:r>
            <a:r>
              <a:rPr kumimoji="0" lang="en-US" sz="2400" b="0" i="0" u="sng" strike="noStrike" kern="1200" cap="none" spc="-1" normalizeH="0" baseline="0" noProof="0" dirty="0" err="1">
                <a:ln>
                  <a:noFill/>
                </a:ln>
                <a:solidFill>
                  <a:prstClr val="white"/>
                </a:solidFill>
                <a:effectLst/>
                <a:uLnTx/>
                <a:uFillTx/>
                <a:latin typeface="Arial"/>
              </a:rPr>
              <a:t>exponenciální</a:t>
            </a:r>
            <a:r>
              <a:rPr kumimoji="0" lang="en-US" sz="2400" b="0" i="0" u="sng" strike="noStrike" kern="1200" cap="none" spc="-1" normalizeH="0" baseline="0" noProof="0" dirty="0">
                <a:ln>
                  <a:noFill/>
                </a:ln>
                <a:solidFill>
                  <a:prstClr val="white"/>
                </a:solidFill>
                <a:effectLst/>
                <a:uLnTx/>
                <a:uFillTx/>
                <a:latin typeface="Arial"/>
              </a:rPr>
              <a:t> </a:t>
            </a:r>
            <a:r>
              <a:rPr kumimoji="0" lang="en-US" sz="2400" b="0" i="0" u="sng" strike="noStrike" kern="1200" cap="none" spc="-1" normalizeH="0" baseline="0" noProof="0" dirty="0" err="1">
                <a:ln>
                  <a:noFill/>
                </a:ln>
                <a:solidFill>
                  <a:prstClr val="white"/>
                </a:solidFill>
                <a:effectLst/>
                <a:uLnTx/>
                <a:uFillTx/>
                <a:latin typeface="Arial"/>
              </a:rPr>
              <a:t>kaskádě</a:t>
            </a:r>
            <a:r>
              <a:rPr kumimoji="0" lang="en-US" sz="2400" b="0" i="0" u="none" strike="noStrike" kern="1200" cap="none" spc="-1" normalizeH="0" baseline="0" noProof="0" dirty="0">
                <a:ln>
                  <a:noFill/>
                </a:ln>
                <a:solidFill>
                  <a:prstClr val="white"/>
                </a:solidFill>
                <a:effectLst/>
                <a:uLnTx/>
                <a:uFillTx/>
                <a:latin typeface="Arial"/>
              </a:rPr>
              <a:t> – </a:t>
            </a:r>
            <a:r>
              <a:rPr kumimoji="0" lang="en-US" sz="2400" b="0" i="0" u="none" strike="noStrike" kern="1200" cap="none" spc="-1" normalizeH="0" baseline="0" noProof="0" dirty="0" err="1">
                <a:ln>
                  <a:noFill/>
                </a:ln>
                <a:solidFill>
                  <a:prstClr val="white"/>
                </a:solidFill>
                <a:effectLst/>
                <a:uLnTx/>
                <a:uFillTx/>
                <a:latin typeface="Arial"/>
              </a:rPr>
              <a:t>myšlenka</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1" i="0" u="none" strike="noStrike" kern="1200" cap="none" spc="-1" normalizeH="0" baseline="0" noProof="0" dirty="0">
                <a:ln>
                  <a:noFill/>
                </a:ln>
                <a:solidFill>
                  <a:srgbClr val="FF0000"/>
                </a:solidFill>
                <a:effectLst/>
                <a:uLnTx/>
                <a:uFillTx/>
                <a:latin typeface="Arial"/>
              </a:rPr>
              <a:t>ŘETĚZOVÉ REAKCE </a:t>
            </a:r>
            <a:r>
              <a:rPr kumimoji="0" lang="en-US" sz="2400" b="0" i="0" u="none" strike="noStrike" kern="1200" cap="none" spc="-1" normalizeH="0" baseline="0" noProof="0" dirty="0">
                <a:ln>
                  <a:noFill/>
                </a:ln>
                <a:solidFill>
                  <a:prstClr val="white"/>
                </a:solidFill>
                <a:effectLst/>
                <a:uLnTx/>
                <a:uFillTx/>
                <a:latin typeface="Arial"/>
              </a:rPr>
              <a:t>(12. 9. 1933)</a:t>
            </a:r>
          </a:p>
          <a:p>
            <a:pPr marL="228600" marR="0" lvl="0" indent="-228600" algn="l" defTabSz="914400" rtl="0" eaLnBrk="1" fontAlgn="auto" latinLnBrk="0" hangingPunct="1">
              <a:lnSpc>
                <a:spcPct val="110000"/>
              </a:lnSpc>
              <a:spcBef>
                <a:spcPts val="1001"/>
              </a:spcBef>
              <a:spcAft>
                <a:spcPts val="0"/>
              </a:spcAft>
              <a:buClr>
                <a:srgbClr val="000000"/>
              </a:buClr>
              <a:buSzTx/>
              <a:buFont typeface="Arial" panose="020B0604020202020204" pitchFamily="34" charset="0"/>
              <a:buChar char="•"/>
              <a:tabLst/>
              <a:defRPr/>
            </a:pPr>
            <a:endParaRPr kumimoji="0" lang="en-US" sz="1700" b="1" i="0" u="none" strike="noStrike" kern="1200" cap="none" spc="-1" normalizeH="0" baseline="0" noProof="0" dirty="0">
              <a:ln>
                <a:noFill/>
              </a:ln>
              <a:solidFill>
                <a:prstClr val="white"/>
              </a:solidFill>
              <a:effectLst/>
              <a:uLnTx/>
              <a:uFillTx/>
              <a:latin typeface="Arial"/>
            </a:endParaRPr>
          </a:p>
        </p:txBody>
      </p:sp>
      <p:pic>
        <p:nvPicPr>
          <p:cNvPr id="6" name="Obrázek 3"/>
          <p:cNvPicPr/>
          <p:nvPr/>
        </p:nvPicPr>
        <p:blipFill>
          <a:blip r:embed="rId2" cstate="print"/>
          <a:stretch/>
        </p:blipFill>
        <p:spPr>
          <a:xfrm>
            <a:off x="1414148" y="2565531"/>
            <a:ext cx="3651755" cy="3651755"/>
          </a:xfrm>
          <a:prstGeom prst="rect">
            <a:avLst/>
          </a:prstGeom>
        </p:spPr>
      </p:pic>
      <p:pic>
        <p:nvPicPr>
          <p:cNvPr id="8" name="Obrázek 6"/>
          <p:cNvPicPr/>
          <p:nvPr/>
        </p:nvPicPr>
        <p:blipFill>
          <a:blip r:embed="rId3" cstate="print"/>
          <a:srcRect l="33068" t="10336" r="3079" b="29690"/>
          <a:stretch/>
        </p:blipFill>
        <p:spPr>
          <a:xfrm>
            <a:off x="5693229" y="2196302"/>
            <a:ext cx="5688764" cy="4474913"/>
          </a:xfrm>
          <a:prstGeom prst="rect">
            <a:avLst/>
          </a:prstGeom>
        </p:spPr>
      </p:pic>
    </p:spTree>
    <p:extLst>
      <p:ext uri="{BB962C8B-B14F-4D97-AF65-F5344CB8AC3E}">
        <p14:creationId xmlns:p14="http://schemas.microsoft.com/office/powerpoint/2010/main" val="28029561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TextShape 1"/>
          <p:cNvSpPr txBox="1"/>
          <p:nvPr/>
        </p:nvSpPr>
        <p:spPr>
          <a:xfrm>
            <a:off x="0" y="-23723"/>
            <a:ext cx="12192000" cy="1325160"/>
          </a:xfrm>
          <a:prstGeom prst="rect">
            <a:avLst/>
          </a:prstGeom>
          <a:noFill/>
          <a:ln>
            <a:noFill/>
          </a:ln>
        </p:spPr>
        <p:txBody>
          <a:bodyPr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a:ln>
                  <a:noFill/>
                </a:ln>
                <a:solidFill>
                  <a:srgbClr val="000000"/>
                </a:solidFill>
                <a:effectLst/>
                <a:uLnTx/>
                <a:uFillTx/>
                <a:latin typeface="Calibri Light"/>
              </a:rPr>
              <a:t>Leo </a:t>
            </a:r>
            <a:r>
              <a:rPr kumimoji="0" lang="cs-CZ" sz="4400" b="1" i="0" u="none" strike="noStrike" kern="1200" cap="none" spc="-1" normalizeH="0" baseline="0" noProof="0" dirty="0" err="1">
                <a:ln>
                  <a:noFill/>
                </a:ln>
                <a:solidFill>
                  <a:srgbClr val="000000"/>
                </a:solidFill>
                <a:effectLst/>
                <a:uLnTx/>
                <a:uFillTx/>
                <a:latin typeface="Calibri Light"/>
              </a:rPr>
              <a:t>Szilard</a:t>
            </a:r>
            <a:r>
              <a:rPr kumimoji="0" lang="cs-CZ" sz="4400" b="1" i="0" u="none" strike="noStrike" kern="1200" cap="none" spc="-1" normalizeH="0" baseline="0" noProof="0" dirty="0">
                <a:ln>
                  <a:noFill/>
                </a:ln>
                <a:solidFill>
                  <a:srgbClr val="000000"/>
                </a:solidFill>
                <a:effectLst/>
                <a:uLnTx/>
                <a:uFillTx/>
                <a:latin typeface="Calibri Light"/>
              </a:rPr>
              <a:t> v kontextu událostí</a:t>
            </a:r>
            <a:endParaRPr kumimoji="0" lang="cs-CZ" sz="4400" b="1" i="0" u="none" strike="noStrike" kern="1200" cap="none" spc="-1" normalizeH="0" baseline="0" noProof="0" dirty="0">
              <a:ln>
                <a:noFill/>
              </a:ln>
              <a:solidFill>
                <a:srgbClr val="000000"/>
              </a:solidFill>
              <a:effectLst/>
              <a:uLnTx/>
              <a:uFillTx/>
              <a:latin typeface="Calibri"/>
            </a:endParaRPr>
          </a:p>
        </p:txBody>
      </p:sp>
      <p:sp>
        <p:nvSpPr>
          <p:cNvPr id="6" name="TextShape 2"/>
          <p:cNvSpPr txBox="1"/>
          <p:nvPr/>
        </p:nvSpPr>
        <p:spPr>
          <a:xfrm>
            <a:off x="552645" y="5364679"/>
            <a:ext cx="5764219" cy="2279942"/>
          </a:xfrm>
          <a:prstGeom prst="rect">
            <a:avLst/>
          </a:prstGeom>
          <a:noFill/>
          <a:ln>
            <a:noFill/>
          </a:ln>
        </p:spPr>
        <p:txBody>
          <a:bodyPr>
            <a:normAutofit fontScale="93500"/>
          </a:bodyPr>
          <a:lstStyle/>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err="1">
                <a:ln>
                  <a:noFill/>
                </a:ln>
                <a:solidFill>
                  <a:srgbClr val="000000"/>
                </a:solidFill>
                <a:effectLst/>
                <a:uLnTx/>
                <a:uFillTx/>
                <a:latin typeface="Calibri"/>
              </a:rPr>
              <a:t>Szilard</a:t>
            </a:r>
            <a:r>
              <a:rPr kumimoji="0" lang="cs-CZ" sz="2400" b="0" i="0" u="none" strike="noStrike" kern="1200" cap="none" spc="-1" normalizeH="0" baseline="0" noProof="0" dirty="0">
                <a:ln>
                  <a:noFill/>
                </a:ln>
                <a:solidFill>
                  <a:srgbClr val="000000"/>
                </a:solidFill>
                <a:effectLst/>
                <a:uLnTx/>
                <a:uFillTx/>
                <a:latin typeface="Calibri"/>
              </a:rPr>
              <a:t> věděl, že </a:t>
            </a:r>
            <a:r>
              <a:rPr kumimoji="0" lang="cs-CZ" sz="2400" b="1" i="0" u="none" strike="noStrike" kern="1200" cap="none" spc="-1" normalizeH="0" baseline="0" noProof="0" dirty="0">
                <a:ln>
                  <a:noFill/>
                </a:ln>
                <a:solidFill>
                  <a:srgbClr val="FF0000"/>
                </a:solidFill>
                <a:effectLst/>
                <a:uLnTx/>
                <a:uFillTx/>
                <a:latin typeface="Calibri"/>
              </a:rPr>
              <a:t>Německo má vysokou šanci vyrobit atomovou bombu jako první</a:t>
            </a:r>
          </a:p>
          <a:p>
            <a:pPr marL="360" marR="0" lvl="0" indent="0" algn="l" defTabSz="914400" rtl="0" eaLnBrk="1" fontAlgn="auto" latinLnBrk="0" hangingPunct="1">
              <a:lnSpc>
                <a:spcPct val="90000"/>
              </a:lnSpc>
              <a:spcBef>
                <a:spcPts val="1001"/>
              </a:spcBef>
              <a:spcAft>
                <a:spcPts val="0"/>
              </a:spcAft>
              <a:buClr>
                <a:srgbClr val="000000"/>
              </a:buClr>
              <a:buSzTx/>
              <a:buFontTx/>
              <a:buNone/>
              <a:tabLst/>
              <a:defRPr/>
            </a:pPr>
            <a:r>
              <a:rPr kumimoji="0" lang="cs-CZ" sz="2400" b="1" i="0" u="none" strike="noStrike" kern="1200" cap="none" spc="-1" normalizeH="0" baseline="0" noProof="0" dirty="0">
                <a:ln>
                  <a:noFill/>
                </a:ln>
                <a:solidFill>
                  <a:srgbClr val="000000"/>
                </a:solidFill>
                <a:effectLst/>
                <a:uLnTx/>
                <a:uFillTx/>
                <a:latin typeface="Calibri"/>
              </a:rPr>
              <a:t> </a:t>
            </a:r>
            <a:r>
              <a:rPr kumimoji="0" lang="cs-CZ" sz="2400" b="0" i="0" u="none" strike="noStrike" kern="1200" cap="none" spc="-1" normalizeH="0" baseline="0" noProof="0" dirty="0">
                <a:ln>
                  <a:noFill/>
                </a:ln>
                <a:solidFill>
                  <a:srgbClr val="000000"/>
                </a:solidFill>
                <a:effectLst/>
                <a:uLnTx/>
                <a:uFillTx/>
                <a:latin typeface="Calibri"/>
              </a:rPr>
              <a:t>(</a:t>
            </a:r>
            <a:r>
              <a:rPr kumimoji="0" lang="cs-CZ" sz="2400" b="0" i="0" u="none" strike="noStrike" kern="1200" cap="none" spc="-1" normalizeH="0" baseline="0" noProof="0" dirty="0">
                <a:ln>
                  <a:noFill/>
                </a:ln>
                <a:solidFill>
                  <a:srgbClr val="000000"/>
                </a:solidFill>
                <a:effectLst/>
                <a:uLnTx/>
                <a:uFillTx/>
                <a:latin typeface="Calibri"/>
                <a:sym typeface="Wingdings" panose="05000000000000000000" pitchFamily="2" charset="2"/>
              </a:rPr>
              <a:t> </a:t>
            </a:r>
            <a:r>
              <a:rPr kumimoji="0" lang="cs-CZ" sz="2400" b="0" i="0" u="sng" strike="noStrike" kern="1200" cap="none" spc="-1" normalizeH="0" baseline="0" noProof="0" dirty="0">
                <a:ln>
                  <a:noFill/>
                </a:ln>
                <a:solidFill>
                  <a:srgbClr val="000000"/>
                </a:solidFill>
                <a:effectLst/>
                <a:uLnTx/>
                <a:uFillTx/>
                <a:latin typeface="Calibri"/>
              </a:rPr>
              <a:t>Otto Hahn </a:t>
            </a:r>
            <a:r>
              <a:rPr kumimoji="0" lang="cs-CZ" sz="2400" b="0" i="0" u="none" strike="noStrike" kern="1200" cap="none" spc="-1" normalizeH="0" baseline="0" noProof="0" dirty="0">
                <a:ln>
                  <a:noFill/>
                </a:ln>
                <a:solidFill>
                  <a:srgbClr val="000000"/>
                </a:solidFill>
                <a:effectLst/>
                <a:uLnTx/>
                <a:uFillTx/>
                <a:latin typeface="Calibri"/>
              </a:rPr>
              <a:t>– Kaiser Wilhelm Institut)</a:t>
            </a: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cs-CZ" sz="2400" b="0" i="0" u="none" strike="noStrike" kern="1200" cap="none" spc="-1" normalizeH="0" baseline="0" noProof="0" dirty="0">
              <a:ln>
                <a:noFill/>
              </a:ln>
              <a:solidFill>
                <a:srgbClr val="000000"/>
              </a:solidFill>
              <a:effectLst/>
              <a:uLnTx/>
              <a:uFillTx/>
              <a:latin typeface="Calibri"/>
            </a:endParaRPr>
          </a:p>
        </p:txBody>
      </p:sp>
      <p:sp>
        <p:nvSpPr>
          <p:cNvPr id="7" name="TextShape 2"/>
          <p:cNvSpPr txBox="1"/>
          <p:nvPr/>
        </p:nvSpPr>
        <p:spPr>
          <a:xfrm>
            <a:off x="558014" y="1195611"/>
            <a:ext cx="5445744" cy="2949734"/>
          </a:xfrm>
          <a:prstGeom prst="rect">
            <a:avLst/>
          </a:prstGeom>
          <a:noFill/>
          <a:ln>
            <a:noFill/>
          </a:ln>
        </p:spPr>
        <p:txBody>
          <a:bodyPr>
            <a:normAutofit fontScale="93500"/>
          </a:bodyPr>
          <a:lstStyle/>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srgbClr val="000000"/>
                </a:solidFill>
                <a:effectLst/>
                <a:uLnTx/>
                <a:uFillTx/>
                <a:latin typeface="Calibri"/>
              </a:rPr>
              <a:t>V Německu byl toho času kancléřem </a:t>
            </a:r>
            <a:r>
              <a:rPr kumimoji="0" lang="cs-CZ" sz="2400" b="1" i="0" u="none" strike="noStrike" kern="1200" cap="none" spc="-1" normalizeH="0" baseline="0" noProof="0" dirty="0">
                <a:ln>
                  <a:noFill/>
                </a:ln>
                <a:solidFill>
                  <a:srgbClr val="000000"/>
                </a:solidFill>
                <a:effectLst/>
                <a:uLnTx/>
                <a:uFillTx/>
                <a:latin typeface="Calibri"/>
              </a:rPr>
              <a:t>Adolf Hitler </a:t>
            </a:r>
            <a:r>
              <a:rPr kumimoji="0" lang="cs-CZ" sz="2400" b="0" i="0" u="none" strike="noStrike" kern="1200" cap="none" spc="-1" normalizeH="0" baseline="0" noProof="0" dirty="0">
                <a:ln>
                  <a:noFill/>
                </a:ln>
                <a:solidFill>
                  <a:srgbClr val="000000"/>
                </a:solidFill>
                <a:effectLst/>
                <a:uLnTx/>
                <a:uFillTx/>
                <a:latin typeface="Calibri"/>
              </a:rPr>
              <a:t>a Německo bylo vědeckou mocností</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srgbClr val="000000"/>
                </a:solidFill>
                <a:effectLst/>
                <a:uLnTx/>
                <a:uFillTx/>
                <a:latin typeface="Calibri"/>
              </a:rPr>
              <a:t>Albert Einstein a Leo </a:t>
            </a:r>
            <a:r>
              <a:rPr kumimoji="0" lang="cs-CZ" sz="2400" b="0" i="0" u="none" strike="noStrike" kern="1200" cap="none" spc="-1" normalizeH="0" baseline="0" noProof="0" dirty="0" err="1">
                <a:ln>
                  <a:noFill/>
                </a:ln>
                <a:solidFill>
                  <a:srgbClr val="000000"/>
                </a:solidFill>
                <a:effectLst/>
                <a:uLnTx/>
                <a:uFillTx/>
                <a:latin typeface="Calibri"/>
              </a:rPr>
              <a:t>Szilard</a:t>
            </a:r>
            <a:r>
              <a:rPr kumimoji="0" lang="cs-CZ" sz="2400" b="0" i="0" u="none" strike="noStrike" kern="1200" cap="none" spc="-1" normalizeH="0" baseline="0" noProof="0" dirty="0">
                <a:ln>
                  <a:noFill/>
                </a:ln>
                <a:solidFill>
                  <a:srgbClr val="000000"/>
                </a:solidFill>
                <a:effectLst/>
                <a:uLnTx/>
                <a:uFillTx/>
                <a:latin typeface="Calibri"/>
              </a:rPr>
              <a:t> (maďarský žid) prchají do USA</a:t>
            </a:r>
          </a:p>
          <a:p>
            <a:pPr marL="360" marR="0" lvl="0" indent="0" algn="l" defTabSz="914400" rtl="0" eaLnBrk="1" fontAlgn="auto" latinLnBrk="0" hangingPunct="1">
              <a:lnSpc>
                <a:spcPct val="90000"/>
              </a:lnSpc>
              <a:spcBef>
                <a:spcPts val="1001"/>
              </a:spcBef>
              <a:spcAft>
                <a:spcPts val="0"/>
              </a:spcAft>
              <a:buClr>
                <a:srgbClr val="000000"/>
              </a:buClr>
              <a:buSzTx/>
              <a:buFontTx/>
              <a:buNone/>
              <a:tabLst/>
              <a:defRPr/>
            </a:pPr>
            <a:r>
              <a:rPr kumimoji="0" lang="cs-CZ" sz="2400" b="0" i="0" u="none" strike="noStrike" kern="1200" cap="none" spc="-1" normalizeH="0" baseline="0" noProof="0" dirty="0">
                <a:ln>
                  <a:noFill/>
                </a:ln>
                <a:solidFill>
                  <a:srgbClr val="000000"/>
                </a:solidFill>
                <a:effectLst/>
                <a:uLnTx/>
                <a:uFillTx/>
                <a:latin typeface="Calibri"/>
              </a:rPr>
              <a:t> </a:t>
            </a: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2786" y="1087323"/>
            <a:ext cx="4918882" cy="2555718"/>
          </a:xfrm>
          <a:prstGeom prst="rect">
            <a:avLst/>
          </a:prstGeom>
          <a:ln>
            <a:solidFill>
              <a:schemeClr val="tx1"/>
            </a:solidFill>
          </a:ln>
        </p:spPr>
      </p:pic>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t="5212" b="12339"/>
          <a:stretch/>
        </p:blipFill>
        <p:spPr>
          <a:xfrm>
            <a:off x="1830402" y="2844307"/>
            <a:ext cx="1753844" cy="2169017"/>
          </a:xfrm>
          <a:prstGeom prst="rect">
            <a:avLst/>
          </a:prstGeom>
        </p:spPr>
      </p:pic>
      <p:pic>
        <p:nvPicPr>
          <p:cNvPr id="11" name="Obrázek 3"/>
          <p:cNvPicPr/>
          <p:nvPr/>
        </p:nvPicPr>
        <p:blipFill>
          <a:blip r:embed="rId4" cstate="print"/>
          <a:stretch/>
        </p:blipFill>
        <p:spPr>
          <a:xfrm>
            <a:off x="3591117" y="2844308"/>
            <a:ext cx="2169017" cy="2169017"/>
          </a:xfrm>
          <a:prstGeom prst="rect">
            <a:avLst/>
          </a:prstGeom>
          <a:ln>
            <a:noFill/>
          </a:ln>
        </p:spPr>
      </p:pic>
      <p:pic>
        <p:nvPicPr>
          <p:cNvPr id="3"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645" y="3405371"/>
            <a:ext cx="940873" cy="1084771"/>
          </a:xfrm>
          <a:prstGeom prst="rect">
            <a:avLst/>
          </a:prstGeom>
        </p:spPr>
      </p:pic>
      <p:pic>
        <p:nvPicPr>
          <p:cNvPr id="9" name="Obráze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2786" y="3871649"/>
            <a:ext cx="4924251" cy="2769892"/>
          </a:xfrm>
          <a:prstGeom prst="rect">
            <a:avLst/>
          </a:prstGeom>
          <a:ln>
            <a:solidFill>
              <a:schemeClr val="tx1"/>
            </a:solidFill>
          </a:ln>
        </p:spPr>
      </p:pic>
    </p:spTree>
    <p:extLst>
      <p:ext uri="{BB962C8B-B14F-4D97-AF65-F5344CB8AC3E}">
        <p14:creationId xmlns:p14="http://schemas.microsoft.com/office/powerpoint/2010/main" val="88421673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TextShape 1"/>
          <p:cNvSpPr txBox="1"/>
          <p:nvPr/>
        </p:nvSpPr>
        <p:spPr>
          <a:xfrm>
            <a:off x="467151" y="-27384"/>
            <a:ext cx="9878649" cy="1325160"/>
          </a:xfrm>
          <a:prstGeom prst="rect">
            <a:avLst/>
          </a:prstGeom>
          <a:noFill/>
          <a:ln>
            <a:noFill/>
          </a:ln>
        </p:spPr>
        <p:txBody>
          <a:bodyPr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err="1">
                <a:ln>
                  <a:noFill/>
                </a:ln>
                <a:solidFill>
                  <a:srgbClr val="000000"/>
                </a:solidFill>
                <a:effectLst/>
                <a:uLnTx/>
                <a:uFillTx/>
                <a:latin typeface="Calibri Light"/>
              </a:rPr>
              <a:t>Iréne</a:t>
            </a:r>
            <a:r>
              <a:rPr kumimoji="0" lang="cs-CZ" sz="4400" b="1" i="0" u="none" strike="noStrike" kern="1200" cap="none" spc="-1" normalizeH="0" baseline="0" noProof="0" dirty="0">
                <a:ln>
                  <a:noFill/>
                </a:ln>
                <a:solidFill>
                  <a:srgbClr val="000000"/>
                </a:solidFill>
                <a:effectLst/>
                <a:uLnTx/>
                <a:uFillTx/>
                <a:latin typeface="Calibri Light"/>
              </a:rPr>
              <a:t> </a:t>
            </a:r>
            <a:r>
              <a:rPr kumimoji="0" lang="cs-CZ" sz="4400" b="1" i="0" u="none" strike="noStrike" kern="1200" cap="none" spc="-1" normalizeH="0" baseline="0" noProof="0" dirty="0" err="1">
                <a:ln>
                  <a:noFill/>
                </a:ln>
                <a:solidFill>
                  <a:srgbClr val="000000"/>
                </a:solidFill>
                <a:effectLst/>
                <a:uLnTx/>
                <a:uFillTx/>
                <a:latin typeface="Calibri Light"/>
              </a:rPr>
              <a:t>Joliot</a:t>
            </a:r>
            <a:r>
              <a:rPr kumimoji="0" lang="cs-CZ" sz="4400" b="1" i="0" u="none" strike="noStrike" kern="1200" cap="none" spc="-1" normalizeH="0" baseline="0" noProof="0" dirty="0">
                <a:ln>
                  <a:noFill/>
                </a:ln>
                <a:solidFill>
                  <a:srgbClr val="000000"/>
                </a:solidFill>
                <a:effectLst/>
                <a:uLnTx/>
                <a:uFillTx/>
                <a:latin typeface="Calibri Light"/>
              </a:rPr>
              <a:t>-Curie: </a:t>
            </a:r>
            <a:r>
              <a:rPr kumimoji="0" lang="cs-CZ" sz="4400" b="1" i="0" u="none" strike="noStrike" kern="1200" cap="none" spc="-1" normalizeH="0" baseline="0" noProof="0" dirty="0">
                <a:ln>
                  <a:noFill/>
                </a:ln>
                <a:solidFill>
                  <a:srgbClr val="FF0000"/>
                </a:solidFill>
                <a:effectLst/>
                <a:uLnTx/>
                <a:uFillTx/>
                <a:latin typeface="Calibri" panose="020F0502020204030204" pitchFamily="34" charset="0"/>
                <a:cs typeface="Calibri" panose="020F0502020204030204" pitchFamily="34" charset="0"/>
              </a:rPr>
              <a:t>umělá radioaktivita </a:t>
            </a:r>
            <a:endParaRPr kumimoji="0" lang="cs-CZ" sz="4400" b="1" i="0" u="none" strike="noStrike" kern="1200" cap="none" spc="-1" normalizeH="0" baseline="0" noProof="0" dirty="0">
              <a:ln>
                <a:noFill/>
              </a:ln>
              <a:solidFill>
                <a:srgbClr val="000000"/>
              </a:solidFill>
              <a:effectLst/>
              <a:uLnTx/>
              <a:uFillTx/>
              <a:latin typeface="Calibri"/>
            </a:endParaRPr>
          </a:p>
        </p:txBody>
      </p:sp>
      <p:sp>
        <p:nvSpPr>
          <p:cNvPr id="395" name="CustomShape 3"/>
          <p:cNvSpPr/>
          <p:nvPr/>
        </p:nvSpPr>
        <p:spPr>
          <a:xfrm>
            <a:off x="576008" y="1260772"/>
            <a:ext cx="8388091" cy="189137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65113" marR="0" lvl="0" indent="-265113"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Ve stopách svých rodičů dále pokračovala </a:t>
            </a:r>
            <a:r>
              <a:rPr kumimoji="0" lang="cs-CZ" sz="2800" b="1" i="0" u="none" strike="noStrike" kern="1200" cap="none" spc="-1" normalizeH="0" baseline="0" noProof="0" dirty="0" err="1">
                <a:ln>
                  <a:noFill/>
                </a:ln>
                <a:solidFill>
                  <a:srgbClr val="000000"/>
                </a:solidFill>
                <a:effectLst/>
                <a:uLnTx/>
                <a:uFillTx/>
                <a:latin typeface="Calibri" panose="020F0502020204030204" pitchFamily="34" charset="0"/>
                <a:cs typeface="Calibri" panose="020F0502020204030204" pitchFamily="34" charset="0"/>
              </a:rPr>
              <a:t>Iréne</a:t>
            </a:r>
            <a:r>
              <a:rPr kumimoji="0" lang="cs-CZ" sz="2800" b="1"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cs-CZ" sz="2800" b="1" i="0" u="none" strike="noStrike" kern="1200" cap="none" spc="-1" normalizeH="0" baseline="0" noProof="0" dirty="0" err="1">
                <a:ln>
                  <a:noFill/>
                </a:ln>
                <a:solidFill>
                  <a:srgbClr val="000000"/>
                </a:solidFill>
                <a:effectLst/>
                <a:uLnTx/>
                <a:uFillTx/>
                <a:latin typeface="Calibri" panose="020F0502020204030204" pitchFamily="34" charset="0"/>
                <a:cs typeface="Calibri" panose="020F0502020204030204" pitchFamily="34" charset="0"/>
              </a:rPr>
              <a:t>Joliot</a:t>
            </a:r>
            <a:r>
              <a:rPr kumimoji="0" lang="cs-CZ" sz="2800" b="1"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-Curie s manželem </a:t>
            </a:r>
            <a:r>
              <a:rPr kumimoji="0" lang="cs-CZ" sz="2800" b="1" i="0" u="none" strike="noStrike" kern="1200" cap="none" spc="-1" normalizeH="0" baseline="0" noProof="0" dirty="0" err="1">
                <a:ln>
                  <a:noFill/>
                </a:ln>
                <a:solidFill>
                  <a:srgbClr val="000000"/>
                </a:solidFill>
                <a:effectLst/>
                <a:uLnTx/>
                <a:uFillTx/>
                <a:latin typeface="Calibri" panose="020F0502020204030204" pitchFamily="34" charset="0"/>
                <a:cs typeface="Calibri" panose="020F0502020204030204" pitchFamily="34" charset="0"/>
              </a:rPr>
              <a:t>Frédericem</a:t>
            </a: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265113" marR="0" lvl="0" indent="-265113"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Dokázali, že </a:t>
            </a:r>
            <a:r>
              <a:rPr kumimoji="0" lang="cs-CZ" sz="2800" b="1"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neutrony mají o něco větší hmotnost než protony</a:t>
            </a: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endParaRPr kumimoji="0" lang="cs-CZ" sz="2800" b="0" i="0" u="none" strike="noStrike" kern="1200" cap="none" spc="-1"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013" y="548273"/>
            <a:ext cx="2176807" cy="3018505"/>
          </a:xfrm>
          <a:prstGeom prst="rect">
            <a:avLst/>
          </a:prstGeom>
        </p:spPr>
      </p:pic>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l="3881" r="54672" b="20526"/>
          <a:stretch/>
        </p:blipFill>
        <p:spPr>
          <a:xfrm>
            <a:off x="9625013" y="3580444"/>
            <a:ext cx="2176807" cy="3130455"/>
          </a:xfrm>
          <a:prstGeom prst="rect">
            <a:avLst/>
          </a:prstGeom>
        </p:spPr>
      </p:pic>
      <p:sp>
        <p:nvSpPr>
          <p:cNvPr id="7" name="CustomShape 3"/>
          <p:cNvSpPr/>
          <p:nvPr/>
        </p:nvSpPr>
        <p:spPr>
          <a:xfrm>
            <a:off x="563976" y="3219880"/>
            <a:ext cx="8600649" cy="341486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65113" marR="0" lvl="0" indent="-265113"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Při výzkumu neutronů </a:t>
            </a:r>
            <a:r>
              <a:rPr kumimoji="0" lang="cs-CZ" sz="2800" b="1" i="0" u="none" strike="noStrike" kern="1200" cap="none" spc="-1" normalizeH="0" baseline="0" noProof="0" dirty="0">
                <a:ln>
                  <a:noFill/>
                </a:ln>
                <a:solidFill>
                  <a:srgbClr val="FF0000"/>
                </a:solidFill>
                <a:effectLst/>
                <a:uLnTx/>
                <a:uFillTx/>
                <a:latin typeface="Calibri" panose="020F0502020204030204" pitchFamily="34" charset="0"/>
                <a:cs typeface="Calibri" panose="020F0502020204030204" pitchFamily="34" charset="0"/>
              </a:rPr>
              <a:t>ostřelovali atomy </a:t>
            </a: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hliníku, hořčíku a boru </a:t>
            </a:r>
            <a:r>
              <a:rPr kumimoji="0" lang="cs-CZ" sz="2800" b="1" i="0" u="none" strike="noStrike" kern="1200" cap="none" spc="-1" normalizeH="0" baseline="0" noProof="0" dirty="0">
                <a:ln>
                  <a:noFill/>
                </a:ln>
                <a:solidFill>
                  <a:srgbClr val="FF0000"/>
                </a:solidFill>
                <a:effectLst/>
                <a:uLnTx/>
                <a:uFillTx/>
                <a:latin typeface="Calibri" panose="020F0502020204030204" pitchFamily="34" charset="0"/>
                <a:cs typeface="Calibri" panose="020F0502020204030204" pitchFamily="34" charset="0"/>
              </a:rPr>
              <a:t>částicemi </a:t>
            </a:r>
            <a:r>
              <a:rPr kumimoji="0" lang="el-GR" sz="2800" b="1" i="0" u="none" strike="noStrike" kern="1200" cap="none" spc="-1" normalizeH="0" baseline="0" noProof="0" dirty="0">
                <a:ln>
                  <a:noFill/>
                </a:ln>
                <a:solidFill>
                  <a:srgbClr val="FF0000"/>
                </a:solidFill>
                <a:effectLst/>
                <a:uLnTx/>
                <a:uFillTx/>
                <a:latin typeface="Calibri" panose="020F0502020204030204" pitchFamily="34" charset="0"/>
                <a:cs typeface="Calibri" panose="020F0502020204030204" pitchFamily="34" charset="0"/>
              </a:rPr>
              <a:t>α </a:t>
            </a:r>
            <a:r>
              <a:rPr kumimoji="0" lang="el-GR"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kladně nabitá jádra helia)</a:t>
            </a:r>
          </a:p>
          <a:p>
            <a:pPr marL="265113" marR="0" lvl="0" indent="-265113"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Zjistili, že </a:t>
            </a:r>
            <a:r>
              <a:rPr kumimoji="0" lang="cs-CZ" sz="2800" b="1" i="0" u="none" strike="noStrike" kern="1200" cap="none" spc="-1" normalizeH="0" baseline="0" noProof="0" dirty="0">
                <a:ln>
                  <a:noFill/>
                </a:ln>
                <a:solidFill>
                  <a:srgbClr val="FF0000"/>
                </a:solidFill>
                <a:effectLst/>
                <a:uLnTx/>
                <a:uFillTx/>
                <a:latin typeface="Calibri" panose="020F0502020204030204" pitchFamily="34" charset="0"/>
                <a:cs typeface="Calibri" panose="020F0502020204030204" pitchFamily="34" charset="0"/>
              </a:rPr>
              <a:t>tyto prvky, PŮVODNĚ NERADIOAKTIVNÍ, začaly vyzařovat neviditelné radioaktivní záření </a:t>
            </a:r>
            <a:r>
              <a:rPr kumimoji="0" lang="cs-CZ" sz="2800" b="0" i="0" u="none" strike="noStrike" kern="1200" cap="none" spc="-1" normalizeH="0" baseline="0" noProof="0" dirty="0">
                <a:ln>
                  <a:noFill/>
                </a:ln>
                <a:solidFill>
                  <a:prstClr val="black"/>
                </a:solidFill>
                <a:effectLst/>
                <a:uLnTx/>
                <a:uFillTx/>
                <a:latin typeface="Calibri" panose="020F0502020204030204" pitchFamily="34" charset="0"/>
                <a:cs typeface="Calibri" panose="020F0502020204030204" pitchFamily="34" charset="0"/>
              </a:rPr>
              <a:t>(</a:t>
            </a: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až na základě jejich ostřelování).</a:t>
            </a:r>
          </a:p>
          <a:p>
            <a:pPr marL="265113" marR="0" lvl="0" indent="-265113"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Tento jev byl označen jako </a:t>
            </a:r>
            <a:r>
              <a:rPr kumimoji="0" lang="cs-CZ" sz="2800" b="1" i="0" u="none" strike="noStrike" kern="1200" cap="none" spc="-1" normalizeH="0" baseline="0" noProof="0" dirty="0">
                <a:ln>
                  <a:noFill/>
                </a:ln>
                <a:solidFill>
                  <a:srgbClr val="FF0000"/>
                </a:solidFill>
                <a:effectLst/>
                <a:uLnTx/>
                <a:uFillTx/>
                <a:latin typeface="Calibri" panose="020F0502020204030204" pitchFamily="34" charset="0"/>
                <a:cs typeface="Calibri" panose="020F0502020204030204" pitchFamily="34" charset="0"/>
              </a:rPr>
              <a:t>umělá radioaktivita (1934)</a:t>
            </a: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 neboť byl vznik radioaktivního záření uměle vyvolán.</a:t>
            </a:r>
            <a:endParaRPr kumimoji="0" lang="cs-CZ" sz="2800" b="0" i="0" u="none" strike="noStrike" kern="1200" cap="none" spc="-1"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59953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2"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CA9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524256" y="491260"/>
            <a:ext cx="6594189" cy="1625210"/>
          </a:xfrm>
        </p:spPr>
        <p:txBody>
          <a:bodyPr vert="horz" lIns="91440" tIns="45720" rIns="91440" bIns="45720" rtlCol="0" anchor="ctr">
            <a:normAutofit/>
          </a:bodyPr>
          <a:lstStyle/>
          <a:p>
            <a:pPr algn="l" rtl="0">
              <a:lnSpc>
                <a:spcPct val="90000"/>
              </a:lnSpc>
              <a:spcBef>
                <a:spcPct val="0"/>
              </a:spcBef>
              <a:defRPr/>
            </a:pPr>
            <a:r>
              <a:rPr lang="en-US" sz="4400" b="1" kern="1200" spc="-1">
                <a:solidFill>
                  <a:srgbClr val="FFFFFF"/>
                </a:solidFill>
                <a:latin typeface="+mj-lt"/>
                <a:ea typeface="+mj-ea"/>
                <a:cs typeface="+mj-cs"/>
              </a:rPr>
              <a:t>Iréne Joliot-Curie</a:t>
            </a:r>
            <a:br>
              <a:rPr lang="en-US" sz="4400" b="1" kern="1200" spc="-1">
                <a:solidFill>
                  <a:srgbClr val="FFFFFF"/>
                </a:solidFill>
                <a:latin typeface="+mj-lt"/>
                <a:ea typeface="+mj-ea"/>
                <a:cs typeface="+mj-cs"/>
              </a:rPr>
            </a:br>
            <a:endParaRPr lang="en-US" sz="4400" b="1" kern="1200">
              <a:solidFill>
                <a:srgbClr val="FFFFFF"/>
              </a:solidFill>
              <a:latin typeface="+mj-lt"/>
              <a:ea typeface="+mj-ea"/>
              <a:cs typeface="+mj-cs"/>
            </a:endParaRPr>
          </a:p>
        </p:txBody>
      </p:sp>
      <p:pic>
        <p:nvPicPr>
          <p:cNvPr id="171010" name="Picture 2" descr="Image result for Iréne Joliot-Curie"/>
          <p:cNvPicPr>
            <a:picLocks noChangeAspect="1" noChangeArrowheads="1"/>
          </p:cNvPicPr>
          <p:nvPr/>
        </p:nvPicPr>
        <p:blipFill rotWithShape="1">
          <a:blip r:embed="rId2" cstate="print"/>
          <a:srcRect l="25647" r="16553" b="-3"/>
          <a:stretch/>
        </p:blipFill>
        <p:spPr bwMode="auto">
          <a:xfrm>
            <a:off x="327546" y="2454903"/>
            <a:ext cx="3442801" cy="4080254"/>
          </a:xfrm>
          <a:prstGeom prst="rect">
            <a:avLst/>
          </a:prstGeom>
          <a:noFill/>
        </p:spPr>
      </p:pic>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l="7493" r="9396"/>
          <a:stretch/>
        </p:blipFill>
        <p:spPr>
          <a:xfrm>
            <a:off x="3942260" y="2454901"/>
            <a:ext cx="3442803" cy="4080255"/>
          </a:xfrm>
          <a:prstGeom prst="rect">
            <a:avLst/>
          </a:prstGeom>
        </p:spPr>
      </p:pic>
      <p:sp>
        <p:nvSpPr>
          <p:cNvPr id="17101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stomShape 2"/>
          <p:cNvSpPr/>
          <p:nvPr/>
        </p:nvSpPr>
        <p:spPr>
          <a:xfrm>
            <a:off x="7957973" y="763523"/>
            <a:ext cx="3511296" cy="5330952"/>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marL="171360" marR="0" lvl="0" indent="-228600" algn="l" defTabSz="914400" rtl="0" eaLnBrk="1" fontAlgn="auto" latinLnBrk="0" hangingPunct="1">
              <a:lnSpc>
                <a:spcPct val="90000"/>
              </a:lnSpc>
              <a:spcBef>
                <a:spcPts val="0"/>
              </a:spcBef>
              <a:spcAft>
                <a:spcPts val="600"/>
              </a:spcAft>
              <a:buClr>
                <a:srgbClr val="FF0000"/>
              </a:buClr>
              <a:buSzTx/>
              <a:buFont typeface="Arial" panose="020B0604020202020204" pitchFamily="34" charset="0"/>
              <a:buChar char="•"/>
              <a:tabLst/>
              <a:defRPr/>
            </a:pPr>
            <a:r>
              <a:rPr kumimoji="0" lang="en-US" sz="2200" b="0" i="0" u="none" strike="noStrike" kern="1200" cap="none" spc="-1" normalizeH="0" baseline="0" noProof="0" dirty="0">
                <a:ln>
                  <a:noFill/>
                </a:ln>
                <a:solidFill>
                  <a:srgbClr val="FFFFFF"/>
                </a:solidFill>
                <a:effectLst/>
                <a:uLnTx/>
                <a:uFillTx/>
                <a:latin typeface="Arial"/>
              </a:rPr>
              <a:t>V </a:t>
            </a:r>
            <a:r>
              <a:rPr kumimoji="0" lang="en-US" sz="2200" b="0" i="0" u="none" strike="noStrike" kern="1200" cap="none" spc="-1" normalizeH="0" baseline="0" noProof="0" dirty="0" err="1">
                <a:ln>
                  <a:noFill/>
                </a:ln>
                <a:solidFill>
                  <a:srgbClr val="FFFFFF"/>
                </a:solidFill>
                <a:effectLst/>
                <a:uLnTx/>
                <a:uFillTx/>
                <a:latin typeface="Arial"/>
              </a:rPr>
              <a:t>roce</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1" i="0" u="sng" strike="noStrike" kern="1200" cap="none" spc="-1" normalizeH="0" baseline="0" noProof="0" dirty="0">
                <a:ln>
                  <a:noFill/>
                </a:ln>
                <a:solidFill>
                  <a:srgbClr val="FFFFFF"/>
                </a:solidFill>
                <a:effectLst/>
                <a:uLnTx/>
                <a:uFillTx/>
                <a:latin typeface="Arial"/>
              </a:rPr>
              <a:t>1935</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společně</a:t>
            </a:r>
            <a:r>
              <a:rPr kumimoji="0" lang="en-US" sz="2200" b="0" i="0" u="none" strike="noStrike" kern="1200" cap="none" spc="-1" normalizeH="0" baseline="0" noProof="0" dirty="0">
                <a:ln>
                  <a:noFill/>
                </a:ln>
                <a:solidFill>
                  <a:srgbClr val="FFFFFF"/>
                </a:solidFill>
                <a:effectLst/>
                <a:uLnTx/>
                <a:uFillTx/>
                <a:latin typeface="Arial"/>
              </a:rPr>
              <a:t> se </a:t>
            </a:r>
            <a:r>
              <a:rPr kumimoji="0" lang="en-US" sz="2200" b="0" i="0" u="none" strike="noStrike" kern="1200" cap="none" spc="-1" normalizeH="0" baseline="0" noProof="0" dirty="0" err="1">
                <a:ln>
                  <a:noFill/>
                </a:ln>
                <a:solidFill>
                  <a:srgbClr val="FFFFFF"/>
                </a:solidFill>
                <a:effectLst/>
                <a:uLnTx/>
                <a:uFillTx/>
                <a:latin typeface="Arial"/>
              </a:rPr>
              <a:t>svým</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manželem</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Frédericem</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obdržela</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Nobelovu</a:t>
            </a:r>
            <a:r>
              <a:rPr kumimoji="0" lang="en-US" sz="2200" b="1" i="0" u="none" strike="noStrike" kern="1200" cap="none" spc="-1" normalizeH="0" baseline="0" noProof="0" dirty="0">
                <a:ln>
                  <a:noFill/>
                </a:ln>
                <a:solidFill>
                  <a:srgbClr val="FF0000"/>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cenu</a:t>
            </a:r>
            <a:r>
              <a:rPr kumimoji="0" lang="en-US" sz="2200" b="1" i="0" u="none" strike="noStrike" kern="1200" cap="none" spc="-1" normalizeH="0" baseline="0" noProof="0" dirty="0">
                <a:ln>
                  <a:noFill/>
                </a:ln>
                <a:solidFill>
                  <a:srgbClr val="FF0000"/>
                </a:solidFill>
                <a:effectLst/>
                <a:uLnTx/>
                <a:uFillTx/>
                <a:latin typeface="Arial"/>
              </a:rPr>
              <a:t> za </a:t>
            </a:r>
            <a:r>
              <a:rPr kumimoji="0" lang="en-US" sz="2200" b="1" i="0" u="none" strike="noStrike" kern="1200" cap="none" spc="-1" normalizeH="0" baseline="0" noProof="0" dirty="0" err="1">
                <a:ln>
                  <a:noFill/>
                </a:ln>
                <a:solidFill>
                  <a:srgbClr val="FF0000"/>
                </a:solidFill>
                <a:effectLst/>
                <a:uLnTx/>
                <a:uFillTx/>
                <a:latin typeface="Arial"/>
              </a:rPr>
              <a:t>chemii</a:t>
            </a:r>
            <a:r>
              <a:rPr kumimoji="0" lang="en-US" sz="2200" b="1" i="0" u="none" strike="noStrike" kern="1200" cap="none" spc="-1" normalizeH="0" baseline="0" noProof="0" dirty="0">
                <a:ln>
                  <a:noFill/>
                </a:ln>
                <a:solidFill>
                  <a:srgbClr val="FF0000"/>
                </a:solidFill>
                <a:effectLst/>
                <a:uLnTx/>
                <a:uFillTx/>
                <a:latin typeface="Arial"/>
              </a:rPr>
              <a:t> za </a:t>
            </a:r>
            <a:r>
              <a:rPr kumimoji="0" lang="en-US" sz="2200" b="1" i="0" u="none" strike="noStrike" kern="1200" cap="none" spc="-1" normalizeH="0" baseline="0" noProof="0" dirty="0" err="1">
                <a:ln>
                  <a:noFill/>
                </a:ln>
                <a:solidFill>
                  <a:srgbClr val="FF0000"/>
                </a:solidFill>
                <a:effectLst/>
                <a:uLnTx/>
                <a:uFillTx/>
                <a:latin typeface="Arial"/>
              </a:rPr>
              <a:t>společné</a:t>
            </a:r>
            <a:r>
              <a:rPr kumimoji="0" lang="en-US" sz="2200" b="1" i="0" u="none" strike="noStrike" kern="1200" cap="none" spc="-1" normalizeH="0" baseline="0" noProof="0" dirty="0">
                <a:ln>
                  <a:noFill/>
                </a:ln>
                <a:solidFill>
                  <a:srgbClr val="FF0000"/>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práce</a:t>
            </a:r>
            <a:r>
              <a:rPr kumimoji="0" lang="en-US" sz="2200" b="1" i="0" u="none" strike="noStrike" kern="1200" cap="none" spc="-1" normalizeH="0" baseline="0" noProof="0" dirty="0">
                <a:ln>
                  <a:noFill/>
                </a:ln>
                <a:solidFill>
                  <a:srgbClr val="FF0000"/>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na</a:t>
            </a:r>
            <a:r>
              <a:rPr kumimoji="0" lang="en-US" sz="2200" b="1" i="0" u="none" strike="noStrike" kern="1200" cap="none" spc="-1" normalizeH="0" baseline="0" noProof="0" dirty="0">
                <a:ln>
                  <a:noFill/>
                </a:ln>
                <a:solidFill>
                  <a:srgbClr val="FF0000"/>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syntéze</a:t>
            </a:r>
            <a:r>
              <a:rPr kumimoji="0" lang="en-US" sz="2200" b="1" i="0" u="none" strike="noStrike" kern="1200" cap="none" spc="-1" normalizeH="0" baseline="0" noProof="0" dirty="0">
                <a:ln>
                  <a:noFill/>
                </a:ln>
                <a:solidFill>
                  <a:srgbClr val="FF0000"/>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nových</a:t>
            </a:r>
            <a:r>
              <a:rPr kumimoji="0" lang="en-US" sz="2200" b="1" i="0" u="none" strike="noStrike" kern="1200" cap="none" spc="-1" normalizeH="0" baseline="0" noProof="0" dirty="0">
                <a:ln>
                  <a:noFill/>
                </a:ln>
                <a:solidFill>
                  <a:srgbClr val="FF0000"/>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radioaktivních</a:t>
            </a:r>
            <a:r>
              <a:rPr kumimoji="0" lang="en-US" sz="2200" b="1" i="0" u="none" strike="noStrike" kern="1200" cap="none" spc="-1" normalizeH="0" baseline="0" noProof="0" dirty="0">
                <a:ln>
                  <a:noFill/>
                </a:ln>
                <a:solidFill>
                  <a:srgbClr val="FF0000"/>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prvků</a:t>
            </a:r>
            <a:r>
              <a:rPr kumimoji="0" lang="en-US" sz="2200" b="0" i="0" u="none" strike="noStrike" kern="1200" cap="none" spc="-1" normalizeH="0" baseline="0" noProof="0" dirty="0">
                <a:ln>
                  <a:noFill/>
                </a:ln>
                <a:solidFill>
                  <a:srgbClr val="FFFFFF"/>
                </a:solidFill>
                <a:effectLst/>
                <a:uLnTx/>
                <a:uFillTx/>
                <a:latin typeface="Arial"/>
              </a:rPr>
              <a:t>. </a:t>
            </a:r>
          </a:p>
          <a:p>
            <a:pPr marL="171360" marR="0" lvl="0" indent="-228600" algn="l" defTabSz="914400" rtl="0" eaLnBrk="1" fontAlgn="auto" latinLnBrk="0" hangingPunct="1">
              <a:lnSpc>
                <a:spcPct val="90000"/>
              </a:lnSpc>
              <a:spcBef>
                <a:spcPts val="0"/>
              </a:spcBef>
              <a:spcAft>
                <a:spcPts val="600"/>
              </a:spcAft>
              <a:buClr>
                <a:srgbClr val="FF0000"/>
              </a:buClr>
              <a:buSzTx/>
              <a:buFont typeface="Arial" panose="020B0604020202020204" pitchFamily="34" charset="0"/>
              <a:buChar char="•"/>
              <a:tabLst/>
              <a:defRPr/>
            </a:pPr>
            <a:r>
              <a:rPr kumimoji="0" lang="en-US" sz="2200" b="0" i="0" u="none" strike="noStrike" kern="1200" cap="none" spc="-1" normalizeH="0" baseline="0" noProof="0" dirty="0" err="1">
                <a:ln>
                  <a:noFill/>
                </a:ln>
                <a:solidFill>
                  <a:srgbClr val="FFFFFF"/>
                </a:solidFill>
                <a:effectLst/>
                <a:uLnTx/>
                <a:uFillTx/>
                <a:latin typeface="Arial"/>
              </a:rPr>
              <a:t>ve</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stejném</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roce</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objevila</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také</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neptuniovou</a:t>
            </a:r>
            <a:r>
              <a:rPr kumimoji="0" lang="en-US" sz="2200" b="1" i="0" u="none" strike="noStrike" kern="1200" cap="none" spc="-1" normalizeH="0" baseline="0" noProof="0" dirty="0">
                <a:ln>
                  <a:noFill/>
                </a:ln>
                <a:solidFill>
                  <a:srgbClr val="FF0000"/>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radioaktivní</a:t>
            </a:r>
            <a:r>
              <a:rPr kumimoji="0" lang="en-US" sz="2200" b="1" i="0" u="none" strike="noStrike" kern="1200" cap="none" spc="-1" normalizeH="0" baseline="0" noProof="0" dirty="0">
                <a:ln>
                  <a:noFill/>
                </a:ln>
                <a:solidFill>
                  <a:srgbClr val="FF0000"/>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řadu</a:t>
            </a:r>
            <a:r>
              <a:rPr kumimoji="0" lang="en-US" sz="2200" b="1" i="0" u="none" strike="noStrike" kern="1200" cap="none" spc="-1" normalizeH="0" baseline="0" noProof="0" dirty="0">
                <a:ln>
                  <a:noFill/>
                </a:ln>
                <a:solidFill>
                  <a:srgbClr val="FF0000"/>
                </a:solidFill>
                <a:effectLst/>
                <a:uLnTx/>
                <a:uFillTx/>
                <a:latin typeface="Arial"/>
              </a:rPr>
              <a:t> </a:t>
            </a:r>
            <a:r>
              <a:rPr kumimoji="0" lang="en-US" sz="2200" b="1" i="0" u="none" strike="noStrike" kern="1200" cap="none" spc="-1" normalizeH="0" baseline="0" noProof="0" dirty="0">
                <a:ln>
                  <a:noFill/>
                </a:ln>
                <a:solidFill>
                  <a:srgbClr val="FFFFFF"/>
                </a:solidFill>
                <a:effectLst/>
                <a:uLnTx/>
                <a:uFillTx/>
                <a:latin typeface="Arial"/>
              </a:rPr>
              <a:t>(</a:t>
            </a:r>
            <a:r>
              <a:rPr kumimoji="0" lang="en-US" sz="2200" b="1" i="0" u="none" strike="noStrike" kern="1200" cap="none" spc="-1" normalizeH="0" baseline="0" noProof="0" dirty="0" err="1">
                <a:ln>
                  <a:noFill/>
                </a:ln>
                <a:solidFill>
                  <a:srgbClr val="FFFFFF"/>
                </a:solidFill>
                <a:effectLst/>
                <a:uLnTx/>
                <a:uFillTx/>
                <a:latin typeface="Arial"/>
              </a:rPr>
              <a:t>navíc</a:t>
            </a:r>
            <a:r>
              <a:rPr kumimoji="0" lang="en-US" sz="2200" b="1" i="0" u="none" strike="noStrike" kern="1200" cap="none" spc="-1" normalizeH="0" baseline="0" noProof="0" dirty="0">
                <a:ln>
                  <a:noFill/>
                </a:ln>
                <a:solidFill>
                  <a:srgbClr val="FFFFFF"/>
                </a:solidFill>
                <a:effectLst/>
                <a:uLnTx/>
                <a:uFillTx/>
                <a:latin typeface="Arial"/>
              </a:rPr>
              <a:t> k </a:t>
            </a:r>
            <a:r>
              <a:rPr kumimoji="0" lang="en-US" sz="2200" b="1" i="0" u="none" strike="noStrike" kern="1200" cap="none" spc="-1" normalizeH="0" baseline="0" noProof="0" dirty="0" err="1">
                <a:ln>
                  <a:noFill/>
                </a:ln>
                <a:solidFill>
                  <a:srgbClr val="FFFFFF"/>
                </a:solidFill>
                <a:effectLst/>
                <a:uLnTx/>
                <a:uFillTx/>
                <a:latin typeface="Arial"/>
              </a:rPr>
              <a:t>přirozeným</a:t>
            </a:r>
            <a:r>
              <a:rPr kumimoji="0" lang="en-US" sz="2200" b="1" i="0" u="none" strike="noStrike" kern="1200" cap="none" spc="-1" normalizeH="0" baseline="0" noProof="0" dirty="0">
                <a:ln>
                  <a:noFill/>
                </a:ln>
                <a:solidFill>
                  <a:srgbClr val="FFFFFF"/>
                </a:solidFill>
                <a:effectLst/>
                <a:uLnTx/>
                <a:uFillTx/>
                <a:latin typeface="Arial"/>
              </a:rPr>
              <a:t> </a:t>
            </a:r>
            <a:r>
              <a:rPr kumimoji="0" lang="en-US" sz="2200" b="1" i="0" u="none" strike="noStrike" kern="1200" cap="none" spc="-1" normalizeH="0" baseline="0" noProof="0" dirty="0" err="1">
                <a:ln>
                  <a:noFill/>
                </a:ln>
                <a:solidFill>
                  <a:srgbClr val="FFFFFF"/>
                </a:solidFill>
                <a:effectLst/>
                <a:uLnTx/>
                <a:uFillTx/>
                <a:latin typeface="Arial"/>
              </a:rPr>
              <a:t>řadám</a:t>
            </a:r>
            <a:r>
              <a:rPr kumimoji="0" lang="en-US" sz="2200" b="1" i="0" u="none" strike="noStrike" kern="1200" cap="none" spc="-1" normalizeH="0" baseline="0" noProof="0" dirty="0">
                <a:ln>
                  <a:noFill/>
                </a:ln>
                <a:solidFill>
                  <a:srgbClr val="FFFFFF"/>
                </a:solidFill>
                <a:effectLst/>
                <a:uLnTx/>
                <a:uFillTx/>
                <a:latin typeface="Arial"/>
              </a:rPr>
              <a:t> - </a:t>
            </a:r>
            <a:r>
              <a:rPr kumimoji="0" lang="en-US" sz="2200" b="1" i="0" u="none" strike="noStrike" kern="1200" cap="none" spc="-1" normalizeH="0" baseline="0" noProof="0" dirty="0" err="1">
                <a:ln>
                  <a:noFill/>
                </a:ln>
                <a:solidFill>
                  <a:srgbClr val="FFFFFF"/>
                </a:solidFill>
                <a:effectLst/>
                <a:uLnTx/>
                <a:uFillTx/>
                <a:latin typeface="Arial"/>
              </a:rPr>
              <a:t>uranové</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1" i="0" u="none" strike="noStrike" kern="1200" cap="none" spc="-1" normalizeH="0" baseline="0" noProof="0" dirty="0" err="1">
                <a:ln>
                  <a:noFill/>
                </a:ln>
                <a:solidFill>
                  <a:srgbClr val="FFFFFF"/>
                </a:solidFill>
                <a:effectLst/>
                <a:uLnTx/>
                <a:uFillTx/>
                <a:latin typeface="Arial"/>
              </a:rPr>
              <a:t>thoriové</a:t>
            </a:r>
            <a:r>
              <a:rPr kumimoji="0" lang="en-US" sz="2200" b="0" i="0" u="none" strike="noStrike" kern="1200" cap="none" spc="-1" normalizeH="0" baseline="0" noProof="0" dirty="0">
                <a:ln>
                  <a:noFill/>
                </a:ln>
                <a:solidFill>
                  <a:srgbClr val="FFFFFF"/>
                </a:solidFill>
                <a:effectLst/>
                <a:uLnTx/>
                <a:uFillTx/>
                <a:latin typeface="Arial"/>
              </a:rPr>
              <a:t> a </a:t>
            </a:r>
            <a:r>
              <a:rPr kumimoji="0" lang="en-US" sz="2200" b="1" i="0" u="none" strike="noStrike" kern="1200" cap="none" spc="-1" normalizeH="0" baseline="0" noProof="0" dirty="0" err="1">
                <a:ln>
                  <a:noFill/>
                </a:ln>
                <a:solidFill>
                  <a:srgbClr val="FFFFFF"/>
                </a:solidFill>
                <a:effectLst/>
                <a:uLnTx/>
                <a:uFillTx/>
                <a:latin typeface="Arial"/>
              </a:rPr>
              <a:t>aktiniové</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Kompletně</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byla</a:t>
            </a:r>
            <a:r>
              <a:rPr kumimoji="0" lang="en-US" sz="2200" b="0" i="0" u="none" strike="noStrike" kern="1200" cap="none" spc="-1" normalizeH="0" baseline="0" noProof="0" dirty="0">
                <a:ln>
                  <a:noFill/>
                </a:ln>
                <a:solidFill>
                  <a:srgbClr val="FFFFFF"/>
                </a:solidFill>
                <a:effectLst/>
                <a:uLnTx/>
                <a:uFillTx/>
                <a:latin typeface="Arial"/>
              </a:rPr>
              <a:t> ale </a:t>
            </a:r>
            <a:r>
              <a:rPr kumimoji="0" lang="en-US" sz="2200" b="0" i="0" u="none" strike="noStrike" kern="1200" cap="none" spc="-1" normalizeH="0" baseline="0" noProof="0" dirty="0" err="1">
                <a:ln>
                  <a:noFill/>
                </a:ln>
                <a:solidFill>
                  <a:srgbClr val="FFFFFF"/>
                </a:solidFill>
                <a:effectLst/>
                <a:uLnTx/>
                <a:uFillTx/>
                <a:latin typeface="Arial"/>
              </a:rPr>
              <a:t>tato</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rozpadová</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řada</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prozkoumána</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až</a:t>
            </a:r>
            <a:r>
              <a:rPr kumimoji="0" lang="en-US" sz="2200" b="0" i="0" u="none" strike="noStrike" kern="1200" cap="none" spc="-1" normalizeH="0" baseline="0" noProof="0" dirty="0">
                <a:ln>
                  <a:noFill/>
                </a:ln>
                <a:solidFill>
                  <a:srgbClr val="FFFFFF"/>
                </a:solidFill>
                <a:effectLst/>
                <a:uLnTx/>
                <a:uFillTx/>
                <a:latin typeface="Arial"/>
              </a:rPr>
              <a:t> v </a:t>
            </a:r>
            <a:r>
              <a:rPr kumimoji="0" lang="en-US" sz="2200" b="0" i="0" u="none" strike="noStrike" kern="1200" cap="none" spc="-1" normalizeH="0" baseline="0" noProof="0" dirty="0" err="1">
                <a:ln>
                  <a:noFill/>
                </a:ln>
                <a:solidFill>
                  <a:srgbClr val="FFFFFF"/>
                </a:solidFill>
                <a:effectLst/>
                <a:uLnTx/>
                <a:uFillTx/>
                <a:latin typeface="Arial"/>
              </a:rPr>
              <a:t>roce</a:t>
            </a:r>
            <a:r>
              <a:rPr kumimoji="0" lang="en-US" sz="2200" b="0" i="0" u="none" strike="noStrike" kern="1200" cap="none" spc="-1" normalizeH="0" baseline="0" noProof="0" dirty="0">
                <a:ln>
                  <a:noFill/>
                </a:ln>
                <a:solidFill>
                  <a:srgbClr val="FFFFFF"/>
                </a:solidFill>
                <a:effectLst/>
                <a:uLnTx/>
                <a:uFillTx/>
                <a:latin typeface="Arial"/>
              </a:rPr>
              <a:t> 1947.</a:t>
            </a:r>
          </a:p>
        </p:txBody>
      </p:sp>
    </p:spTree>
    <p:extLst>
      <p:ext uri="{BB962C8B-B14F-4D97-AF65-F5344CB8AC3E}">
        <p14:creationId xmlns:p14="http://schemas.microsoft.com/office/powerpoint/2010/main" val="405907041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4A0DAA12-864F-4B30-AC05-A00EA4D65A63}"/>
              </a:ext>
            </a:extLst>
          </p:cNvPr>
          <p:cNvSpPr/>
          <p:nvPr/>
        </p:nvSpPr>
        <p:spPr>
          <a:xfrm>
            <a:off x="0" y="3918857"/>
            <a:ext cx="12192000" cy="2775857"/>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rial"/>
            </a:endParaRPr>
          </a:p>
        </p:txBody>
      </p:sp>
      <p:sp>
        <p:nvSpPr>
          <p:cNvPr id="18" name="Rectangle 17">
            <a:extLst>
              <a:ext uri="{FF2B5EF4-FFF2-40B4-BE49-F238E27FC236}">
                <a16:creationId xmlns:a16="http://schemas.microsoft.com/office/drawing/2014/main" id="{746E2A38-ACC8-44E6-85E2-A79CBAF15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4086003"/>
            <a:ext cx="11100816" cy="22586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pic>
        <p:nvPicPr>
          <p:cNvPr id="7" name="Obrázek 6">
            <a:extLst>
              <a:ext uri="{FF2B5EF4-FFF2-40B4-BE49-F238E27FC236}">
                <a16:creationId xmlns:a16="http://schemas.microsoft.com/office/drawing/2014/main" id="{981F392A-C54B-414C-A5E9-875C4F513BF1}"/>
              </a:ext>
            </a:extLst>
          </p:cNvPr>
          <p:cNvPicPr>
            <a:picLocks noChangeAspect="1"/>
          </p:cNvPicPr>
          <p:nvPr/>
        </p:nvPicPr>
        <p:blipFill rotWithShape="1">
          <a:blip r:embed="rId2">
            <a:extLst>
              <a:ext uri="{28A0092B-C50C-407E-A947-70E740481C1C}">
                <a14:useLocalDpi xmlns:a14="http://schemas.microsoft.com/office/drawing/2010/main" val="0"/>
              </a:ext>
            </a:extLst>
          </a:blip>
          <a:srcRect r="3151" b="-3"/>
          <a:stretch/>
        </p:blipFill>
        <p:spPr>
          <a:xfrm>
            <a:off x="4328724" y="163286"/>
            <a:ext cx="6848371" cy="3464981"/>
          </a:xfrm>
          <a:prstGeom prst="rect">
            <a:avLst/>
          </a:prstGeom>
        </p:spPr>
      </p:pic>
      <p:sp>
        <p:nvSpPr>
          <p:cNvPr id="5" name="Obdélník 4">
            <a:extLst>
              <a:ext uri="{FF2B5EF4-FFF2-40B4-BE49-F238E27FC236}">
                <a16:creationId xmlns:a16="http://schemas.microsoft.com/office/drawing/2014/main" id="{9D203FA2-E1D4-4873-80BD-35218DC8B61C}"/>
              </a:ext>
            </a:extLst>
          </p:cNvPr>
          <p:cNvSpPr/>
          <p:nvPr/>
        </p:nvSpPr>
        <p:spPr>
          <a:xfrm>
            <a:off x="163286" y="4272030"/>
            <a:ext cx="11821885" cy="2218162"/>
          </a:xfrm>
          <a:prstGeom prst="rect">
            <a:avLst/>
          </a:prstGeom>
        </p:spPr>
        <p:txBody>
          <a:bodyPr vert="horz" lIns="91440" tIns="45720" rIns="91440" bIns="45720" rtlCol="0" anchor="ctr">
            <a:noAutofit/>
          </a:bodyPr>
          <a:lstStyle/>
          <a:p>
            <a:pPr marL="171360" marR="0" lvl="0" indent="-228600" algn="l" defTabSz="914400" rtl="0" eaLnBrk="1" fontAlgn="auto" latinLnBrk="0" hangingPunct="1">
              <a:lnSpc>
                <a:spcPct val="90000"/>
              </a:lnSpc>
              <a:spcBef>
                <a:spcPts val="0"/>
              </a:spcBef>
              <a:spcAft>
                <a:spcPts val="600"/>
              </a:spcAft>
              <a:buClr>
                <a:srgbClr val="FF0000"/>
              </a:buClr>
              <a:buSzTx/>
              <a:buFont typeface="Arial" panose="020B0604020202020204" pitchFamily="34" charset="0"/>
              <a:buChar char="•"/>
              <a:tabLst/>
              <a:defRPr/>
            </a:pPr>
            <a:r>
              <a:rPr kumimoji="0" lang="en-US" sz="1800" b="0" i="0" u="none" strike="noStrike" kern="1200" cap="none" spc="-1" normalizeH="0" baseline="0" noProof="0" dirty="0">
                <a:ln>
                  <a:noFill/>
                </a:ln>
                <a:solidFill>
                  <a:prstClr val="white"/>
                </a:solidFill>
                <a:effectLst/>
                <a:uLnTx/>
                <a:uFillTx/>
                <a:latin typeface="Arial"/>
              </a:rPr>
              <a:t>V </a:t>
            </a:r>
            <a:r>
              <a:rPr kumimoji="0" lang="en-US" sz="1800" b="0" i="0" u="none" strike="noStrike" kern="1200" cap="none" spc="-1" normalizeH="0" baseline="0" noProof="0" dirty="0" err="1">
                <a:ln>
                  <a:noFill/>
                </a:ln>
                <a:solidFill>
                  <a:prstClr val="white"/>
                </a:solidFill>
                <a:effectLst/>
                <a:uLnTx/>
                <a:uFillTx/>
                <a:latin typeface="Arial"/>
              </a:rPr>
              <a:t>roce</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1" i="0" u="none" strike="noStrike" kern="1200" cap="none" spc="-1" normalizeH="0" baseline="0" noProof="0" dirty="0">
                <a:ln>
                  <a:noFill/>
                </a:ln>
                <a:solidFill>
                  <a:prstClr val="white"/>
                </a:solidFill>
                <a:effectLst/>
                <a:uLnTx/>
                <a:uFillTx/>
                <a:latin typeface="Arial"/>
              </a:rPr>
              <a:t>1938</a:t>
            </a:r>
            <a:r>
              <a:rPr kumimoji="0" lang="en-US" sz="1800" b="0" i="0" u="none" strike="noStrike" kern="1200" cap="none" spc="-1" normalizeH="0" baseline="0" noProof="0" dirty="0">
                <a:ln>
                  <a:noFill/>
                </a:ln>
                <a:solidFill>
                  <a:prstClr val="white"/>
                </a:solidFill>
                <a:effectLst/>
                <a:uLnTx/>
                <a:uFillTx/>
                <a:latin typeface="Arial"/>
              </a:rPr>
              <a:t> Irene Joliot–Curie a Pavel </a:t>
            </a:r>
            <a:r>
              <a:rPr kumimoji="0" lang="en-US" sz="1800" b="0" i="0" u="none" strike="noStrike" kern="1200" cap="none" spc="-1" normalizeH="0" baseline="0" noProof="0" dirty="0" err="1">
                <a:ln>
                  <a:noFill/>
                </a:ln>
                <a:solidFill>
                  <a:prstClr val="white"/>
                </a:solidFill>
                <a:effectLst/>
                <a:uLnTx/>
                <a:uFillTx/>
                <a:latin typeface="Arial"/>
              </a:rPr>
              <a:t>Savic</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zjistili</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že</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jeden</a:t>
            </a:r>
            <a:r>
              <a:rPr kumimoji="0" lang="en-US" sz="1800" b="1" i="0" u="sng" strike="noStrike" kern="1200" cap="none" spc="-1" normalizeH="0" baseline="0" noProof="0" dirty="0">
                <a:ln>
                  <a:noFill/>
                </a:ln>
                <a:solidFill>
                  <a:srgbClr val="FF0000"/>
                </a:solidFill>
                <a:effectLst/>
                <a:uLnTx/>
                <a:uFillTx/>
                <a:latin typeface="Arial"/>
              </a:rPr>
              <a:t> z </a:t>
            </a:r>
            <a:r>
              <a:rPr kumimoji="0" lang="en-US" sz="1800" b="1" i="0" u="sng" strike="noStrike" kern="1200" cap="none" spc="-1" normalizeH="0" baseline="0" noProof="0" dirty="0" err="1">
                <a:ln>
                  <a:noFill/>
                </a:ln>
                <a:solidFill>
                  <a:srgbClr val="FF0000"/>
                </a:solidFill>
                <a:effectLst/>
                <a:uLnTx/>
                <a:uFillTx/>
                <a:latin typeface="Arial"/>
              </a:rPr>
              <a:t>produktů</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vytvořených</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při</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ozáření</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uranu</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neutrony</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nebyl</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transuran</a:t>
            </a:r>
            <a:r>
              <a:rPr kumimoji="0" lang="en-US" sz="1800" b="1" i="0" u="sng" strike="noStrike" kern="1200" cap="none" spc="-1" normalizeH="0" baseline="0" noProof="0" dirty="0">
                <a:ln>
                  <a:noFill/>
                </a:ln>
                <a:solidFill>
                  <a:srgbClr val="FF0000"/>
                </a:solidFill>
                <a:effectLst/>
                <a:uLnTx/>
                <a:uFillTx/>
                <a:latin typeface="Arial"/>
              </a:rPr>
              <a:t>, jak se </a:t>
            </a:r>
            <a:r>
              <a:rPr kumimoji="0" lang="en-US" sz="1800" b="1" i="0" u="sng" strike="noStrike" kern="1200" cap="none" spc="-1" normalizeH="0" baseline="0" noProof="0" dirty="0" err="1">
                <a:ln>
                  <a:noFill/>
                </a:ln>
                <a:solidFill>
                  <a:srgbClr val="FF0000"/>
                </a:solidFill>
                <a:effectLst/>
                <a:uLnTx/>
                <a:uFillTx/>
                <a:latin typeface="Arial"/>
              </a:rPr>
              <a:t>očekávalo</a:t>
            </a:r>
            <a:r>
              <a:rPr kumimoji="0" lang="en-US" sz="1800" b="1" i="0" u="sng" strike="noStrike" kern="1200" cap="none" spc="-1" normalizeH="0" baseline="0" noProof="0" dirty="0">
                <a:ln>
                  <a:noFill/>
                </a:ln>
                <a:solidFill>
                  <a:srgbClr val="FF0000"/>
                </a:solidFill>
                <a:effectLst/>
                <a:uLnTx/>
                <a:uFillTx/>
                <a:latin typeface="Arial"/>
              </a:rPr>
              <a:t>, ale </a:t>
            </a:r>
            <a:r>
              <a:rPr kumimoji="0" lang="en-US" sz="1800" b="1" i="0" u="sng" strike="noStrike" kern="1200" cap="none" spc="-1" normalizeH="0" baseline="0" noProof="0" dirty="0" err="1">
                <a:ln>
                  <a:noFill/>
                </a:ln>
                <a:solidFill>
                  <a:srgbClr val="FF0000"/>
                </a:solidFill>
                <a:effectLst/>
                <a:uLnTx/>
                <a:uFillTx/>
                <a:latin typeface="Arial"/>
              </a:rPr>
              <a:t>prvek</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ze</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skupiny</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vzácných</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zemin</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Znamenalo</a:t>
            </a:r>
            <a:r>
              <a:rPr kumimoji="0" lang="en-US" sz="1800" b="0" i="0" u="none" strike="noStrike" kern="1200" cap="none" spc="-1" normalizeH="0" baseline="0" noProof="0" dirty="0">
                <a:ln>
                  <a:noFill/>
                </a:ln>
                <a:solidFill>
                  <a:prstClr val="white"/>
                </a:solidFill>
                <a:effectLst/>
                <a:uLnTx/>
                <a:uFillTx/>
                <a:latin typeface="Arial"/>
              </a:rPr>
              <a:t> to, </a:t>
            </a:r>
            <a:r>
              <a:rPr kumimoji="0" lang="en-US" sz="1800" b="0" i="0" u="none" strike="noStrike" kern="1200" cap="none" spc="-1" normalizeH="0" baseline="0" noProof="0" dirty="0" err="1">
                <a:ln>
                  <a:noFill/>
                </a:ln>
                <a:solidFill>
                  <a:prstClr val="white"/>
                </a:solidFill>
                <a:effectLst/>
                <a:uLnTx/>
                <a:uFillTx/>
                <a:latin typeface="Arial"/>
              </a:rPr>
              <a:t>že</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1" i="0" u="none" strike="noStrike" kern="1200" cap="none" spc="-1" normalizeH="0" baseline="0" noProof="0" dirty="0" err="1">
                <a:ln>
                  <a:noFill/>
                </a:ln>
                <a:solidFill>
                  <a:srgbClr val="FF0000"/>
                </a:solidFill>
                <a:effectLst/>
                <a:uLnTx/>
                <a:uFillTx/>
                <a:latin typeface="Arial"/>
              </a:rPr>
              <a:t>objevili</a:t>
            </a:r>
            <a:r>
              <a:rPr kumimoji="0" lang="en-US" sz="1800" b="1" i="0" u="none" strike="noStrike" kern="1200" cap="none" spc="-1" normalizeH="0" baseline="0" noProof="0" dirty="0">
                <a:ln>
                  <a:noFill/>
                </a:ln>
                <a:solidFill>
                  <a:srgbClr val="FF0000"/>
                </a:solidFill>
                <a:effectLst/>
                <a:uLnTx/>
                <a:uFillTx/>
                <a:latin typeface="Arial"/>
              </a:rPr>
              <a:t> </a:t>
            </a:r>
            <a:r>
              <a:rPr kumimoji="0" lang="en-US" sz="1800" b="1" i="0" u="none" strike="noStrike" kern="1200" cap="none" spc="-1" normalizeH="0" baseline="0" noProof="0" dirty="0" err="1">
                <a:ln>
                  <a:noFill/>
                </a:ln>
                <a:solidFill>
                  <a:srgbClr val="FF0000"/>
                </a:solidFill>
                <a:effectLst/>
                <a:uLnTx/>
                <a:uFillTx/>
                <a:latin typeface="Arial"/>
              </a:rPr>
              <a:t>nový</a:t>
            </a:r>
            <a:r>
              <a:rPr kumimoji="0" lang="en-US" sz="1800" b="1" i="0" u="none" strike="noStrike" kern="1200" cap="none" spc="-1" normalizeH="0" baseline="0" noProof="0" dirty="0">
                <a:ln>
                  <a:noFill/>
                </a:ln>
                <a:solidFill>
                  <a:srgbClr val="FF0000"/>
                </a:solidFill>
                <a:effectLst/>
                <a:uLnTx/>
                <a:uFillTx/>
                <a:latin typeface="Arial"/>
              </a:rPr>
              <a:t> </a:t>
            </a:r>
            <a:r>
              <a:rPr kumimoji="0" lang="en-US" sz="1800" b="1" i="0" u="none" strike="noStrike" kern="1200" cap="none" spc="-1" normalizeH="0" baseline="0" noProof="0" dirty="0" err="1">
                <a:ln>
                  <a:noFill/>
                </a:ln>
                <a:solidFill>
                  <a:srgbClr val="FF0000"/>
                </a:solidFill>
                <a:effectLst/>
                <a:uLnTx/>
                <a:uFillTx/>
                <a:latin typeface="Arial"/>
              </a:rPr>
              <a:t>druh</a:t>
            </a:r>
            <a:r>
              <a:rPr kumimoji="0" lang="en-US" sz="1800" b="1" i="0" u="none" strike="noStrike" kern="1200" cap="none" spc="-1" normalizeH="0" baseline="0" noProof="0" dirty="0">
                <a:ln>
                  <a:noFill/>
                </a:ln>
                <a:solidFill>
                  <a:srgbClr val="FF0000"/>
                </a:solidFill>
                <a:effectLst/>
                <a:uLnTx/>
                <a:uFillTx/>
                <a:latin typeface="Arial"/>
              </a:rPr>
              <a:t> </a:t>
            </a:r>
            <a:r>
              <a:rPr kumimoji="0" lang="en-US" sz="1800" b="1" i="0" u="none" strike="noStrike" kern="1200" cap="none" spc="-1" normalizeH="0" baseline="0" noProof="0" dirty="0" err="1">
                <a:ln>
                  <a:noFill/>
                </a:ln>
                <a:solidFill>
                  <a:srgbClr val="FF0000"/>
                </a:solidFill>
                <a:effectLst/>
                <a:uLnTx/>
                <a:uFillTx/>
                <a:latin typeface="Arial"/>
              </a:rPr>
              <a:t>jaderných</a:t>
            </a:r>
            <a:r>
              <a:rPr kumimoji="0" lang="en-US" sz="1800" b="1" i="0" u="none" strike="noStrike" kern="1200" cap="none" spc="-1" normalizeH="0" baseline="0" noProof="0" dirty="0">
                <a:ln>
                  <a:noFill/>
                </a:ln>
                <a:solidFill>
                  <a:srgbClr val="FF0000"/>
                </a:solidFill>
                <a:effectLst/>
                <a:uLnTx/>
                <a:uFillTx/>
                <a:latin typeface="Arial"/>
              </a:rPr>
              <a:t> </a:t>
            </a:r>
            <a:r>
              <a:rPr kumimoji="0" lang="en-US" sz="1800" b="1" i="0" u="none" strike="noStrike" kern="1200" cap="none" spc="-1" normalizeH="0" baseline="0" noProof="0" dirty="0" err="1">
                <a:ln>
                  <a:noFill/>
                </a:ln>
                <a:solidFill>
                  <a:srgbClr val="FF0000"/>
                </a:solidFill>
                <a:effectLst/>
                <a:uLnTx/>
                <a:uFillTx/>
                <a:latin typeface="Arial"/>
              </a:rPr>
              <a:t>reakcí</a:t>
            </a:r>
            <a:r>
              <a:rPr kumimoji="0" lang="en-US" sz="1800" b="0" i="0" u="none" strike="noStrike" kern="1200" cap="none" spc="-1" normalizeH="0" baseline="0" noProof="0" dirty="0">
                <a:ln>
                  <a:noFill/>
                </a:ln>
                <a:solidFill>
                  <a:prstClr val="white"/>
                </a:solidFill>
                <a:effectLst/>
                <a:uLnTx/>
                <a:uFillTx/>
                <a:latin typeface="Arial"/>
              </a:rPr>
              <a:t>. </a:t>
            </a:r>
          </a:p>
          <a:p>
            <a:pPr marL="171360" marR="0" lvl="0" indent="-228600" algn="l" defTabSz="914400" rtl="0" eaLnBrk="1" fontAlgn="auto" latinLnBrk="0" hangingPunct="1">
              <a:lnSpc>
                <a:spcPct val="90000"/>
              </a:lnSpc>
              <a:spcBef>
                <a:spcPts val="0"/>
              </a:spcBef>
              <a:spcAft>
                <a:spcPts val="600"/>
              </a:spcAft>
              <a:buClr>
                <a:srgbClr val="FF0000"/>
              </a:buClr>
              <a:buSzTx/>
              <a:buFont typeface="Arial" panose="020B0604020202020204" pitchFamily="34" charset="0"/>
              <a:buChar char="•"/>
              <a:tabLst/>
              <a:defRPr/>
            </a:pPr>
            <a:r>
              <a:rPr kumimoji="0" lang="en-US" sz="1800" b="0" i="0" u="none" strike="noStrike" kern="1200" cap="none" spc="-1" normalizeH="0" baseline="0" noProof="0" dirty="0" err="1">
                <a:ln>
                  <a:noFill/>
                </a:ln>
                <a:solidFill>
                  <a:prstClr val="white"/>
                </a:solidFill>
                <a:effectLst/>
                <a:uLnTx/>
                <a:uFillTx/>
                <a:latin typeface="Arial"/>
              </a:rPr>
              <a:t>Tento</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výsledek</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byl</a:t>
            </a:r>
            <a:r>
              <a:rPr kumimoji="0" lang="en-US" sz="1800" b="0" i="0" u="none" strike="noStrike" kern="1200" cap="none" spc="-1" normalizeH="0" baseline="0" noProof="0" dirty="0">
                <a:ln>
                  <a:noFill/>
                </a:ln>
                <a:solidFill>
                  <a:prstClr val="white"/>
                </a:solidFill>
                <a:effectLst/>
                <a:uLnTx/>
                <a:uFillTx/>
                <a:latin typeface="Arial"/>
              </a:rPr>
              <a:t> v </a:t>
            </a:r>
            <a:r>
              <a:rPr kumimoji="0" lang="en-US" sz="1800" b="0" i="0" u="none" strike="noStrike" kern="1200" cap="none" spc="-1" normalizeH="0" baseline="0" noProof="0" dirty="0" err="1">
                <a:ln>
                  <a:noFill/>
                </a:ln>
                <a:solidFill>
                  <a:prstClr val="white"/>
                </a:solidFill>
                <a:effectLst/>
                <a:uLnTx/>
                <a:uFillTx/>
                <a:latin typeface="Arial"/>
              </a:rPr>
              <a:t>říjnu</a:t>
            </a:r>
            <a:r>
              <a:rPr kumimoji="0" lang="en-US" sz="1800" b="0" i="0" u="none" strike="noStrike" kern="1200" cap="none" spc="-1" normalizeH="0" baseline="0" noProof="0" dirty="0">
                <a:ln>
                  <a:noFill/>
                </a:ln>
                <a:solidFill>
                  <a:prstClr val="white"/>
                </a:solidFill>
                <a:effectLst/>
                <a:uLnTx/>
                <a:uFillTx/>
                <a:latin typeface="Arial"/>
              </a:rPr>
              <a:t> 1938 </a:t>
            </a:r>
            <a:r>
              <a:rPr kumimoji="0" lang="en-US" sz="1800" b="0" i="0" u="none" strike="noStrike" kern="1200" cap="none" spc="-1" normalizeH="0" baseline="0" noProof="0" dirty="0" err="1">
                <a:ln>
                  <a:noFill/>
                </a:ln>
                <a:solidFill>
                  <a:prstClr val="white"/>
                </a:solidFill>
                <a:effectLst/>
                <a:uLnTx/>
                <a:uFillTx/>
                <a:latin typeface="Arial"/>
              </a:rPr>
              <a:t>na</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Solvayovském</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kongresu</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přijat</a:t>
            </a:r>
            <a:r>
              <a:rPr kumimoji="0" lang="en-US" sz="1800" b="1" i="0" u="sng" strike="noStrike" kern="1200" cap="none" spc="-1" normalizeH="0" baseline="0" noProof="0" dirty="0">
                <a:ln>
                  <a:noFill/>
                </a:ln>
                <a:solidFill>
                  <a:srgbClr val="FF0000"/>
                </a:solidFill>
                <a:effectLst/>
                <a:uLnTx/>
                <a:uFillTx/>
                <a:latin typeface="Arial"/>
              </a:rPr>
              <a:t> s </a:t>
            </a:r>
            <a:r>
              <a:rPr kumimoji="0" lang="en-US" sz="1800" b="1" i="0" u="sng" strike="noStrike" kern="1200" cap="none" spc="-1" normalizeH="0" baseline="0" noProof="0" dirty="0" err="1">
                <a:ln>
                  <a:noFill/>
                </a:ln>
                <a:solidFill>
                  <a:srgbClr val="FF0000"/>
                </a:solidFill>
                <a:effectLst/>
                <a:uLnTx/>
                <a:uFillTx/>
                <a:latin typeface="Arial"/>
              </a:rPr>
              <a:t>velkým</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skepticismem</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Bylo</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oběma</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doporučeno</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experimenty</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zopakovat</a:t>
            </a:r>
            <a:r>
              <a:rPr kumimoji="0" lang="en-US" sz="1800" b="0" i="0" u="none" strike="noStrike" kern="1200" cap="none" spc="-1" normalizeH="0" baseline="0" noProof="0" dirty="0">
                <a:ln>
                  <a:noFill/>
                </a:ln>
                <a:solidFill>
                  <a:prstClr val="white"/>
                </a:solidFill>
                <a:effectLst/>
                <a:uLnTx/>
                <a:uFillTx/>
                <a:latin typeface="Arial"/>
              </a:rPr>
              <a:t> s </a:t>
            </a:r>
            <a:r>
              <a:rPr kumimoji="0" lang="en-US" sz="1800" b="0" i="0" u="none" strike="noStrike" kern="1200" cap="none" spc="-1" normalizeH="0" baseline="0" noProof="0" dirty="0" err="1">
                <a:ln>
                  <a:noFill/>
                </a:ln>
                <a:solidFill>
                  <a:prstClr val="white"/>
                </a:solidFill>
                <a:effectLst/>
                <a:uLnTx/>
                <a:uFillTx/>
                <a:latin typeface="Arial"/>
              </a:rPr>
              <a:t>větší</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přesností</a:t>
            </a:r>
            <a:r>
              <a:rPr kumimoji="0" lang="en-US" sz="1800" b="0" i="0" u="none" strike="noStrike" kern="1200" cap="none" spc="-1" normalizeH="0" baseline="0" noProof="0" dirty="0">
                <a:ln>
                  <a:noFill/>
                </a:ln>
                <a:solidFill>
                  <a:prstClr val="white"/>
                </a:solidFill>
                <a:effectLst/>
                <a:uLnTx/>
                <a:uFillTx/>
                <a:latin typeface="Arial"/>
              </a:rPr>
              <a:t> a </a:t>
            </a:r>
            <a:r>
              <a:rPr kumimoji="0" lang="en-US" sz="1800" b="0" i="0" u="none" strike="noStrike" kern="1200" cap="none" spc="-1" normalizeH="0" baseline="0" noProof="0" dirty="0" err="1">
                <a:ln>
                  <a:noFill/>
                </a:ln>
                <a:solidFill>
                  <a:prstClr val="white"/>
                </a:solidFill>
                <a:effectLst/>
                <a:uLnTx/>
                <a:uFillTx/>
                <a:latin typeface="Arial"/>
              </a:rPr>
              <a:t>důkladností</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protože</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takový</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výsledek</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nebyl</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podle</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teorie</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možný</a:t>
            </a:r>
            <a:r>
              <a:rPr kumimoji="0" lang="en-US" sz="1800" b="0" i="0" u="none" strike="noStrike" kern="1200" cap="none" spc="-1" normalizeH="0" baseline="0" noProof="0" dirty="0">
                <a:ln>
                  <a:noFill/>
                </a:ln>
                <a:solidFill>
                  <a:prstClr val="white"/>
                </a:solidFill>
                <a:effectLst/>
                <a:uLnTx/>
                <a:uFillTx/>
                <a:latin typeface="Arial"/>
              </a:rPr>
              <a:t>.</a:t>
            </a:r>
          </a:p>
          <a:p>
            <a:pPr marL="171360" marR="0" lvl="0" indent="-228600" algn="l" defTabSz="914400" rtl="0" eaLnBrk="1" fontAlgn="auto" latinLnBrk="0" hangingPunct="1">
              <a:lnSpc>
                <a:spcPct val="90000"/>
              </a:lnSpc>
              <a:spcBef>
                <a:spcPts val="0"/>
              </a:spcBef>
              <a:spcAft>
                <a:spcPts val="600"/>
              </a:spcAft>
              <a:buClr>
                <a:srgbClr val="FF0000"/>
              </a:buClr>
              <a:buSzTx/>
              <a:buFont typeface="Arial" panose="020B0604020202020204" pitchFamily="34" charset="0"/>
              <a:buChar char="•"/>
              <a:tabLst/>
              <a:defRPr/>
            </a:pPr>
            <a:r>
              <a:rPr kumimoji="0" lang="en-US" sz="1800" b="0" i="0" u="sng" strike="noStrike" kern="1200" cap="none" spc="-1" normalizeH="0" baseline="0" noProof="0" dirty="0">
                <a:ln>
                  <a:noFill/>
                </a:ln>
                <a:solidFill>
                  <a:prstClr val="white"/>
                </a:solidFill>
                <a:effectLst/>
                <a:uLnTx/>
                <a:uFillTx/>
                <a:latin typeface="Arial"/>
              </a:rPr>
              <a:t>Proto </a:t>
            </a:r>
            <a:r>
              <a:rPr kumimoji="0" lang="en-US" sz="1800" b="0" i="0" u="sng" strike="noStrike" kern="1200" cap="none" spc="-1" normalizeH="0" baseline="0" noProof="0" dirty="0" err="1">
                <a:ln>
                  <a:noFill/>
                </a:ln>
                <a:solidFill>
                  <a:prstClr val="white"/>
                </a:solidFill>
                <a:effectLst/>
                <a:uLnTx/>
                <a:uFillTx/>
                <a:latin typeface="Arial"/>
              </a:rPr>
              <a:t>prvenství</a:t>
            </a:r>
            <a:r>
              <a:rPr kumimoji="0" lang="en-US" sz="1800" b="0" i="0" u="sng" strike="noStrike" kern="1200" cap="none" spc="-1" normalizeH="0" baseline="0" noProof="0" dirty="0">
                <a:ln>
                  <a:noFill/>
                </a:ln>
                <a:solidFill>
                  <a:prstClr val="white"/>
                </a:solidFill>
                <a:effectLst/>
                <a:uLnTx/>
                <a:uFillTx/>
                <a:latin typeface="Arial"/>
              </a:rPr>
              <a:t> </a:t>
            </a:r>
            <a:r>
              <a:rPr kumimoji="0" lang="en-US" sz="1800" b="0" i="0" u="sng" strike="noStrike" kern="1200" cap="none" spc="-1" normalizeH="0" baseline="0" noProof="0" dirty="0" err="1">
                <a:ln>
                  <a:noFill/>
                </a:ln>
                <a:solidFill>
                  <a:prstClr val="white"/>
                </a:solidFill>
                <a:effectLst/>
                <a:uLnTx/>
                <a:uFillTx/>
                <a:latin typeface="Arial"/>
              </a:rPr>
              <a:t>objevu</a:t>
            </a:r>
            <a:r>
              <a:rPr kumimoji="0" lang="en-US" sz="1800" b="0" i="0" u="sng" strike="noStrike" kern="1200" cap="none" spc="-1" normalizeH="0" baseline="0" noProof="0" dirty="0">
                <a:ln>
                  <a:noFill/>
                </a:ln>
                <a:solidFill>
                  <a:prstClr val="white"/>
                </a:solidFill>
                <a:effectLst/>
                <a:uLnTx/>
                <a:uFillTx/>
                <a:latin typeface="Arial"/>
              </a:rPr>
              <a:t> </a:t>
            </a:r>
            <a:r>
              <a:rPr kumimoji="0" lang="en-US" sz="1800" b="0" i="0" u="sng" strike="noStrike" kern="1200" cap="none" spc="-1" normalizeH="0" baseline="0" noProof="0" dirty="0" err="1">
                <a:ln>
                  <a:noFill/>
                </a:ln>
                <a:solidFill>
                  <a:prstClr val="white"/>
                </a:solidFill>
                <a:effectLst/>
                <a:uLnTx/>
                <a:uFillTx/>
                <a:latin typeface="Arial"/>
              </a:rPr>
              <a:t>štěpení</a:t>
            </a:r>
            <a:r>
              <a:rPr kumimoji="0" lang="en-US" sz="1800" b="0" i="0" u="sng" strike="noStrike" kern="1200" cap="none" spc="-1" normalizeH="0" baseline="0" noProof="0" dirty="0">
                <a:ln>
                  <a:noFill/>
                </a:ln>
                <a:solidFill>
                  <a:prstClr val="white"/>
                </a:solidFill>
                <a:effectLst/>
                <a:uLnTx/>
                <a:uFillTx/>
                <a:latin typeface="Arial"/>
              </a:rPr>
              <a:t> </a:t>
            </a:r>
            <a:r>
              <a:rPr kumimoji="0" lang="en-US" sz="1800" b="0" i="0" u="sng" strike="noStrike" kern="1200" cap="none" spc="-1" normalizeH="0" baseline="0" noProof="0" dirty="0" err="1">
                <a:ln>
                  <a:noFill/>
                </a:ln>
                <a:solidFill>
                  <a:prstClr val="white"/>
                </a:solidFill>
                <a:effectLst/>
                <a:uLnTx/>
                <a:uFillTx/>
                <a:latin typeface="Arial"/>
              </a:rPr>
              <a:t>uranu</a:t>
            </a:r>
            <a:r>
              <a:rPr kumimoji="0" lang="en-US" sz="1800" b="0" i="0" u="sng" strike="noStrike" kern="1200" cap="none" spc="-1" normalizeH="0" baseline="0" noProof="0" dirty="0">
                <a:ln>
                  <a:noFill/>
                </a:ln>
                <a:solidFill>
                  <a:prstClr val="white"/>
                </a:solidFill>
                <a:effectLst/>
                <a:uLnTx/>
                <a:uFillTx/>
                <a:latin typeface="Arial"/>
              </a:rPr>
              <a:t> </a:t>
            </a:r>
            <a:r>
              <a:rPr kumimoji="0" lang="en-US" sz="1800" b="0" i="0" u="sng" strike="noStrike" kern="1200" cap="none" spc="-1" normalizeH="0" baseline="0" noProof="0" dirty="0" err="1">
                <a:ln>
                  <a:noFill/>
                </a:ln>
                <a:solidFill>
                  <a:prstClr val="white"/>
                </a:solidFill>
                <a:effectLst/>
                <a:uLnTx/>
                <a:uFillTx/>
                <a:latin typeface="Arial"/>
              </a:rPr>
              <a:t>bylo</a:t>
            </a:r>
            <a:r>
              <a:rPr kumimoji="0" lang="en-US" sz="1800" b="0" i="0" u="sng" strike="noStrike" kern="1200" cap="none" spc="-1" normalizeH="0" baseline="0" noProof="0" dirty="0">
                <a:ln>
                  <a:noFill/>
                </a:ln>
                <a:solidFill>
                  <a:prstClr val="white"/>
                </a:solidFill>
                <a:effectLst/>
                <a:uLnTx/>
                <a:uFillTx/>
                <a:latin typeface="Arial"/>
              </a:rPr>
              <a:t> </a:t>
            </a:r>
            <a:r>
              <a:rPr kumimoji="0" lang="en-US" sz="1800" b="0" i="0" u="sng" strike="noStrike" kern="1200" cap="none" spc="-1" normalizeH="0" baseline="0" noProof="0" dirty="0" err="1">
                <a:ln>
                  <a:noFill/>
                </a:ln>
                <a:solidFill>
                  <a:prstClr val="white"/>
                </a:solidFill>
                <a:effectLst/>
                <a:uLnTx/>
                <a:uFillTx/>
                <a:latin typeface="Arial"/>
              </a:rPr>
              <a:t>přiznáno</a:t>
            </a:r>
            <a:r>
              <a:rPr kumimoji="0" lang="en-US" sz="1800" b="0" i="0" u="sng" strike="noStrike" kern="1200" cap="none" spc="-1" normalizeH="0" baseline="0" noProof="0" dirty="0">
                <a:ln>
                  <a:noFill/>
                </a:ln>
                <a:solidFill>
                  <a:prstClr val="white"/>
                </a:solidFill>
                <a:effectLst/>
                <a:uLnTx/>
                <a:uFillTx/>
                <a:latin typeface="Arial"/>
              </a:rPr>
              <a:t> </a:t>
            </a:r>
            <a:r>
              <a:rPr kumimoji="0" lang="en-US" sz="1800" b="0" i="0" u="sng" strike="noStrike" kern="1200" cap="none" spc="-1" normalizeH="0" baseline="0" noProof="0" dirty="0" err="1">
                <a:ln>
                  <a:noFill/>
                </a:ln>
                <a:solidFill>
                  <a:prstClr val="white"/>
                </a:solidFill>
                <a:effectLst/>
                <a:uLnTx/>
                <a:uFillTx/>
                <a:latin typeface="Arial"/>
              </a:rPr>
              <a:t>až</a:t>
            </a:r>
            <a:r>
              <a:rPr kumimoji="0" lang="en-US" sz="1800" b="0" i="0" u="sng" strike="noStrike" kern="1200" cap="none" spc="-1" normalizeH="0" baseline="0" noProof="0" dirty="0">
                <a:ln>
                  <a:noFill/>
                </a:ln>
                <a:solidFill>
                  <a:prstClr val="white"/>
                </a:solidFill>
                <a:effectLst/>
                <a:uLnTx/>
                <a:uFillTx/>
                <a:latin typeface="Arial"/>
              </a:rPr>
              <a:t> </a:t>
            </a:r>
            <a:r>
              <a:rPr kumimoji="0" lang="en-US" sz="1800" b="1" i="0" u="sng" strike="noStrike" kern="1200" cap="none" spc="-1" normalizeH="0" baseline="0" noProof="0" dirty="0">
                <a:ln>
                  <a:noFill/>
                </a:ln>
                <a:solidFill>
                  <a:prstClr val="white"/>
                </a:solidFill>
                <a:effectLst/>
                <a:uLnTx/>
                <a:uFillTx/>
                <a:latin typeface="Arial"/>
              </a:rPr>
              <a:t>Otto </a:t>
            </a:r>
            <a:r>
              <a:rPr kumimoji="0" lang="en-US" sz="1800" b="1" i="0" u="sng" strike="noStrike" kern="1200" cap="none" spc="-1" normalizeH="0" baseline="0" noProof="0" dirty="0" err="1">
                <a:ln>
                  <a:noFill/>
                </a:ln>
                <a:solidFill>
                  <a:prstClr val="white"/>
                </a:solidFill>
                <a:effectLst/>
                <a:uLnTx/>
                <a:uFillTx/>
                <a:latin typeface="Arial"/>
              </a:rPr>
              <a:t>Hahnovi</a:t>
            </a:r>
            <a:r>
              <a:rPr kumimoji="0" lang="en-US" sz="1800" b="1" i="0" u="sng" strike="noStrike" kern="1200" cap="none" spc="-1" normalizeH="0" baseline="0" noProof="0" dirty="0">
                <a:ln>
                  <a:noFill/>
                </a:ln>
                <a:solidFill>
                  <a:prstClr val="white"/>
                </a:solidFill>
                <a:effectLst/>
                <a:uLnTx/>
                <a:uFillTx/>
                <a:latin typeface="Arial"/>
              </a:rPr>
              <a:t>, </a:t>
            </a:r>
            <a:r>
              <a:rPr kumimoji="0" lang="en-US" sz="1800" b="1" i="0" u="sng" strike="noStrike" kern="1200" cap="none" spc="-1" normalizeH="0" baseline="0" noProof="0" dirty="0" err="1">
                <a:ln>
                  <a:noFill/>
                </a:ln>
                <a:solidFill>
                  <a:prstClr val="white"/>
                </a:solidFill>
                <a:effectLst/>
                <a:uLnTx/>
                <a:uFillTx/>
                <a:latin typeface="Arial"/>
              </a:rPr>
              <a:t>Fritzi</a:t>
            </a:r>
            <a:r>
              <a:rPr kumimoji="0" lang="en-US" sz="1800" b="1" i="0" u="sng" strike="noStrike" kern="1200" cap="none" spc="-1" normalizeH="0" baseline="0" noProof="0" dirty="0">
                <a:ln>
                  <a:noFill/>
                </a:ln>
                <a:solidFill>
                  <a:prstClr val="white"/>
                </a:solidFill>
                <a:effectLst/>
                <a:uLnTx/>
                <a:uFillTx/>
                <a:latin typeface="Arial"/>
              </a:rPr>
              <a:t> </a:t>
            </a:r>
            <a:r>
              <a:rPr kumimoji="0" lang="en-US" sz="1800" b="1" i="0" u="sng" strike="noStrike" kern="1200" cap="none" spc="-1" normalizeH="0" baseline="0" noProof="0" dirty="0" err="1">
                <a:ln>
                  <a:noFill/>
                </a:ln>
                <a:solidFill>
                  <a:prstClr val="white"/>
                </a:solidFill>
                <a:effectLst/>
                <a:uLnTx/>
                <a:uFillTx/>
                <a:latin typeface="Arial"/>
              </a:rPr>
              <a:t>Strassmanovi</a:t>
            </a:r>
            <a:r>
              <a:rPr kumimoji="0" lang="en-US" sz="1800" b="1" i="0" u="sng" strike="noStrike" kern="1200" cap="none" spc="-1" normalizeH="0" baseline="0" noProof="0" dirty="0">
                <a:ln>
                  <a:noFill/>
                </a:ln>
                <a:solidFill>
                  <a:prstClr val="white"/>
                </a:solidFill>
                <a:effectLst/>
                <a:uLnTx/>
                <a:uFillTx/>
                <a:latin typeface="Arial"/>
              </a:rPr>
              <a:t> a Lise Meitner </a:t>
            </a:r>
            <a:r>
              <a:rPr kumimoji="0" lang="en-US" sz="1800" b="0" i="0" u="sng" strike="noStrike" kern="1200" cap="none" spc="-1" normalizeH="0" baseline="0" noProof="0" dirty="0" err="1">
                <a:ln>
                  <a:noFill/>
                </a:ln>
                <a:solidFill>
                  <a:prstClr val="white"/>
                </a:solidFill>
                <a:effectLst/>
                <a:uLnTx/>
                <a:uFillTx/>
                <a:latin typeface="Arial"/>
              </a:rPr>
              <a:t>na</a:t>
            </a:r>
            <a:r>
              <a:rPr kumimoji="0" lang="en-US" sz="1800" b="0" i="0" u="sng" strike="noStrike" kern="1200" cap="none" spc="-1" normalizeH="0" baseline="0" noProof="0" dirty="0">
                <a:ln>
                  <a:noFill/>
                </a:ln>
                <a:solidFill>
                  <a:prstClr val="white"/>
                </a:solidFill>
                <a:effectLst/>
                <a:uLnTx/>
                <a:uFillTx/>
                <a:latin typeface="Arial"/>
              </a:rPr>
              <a:t> </a:t>
            </a:r>
            <a:r>
              <a:rPr kumimoji="0" lang="en-US" sz="1800" b="0" i="0" u="sng" strike="noStrike" kern="1200" cap="none" spc="-1" normalizeH="0" baseline="0" noProof="0" dirty="0" err="1">
                <a:ln>
                  <a:noFill/>
                </a:ln>
                <a:solidFill>
                  <a:prstClr val="white"/>
                </a:solidFill>
                <a:effectLst/>
                <a:uLnTx/>
                <a:uFillTx/>
                <a:latin typeface="Arial"/>
              </a:rPr>
              <a:t>základě</a:t>
            </a:r>
            <a:r>
              <a:rPr kumimoji="0" lang="en-US" sz="1800" b="0" i="0" u="sng" strike="noStrike" kern="1200" cap="none" spc="-1" normalizeH="0" baseline="0" noProof="0" dirty="0">
                <a:ln>
                  <a:noFill/>
                </a:ln>
                <a:solidFill>
                  <a:prstClr val="white"/>
                </a:solidFill>
                <a:effectLst/>
                <a:uLnTx/>
                <a:uFillTx/>
                <a:latin typeface="Arial"/>
              </a:rPr>
              <a:t> </a:t>
            </a:r>
            <a:r>
              <a:rPr kumimoji="0" lang="en-US" sz="1800" b="0" i="0" u="sng" strike="noStrike" kern="1200" cap="none" spc="-1" normalizeH="0" baseline="0" noProof="0" dirty="0" err="1">
                <a:ln>
                  <a:noFill/>
                </a:ln>
                <a:solidFill>
                  <a:prstClr val="white"/>
                </a:solidFill>
                <a:effectLst/>
                <a:uLnTx/>
                <a:uFillTx/>
                <a:latin typeface="Arial"/>
              </a:rPr>
              <a:t>jejich</a:t>
            </a:r>
            <a:r>
              <a:rPr kumimoji="0" lang="en-US" sz="1800" b="0" i="0" u="sng" strike="noStrike" kern="1200" cap="none" spc="-1" normalizeH="0" baseline="0" noProof="0" dirty="0">
                <a:ln>
                  <a:noFill/>
                </a:ln>
                <a:solidFill>
                  <a:prstClr val="white"/>
                </a:solidFill>
                <a:effectLst/>
                <a:uLnTx/>
                <a:uFillTx/>
                <a:latin typeface="Arial"/>
              </a:rPr>
              <a:t> </a:t>
            </a:r>
            <a:r>
              <a:rPr kumimoji="0" lang="en-US" sz="1800" b="0" i="0" u="sng" strike="noStrike" kern="1200" cap="none" spc="-1" normalizeH="0" baseline="0" noProof="0" dirty="0" err="1">
                <a:ln>
                  <a:noFill/>
                </a:ln>
                <a:solidFill>
                  <a:prstClr val="white"/>
                </a:solidFill>
                <a:effectLst/>
                <a:uLnTx/>
                <a:uFillTx/>
                <a:latin typeface="Arial"/>
              </a:rPr>
              <a:t>prací</a:t>
            </a:r>
            <a:r>
              <a:rPr kumimoji="0" lang="en-US" sz="1800" b="0" i="0" u="sng" strike="noStrike" kern="1200" cap="none" spc="-1" normalizeH="0" baseline="0" noProof="0" dirty="0">
                <a:ln>
                  <a:noFill/>
                </a:ln>
                <a:solidFill>
                  <a:prstClr val="white"/>
                </a:solidFill>
                <a:effectLst/>
                <a:uLnTx/>
                <a:uFillTx/>
                <a:latin typeface="Arial"/>
              </a:rPr>
              <a:t> </a:t>
            </a:r>
            <a:r>
              <a:rPr kumimoji="0" lang="en-US" sz="1800" b="0" i="0" u="sng" strike="noStrike" kern="1200" cap="none" spc="-1" normalizeH="0" baseline="0" noProof="0" dirty="0" err="1">
                <a:ln>
                  <a:noFill/>
                </a:ln>
                <a:solidFill>
                  <a:prstClr val="white"/>
                </a:solidFill>
                <a:effectLst/>
                <a:uLnTx/>
                <a:uFillTx/>
                <a:latin typeface="Arial"/>
              </a:rPr>
              <a:t>publikovaných</a:t>
            </a:r>
            <a:r>
              <a:rPr kumimoji="0" lang="en-US" sz="1800" b="0" i="0" u="sng" strike="noStrike" kern="1200" cap="none" spc="-1" normalizeH="0" baseline="0" noProof="0" dirty="0">
                <a:ln>
                  <a:noFill/>
                </a:ln>
                <a:solidFill>
                  <a:prstClr val="white"/>
                </a:solidFill>
                <a:effectLst/>
                <a:uLnTx/>
                <a:uFillTx/>
                <a:latin typeface="Arial"/>
              </a:rPr>
              <a:t> v </a:t>
            </a:r>
            <a:r>
              <a:rPr kumimoji="0" lang="en-US" sz="1800" b="0" i="0" u="sng" strike="noStrike" kern="1200" cap="none" spc="-1" normalizeH="0" baseline="0" noProof="0" dirty="0" err="1">
                <a:ln>
                  <a:noFill/>
                </a:ln>
                <a:solidFill>
                  <a:prstClr val="white"/>
                </a:solidFill>
                <a:effectLst/>
                <a:uLnTx/>
                <a:uFillTx/>
                <a:latin typeface="Arial"/>
              </a:rPr>
              <a:t>roce</a:t>
            </a:r>
            <a:r>
              <a:rPr kumimoji="0" lang="en-US" sz="1800" b="0" i="0" u="sng" strike="noStrike" kern="1200" cap="none" spc="-1" normalizeH="0" baseline="0" noProof="0" dirty="0">
                <a:ln>
                  <a:noFill/>
                </a:ln>
                <a:solidFill>
                  <a:prstClr val="white"/>
                </a:solidFill>
                <a:effectLst/>
                <a:uLnTx/>
                <a:uFillTx/>
                <a:latin typeface="Arial"/>
              </a:rPr>
              <a:t> </a:t>
            </a:r>
            <a:r>
              <a:rPr kumimoji="0" lang="en-US" sz="1800" b="1" i="0" u="sng" strike="noStrike" kern="1200" cap="none" spc="-1" normalizeH="0" baseline="0" noProof="0" dirty="0">
                <a:ln>
                  <a:noFill/>
                </a:ln>
                <a:solidFill>
                  <a:prstClr val="white"/>
                </a:solidFill>
                <a:effectLst/>
                <a:uLnTx/>
                <a:uFillTx/>
                <a:latin typeface="Arial"/>
              </a:rPr>
              <a:t>1939</a:t>
            </a:r>
            <a:r>
              <a:rPr kumimoji="0" lang="en-US" sz="1800" b="0" i="0" u="sng" strike="noStrike" kern="1200" cap="none" spc="-1" normalizeH="0" baseline="0" noProof="0" dirty="0">
                <a:ln>
                  <a:noFill/>
                </a:ln>
                <a:solidFill>
                  <a:prstClr val="white"/>
                </a:solidFill>
                <a:effectLst/>
                <a:uLnTx/>
                <a:uFillTx/>
                <a:latin typeface="Arial"/>
              </a:rPr>
              <a:t>.</a:t>
            </a:r>
            <a:endParaRPr kumimoji="0" lang="en-US" sz="1800" b="0" i="0" u="none" strike="noStrike" kern="1200" cap="none" spc="-1" normalizeH="0" baseline="0" noProof="0" dirty="0">
              <a:ln>
                <a:noFill/>
              </a:ln>
              <a:solidFill>
                <a:prstClr val="white"/>
              </a:solidFill>
              <a:effectLst/>
              <a:uLnTx/>
              <a:uFillTx/>
              <a:latin typeface="Arial"/>
            </a:endParaRPr>
          </a:p>
          <a:p>
            <a:pPr marL="171360" marR="0" lvl="0" indent="-228600" algn="l" defTabSz="914400" rtl="0" eaLnBrk="1" fontAlgn="auto" latinLnBrk="0" hangingPunct="1">
              <a:lnSpc>
                <a:spcPct val="90000"/>
              </a:lnSpc>
              <a:spcBef>
                <a:spcPts val="0"/>
              </a:spcBef>
              <a:spcAft>
                <a:spcPts val="600"/>
              </a:spcAft>
              <a:buClr>
                <a:srgbClr val="FF0000"/>
              </a:buClr>
              <a:buSzTx/>
              <a:buFont typeface="Arial" panose="020B0604020202020204" pitchFamily="34" charset="0"/>
              <a:buChar char="•"/>
              <a:tabLst/>
              <a:defRPr/>
            </a:pPr>
            <a:endParaRPr kumimoji="0" lang="en-US" sz="1800" b="0" i="0" u="none" strike="noStrike" kern="1200" cap="none" spc="-1" normalizeH="0" baseline="0" noProof="0" dirty="0">
              <a:ln>
                <a:noFill/>
              </a:ln>
              <a:solidFill>
                <a:prstClr val="white"/>
              </a:solidFill>
              <a:effectLst/>
              <a:uLnTx/>
              <a:uFillTx/>
              <a:latin typeface="Arial"/>
            </a:endParaRPr>
          </a:p>
        </p:txBody>
      </p:sp>
      <p:pic>
        <p:nvPicPr>
          <p:cNvPr id="15" name="Zástupný symbol pro obsah 3">
            <a:extLst>
              <a:ext uri="{FF2B5EF4-FFF2-40B4-BE49-F238E27FC236}">
                <a16:creationId xmlns:a16="http://schemas.microsoft.com/office/drawing/2014/main" id="{E067B159-D34E-4876-83F8-40B3B0F0915F}"/>
              </a:ext>
            </a:extLst>
          </p:cNvPr>
          <p:cNvPicPr/>
          <p:nvPr/>
        </p:nvPicPr>
        <p:blipFill>
          <a:blip r:embed="rId3" cstate="print"/>
          <a:stretch/>
        </p:blipFill>
        <p:spPr>
          <a:xfrm>
            <a:off x="422802" y="79414"/>
            <a:ext cx="2802946" cy="3802067"/>
          </a:xfrm>
          <a:prstGeom prst="rect">
            <a:avLst/>
          </a:prstGeom>
          <a:ln>
            <a:noFill/>
          </a:ln>
        </p:spPr>
      </p:pic>
      <p:sp>
        <p:nvSpPr>
          <p:cNvPr id="2" name="Šipka: dolů 1">
            <a:extLst>
              <a:ext uri="{FF2B5EF4-FFF2-40B4-BE49-F238E27FC236}">
                <a16:creationId xmlns:a16="http://schemas.microsoft.com/office/drawing/2014/main" id="{AF873594-3FD2-7729-76AF-97CC50FE4F97}"/>
              </a:ext>
            </a:extLst>
          </p:cNvPr>
          <p:cNvSpPr/>
          <p:nvPr/>
        </p:nvSpPr>
        <p:spPr>
          <a:xfrm>
            <a:off x="6900111" y="697832"/>
            <a:ext cx="475247" cy="49329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rial"/>
            </a:endParaRPr>
          </a:p>
        </p:txBody>
      </p:sp>
      <p:sp>
        <p:nvSpPr>
          <p:cNvPr id="3" name="TextovéPole 2">
            <a:extLst>
              <a:ext uri="{FF2B5EF4-FFF2-40B4-BE49-F238E27FC236}">
                <a16:creationId xmlns:a16="http://schemas.microsoft.com/office/drawing/2014/main" id="{B5D6D010-6783-6F1B-1115-E1043919F10E}"/>
              </a:ext>
            </a:extLst>
          </p:cNvPr>
          <p:cNvSpPr txBox="1"/>
          <p:nvPr/>
        </p:nvSpPr>
        <p:spPr>
          <a:xfrm>
            <a:off x="4824664" y="308644"/>
            <a:ext cx="43604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err="1">
                <a:ln>
                  <a:noFill/>
                </a:ln>
                <a:solidFill>
                  <a:srgbClr val="C00000"/>
                </a:solidFill>
                <a:effectLst/>
                <a:uLnTx/>
                <a:uFillTx/>
                <a:latin typeface="Arial"/>
              </a:rPr>
              <a:t>Expected</a:t>
            </a:r>
            <a:r>
              <a:rPr kumimoji="0" lang="cs-CZ" sz="1800" b="1" i="0" u="none" strike="noStrike" kern="1200" cap="none" spc="0" normalizeH="0" baseline="0" noProof="0" dirty="0">
                <a:ln>
                  <a:noFill/>
                </a:ln>
                <a:solidFill>
                  <a:srgbClr val="C00000"/>
                </a:solidFill>
                <a:effectLst/>
                <a:uLnTx/>
                <a:uFillTx/>
                <a:latin typeface="Arial"/>
              </a:rPr>
              <a:t>: stop </a:t>
            </a:r>
            <a:r>
              <a:rPr kumimoji="0" lang="cs-CZ" sz="1800" b="1" i="0" u="none" strike="noStrike" kern="1200" cap="none" spc="0" normalizeH="0" baseline="0" noProof="0" dirty="0" err="1">
                <a:ln>
                  <a:noFill/>
                </a:ln>
                <a:solidFill>
                  <a:srgbClr val="C00000"/>
                </a:solidFill>
                <a:effectLst/>
                <a:uLnTx/>
                <a:uFillTx/>
                <a:latin typeface="Arial"/>
              </a:rPr>
              <a:t>here</a:t>
            </a:r>
            <a:r>
              <a:rPr kumimoji="0" lang="cs-CZ" sz="1800" b="1" i="0" u="none" strike="noStrike" kern="1200" cap="none" spc="0" normalizeH="0" baseline="0" noProof="0" dirty="0">
                <a:ln>
                  <a:noFill/>
                </a:ln>
                <a:solidFill>
                  <a:srgbClr val="C00000"/>
                </a:solidFill>
                <a:effectLst/>
                <a:uLnTx/>
                <a:uFillTx/>
                <a:latin typeface="Arial"/>
              </a:rPr>
              <a:t> </a:t>
            </a:r>
            <a:r>
              <a:rPr kumimoji="0" lang="cs-CZ" sz="1800" b="1" i="0" u="none" strike="noStrike" kern="1200" cap="none" spc="0" normalizeH="0" baseline="0" noProof="0" dirty="0">
                <a:ln>
                  <a:noFill/>
                </a:ln>
                <a:solidFill>
                  <a:srgbClr val="C00000"/>
                </a:solidFill>
                <a:effectLst/>
                <a:uLnTx/>
                <a:uFillTx/>
                <a:latin typeface="Arial"/>
                <a:sym typeface="Wingdings" panose="05000000000000000000" pitchFamily="2" charset="2"/>
              </a:rPr>
              <a:t> TRANSURANS</a:t>
            </a:r>
            <a:endParaRPr kumimoji="0" lang="cs-CZ" sz="1800" b="1" i="0" u="none" strike="noStrike" kern="1200" cap="none" spc="0" normalizeH="0" baseline="0" noProof="0" dirty="0">
              <a:ln>
                <a:noFill/>
              </a:ln>
              <a:solidFill>
                <a:srgbClr val="C00000"/>
              </a:solidFill>
              <a:effectLst/>
              <a:uLnTx/>
              <a:uFillTx/>
              <a:latin typeface="Arial"/>
            </a:endParaRPr>
          </a:p>
        </p:txBody>
      </p:sp>
    </p:spTree>
    <p:extLst>
      <p:ext uri="{BB962C8B-B14F-4D97-AF65-F5344CB8AC3E}">
        <p14:creationId xmlns:p14="http://schemas.microsoft.com/office/powerpoint/2010/main" val="27779240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81" name="TextShape 1"/>
          <p:cNvSpPr txBox="1"/>
          <p:nvPr/>
        </p:nvSpPr>
        <p:spPr>
          <a:xfrm>
            <a:off x="6636315" y="340375"/>
            <a:ext cx="5006336"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1" normalizeH="0" baseline="0" noProof="0" dirty="0">
                <a:ln>
                  <a:noFill/>
                </a:ln>
                <a:solidFill>
                  <a:prstClr val="white"/>
                </a:solidFill>
                <a:effectLst/>
                <a:uLnTx/>
                <a:uFillTx/>
                <a:latin typeface="Arial"/>
                <a:ea typeface="+mj-ea"/>
                <a:cs typeface="+mj-cs"/>
              </a:rPr>
              <a:t>Otto Hahn &amp; Lise Meitner</a:t>
            </a:r>
          </a:p>
        </p:txBody>
      </p:sp>
      <p:sp>
        <p:nvSpPr>
          <p:cNvPr id="132" name="Freeform: Shape 131">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3" name="Obrázek 4"/>
          <p:cNvPicPr/>
          <p:nvPr/>
        </p:nvPicPr>
        <p:blipFill rotWithShape="1">
          <a:blip r:embed="rId2" cstate="print"/>
          <a:srcRect t="4973" r="-1" b="822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82" name="TextShape 2"/>
          <p:cNvSpPr txBox="1"/>
          <p:nvPr/>
        </p:nvSpPr>
        <p:spPr>
          <a:xfrm>
            <a:off x="6399093" y="1838158"/>
            <a:ext cx="5004073" cy="4802128"/>
          </a:xfrm>
          <a:prstGeom prst="rect">
            <a:avLst/>
          </a:prstGeom>
        </p:spPr>
        <p:txBody>
          <a:bodyPr vert="horz" lIns="91440" tIns="45720" rIns="91440" bIns="45720" rtlCol="0" anchor="t">
            <a:normAutofit/>
          </a:bodyPr>
          <a:lstStyle/>
          <a:p>
            <a:pPr marL="228600" marR="0" lvl="0" indent="-228600" algn="l" defTabSz="914400" rtl="0" eaLnBrk="1" fontAlgn="auto" latinLnBrk="0" hangingPunct="1">
              <a:lnSpc>
                <a:spcPct val="100000"/>
              </a:lnSpc>
              <a:spcBef>
                <a:spcPts val="1001"/>
              </a:spcBef>
              <a:spcAft>
                <a:spcPts val="0"/>
              </a:spcAft>
              <a:buClr>
                <a:srgbClr val="FF0000"/>
              </a:buClr>
              <a:buSzTx/>
              <a:buFont typeface="Arial" panose="020B0604020202020204" pitchFamily="34" charset="0"/>
              <a:buChar char="•"/>
              <a:tabLst/>
              <a:defRPr/>
            </a:pPr>
            <a:r>
              <a:rPr kumimoji="0" lang="en-US" sz="2400" b="1" i="0" u="none" strike="noStrike" kern="1200" cap="none" spc="-1" normalizeH="0" baseline="0" noProof="0" dirty="0">
                <a:ln>
                  <a:noFill/>
                </a:ln>
                <a:solidFill>
                  <a:prstClr val="white"/>
                </a:solidFill>
                <a:effectLst/>
                <a:uLnTx/>
                <a:uFillTx/>
                <a:latin typeface="Arial"/>
              </a:rPr>
              <a:t>Otto Hahn </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brilantní</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německý</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chemik</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který</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studoval</a:t>
            </a:r>
            <a:r>
              <a:rPr kumimoji="0" lang="en-US" sz="2400" b="0" i="0" u="none" strike="noStrike" kern="1200" cap="none" spc="-1" normalizeH="0" baseline="0" noProof="0" dirty="0">
                <a:ln>
                  <a:noFill/>
                </a:ln>
                <a:solidFill>
                  <a:prstClr val="white"/>
                </a:solidFill>
                <a:effectLst/>
                <a:uLnTx/>
                <a:uFillTx/>
                <a:latin typeface="Arial"/>
              </a:rPr>
              <a:t> </a:t>
            </a:r>
            <a:r>
              <a:rPr kumimoji="0" lang="cs-CZ"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a:ln>
                  <a:noFill/>
                </a:ln>
                <a:solidFill>
                  <a:prstClr val="white"/>
                </a:solidFill>
                <a:effectLst/>
                <a:uLnTx/>
                <a:uFillTx/>
                <a:latin typeface="Arial"/>
              </a:rPr>
              <a:t>u </a:t>
            </a:r>
            <a:r>
              <a:rPr kumimoji="0" lang="en-US" sz="2400" b="0" i="0" u="none" strike="noStrike" kern="1200" cap="none" spc="-1" normalizeH="0" baseline="0" noProof="0" dirty="0" err="1">
                <a:ln>
                  <a:noFill/>
                </a:ln>
                <a:solidFill>
                  <a:prstClr val="white"/>
                </a:solidFill>
                <a:effectLst/>
                <a:uLnTx/>
                <a:uFillTx/>
                <a:latin typeface="Arial"/>
              </a:rPr>
              <a:t>Rutherforda</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právě</a:t>
            </a:r>
            <a:r>
              <a:rPr kumimoji="0" lang="cs-CZ"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a:ln>
                  <a:noFill/>
                </a:ln>
                <a:solidFill>
                  <a:prstClr val="white"/>
                </a:solidFill>
                <a:effectLst/>
                <a:uLnTx/>
                <a:uFillTx/>
                <a:latin typeface="Arial"/>
              </a:rPr>
              <a:t>v </a:t>
            </a:r>
            <a:r>
              <a:rPr kumimoji="0" lang="en-US" sz="2400" b="0" i="0" u="none" strike="noStrike" kern="1200" cap="none" spc="-1" normalizeH="0" baseline="0" noProof="0" dirty="0" err="1">
                <a:ln>
                  <a:noFill/>
                </a:ln>
                <a:solidFill>
                  <a:prstClr val="white"/>
                </a:solidFill>
                <a:effectLst/>
                <a:uLnTx/>
                <a:uFillTx/>
                <a:latin typeface="Arial"/>
              </a:rPr>
              <a:t>době</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kdy</a:t>
            </a:r>
            <a:r>
              <a:rPr kumimoji="0" lang="en-US" sz="2400" b="0" i="0" u="none" strike="noStrike" kern="1200" cap="none" spc="-1" normalizeH="0" baseline="0" noProof="0" dirty="0">
                <a:ln>
                  <a:noFill/>
                </a:ln>
                <a:solidFill>
                  <a:prstClr val="white"/>
                </a:solidFill>
                <a:effectLst/>
                <a:uLnTx/>
                <a:uFillTx/>
                <a:latin typeface="Arial"/>
              </a:rPr>
              <a:t> se </a:t>
            </a:r>
            <a:r>
              <a:rPr kumimoji="0" lang="en-US" sz="2400" b="0" i="0" u="none" strike="noStrike" kern="1200" cap="none" spc="-1" normalizeH="0" baseline="0" noProof="0" dirty="0" err="1">
                <a:ln>
                  <a:noFill/>
                </a:ln>
                <a:solidFill>
                  <a:prstClr val="white"/>
                </a:solidFill>
                <a:effectLst/>
                <a:uLnTx/>
                <a:uFillTx/>
                <a:latin typeface="Arial"/>
              </a:rPr>
              <a:t>Soddym</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zjistil</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že</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uran</a:t>
            </a:r>
            <a:r>
              <a:rPr kumimoji="0" lang="en-US" sz="2400" b="0" i="0" u="none" strike="noStrike" kern="1200" cap="none" spc="-1" normalizeH="0" baseline="0" noProof="0" dirty="0">
                <a:ln>
                  <a:noFill/>
                </a:ln>
                <a:solidFill>
                  <a:prstClr val="white"/>
                </a:solidFill>
                <a:effectLst/>
                <a:uLnTx/>
                <a:uFillTx/>
                <a:latin typeface="Arial"/>
              </a:rPr>
              <a:t> se </a:t>
            </a:r>
            <a:r>
              <a:rPr kumimoji="0" lang="en-US" sz="2400" b="0" i="0" u="none" strike="noStrike" kern="1200" cap="none" spc="-1" normalizeH="0" baseline="0" noProof="0" dirty="0" err="1">
                <a:ln>
                  <a:noFill/>
                </a:ln>
                <a:solidFill>
                  <a:prstClr val="white"/>
                </a:solidFill>
                <a:effectLst/>
                <a:uLnTx/>
                <a:uFillTx/>
                <a:latin typeface="Arial"/>
              </a:rPr>
              <a:t>štěpí</a:t>
            </a:r>
            <a:endParaRPr kumimoji="0" lang="en-US" sz="2400" b="0" i="0" u="none" strike="noStrike" kern="1200" cap="none" spc="-1" normalizeH="0" baseline="0" noProof="0" dirty="0">
              <a:ln>
                <a:noFill/>
              </a:ln>
              <a:solidFill>
                <a:prstClr val="white"/>
              </a:solidFill>
              <a:effectLst/>
              <a:uLnTx/>
              <a:uFillTx/>
              <a:latin typeface="Arial"/>
            </a:endParaRPr>
          </a:p>
          <a:p>
            <a:pPr marL="228600" marR="0" lvl="0" indent="-228600" algn="l" defTabSz="914400" rtl="0" eaLnBrk="1" fontAlgn="auto" latinLnBrk="0" hangingPunct="1">
              <a:lnSpc>
                <a:spcPct val="100000"/>
              </a:lnSpc>
              <a:spcBef>
                <a:spcPts val="1001"/>
              </a:spcBef>
              <a:spcAft>
                <a:spcPts val="0"/>
              </a:spcAft>
              <a:buClr>
                <a:srgbClr val="FF0000"/>
              </a:buClr>
              <a:buSzTx/>
              <a:buFont typeface="Arial" panose="020B0604020202020204" pitchFamily="34" charset="0"/>
              <a:buChar char="•"/>
              <a:tabLst/>
              <a:defRPr/>
            </a:pPr>
            <a:r>
              <a:rPr kumimoji="0" lang="en-US" sz="2400" b="0" i="0" u="none" strike="noStrike" kern="1200" cap="none" spc="-1" normalizeH="0" baseline="0" noProof="0" dirty="0" err="1">
                <a:ln>
                  <a:noFill/>
                </a:ln>
                <a:solidFill>
                  <a:prstClr val="white"/>
                </a:solidFill>
                <a:effectLst/>
                <a:uLnTx/>
                <a:uFillTx/>
                <a:latin typeface="Arial"/>
              </a:rPr>
              <a:t>Snažil</a:t>
            </a:r>
            <a:r>
              <a:rPr kumimoji="0" lang="en-US" sz="2400" b="0" i="0" u="none" strike="noStrike" kern="1200" cap="none" spc="-1" normalizeH="0" baseline="0" noProof="0" dirty="0">
                <a:ln>
                  <a:noFill/>
                </a:ln>
                <a:solidFill>
                  <a:prstClr val="white"/>
                </a:solidFill>
                <a:effectLst/>
                <a:uLnTx/>
                <a:uFillTx/>
                <a:latin typeface="Arial"/>
              </a:rPr>
              <a:t> se </a:t>
            </a:r>
            <a:r>
              <a:rPr kumimoji="0" lang="en-US" sz="2400" b="0" i="0" u="none" strike="noStrike" kern="1200" cap="none" spc="-1" normalizeH="0" baseline="0" noProof="0" dirty="0" err="1">
                <a:ln>
                  <a:noFill/>
                </a:ln>
                <a:solidFill>
                  <a:prstClr val="white"/>
                </a:solidFill>
                <a:effectLst/>
                <a:uLnTx/>
                <a:uFillTx/>
                <a:latin typeface="Arial"/>
              </a:rPr>
              <a:t>uran</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1" i="0" u="none" strike="noStrike" kern="1200" cap="none" spc="-1" normalizeH="0" baseline="0" noProof="0" dirty="0" err="1">
                <a:ln>
                  <a:noFill/>
                </a:ln>
                <a:solidFill>
                  <a:srgbClr val="FF0000"/>
                </a:solidFill>
                <a:effectLst/>
                <a:uLnTx/>
                <a:uFillTx/>
                <a:latin typeface="Arial"/>
              </a:rPr>
              <a:t>uměle</a:t>
            </a:r>
            <a:r>
              <a:rPr kumimoji="0" lang="en-US" sz="2400" b="1" i="0" u="none" strike="noStrike" kern="1200" cap="none" spc="-1" normalizeH="0" baseline="0" noProof="0" dirty="0">
                <a:ln>
                  <a:noFill/>
                </a:ln>
                <a:solidFill>
                  <a:srgbClr val="FF0000"/>
                </a:solidFill>
                <a:effectLst/>
                <a:uLnTx/>
                <a:uFillTx/>
                <a:latin typeface="Arial"/>
              </a:rPr>
              <a:t> </a:t>
            </a:r>
            <a:r>
              <a:rPr kumimoji="0" lang="en-US" sz="2400" b="1" i="0" u="none" strike="noStrike" kern="1200" cap="none" spc="-1" normalizeH="0" baseline="0" noProof="0" dirty="0" err="1">
                <a:ln>
                  <a:noFill/>
                </a:ln>
                <a:solidFill>
                  <a:srgbClr val="FF0000"/>
                </a:solidFill>
                <a:effectLst/>
                <a:uLnTx/>
                <a:uFillTx/>
                <a:latin typeface="Arial"/>
              </a:rPr>
              <a:t>přimět</a:t>
            </a:r>
            <a:r>
              <a:rPr kumimoji="0" lang="en-US" sz="2400" b="1" i="0" u="none" strike="noStrike" kern="1200" cap="none" spc="-1" normalizeH="0" baseline="0" noProof="0" dirty="0">
                <a:ln>
                  <a:noFill/>
                </a:ln>
                <a:solidFill>
                  <a:srgbClr val="FF0000"/>
                </a:solidFill>
                <a:effectLst/>
                <a:uLnTx/>
                <a:uFillTx/>
                <a:latin typeface="Arial"/>
              </a:rPr>
              <a:t> </a:t>
            </a:r>
            <a:r>
              <a:rPr kumimoji="0" lang="en-US" sz="2400" b="1" i="0" u="none" strike="noStrike" kern="1200" cap="none" spc="-1" normalizeH="0" baseline="0" noProof="0" dirty="0" err="1">
                <a:ln>
                  <a:noFill/>
                </a:ln>
                <a:solidFill>
                  <a:srgbClr val="FF0000"/>
                </a:solidFill>
                <a:effectLst/>
                <a:uLnTx/>
                <a:uFillTx/>
                <a:latin typeface="Arial"/>
              </a:rPr>
              <a:t>ke</a:t>
            </a:r>
            <a:r>
              <a:rPr kumimoji="0" lang="en-US" sz="2400" b="1" i="0" u="none" strike="noStrike" kern="1200" cap="none" spc="-1" normalizeH="0" baseline="0" noProof="0" dirty="0">
                <a:ln>
                  <a:noFill/>
                </a:ln>
                <a:solidFill>
                  <a:srgbClr val="FF0000"/>
                </a:solidFill>
                <a:effectLst/>
                <a:uLnTx/>
                <a:uFillTx/>
                <a:latin typeface="Arial"/>
              </a:rPr>
              <a:t> </a:t>
            </a:r>
            <a:r>
              <a:rPr kumimoji="0" lang="en-US" sz="2400" b="1" i="0" u="none" strike="noStrike" kern="1200" cap="none" spc="-1" normalizeH="0" baseline="0" noProof="0" dirty="0" err="1">
                <a:ln>
                  <a:noFill/>
                </a:ln>
                <a:solidFill>
                  <a:srgbClr val="FF0000"/>
                </a:solidFill>
                <a:effectLst/>
                <a:uLnTx/>
                <a:uFillTx/>
                <a:latin typeface="Arial"/>
              </a:rPr>
              <a:t>štěpení</a:t>
            </a:r>
            <a:r>
              <a:rPr kumimoji="0" lang="en-US" sz="2400" b="0" i="0" u="none" strike="noStrike" kern="1200" cap="none" spc="-1" normalizeH="0" baseline="0" noProof="0" dirty="0">
                <a:ln>
                  <a:noFill/>
                </a:ln>
                <a:solidFill>
                  <a:prstClr val="white"/>
                </a:solidFill>
                <a:effectLst/>
                <a:uLnTx/>
                <a:uFillTx/>
                <a:latin typeface="Arial"/>
              </a:rPr>
              <a:t> s </a:t>
            </a:r>
            <a:r>
              <a:rPr kumimoji="0" lang="en-US" sz="2400" b="0" i="0" u="none" strike="noStrike" kern="1200" cap="none" spc="-1" normalizeH="0" baseline="0" noProof="0" dirty="0" err="1">
                <a:ln>
                  <a:noFill/>
                </a:ln>
                <a:solidFill>
                  <a:prstClr val="white"/>
                </a:solidFill>
                <a:effectLst/>
                <a:uLnTx/>
                <a:uFillTx/>
                <a:latin typeface="Arial"/>
              </a:rPr>
              <a:t>nejasnými</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výsledky</a:t>
            </a:r>
            <a:r>
              <a:rPr kumimoji="0" lang="en-US" sz="2400" b="0" i="0" u="none" strike="noStrike" kern="1200" cap="none" spc="-1" normalizeH="0" baseline="0" noProof="0" dirty="0">
                <a:ln>
                  <a:noFill/>
                </a:ln>
                <a:solidFill>
                  <a:prstClr val="white"/>
                </a:solidFill>
                <a:effectLst/>
                <a:uLnTx/>
                <a:uFillTx/>
                <a:latin typeface="Arial"/>
              </a:rPr>
              <a:t> </a:t>
            </a:r>
            <a:r>
              <a:rPr kumimoji="0" lang="cs-CZ" sz="2400" b="0" i="0" u="none" strike="noStrike" kern="1200" cap="none" spc="-1" normalizeH="0" baseline="0" noProof="0" dirty="0">
                <a:ln>
                  <a:noFill/>
                </a:ln>
                <a:solidFill>
                  <a:prstClr val="white"/>
                </a:solidFill>
                <a:effectLst/>
                <a:uLnTx/>
                <a:uFillTx/>
                <a:latin typeface="Arial"/>
                <a:sym typeface="Wingdings" panose="05000000000000000000" pitchFamily="2" charset="2"/>
              </a:rPr>
              <a:t></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poslal</a:t>
            </a:r>
            <a:r>
              <a:rPr kumimoji="0" lang="en-US" sz="2400" b="0" i="0" u="none" strike="noStrike" kern="1200" cap="none" spc="-1" normalizeH="0" baseline="0" noProof="0" dirty="0">
                <a:ln>
                  <a:noFill/>
                </a:ln>
                <a:solidFill>
                  <a:prstClr val="white"/>
                </a:solidFill>
                <a:effectLst/>
                <a:uLnTx/>
                <a:uFillTx/>
                <a:latin typeface="Arial"/>
              </a:rPr>
              <a:t> je </a:t>
            </a:r>
            <a:r>
              <a:rPr kumimoji="0" lang="en-US" sz="2400" b="0" i="0" u="none" strike="noStrike" kern="1200" cap="none" spc="-1" normalizeH="0" baseline="0" noProof="0" dirty="0" err="1">
                <a:ln>
                  <a:noFill/>
                </a:ln>
                <a:solidFill>
                  <a:prstClr val="white"/>
                </a:solidFill>
                <a:effectLst/>
                <a:uLnTx/>
                <a:uFillTx/>
                <a:latin typeface="Arial"/>
              </a:rPr>
              <a:t>své</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kolegyni</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1" i="0" u="none" strike="noStrike" kern="1200" cap="none" spc="-1" normalizeH="0" baseline="0" noProof="0" dirty="0">
                <a:ln>
                  <a:noFill/>
                </a:ln>
                <a:solidFill>
                  <a:prstClr val="white"/>
                </a:solidFill>
                <a:effectLst/>
                <a:uLnTx/>
                <a:uFillTx/>
                <a:latin typeface="Arial"/>
              </a:rPr>
              <a:t>Lise </a:t>
            </a:r>
            <a:r>
              <a:rPr kumimoji="0" lang="en-US" sz="2400" b="1" i="0" u="none" strike="noStrike" kern="1200" cap="none" spc="-1" normalizeH="0" baseline="0" noProof="0" dirty="0" err="1">
                <a:ln>
                  <a:noFill/>
                </a:ln>
                <a:solidFill>
                  <a:prstClr val="white"/>
                </a:solidFill>
                <a:effectLst/>
                <a:uLnTx/>
                <a:uFillTx/>
                <a:latin typeface="Arial"/>
              </a:rPr>
              <a:t>Meitnerové</a:t>
            </a:r>
            <a:r>
              <a:rPr kumimoji="0" lang="en-US" sz="2400" b="1"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a:ln>
                  <a:noFill/>
                </a:ln>
                <a:solidFill>
                  <a:prstClr val="white"/>
                </a:solidFill>
                <a:effectLst/>
                <a:uLnTx/>
                <a:uFillTx/>
                <a:latin typeface="Arial"/>
              </a:rPr>
              <a:t>(</a:t>
            </a:r>
            <a:r>
              <a:rPr kumimoji="0" lang="en-US" sz="2400" b="0" i="0" u="none" strike="noStrike" kern="1200" cap="none" spc="-1" normalizeH="0" baseline="0" noProof="0" dirty="0" err="1">
                <a:ln>
                  <a:noFill/>
                </a:ln>
                <a:solidFill>
                  <a:prstClr val="white"/>
                </a:solidFill>
                <a:effectLst/>
                <a:uLnTx/>
                <a:uFillTx/>
                <a:latin typeface="Arial"/>
              </a:rPr>
              <a:t>židovka</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dlouho</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pracovala</a:t>
            </a:r>
            <a:r>
              <a:rPr kumimoji="0" lang="en-US" sz="2400" b="0" i="0" u="none" strike="noStrike" kern="1200" cap="none" spc="-1" normalizeH="0" baseline="0" noProof="0" dirty="0">
                <a:ln>
                  <a:noFill/>
                </a:ln>
                <a:solidFill>
                  <a:prstClr val="white"/>
                </a:solidFill>
                <a:effectLst/>
                <a:uLnTx/>
                <a:uFillTx/>
                <a:latin typeface="Arial"/>
              </a:rPr>
              <a:t> s O.H., ale po </a:t>
            </a:r>
            <a:r>
              <a:rPr kumimoji="0" lang="en-US" sz="2400" b="0" i="0" u="none" strike="noStrike" kern="1200" cap="none" spc="-1" normalizeH="0" baseline="0" noProof="0" dirty="0" err="1">
                <a:ln>
                  <a:noFill/>
                </a:ln>
                <a:solidFill>
                  <a:prstClr val="white"/>
                </a:solidFill>
                <a:effectLst/>
                <a:uLnTx/>
                <a:uFillTx/>
                <a:latin typeface="Arial"/>
              </a:rPr>
              <a:t>anexi</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Rakouska</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musela</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uprchnout</a:t>
            </a:r>
            <a:r>
              <a:rPr kumimoji="0" lang="en-US" sz="2400" b="0" i="0" u="none" strike="noStrike" kern="1200" cap="none" spc="-1" normalizeH="0" baseline="0" noProof="0" dirty="0">
                <a:ln>
                  <a:noFill/>
                </a:ln>
                <a:solidFill>
                  <a:prstClr val="white"/>
                </a:solidFill>
                <a:effectLst/>
                <a:uLnTx/>
                <a:uFillTx/>
                <a:latin typeface="Arial"/>
              </a:rPr>
              <a:t>                        z </a:t>
            </a:r>
            <a:r>
              <a:rPr kumimoji="0" lang="en-US" sz="2400" b="0" i="0" u="none" strike="noStrike" kern="1200" cap="none" spc="-1" normalizeH="0" baseline="0" noProof="0" dirty="0" err="1">
                <a:ln>
                  <a:noFill/>
                </a:ln>
                <a:solidFill>
                  <a:prstClr val="white"/>
                </a:solidFill>
                <a:effectLst/>
                <a:uLnTx/>
                <a:uFillTx/>
                <a:latin typeface="Arial"/>
              </a:rPr>
              <a:t>Německa</a:t>
            </a:r>
            <a:r>
              <a:rPr kumimoji="0" lang="en-US" sz="2400" b="0" i="0" u="none" strike="noStrike" kern="1200" cap="none" spc="-1" normalizeH="0" baseline="0" noProof="0" dirty="0">
                <a:ln>
                  <a:noFill/>
                </a:ln>
                <a:solidFill>
                  <a:prstClr val="white"/>
                </a:solidFill>
                <a:effectLst/>
                <a:uLnTx/>
                <a:uFillTx/>
                <a:latin typeface="Arial"/>
              </a:rPr>
              <a:t>)</a:t>
            </a:r>
          </a:p>
          <a:p>
            <a:pPr marL="0" marR="0" lvl="0" indent="-228600" algn="l" defTabSz="914400" rtl="0" eaLnBrk="1" fontAlgn="auto" latinLnBrk="0" hangingPunct="1">
              <a:lnSpc>
                <a:spcPct val="100000"/>
              </a:lnSpc>
              <a:spcBef>
                <a:spcPts val="1001"/>
              </a:spcBef>
              <a:spcAft>
                <a:spcPts val="0"/>
              </a:spcAft>
              <a:buClr>
                <a:srgbClr val="FF0000"/>
              </a:buClr>
              <a:buSzTx/>
              <a:buFont typeface="Arial" panose="020B0604020202020204" pitchFamily="34" charset="0"/>
              <a:buChar char="•"/>
              <a:tabLst/>
              <a:defRPr/>
            </a:pPr>
            <a:endParaRPr kumimoji="0" lang="en-US" sz="2400" b="0" i="0" u="none" strike="noStrike" kern="1200" cap="none" spc="-1"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367867295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stretch>
            <a:fillRect/>
          </a:stretch>
        </p:blipFill>
        <p:spPr>
          <a:xfrm>
            <a:off x="103344" y="161925"/>
            <a:ext cx="11985311" cy="6696075"/>
          </a:xfrm>
          <a:prstGeom prst="rect">
            <a:avLst/>
          </a:prstGeom>
        </p:spPr>
      </p:pic>
    </p:spTree>
    <p:extLst>
      <p:ext uri="{BB962C8B-B14F-4D97-AF65-F5344CB8AC3E}">
        <p14:creationId xmlns:p14="http://schemas.microsoft.com/office/powerpoint/2010/main" val="110978532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TextShape 1"/>
          <p:cNvSpPr txBox="1"/>
          <p:nvPr/>
        </p:nvSpPr>
        <p:spPr>
          <a:xfrm>
            <a:off x="443638" y="-25975"/>
            <a:ext cx="9389375" cy="1325160"/>
          </a:xfrm>
          <a:prstGeom prst="rect">
            <a:avLst/>
          </a:prstGeom>
          <a:noFill/>
          <a:ln>
            <a:noFill/>
          </a:ln>
        </p:spPr>
        <p:txBody>
          <a:bodyPr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a:ln>
                  <a:noFill/>
                </a:ln>
                <a:solidFill>
                  <a:srgbClr val="000000"/>
                </a:solidFill>
                <a:effectLst/>
                <a:uLnTx/>
                <a:uFillTx/>
                <a:latin typeface="Calibri Light"/>
              </a:rPr>
              <a:t>Lise</a:t>
            </a:r>
            <a:r>
              <a:rPr kumimoji="0" lang="cs-CZ" sz="4400" b="0" i="0" u="none" strike="noStrike" kern="1200" cap="none" spc="-1" normalizeH="0" baseline="0" noProof="0" dirty="0">
                <a:ln>
                  <a:noFill/>
                </a:ln>
                <a:solidFill>
                  <a:srgbClr val="000000"/>
                </a:solidFill>
                <a:effectLst/>
                <a:uLnTx/>
                <a:uFillTx/>
                <a:latin typeface="Calibri Light"/>
              </a:rPr>
              <a:t> </a:t>
            </a:r>
            <a:r>
              <a:rPr kumimoji="0" lang="cs-CZ" sz="4400" b="1" i="0" u="none" strike="noStrike" kern="1200" cap="none" spc="-1" normalizeH="0" baseline="0" noProof="0" dirty="0" err="1">
                <a:ln>
                  <a:noFill/>
                </a:ln>
                <a:solidFill>
                  <a:srgbClr val="000000"/>
                </a:solidFill>
                <a:effectLst/>
                <a:uLnTx/>
                <a:uFillTx/>
                <a:latin typeface="Calibri Light"/>
              </a:rPr>
              <a:t>Meintnerová</a:t>
            </a:r>
            <a:endParaRPr kumimoji="0" lang="cs-CZ" sz="4400" b="0" i="0" u="none" strike="noStrike" kern="1200" cap="none" spc="-1" normalizeH="0" baseline="0" noProof="0" dirty="0">
              <a:ln>
                <a:noFill/>
              </a:ln>
              <a:solidFill>
                <a:srgbClr val="000000"/>
              </a:solidFill>
              <a:effectLst/>
              <a:uLnTx/>
              <a:uFillTx/>
              <a:latin typeface="Calibri"/>
            </a:endParaRPr>
          </a:p>
        </p:txBody>
      </p:sp>
      <p:sp>
        <p:nvSpPr>
          <p:cNvPr id="385" name="TextShape 2"/>
          <p:cNvSpPr txBox="1"/>
          <p:nvPr/>
        </p:nvSpPr>
        <p:spPr>
          <a:xfrm>
            <a:off x="443638" y="3390786"/>
            <a:ext cx="4581442" cy="3245078"/>
          </a:xfrm>
          <a:prstGeom prst="rect">
            <a:avLst/>
          </a:prstGeom>
          <a:noFill/>
          <a:ln>
            <a:noFill/>
          </a:ln>
        </p:spPr>
        <p:txBody>
          <a:bodyPr>
            <a:normAutofit/>
          </a:bodyPr>
          <a:lstStyle/>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800" b="0" i="0" u="none" strike="noStrike" kern="1200" cap="none" spc="-1" normalizeH="0" baseline="0" noProof="0" dirty="0">
                <a:ln>
                  <a:noFill/>
                </a:ln>
                <a:solidFill>
                  <a:srgbClr val="000000"/>
                </a:solidFill>
                <a:effectLst/>
                <a:uLnTx/>
                <a:uFillTx/>
                <a:latin typeface="Calibri"/>
              </a:rPr>
              <a:t>Zjistila, čeho Otto Hahn dosáhl </a:t>
            </a:r>
            <a:r>
              <a:rPr kumimoji="0" lang="cs-CZ" sz="2800" b="0" i="0" u="none" strike="noStrike" kern="1200" cap="none" spc="-1" normalizeH="0" baseline="0" noProof="0" dirty="0">
                <a:ln>
                  <a:noFill/>
                </a:ln>
                <a:solidFill>
                  <a:srgbClr val="000000"/>
                </a:solidFill>
                <a:effectLst/>
                <a:uLnTx/>
                <a:uFillTx/>
                <a:latin typeface="Wingdings"/>
              </a:rPr>
              <a:t></a:t>
            </a:r>
            <a:r>
              <a:rPr kumimoji="0" lang="cs-CZ" sz="2800" b="0" i="0" u="none" strike="noStrike" kern="1200" cap="none" spc="-1" normalizeH="0" baseline="0" noProof="0" dirty="0">
                <a:ln>
                  <a:noFill/>
                </a:ln>
                <a:solidFill>
                  <a:srgbClr val="000000"/>
                </a:solidFill>
                <a:effectLst/>
                <a:uLnTx/>
                <a:uFillTx/>
                <a:latin typeface="Calibri"/>
              </a:rPr>
              <a:t> </a:t>
            </a:r>
            <a:r>
              <a:rPr kumimoji="0" lang="cs-CZ" sz="2800" b="1" i="0" u="none" strike="noStrike" kern="1200" cap="none" spc="-1" normalizeH="0" baseline="0" noProof="0" dirty="0">
                <a:ln>
                  <a:noFill/>
                </a:ln>
                <a:solidFill>
                  <a:srgbClr val="FF0000"/>
                </a:solidFill>
                <a:effectLst/>
                <a:uLnTx/>
                <a:uFillTx/>
                <a:latin typeface="Calibri"/>
              </a:rPr>
              <a:t>rozštěpil atom uranu</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800" b="0" i="0" u="none" strike="noStrike" kern="1200" cap="none" spc="-1" normalizeH="0" baseline="0" noProof="0" dirty="0">
                <a:ln>
                  <a:noFill/>
                </a:ln>
                <a:solidFill>
                  <a:srgbClr val="000000"/>
                </a:solidFill>
                <a:effectLst/>
                <a:uLnTx/>
                <a:uFillTx/>
                <a:latin typeface="Calibri"/>
              </a:rPr>
              <a:t>To do té doby bylo považováno za nemožné</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800" b="1" i="0" u="none" strike="noStrike" kern="1200" cap="none" spc="-1" normalizeH="0" baseline="0" noProof="0" dirty="0">
                <a:ln>
                  <a:noFill/>
                </a:ln>
                <a:solidFill>
                  <a:srgbClr val="FF0000"/>
                </a:solidFill>
                <a:effectLst/>
                <a:uLnTx/>
                <a:uFillTx/>
                <a:latin typeface="Calibri"/>
              </a:rPr>
              <a:t>Štěpí se pouze </a:t>
            </a:r>
            <a:r>
              <a:rPr kumimoji="0" lang="cs-CZ" sz="2800" b="1" i="0" u="none" strike="noStrike" kern="1200" cap="none" spc="-1" normalizeH="0" baseline="30000" noProof="0" dirty="0">
                <a:ln>
                  <a:noFill/>
                </a:ln>
                <a:solidFill>
                  <a:srgbClr val="FF0000"/>
                </a:solidFill>
                <a:effectLst/>
                <a:uLnTx/>
                <a:uFillTx/>
                <a:latin typeface="Calibri"/>
              </a:rPr>
              <a:t>235</a:t>
            </a:r>
            <a:r>
              <a:rPr kumimoji="0" lang="cs-CZ" sz="2800" b="1" i="0" u="none" strike="noStrike" kern="1200" cap="none" spc="-1" normalizeH="0" baseline="0" noProof="0" dirty="0">
                <a:ln>
                  <a:noFill/>
                </a:ln>
                <a:solidFill>
                  <a:srgbClr val="FF0000"/>
                </a:solidFill>
                <a:effectLst/>
                <a:uLnTx/>
                <a:uFillTx/>
                <a:latin typeface="Calibri"/>
              </a:rPr>
              <a:t>U             </a:t>
            </a:r>
            <a:r>
              <a:rPr kumimoji="0" lang="cs-CZ" sz="2800" b="0" i="0" u="none" strike="noStrike" kern="1200" cap="none" spc="-1" normalizeH="0" baseline="0" noProof="0" dirty="0">
                <a:ln>
                  <a:noFill/>
                </a:ln>
                <a:solidFill>
                  <a:srgbClr val="000000"/>
                </a:solidFill>
                <a:effectLst/>
                <a:uLnTx/>
                <a:uFillTx/>
                <a:latin typeface="Calibri"/>
              </a:rPr>
              <a:t>(92 protonů, 143 neutronů)</a:t>
            </a:r>
          </a:p>
        </p:txBody>
      </p:sp>
      <p:pic>
        <p:nvPicPr>
          <p:cNvPr id="386" name="Obrázek 3"/>
          <p:cNvPicPr/>
          <p:nvPr/>
        </p:nvPicPr>
        <p:blipFill>
          <a:blip r:embed="rId2" cstate="print"/>
          <a:stretch/>
        </p:blipFill>
        <p:spPr>
          <a:xfrm>
            <a:off x="4819013" y="1215144"/>
            <a:ext cx="6932208" cy="5103871"/>
          </a:xfrm>
          <a:prstGeom prst="rect">
            <a:avLst/>
          </a:prstGeom>
          <a:ln>
            <a:noFill/>
          </a:ln>
        </p:spPr>
      </p:pic>
      <p:sp>
        <p:nvSpPr>
          <p:cNvPr id="6" name="Obdélník 5"/>
          <p:cNvSpPr/>
          <p:nvPr/>
        </p:nvSpPr>
        <p:spPr>
          <a:xfrm>
            <a:off x="4647381" y="490499"/>
            <a:ext cx="4572000" cy="4001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rial"/>
              </a:rPr>
              <a:t>(1878 Vídeň –1968 Cambridge)</a:t>
            </a:r>
          </a:p>
        </p:txBody>
      </p:sp>
      <p:pic>
        <p:nvPicPr>
          <p:cNvPr id="387" name="Obrázek 4"/>
          <p:cNvPicPr/>
          <p:nvPr/>
        </p:nvPicPr>
        <p:blipFill>
          <a:blip r:embed="rId3" cstate="print"/>
          <a:stretch/>
        </p:blipFill>
        <p:spPr>
          <a:xfrm>
            <a:off x="771519" y="1095146"/>
            <a:ext cx="3517779" cy="2145785"/>
          </a:xfrm>
          <a:prstGeom prst="rect">
            <a:avLst/>
          </a:prstGeom>
          <a:ln>
            <a:noFill/>
          </a:ln>
        </p:spPr>
      </p:pic>
    </p:spTree>
    <p:extLst>
      <p:ext uri="{BB962C8B-B14F-4D97-AF65-F5344CB8AC3E}">
        <p14:creationId xmlns:p14="http://schemas.microsoft.com/office/powerpoint/2010/main" val="13710141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TextShape 2"/>
          <p:cNvSpPr txBox="1"/>
          <p:nvPr/>
        </p:nvSpPr>
        <p:spPr>
          <a:xfrm>
            <a:off x="552541" y="1684422"/>
            <a:ext cx="4344312" cy="4932946"/>
          </a:xfrm>
          <a:prstGeom prst="rect">
            <a:avLst/>
          </a:prstGeom>
          <a:noFill/>
          <a:ln>
            <a:noFill/>
          </a:ln>
        </p:spPr>
        <p:txBody>
          <a:bodyPr>
            <a:normAutofit lnSpcReduction="10000"/>
          </a:bodyPr>
          <a:lstStyle/>
          <a:p>
            <a:pPr marL="228600" marR="0" lvl="0" indent="-228240" algn="l" defTabSz="914400" rtl="0" eaLnBrk="1" fontAlgn="auto" latinLnBrk="0" hangingPunct="1">
              <a:lnSpc>
                <a:spcPct val="12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srgbClr val="000000"/>
                </a:solidFill>
                <a:effectLst/>
                <a:uLnTx/>
                <a:uFillTx/>
                <a:latin typeface="Calibri"/>
              </a:rPr>
              <a:t>Hmota uvolněných (rozštěpených) částí uranu je silnou jadernou interakcí více zhušťována než v původním jádru uranu</a:t>
            </a:r>
          </a:p>
          <a:p>
            <a:pPr marL="228600" marR="0" lvl="0" indent="-228240" algn="l" defTabSz="914400" rtl="0" eaLnBrk="1" fontAlgn="auto" latinLnBrk="0" hangingPunct="1">
              <a:lnSpc>
                <a:spcPct val="12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srgbClr val="000000"/>
                </a:solidFill>
                <a:effectLst/>
                <a:uLnTx/>
                <a:uFillTx/>
                <a:latin typeface="Wingdings"/>
              </a:rPr>
              <a:t></a:t>
            </a:r>
            <a:r>
              <a:rPr kumimoji="0" lang="cs-CZ" sz="2400" b="0" i="0" u="none" strike="noStrike" kern="1200" cap="none" spc="-1" normalizeH="0" baseline="0" noProof="0" dirty="0">
                <a:ln>
                  <a:noFill/>
                </a:ln>
                <a:solidFill>
                  <a:srgbClr val="000000"/>
                </a:solidFill>
                <a:effectLst/>
                <a:uLnTx/>
                <a:uFillTx/>
                <a:latin typeface="Calibri"/>
              </a:rPr>
              <a:t> jejich celková hmota je proto menší </a:t>
            </a:r>
            <a:r>
              <a:rPr kumimoji="0" lang="cs-CZ" sz="2400" b="0" i="0" u="none" strike="noStrike" kern="1200" cap="none" spc="-1" normalizeH="0" baseline="0" noProof="0" dirty="0">
                <a:ln>
                  <a:noFill/>
                </a:ln>
                <a:solidFill>
                  <a:srgbClr val="000000"/>
                </a:solidFill>
                <a:effectLst/>
                <a:uLnTx/>
                <a:uFillTx/>
                <a:latin typeface="Wingdings"/>
              </a:rPr>
              <a:t></a:t>
            </a:r>
            <a:r>
              <a:rPr kumimoji="0" lang="cs-CZ" sz="2400" b="0" i="0" u="none" strike="noStrike" kern="1200" cap="none" spc="-1" normalizeH="0" baseline="0" noProof="0" dirty="0">
                <a:ln>
                  <a:noFill/>
                </a:ln>
                <a:solidFill>
                  <a:srgbClr val="000000"/>
                </a:solidFill>
                <a:effectLst/>
                <a:uLnTx/>
                <a:uFillTx/>
                <a:latin typeface="Calibri"/>
              </a:rPr>
              <a:t> </a:t>
            </a:r>
            <a:r>
              <a:rPr kumimoji="0" lang="cs-CZ" sz="2400" b="1" i="0" u="none" strike="noStrike" kern="1200" cap="none" spc="-1" normalizeH="0" baseline="0" noProof="0" dirty="0">
                <a:ln>
                  <a:noFill/>
                </a:ln>
                <a:solidFill>
                  <a:srgbClr val="FF0000"/>
                </a:solidFill>
                <a:effectLst/>
                <a:uLnTx/>
                <a:uFillTx/>
                <a:latin typeface="Calibri"/>
              </a:rPr>
              <a:t>rozdíl se uvolní ve formě (obrovské) energie</a:t>
            </a:r>
          </a:p>
          <a:p>
            <a:pPr marL="228600" marR="0" lvl="0" indent="-228240" algn="l" defTabSz="914400" rtl="0" eaLnBrk="1" fontAlgn="auto" latinLnBrk="0" hangingPunct="1">
              <a:lnSpc>
                <a:spcPct val="120000"/>
              </a:lnSpc>
              <a:spcBef>
                <a:spcPts val="1001"/>
              </a:spcBef>
              <a:spcAft>
                <a:spcPts val="0"/>
              </a:spcAft>
              <a:buClr>
                <a:srgbClr val="000000"/>
              </a:buClr>
              <a:buSzTx/>
              <a:buFont typeface="Arial"/>
              <a:buChar char="•"/>
              <a:tabLst/>
              <a:defRPr/>
            </a:pPr>
            <a:r>
              <a:rPr kumimoji="0" lang="cs-CZ" sz="2400" b="1" i="0" u="none" strike="noStrike" kern="1200" cap="none" spc="-1" normalizeH="0" baseline="0" noProof="0" dirty="0">
                <a:ln>
                  <a:noFill/>
                </a:ln>
                <a:solidFill>
                  <a:srgbClr val="FF0000"/>
                </a:solidFill>
                <a:effectLst/>
                <a:uLnTx/>
                <a:uFillTx/>
                <a:latin typeface="Calibri"/>
              </a:rPr>
              <a:t>Zároveň se uvolňují další 2 až 3 neutrony</a:t>
            </a:r>
            <a:r>
              <a:rPr kumimoji="0" lang="cs-CZ" sz="2400" b="0" i="0" u="none" strike="noStrike" kern="1200" cap="none" spc="-1" normalizeH="0" baseline="0" noProof="0" dirty="0">
                <a:ln>
                  <a:noFill/>
                </a:ln>
                <a:solidFill>
                  <a:srgbClr val="000000"/>
                </a:solidFill>
                <a:effectLst/>
                <a:uLnTx/>
                <a:uFillTx/>
                <a:latin typeface="Calibri"/>
              </a:rPr>
              <a:t>, ty mohou štěpit dále (</a:t>
            </a:r>
            <a:r>
              <a:rPr kumimoji="0" lang="cs-CZ" sz="2400" b="0" i="0" u="none" strike="noStrike" kern="1200" cap="none" spc="-1" normalizeH="0" baseline="0" noProof="0" dirty="0" err="1">
                <a:ln>
                  <a:noFill/>
                </a:ln>
                <a:solidFill>
                  <a:srgbClr val="000000"/>
                </a:solidFill>
                <a:effectLst/>
                <a:uLnTx/>
                <a:uFillTx/>
                <a:latin typeface="Calibri"/>
              </a:rPr>
              <a:t>Szilard</a:t>
            </a:r>
            <a:r>
              <a:rPr kumimoji="0" lang="cs-CZ" sz="2400" b="0" i="0" u="none" strike="noStrike" kern="1200" cap="none" spc="-1" normalizeH="0" baseline="0" noProof="0" dirty="0">
                <a:ln>
                  <a:noFill/>
                </a:ln>
                <a:solidFill>
                  <a:srgbClr val="000000"/>
                </a:solidFill>
                <a:effectLst/>
                <a:uLnTx/>
                <a:uFillTx/>
                <a:latin typeface="Calibri"/>
              </a:rPr>
              <a:t> </a:t>
            </a:r>
            <a:r>
              <a:rPr kumimoji="0" lang="cs-CZ" sz="2400" b="0" i="0" u="none" strike="noStrike" kern="1200" cap="none" spc="-1" normalizeH="0" baseline="0" noProof="0" dirty="0">
                <a:ln>
                  <a:noFill/>
                </a:ln>
                <a:solidFill>
                  <a:srgbClr val="000000"/>
                </a:solidFill>
                <a:effectLst/>
                <a:uLnTx/>
                <a:uFillTx/>
                <a:latin typeface="Wingdings"/>
              </a:rPr>
              <a:t></a:t>
            </a:r>
            <a:r>
              <a:rPr kumimoji="0" lang="cs-CZ" sz="2400" b="0" i="0" u="none" strike="noStrike" kern="1200" cap="none" spc="-1" normalizeH="0" baseline="0" noProof="0" dirty="0">
                <a:ln>
                  <a:noFill/>
                </a:ln>
                <a:solidFill>
                  <a:srgbClr val="000000"/>
                </a:solidFill>
                <a:effectLst/>
                <a:uLnTx/>
                <a:uFillTx/>
                <a:latin typeface="Calibri"/>
              </a:rPr>
              <a:t> řetězová reakce)</a:t>
            </a:r>
          </a:p>
        </p:txBody>
      </p:sp>
      <p:pic>
        <p:nvPicPr>
          <p:cNvPr id="3" name="Obrázek 2"/>
          <p:cNvPicPr>
            <a:picLocks noChangeAspect="1"/>
          </p:cNvPicPr>
          <p:nvPr/>
        </p:nvPicPr>
        <p:blipFill rotWithShape="1">
          <a:blip r:embed="rId2"/>
          <a:srcRect t="85956" b="1"/>
          <a:stretch/>
        </p:blipFill>
        <p:spPr>
          <a:xfrm>
            <a:off x="5113421" y="5246913"/>
            <a:ext cx="6693317" cy="704969"/>
          </a:xfrm>
          <a:prstGeom prst="rect">
            <a:avLst/>
          </a:prstGeom>
        </p:spPr>
      </p:pic>
      <p:sp>
        <p:nvSpPr>
          <p:cNvPr id="6" name="TextShape 2"/>
          <p:cNvSpPr txBox="1"/>
          <p:nvPr/>
        </p:nvSpPr>
        <p:spPr>
          <a:xfrm>
            <a:off x="552540" y="400774"/>
            <a:ext cx="11992386" cy="4367463"/>
          </a:xfrm>
          <a:prstGeom prst="rect">
            <a:avLst/>
          </a:prstGeom>
          <a:noFill/>
          <a:ln>
            <a:noFill/>
          </a:ln>
        </p:spPr>
        <p:txBody>
          <a:bodyPr>
            <a:normAutofit/>
          </a:bodyPr>
          <a:lstStyle/>
          <a:p>
            <a:pPr marL="228600" marR="0" lvl="0" indent="-228240" algn="l" defTabSz="914400" rtl="0" eaLnBrk="1" fontAlgn="auto" latinLnBrk="0" hangingPunct="1">
              <a:lnSpc>
                <a:spcPct val="120000"/>
              </a:lnSpc>
              <a:spcBef>
                <a:spcPts val="1001"/>
              </a:spcBef>
              <a:spcAft>
                <a:spcPts val="0"/>
              </a:spcAft>
              <a:buClr>
                <a:srgbClr val="000000"/>
              </a:buClr>
              <a:buSzTx/>
              <a:buFont typeface="Arial"/>
              <a:buChar char="•"/>
              <a:tabLst/>
              <a:defRPr/>
            </a:pPr>
            <a:r>
              <a:rPr kumimoji="0" lang="cs-CZ" sz="2400" b="1" i="0" u="none" strike="noStrike" kern="1200" cap="none" spc="-1" normalizeH="0" baseline="0" noProof="0" dirty="0">
                <a:ln>
                  <a:noFill/>
                </a:ln>
                <a:solidFill>
                  <a:srgbClr val="000000"/>
                </a:solidFill>
                <a:effectLst/>
                <a:uLnTx/>
                <a:uFillTx/>
                <a:latin typeface="Calibri"/>
              </a:rPr>
              <a:t>Silná jaderná síla </a:t>
            </a:r>
            <a:r>
              <a:rPr kumimoji="0" lang="cs-CZ" sz="2400" b="0" i="0" u="none" strike="noStrike" kern="1200" cap="none" spc="-1" normalizeH="0" baseline="0" noProof="0" dirty="0">
                <a:ln>
                  <a:noFill/>
                </a:ln>
                <a:solidFill>
                  <a:srgbClr val="000000"/>
                </a:solidFill>
                <a:effectLst/>
                <a:uLnTx/>
                <a:uFillTx/>
                <a:latin typeface="Calibri"/>
              </a:rPr>
              <a:t>– nejsilnější síla ve vesmíru, drží pohromadě atomová jádra</a:t>
            </a:r>
          </a:p>
          <a:p>
            <a:pPr marL="228600" marR="0" lvl="0" indent="-228240" algn="l" defTabSz="914400" rtl="0" eaLnBrk="1" fontAlgn="auto" latinLnBrk="0" hangingPunct="1">
              <a:lnSpc>
                <a:spcPct val="120000"/>
              </a:lnSpc>
              <a:spcBef>
                <a:spcPts val="1001"/>
              </a:spcBef>
              <a:spcAft>
                <a:spcPts val="0"/>
              </a:spcAft>
              <a:buClr>
                <a:srgbClr val="000000"/>
              </a:buClr>
              <a:buSzTx/>
              <a:buFont typeface="Arial"/>
              <a:buChar char="•"/>
              <a:tabLst/>
              <a:defRPr/>
            </a:pPr>
            <a:r>
              <a:rPr kumimoji="0" lang="cs-CZ" sz="2400" b="1" i="0" u="none" strike="noStrike" kern="1200" cap="none" spc="-1" normalizeH="0" baseline="0" noProof="0" dirty="0">
                <a:ln>
                  <a:noFill/>
                </a:ln>
                <a:solidFill>
                  <a:srgbClr val="FF0000"/>
                </a:solidFill>
                <a:effectLst/>
                <a:uLnTx/>
                <a:uFillTx/>
                <a:latin typeface="Calibri"/>
              </a:rPr>
              <a:t>Přesto je jádro uranu tak nestabilní, že pronikne-li do něj další neutron, štěpí se</a:t>
            </a:r>
          </a:p>
        </p:txBody>
      </p:sp>
      <p:sp>
        <p:nvSpPr>
          <p:cNvPr id="4" name="Obdélník 3"/>
          <p:cNvSpPr/>
          <p:nvPr/>
        </p:nvSpPr>
        <p:spPr>
          <a:xfrm>
            <a:off x="10507345" y="5191207"/>
            <a:ext cx="1132114" cy="501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rial"/>
            </a:endParaRPr>
          </a:p>
        </p:txBody>
      </p:sp>
      <p:pic>
        <p:nvPicPr>
          <p:cNvPr id="7" name="Obrázek 6">
            <a:extLst>
              <a:ext uri="{FF2B5EF4-FFF2-40B4-BE49-F238E27FC236}">
                <a16:creationId xmlns:a16="http://schemas.microsoft.com/office/drawing/2014/main" id="{F3E9B44E-16FA-4ED9-B33D-B2DF1DFD7642}"/>
              </a:ext>
            </a:extLst>
          </p:cNvPr>
          <p:cNvPicPr>
            <a:picLocks noChangeAspect="1"/>
          </p:cNvPicPr>
          <p:nvPr/>
        </p:nvPicPr>
        <p:blipFill rotWithShape="1">
          <a:blip r:embed="rId3">
            <a:extLst>
              <a:ext uri="{28A0092B-C50C-407E-A947-70E740481C1C}">
                <a14:useLocalDpi xmlns:a14="http://schemas.microsoft.com/office/drawing/2010/main" val="0"/>
              </a:ext>
            </a:extLst>
          </a:blip>
          <a:srcRect r="3151" b="-3"/>
          <a:stretch/>
        </p:blipFill>
        <p:spPr>
          <a:xfrm>
            <a:off x="5077616" y="1678127"/>
            <a:ext cx="6848371" cy="3464981"/>
          </a:xfrm>
          <a:prstGeom prst="rect">
            <a:avLst/>
          </a:prstGeom>
        </p:spPr>
      </p:pic>
    </p:spTree>
    <p:extLst>
      <p:ext uri="{BB962C8B-B14F-4D97-AF65-F5344CB8AC3E}">
        <p14:creationId xmlns:p14="http://schemas.microsoft.com/office/powerpoint/2010/main" val="29783491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TextShape 1"/>
          <p:cNvSpPr txBox="1"/>
          <p:nvPr/>
        </p:nvSpPr>
        <p:spPr>
          <a:xfrm>
            <a:off x="1949143" y="71126"/>
            <a:ext cx="7886520" cy="1325160"/>
          </a:xfrm>
          <a:prstGeom prst="rect">
            <a:avLst/>
          </a:prstGeom>
          <a:noFill/>
          <a:ln>
            <a:noFill/>
          </a:ln>
        </p:spPr>
        <p:txBody>
          <a:bodyPr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a:ln>
                  <a:noFill/>
                </a:ln>
                <a:solidFill>
                  <a:srgbClr val="000000"/>
                </a:solidFill>
                <a:effectLst/>
                <a:uLnTx/>
                <a:uFillTx/>
                <a:latin typeface="Calibri Light"/>
              </a:rPr>
              <a:t>Albert Einstein</a:t>
            </a:r>
            <a:endParaRPr kumimoji="0" lang="cs-CZ" sz="4400" b="1" i="0" u="none" strike="noStrike" kern="1200" cap="none" spc="-1" normalizeH="0" baseline="0" noProof="0" dirty="0">
              <a:ln>
                <a:noFill/>
              </a:ln>
              <a:solidFill>
                <a:srgbClr val="000000"/>
              </a:solidFill>
              <a:effectLst/>
              <a:uLnTx/>
              <a:uFillTx/>
              <a:latin typeface="Calibri"/>
            </a:endParaRPr>
          </a:p>
        </p:txBody>
      </p:sp>
      <p:pic>
        <p:nvPicPr>
          <p:cNvPr id="370" name="Zástupný symbol pro obsah 3"/>
          <p:cNvPicPr/>
          <p:nvPr/>
        </p:nvPicPr>
        <p:blipFill>
          <a:blip r:embed="rId2" cstate="print"/>
          <a:stretch/>
        </p:blipFill>
        <p:spPr>
          <a:xfrm>
            <a:off x="6130543" y="1354526"/>
            <a:ext cx="3840120" cy="2657880"/>
          </a:xfrm>
          <a:prstGeom prst="rect">
            <a:avLst/>
          </a:prstGeom>
          <a:ln>
            <a:noFill/>
          </a:ln>
        </p:spPr>
      </p:pic>
      <p:pic>
        <p:nvPicPr>
          <p:cNvPr id="371" name="Obrázek 5"/>
          <p:cNvPicPr/>
          <p:nvPr/>
        </p:nvPicPr>
        <p:blipFill>
          <a:blip r:embed="rId3" cstate="print"/>
          <a:stretch/>
        </p:blipFill>
        <p:spPr>
          <a:xfrm>
            <a:off x="1613263" y="1354526"/>
            <a:ext cx="4379760" cy="4379760"/>
          </a:xfrm>
          <a:prstGeom prst="rect">
            <a:avLst/>
          </a:prstGeom>
          <a:ln>
            <a:noFill/>
          </a:ln>
        </p:spPr>
      </p:pic>
      <p:sp>
        <p:nvSpPr>
          <p:cNvPr id="372" name="CustomShape 2"/>
          <p:cNvSpPr/>
          <p:nvPr/>
        </p:nvSpPr>
        <p:spPr>
          <a:xfrm>
            <a:off x="6721664" y="4012766"/>
            <a:ext cx="2716875" cy="110654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6600" b="0" i="0" u="none" strike="noStrike" kern="1200" cap="none" spc="-1" normalizeH="0" baseline="0" noProof="0">
                <a:ln>
                  <a:noFill/>
                </a:ln>
                <a:solidFill>
                  <a:srgbClr val="000000"/>
                </a:solidFill>
                <a:effectLst/>
                <a:uLnTx/>
                <a:uFillTx/>
                <a:latin typeface="Calibri"/>
              </a:rPr>
              <a:t>E = mc</a:t>
            </a:r>
            <a:r>
              <a:rPr kumimoji="0" lang="cs-CZ" sz="6600" b="0" i="0" u="none" strike="noStrike" kern="1200" cap="none" spc="-1" normalizeH="0" baseline="30000" noProof="0">
                <a:ln>
                  <a:noFill/>
                </a:ln>
                <a:solidFill>
                  <a:srgbClr val="000000"/>
                </a:solidFill>
                <a:effectLst/>
                <a:uLnTx/>
                <a:uFillTx/>
                <a:latin typeface="Calibri"/>
              </a:rPr>
              <a:t>2</a:t>
            </a:r>
            <a:endParaRPr kumimoji="0" lang="cs-CZ" sz="6600" b="0" i="0" u="none" strike="noStrike" kern="1200" cap="none" spc="-1" normalizeH="0" baseline="0" noProof="0">
              <a:ln>
                <a:noFill/>
              </a:ln>
              <a:solidFill>
                <a:prstClr val="black"/>
              </a:solidFill>
              <a:effectLst/>
              <a:uLnTx/>
              <a:uFillTx/>
              <a:latin typeface="Arial"/>
            </a:endParaRPr>
          </a:p>
        </p:txBody>
      </p:sp>
      <p:sp>
        <p:nvSpPr>
          <p:cNvPr id="373" name="CustomShape 3"/>
          <p:cNvSpPr/>
          <p:nvPr/>
        </p:nvSpPr>
        <p:spPr>
          <a:xfrm>
            <a:off x="6318103" y="4965326"/>
            <a:ext cx="402732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marR="0" lvl="0" indent="-28548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cs-CZ" sz="1800" b="0" i="0" u="none" strike="noStrike" kern="1200" cap="none" spc="-1" normalizeH="0" baseline="0" noProof="0">
                <a:ln>
                  <a:noFill/>
                </a:ln>
                <a:solidFill>
                  <a:srgbClr val="000000"/>
                </a:solidFill>
                <a:effectLst/>
                <a:uLnTx/>
                <a:uFillTx/>
                <a:latin typeface="Calibri"/>
              </a:rPr>
              <a:t>Hmota a energie jsou zaměnitelné!</a:t>
            </a:r>
            <a:endParaRPr kumimoji="0" lang="cs-CZ" sz="1800" b="0" i="0" u="none" strike="noStrike" kern="1200" cap="none" spc="-1" normalizeH="0" baseline="0" noProof="0">
              <a:ln>
                <a:noFill/>
              </a:ln>
              <a:solidFill>
                <a:prstClr val="black"/>
              </a:solidFill>
              <a:effectLst/>
              <a:uLnTx/>
              <a:uFillTx/>
              <a:latin typeface="Arial"/>
            </a:endParaRPr>
          </a:p>
          <a:p>
            <a:pPr marL="285840" marR="0" lvl="0" indent="-28548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cs-CZ" sz="1800" b="0" i="0" u="none" strike="noStrike" kern="1200" cap="none" spc="-1" normalizeH="0" baseline="0" noProof="0">
                <a:ln>
                  <a:noFill/>
                </a:ln>
                <a:solidFill>
                  <a:srgbClr val="000000"/>
                </a:solidFill>
                <a:effectLst/>
                <a:uLnTx/>
                <a:uFillTx/>
                <a:latin typeface="Calibri"/>
              </a:rPr>
              <a:t>Nebo též: malé množství hmoty nám dá (protože </a:t>
            </a:r>
            <a:r>
              <a:rPr kumimoji="0" lang="en-US" sz="1800" b="0" i="0" u="none" strike="noStrike" kern="1200" cap="none" spc="-1" normalizeH="0" baseline="0" noProof="0">
                <a:ln>
                  <a:noFill/>
                </a:ln>
                <a:solidFill>
                  <a:srgbClr val="000000"/>
                </a:solidFill>
                <a:effectLst/>
                <a:uLnTx/>
                <a:uFillTx/>
                <a:latin typeface="Calibri"/>
              </a:rPr>
              <a:t>*</a:t>
            </a:r>
            <a:r>
              <a:rPr kumimoji="0" lang="cs-CZ" sz="1800" b="0" i="0" u="none" strike="noStrike" kern="1200" cap="none" spc="-1" normalizeH="0" baseline="0" noProof="0">
                <a:ln>
                  <a:noFill/>
                </a:ln>
                <a:solidFill>
                  <a:srgbClr val="000000"/>
                </a:solidFill>
                <a:effectLst/>
                <a:uLnTx/>
                <a:uFillTx/>
                <a:latin typeface="Calibri"/>
              </a:rPr>
              <a:t>c</a:t>
            </a:r>
            <a:r>
              <a:rPr kumimoji="0" lang="cs-CZ" sz="1800" b="0" i="0" u="none" strike="noStrike" kern="1200" cap="none" spc="-1" normalizeH="0" baseline="30000" noProof="0">
                <a:ln>
                  <a:noFill/>
                </a:ln>
                <a:solidFill>
                  <a:srgbClr val="000000"/>
                </a:solidFill>
                <a:effectLst/>
                <a:uLnTx/>
                <a:uFillTx/>
                <a:latin typeface="Calibri"/>
              </a:rPr>
              <a:t>2</a:t>
            </a:r>
            <a:r>
              <a:rPr kumimoji="0" lang="cs-CZ" sz="1800" b="0" i="0" u="none" strike="noStrike" kern="1200" cap="none" spc="-1" normalizeH="0" baseline="0" noProof="0">
                <a:ln>
                  <a:noFill/>
                </a:ln>
                <a:solidFill>
                  <a:srgbClr val="000000"/>
                </a:solidFill>
                <a:effectLst/>
                <a:uLnTx/>
                <a:uFillTx/>
                <a:latin typeface="Calibri"/>
              </a:rPr>
              <a:t>) obrovské množství energie</a:t>
            </a:r>
            <a:endParaRPr kumimoji="0" lang="cs-CZ" sz="18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6029568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extShape 1"/>
          <p:cNvSpPr txBox="1"/>
          <p:nvPr/>
        </p:nvSpPr>
        <p:spPr>
          <a:xfrm>
            <a:off x="323760" y="292851"/>
            <a:ext cx="7886520" cy="1325160"/>
          </a:xfrm>
          <a:prstGeom prst="rect">
            <a:avLst/>
          </a:prstGeom>
          <a:noFill/>
          <a:ln>
            <a:noFill/>
          </a:ln>
        </p:spPr>
        <p:txBody>
          <a:bodyPr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a:ln>
                  <a:noFill/>
                </a:ln>
                <a:solidFill>
                  <a:srgbClr val="000000"/>
                </a:solidFill>
                <a:effectLst/>
                <a:uLnTx/>
                <a:uFillTx/>
                <a:latin typeface="Calibri Light"/>
              </a:rPr>
              <a:t>CESTA K ATOMOVÉ BOMBĚ</a:t>
            </a:r>
            <a:endParaRPr kumimoji="0" lang="cs-CZ" sz="4400" b="0" i="0" u="none" strike="noStrike" kern="1200" cap="none" spc="-1" normalizeH="0" baseline="0" noProof="0" dirty="0">
              <a:ln>
                <a:noFill/>
              </a:ln>
              <a:solidFill>
                <a:srgbClr val="000000"/>
              </a:solidFill>
              <a:effectLst/>
              <a:uLnTx/>
              <a:uFillTx/>
              <a:latin typeface="Calibri"/>
            </a:endParaRPr>
          </a:p>
        </p:txBody>
      </p:sp>
      <p:sp>
        <p:nvSpPr>
          <p:cNvPr id="397" name="TextShape 2"/>
          <p:cNvSpPr txBox="1"/>
          <p:nvPr/>
        </p:nvSpPr>
        <p:spPr>
          <a:xfrm>
            <a:off x="444080" y="1278857"/>
            <a:ext cx="6365798" cy="4350960"/>
          </a:xfrm>
          <a:prstGeom prst="rect">
            <a:avLst/>
          </a:prstGeom>
          <a:noFill/>
          <a:ln>
            <a:noFill/>
          </a:ln>
        </p:spPr>
        <p:txBody>
          <a:bodyPr>
            <a:normAutofit fontScale="97500"/>
          </a:bodyPr>
          <a:lstStyle/>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1" i="0" u="none" strike="noStrike" kern="1200" cap="none" spc="-1" normalizeH="0" baseline="0" noProof="0" dirty="0" err="1">
                <a:ln>
                  <a:noFill/>
                </a:ln>
                <a:solidFill>
                  <a:srgbClr val="000000"/>
                </a:solidFill>
                <a:effectLst/>
                <a:uLnTx/>
                <a:uFillTx/>
                <a:latin typeface="Calibri"/>
              </a:rPr>
              <a:t>Szilard</a:t>
            </a:r>
            <a:r>
              <a:rPr kumimoji="0" lang="cs-CZ" sz="2400" b="1" i="0" u="none" strike="noStrike" kern="1200" cap="none" spc="-1" normalizeH="0" baseline="0" noProof="0" dirty="0">
                <a:ln>
                  <a:noFill/>
                </a:ln>
                <a:solidFill>
                  <a:srgbClr val="000000"/>
                </a:solidFill>
                <a:effectLst/>
                <a:uLnTx/>
                <a:uFillTx/>
                <a:latin typeface="Calibri"/>
              </a:rPr>
              <a:t> nyní ví, že uran může vytvořit bombu         a Němci vědí, jak to udělat</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srgbClr val="000000"/>
                </a:solidFill>
                <a:effectLst/>
                <a:uLnTx/>
                <a:uFillTx/>
                <a:latin typeface="Calibri"/>
              </a:rPr>
              <a:t>Okupace Československa – </a:t>
            </a:r>
            <a:r>
              <a:rPr kumimoji="0" lang="cs-CZ" sz="2400" b="1" i="0" u="none" strike="noStrike" kern="1200" cap="none" spc="-1" normalizeH="0" baseline="0" noProof="0" dirty="0">
                <a:ln>
                  <a:noFill/>
                </a:ln>
                <a:solidFill>
                  <a:srgbClr val="FF0000"/>
                </a:solidFill>
                <a:effectLst/>
                <a:uLnTx/>
                <a:uFillTx/>
                <a:latin typeface="Calibri"/>
              </a:rPr>
              <a:t>nyní má Hitler přístup k jedinému nalezišti uranu v Evropě</a:t>
            </a:r>
            <a:r>
              <a:rPr kumimoji="0" lang="cs-CZ" sz="2400" b="0" i="0" u="none" strike="noStrike" kern="1200" cap="none" spc="-1" normalizeH="0" baseline="0" noProof="0" dirty="0">
                <a:ln>
                  <a:noFill/>
                </a:ln>
                <a:solidFill>
                  <a:srgbClr val="000000"/>
                </a:solidFill>
                <a:effectLst/>
                <a:uLnTx/>
                <a:uFillTx/>
                <a:latin typeface="Calibri"/>
              </a:rPr>
              <a:t> (U je ještě více i v Německu, tenkrát ale nebyl objeven)</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srgbClr val="000000"/>
                </a:solidFill>
                <a:effectLst/>
                <a:uLnTx/>
                <a:uFillTx/>
                <a:latin typeface="Calibri"/>
              </a:rPr>
              <a:t>Kdyby Němci měli atomovou bombu první, vyhráli by válku. </a:t>
            </a:r>
            <a:r>
              <a:rPr kumimoji="0" lang="cs-CZ" sz="2400" b="0" i="0" u="sng" strike="noStrike" kern="1200" cap="none" spc="-1" normalizeH="0" baseline="0" noProof="0" dirty="0" err="1">
                <a:ln>
                  <a:noFill/>
                </a:ln>
                <a:solidFill>
                  <a:srgbClr val="000000"/>
                </a:solidFill>
                <a:effectLst/>
                <a:uLnTx/>
                <a:uFillTx/>
                <a:latin typeface="Calibri"/>
              </a:rPr>
              <a:t>Szilard</a:t>
            </a:r>
            <a:r>
              <a:rPr kumimoji="0" lang="cs-CZ" sz="2400" b="0" i="0" u="sng" strike="noStrike" kern="1200" cap="none" spc="-1" normalizeH="0" baseline="0" noProof="0" dirty="0">
                <a:ln>
                  <a:noFill/>
                </a:ln>
                <a:solidFill>
                  <a:srgbClr val="000000"/>
                </a:solidFill>
                <a:effectLst/>
                <a:uLnTx/>
                <a:uFillTx/>
                <a:latin typeface="Calibri"/>
              </a:rPr>
              <a:t> proto přes Alberta Einsteina apeluje na presidenta Franklina </a:t>
            </a:r>
            <a:r>
              <a:rPr kumimoji="0" lang="cs-CZ" sz="2400" b="0" i="0" u="sng" strike="noStrike" kern="1200" cap="none" spc="-1" normalizeH="0" baseline="0" noProof="0" dirty="0" err="1">
                <a:ln>
                  <a:noFill/>
                </a:ln>
                <a:solidFill>
                  <a:srgbClr val="000000"/>
                </a:solidFill>
                <a:effectLst/>
                <a:uLnTx/>
                <a:uFillTx/>
                <a:latin typeface="Calibri"/>
              </a:rPr>
              <a:t>Roosvelta</a:t>
            </a:r>
            <a:r>
              <a:rPr kumimoji="0" lang="cs-CZ" sz="2400" b="0" i="0" u="none" strike="noStrike" kern="1200" cap="none" spc="-1" normalizeH="0" baseline="0" noProof="0" dirty="0">
                <a:ln>
                  <a:noFill/>
                </a:ln>
                <a:solidFill>
                  <a:srgbClr val="000000"/>
                </a:solidFill>
                <a:effectLst/>
                <a:uLnTx/>
                <a:uFillTx/>
                <a:latin typeface="Calibri"/>
              </a:rPr>
              <a:t>, aby USA začaly s vývojem atomové bomby</a:t>
            </a: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0505" y="492263"/>
            <a:ext cx="4977064" cy="3775195"/>
          </a:xfrm>
          <a:prstGeom prst="rect">
            <a:avLst/>
          </a:prstGeom>
        </p:spPr>
      </p:pic>
      <p:sp>
        <p:nvSpPr>
          <p:cNvPr id="6" name="TextShape 2"/>
          <p:cNvSpPr txBox="1"/>
          <p:nvPr/>
        </p:nvSpPr>
        <p:spPr>
          <a:xfrm>
            <a:off x="444080" y="4596754"/>
            <a:ext cx="11455156" cy="2019069"/>
          </a:xfrm>
          <a:prstGeom prst="rect">
            <a:avLst/>
          </a:prstGeom>
          <a:noFill/>
          <a:ln>
            <a:noFill/>
          </a:ln>
        </p:spPr>
        <p:txBody>
          <a:bodyPr>
            <a:normAutofit fontScale="90000"/>
          </a:bodyPr>
          <a:lstStyle/>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srgbClr val="000000"/>
                </a:solidFill>
                <a:effectLst/>
                <a:uLnTx/>
                <a:uFillTx/>
                <a:latin typeface="Calibri"/>
              </a:rPr>
              <a:t>Albert Einstein byl v té době nejznámějším vědcem na světě, ale myšlenka na atomovou bombu ho nikdy předtím nenapadla. Nyní měl však také ihned jasno a byl vyděšen. </a:t>
            </a:r>
            <a:r>
              <a:rPr kumimoji="0" lang="cs-CZ" sz="2400" b="0" i="0" u="sng" strike="noStrike" kern="1200" cap="none" spc="-1" normalizeH="0" baseline="0" noProof="0" dirty="0">
                <a:ln>
                  <a:noFill/>
                </a:ln>
                <a:solidFill>
                  <a:srgbClr val="000000"/>
                </a:solidFill>
                <a:effectLst/>
                <a:uLnTx/>
                <a:uFillTx/>
                <a:latin typeface="Calibri"/>
              </a:rPr>
              <a:t>Podepsal proto </a:t>
            </a:r>
            <a:r>
              <a:rPr kumimoji="0" lang="cs-CZ" sz="2400" b="0" i="0" u="sng" strike="noStrike" kern="1200" cap="none" spc="-1" normalizeH="0" baseline="0" noProof="0" dirty="0" err="1">
                <a:ln>
                  <a:noFill/>
                </a:ln>
                <a:solidFill>
                  <a:srgbClr val="000000"/>
                </a:solidFill>
                <a:effectLst/>
                <a:uLnTx/>
                <a:uFillTx/>
                <a:latin typeface="Calibri"/>
              </a:rPr>
              <a:t>Szilardův</a:t>
            </a:r>
            <a:r>
              <a:rPr kumimoji="0" lang="cs-CZ" sz="2400" b="0" i="0" u="sng" strike="noStrike" kern="1200" cap="none" spc="-1" normalizeH="0" baseline="0" noProof="0" dirty="0">
                <a:ln>
                  <a:noFill/>
                </a:ln>
                <a:solidFill>
                  <a:srgbClr val="000000"/>
                </a:solidFill>
                <a:effectLst/>
                <a:uLnTx/>
                <a:uFillTx/>
                <a:latin typeface="Calibri"/>
              </a:rPr>
              <a:t> dopis </a:t>
            </a:r>
            <a:r>
              <a:rPr kumimoji="0" lang="cs-CZ" sz="2400" b="0" i="0" u="sng" strike="noStrike" kern="1200" cap="none" spc="-1" normalizeH="0" baseline="0" noProof="0" dirty="0" err="1">
                <a:ln>
                  <a:noFill/>
                </a:ln>
                <a:solidFill>
                  <a:srgbClr val="000000"/>
                </a:solidFill>
                <a:effectLst/>
                <a:uLnTx/>
                <a:uFillTx/>
                <a:latin typeface="Calibri"/>
              </a:rPr>
              <a:t>Roosveltovi</a:t>
            </a:r>
            <a:r>
              <a:rPr kumimoji="0" lang="cs-CZ" sz="2400" b="0" i="0" u="sng" strike="noStrike" kern="1200" cap="none" spc="-1" normalizeH="0" baseline="0" noProof="0" dirty="0">
                <a:ln>
                  <a:noFill/>
                </a:ln>
                <a:solidFill>
                  <a:srgbClr val="000000"/>
                </a:solidFill>
                <a:effectLst/>
                <a:uLnTx/>
                <a:uFillTx/>
                <a:latin typeface="Calibri"/>
              </a:rPr>
              <a:t>, kde ho varovali, že Německo patrně vyvíjí uranovou bombu</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1" i="0" u="none" strike="noStrike" kern="1200" cap="none" spc="-1" normalizeH="0" baseline="0" noProof="0" dirty="0" err="1">
                <a:ln>
                  <a:noFill/>
                </a:ln>
                <a:solidFill>
                  <a:srgbClr val="FF0000"/>
                </a:solidFill>
                <a:effectLst/>
                <a:uLnTx/>
                <a:uFillTx/>
                <a:latin typeface="Calibri"/>
              </a:rPr>
              <a:t>Roosvelt</a:t>
            </a:r>
            <a:r>
              <a:rPr kumimoji="0" lang="cs-CZ" sz="2400" b="1" i="0" u="none" strike="noStrike" kern="1200" cap="none" spc="-1" normalizeH="0" baseline="0" noProof="0" dirty="0">
                <a:ln>
                  <a:noFill/>
                </a:ln>
                <a:solidFill>
                  <a:srgbClr val="FF0000"/>
                </a:solidFill>
                <a:effectLst/>
                <a:uLnTx/>
                <a:uFillTx/>
                <a:latin typeface="Calibri"/>
              </a:rPr>
              <a:t> ihned nařídil aby USA začaly urychleně pracovat na uranové bombě</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3600" b="1" i="0" u="none" strike="noStrike" kern="1200" cap="none" spc="-1" normalizeH="0" baseline="0" noProof="0" dirty="0">
                <a:ln>
                  <a:noFill/>
                </a:ln>
                <a:solidFill>
                  <a:srgbClr val="FF0000"/>
                </a:solidFill>
                <a:effectLst/>
                <a:uLnTx/>
                <a:uFillTx/>
                <a:latin typeface="Calibri"/>
                <a:sym typeface="Wingdings" panose="05000000000000000000" pitchFamily="2" charset="2"/>
              </a:rPr>
              <a:t> PROJECT MANHATTAN</a:t>
            </a:r>
            <a:endParaRPr kumimoji="0" lang="cs-CZ" sz="3600" b="1" i="0" u="none" strike="noStrike" kern="1200" cap="none" spc="-1"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18848421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srcRect l="11600" t="7654" r="3107" b="1286"/>
          <a:stretch/>
        </p:blipFill>
        <p:spPr>
          <a:xfrm>
            <a:off x="669638" y="333041"/>
            <a:ext cx="10606091" cy="6208295"/>
          </a:xfrm>
          <a:prstGeom prst="rect">
            <a:avLst/>
          </a:prstGeom>
        </p:spPr>
      </p:pic>
    </p:spTree>
    <p:extLst>
      <p:ext uri="{BB962C8B-B14F-4D97-AF65-F5344CB8AC3E}">
        <p14:creationId xmlns:p14="http://schemas.microsoft.com/office/powerpoint/2010/main" val="12845246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86" name="Rectangle 8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88" name="Freeform: Shape 8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398" name="TextShape 1"/>
          <p:cNvSpPr txBox="1"/>
          <p:nvPr/>
        </p:nvSpPr>
        <p:spPr>
          <a:xfrm>
            <a:off x="804672" y="640263"/>
            <a:ext cx="5157216" cy="2429508"/>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1" normalizeH="0" baseline="0" noProof="0" dirty="0">
                <a:ln>
                  <a:noFill/>
                </a:ln>
                <a:solidFill>
                  <a:prstClr val="white"/>
                </a:solidFill>
                <a:effectLst/>
                <a:uLnTx/>
                <a:uFillTx/>
                <a:latin typeface="Arial"/>
                <a:ea typeface="+mj-ea"/>
                <a:cs typeface="+mj-cs"/>
              </a:rPr>
              <a:t>ATOMOVÝ DŽIN BYL VYPUŠTĚN Z LÁHVE</a:t>
            </a:r>
            <a:br>
              <a:rPr kumimoji="0" lang="en-US" sz="3600" b="0" i="0" u="none" strike="noStrike" kern="1200" cap="none" spc="0" normalizeH="0" baseline="0" noProof="0" dirty="0">
                <a:ln>
                  <a:noFill/>
                </a:ln>
                <a:solidFill>
                  <a:prstClr val="white"/>
                </a:solidFill>
                <a:effectLst/>
                <a:uLnTx/>
                <a:uFillTx/>
                <a:latin typeface="Arial"/>
                <a:ea typeface="+mj-ea"/>
                <a:cs typeface="+mj-cs"/>
              </a:rPr>
            </a:br>
            <a:r>
              <a:rPr kumimoji="0" lang="en-US" sz="3600" b="1" i="0" u="none" strike="noStrike" kern="1200" cap="none" spc="-1" normalizeH="0" baseline="0" noProof="0" dirty="0">
                <a:ln>
                  <a:noFill/>
                </a:ln>
                <a:solidFill>
                  <a:prstClr val="white"/>
                </a:solidFill>
                <a:effectLst/>
                <a:uLnTx/>
                <a:uFillTx/>
                <a:latin typeface="Arial"/>
                <a:ea typeface="+mj-ea"/>
                <a:cs typeface="+mj-cs"/>
              </a:rPr>
              <a:t>a </a:t>
            </a:r>
            <a:r>
              <a:rPr kumimoji="0" lang="en-US" sz="3600" b="1" i="0" u="none" strike="noStrike" kern="1200" cap="none" spc="-1" normalizeH="0" baseline="0" noProof="0" dirty="0" err="1">
                <a:ln>
                  <a:noFill/>
                </a:ln>
                <a:solidFill>
                  <a:prstClr val="white"/>
                </a:solidFill>
                <a:effectLst/>
                <a:uLnTx/>
                <a:uFillTx/>
                <a:latin typeface="Arial"/>
                <a:ea typeface="+mj-ea"/>
                <a:cs typeface="+mj-cs"/>
              </a:rPr>
              <a:t>už</a:t>
            </a:r>
            <a:r>
              <a:rPr kumimoji="0" lang="en-US" sz="3600" b="1" i="0" u="none" strike="noStrike" kern="1200" cap="none" spc="-1" normalizeH="0" baseline="0" noProof="0" dirty="0">
                <a:ln>
                  <a:noFill/>
                </a:ln>
                <a:solidFill>
                  <a:prstClr val="white"/>
                </a:solidFill>
                <a:effectLst/>
                <a:uLnTx/>
                <a:uFillTx/>
                <a:latin typeface="Arial"/>
                <a:ea typeface="+mj-ea"/>
                <a:cs typeface="+mj-cs"/>
              </a:rPr>
              <a:t> se do </a:t>
            </a:r>
            <a:r>
              <a:rPr kumimoji="0" lang="en-US" sz="3600" b="1" i="0" u="none" strike="noStrike" kern="1200" cap="none" spc="-1" normalizeH="0" baseline="0" noProof="0" dirty="0" err="1">
                <a:ln>
                  <a:noFill/>
                </a:ln>
                <a:solidFill>
                  <a:prstClr val="white"/>
                </a:solidFill>
                <a:effectLst/>
                <a:uLnTx/>
                <a:uFillTx/>
                <a:latin typeface="Arial"/>
                <a:ea typeface="+mj-ea"/>
                <a:cs typeface="+mj-cs"/>
              </a:rPr>
              <a:t>ní</a:t>
            </a:r>
            <a:r>
              <a:rPr kumimoji="0" lang="en-US" sz="3600" b="1" i="0" u="none" strike="noStrike" kern="1200" cap="none" spc="-1" normalizeH="0" baseline="0" noProof="0" dirty="0">
                <a:ln>
                  <a:noFill/>
                </a:ln>
                <a:solidFill>
                  <a:prstClr val="white"/>
                </a:solidFill>
                <a:effectLst/>
                <a:uLnTx/>
                <a:uFillTx/>
                <a:latin typeface="Arial"/>
                <a:ea typeface="+mj-ea"/>
                <a:cs typeface="+mj-cs"/>
              </a:rPr>
              <a:t> </a:t>
            </a:r>
            <a:r>
              <a:rPr kumimoji="0" lang="en-US" sz="3600" b="1" i="0" u="none" strike="noStrike" kern="1200" cap="none" spc="-1" normalizeH="0" baseline="0" noProof="0" dirty="0" err="1">
                <a:ln>
                  <a:noFill/>
                </a:ln>
                <a:solidFill>
                  <a:prstClr val="white"/>
                </a:solidFill>
                <a:effectLst/>
                <a:uLnTx/>
                <a:uFillTx/>
                <a:latin typeface="Arial"/>
                <a:ea typeface="+mj-ea"/>
                <a:cs typeface="+mj-cs"/>
              </a:rPr>
              <a:t>nikdy</a:t>
            </a:r>
            <a:r>
              <a:rPr kumimoji="0" lang="en-US" sz="3600" b="1" i="0" u="none" strike="noStrike" kern="1200" cap="none" spc="-1" normalizeH="0" baseline="0" noProof="0" dirty="0">
                <a:ln>
                  <a:noFill/>
                </a:ln>
                <a:solidFill>
                  <a:prstClr val="white"/>
                </a:solidFill>
                <a:effectLst/>
                <a:uLnTx/>
                <a:uFillTx/>
                <a:latin typeface="Arial"/>
                <a:ea typeface="+mj-ea"/>
                <a:cs typeface="+mj-cs"/>
              </a:rPr>
              <a:t> </a:t>
            </a:r>
            <a:r>
              <a:rPr kumimoji="0" lang="en-US" sz="3600" b="1" i="0" u="none" strike="noStrike" kern="1200" cap="none" spc="-1" normalizeH="0" baseline="0" noProof="0" dirty="0" err="1">
                <a:ln>
                  <a:noFill/>
                </a:ln>
                <a:solidFill>
                  <a:prstClr val="white"/>
                </a:solidFill>
                <a:effectLst/>
                <a:uLnTx/>
                <a:uFillTx/>
                <a:latin typeface="Arial"/>
                <a:ea typeface="+mj-ea"/>
                <a:cs typeface="+mj-cs"/>
              </a:rPr>
              <a:t>nevrátí</a:t>
            </a:r>
            <a:r>
              <a:rPr kumimoji="0" lang="en-US" sz="3600" b="1" i="0" u="none" strike="noStrike" kern="1200" cap="none" spc="-1" normalizeH="0" baseline="0" noProof="0" dirty="0">
                <a:ln>
                  <a:noFill/>
                </a:ln>
                <a:solidFill>
                  <a:prstClr val="white"/>
                </a:solidFill>
                <a:effectLst/>
                <a:uLnTx/>
                <a:uFillTx/>
                <a:latin typeface="Arial"/>
                <a:ea typeface="+mj-ea"/>
                <a:cs typeface="+mj-cs"/>
              </a:rPr>
              <a:t>…</a:t>
            </a:r>
            <a:endParaRPr kumimoji="0" lang="en-US" sz="3600" b="0" i="0" u="none" strike="noStrike" kern="1200" cap="none" spc="-1" normalizeH="0" baseline="0" noProof="0" dirty="0">
              <a:ln>
                <a:noFill/>
              </a:ln>
              <a:solidFill>
                <a:prstClr val="white"/>
              </a:solidFill>
              <a:effectLst/>
              <a:uLnTx/>
              <a:uFillTx/>
              <a:latin typeface="Arial"/>
              <a:ea typeface="+mj-ea"/>
              <a:cs typeface="+mj-cs"/>
            </a:endParaRPr>
          </a:p>
        </p:txBody>
      </p:sp>
      <p:sp>
        <p:nvSpPr>
          <p:cNvPr id="4" name="Obdélník 3"/>
          <p:cNvSpPr/>
          <p:nvPr/>
        </p:nvSpPr>
        <p:spPr>
          <a:xfrm>
            <a:off x="804672" y="3429000"/>
            <a:ext cx="5157216" cy="2156323"/>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1"/>
              </a:spcBef>
              <a:spcAft>
                <a:spcPts val="0"/>
              </a:spcAft>
              <a:buClr>
                <a:srgbClr val="000000"/>
              </a:buClr>
              <a:buSzTx/>
              <a:buFontTx/>
              <a:buNone/>
              <a:tabLst/>
              <a:defRPr/>
            </a:pPr>
            <a:r>
              <a:rPr kumimoji="0" lang="en-US" sz="3200" b="0" i="0" u="none" strike="noStrike" kern="1200" cap="none" spc="-1" normalizeH="0" baseline="0" noProof="0" dirty="0" err="1">
                <a:ln>
                  <a:noFill/>
                </a:ln>
                <a:solidFill>
                  <a:prstClr val="white"/>
                </a:solidFill>
                <a:effectLst/>
                <a:uLnTx/>
                <a:uFillTx/>
                <a:latin typeface="Arial"/>
              </a:rPr>
              <a:t>Radioaktivita</a:t>
            </a:r>
            <a:r>
              <a:rPr kumimoji="0" lang="en-US" sz="3200" b="0" i="0" u="none" strike="noStrike" kern="1200" cap="none" spc="-1" normalizeH="0" baseline="0" noProof="0" dirty="0">
                <a:ln>
                  <a:noFill/>
                </a:ln>
                <a:solidFill>
                  <a:prstClr val="white"/>
                </a:solidFill>
                <a:effectLst/>
                <a:uLnTx/>
                <a:uFillTx/>
                <a:latin typeface="Arial"/>
              </a:rPr>
              <a:t>, </a:t>
            </a:r>
            <a:r>
              <a:rPr kumimoji="0" lang="en-US" sz="3200" b="0" i="0" u="none" strike="noStrike" kern="1200" cap="none" spc="-1" normalizeH="0" baseline="0" noProof="0" dirty="0" err="1">
                <a:ln>
                  <a:noFill/>
                </a:ln>
                <a:solidFill>
                  <a:prstClr val="white"/>
                </a:solidFill>
                <a:effectLst/>
                <a:uLnTx/>
                <a:uFillTx/>
                <a:latin typeface="Arial"/>
              </a:rPr>
              <a:t>není</a:t>
            </a:r>
            <a:r>
              <a:rPr kumimoji="0" lang="en-US" sz="3200" b="0" i="0" u="none" strike="noStrike" kern="1200" cap="none" spc="-1" normalizeH="0" baseline="0" noProof="0" dirty="0">
                <a:ln>
                  <a:noFill/>
                </a:ln>
                <a:solidFill>
                  <a:prstClr val="white"/>
                </a:solidFill>
                <a:effectLst/>
                <a:uLnTx/>
                <a:uFillTx/>
                <a:latin typeface="Arial"/>
              </a:rPr>
              <a:t> z </a:t>
            </a:r>
            <a:r>
              <a:rPr kumimoji="0" lang="en-US" sz="3200" b="0" i="0" u="none" strike="noStrike" kern="1200" cap="none" spc="-1" normalizeH="0" baseline="0" noProof="0" dirty="0" err="1">
                <a:ln>
                  <a:noFill/>
                </a:ln>
                <a:solidFill>
                  <a:prstClr val="white"/>
                </a:solidFill>
                <a:effectLst/>
                <a:uLnTx/>
                <a:uFillTx/>
                <a:latin typeface="Arial"/>
              </a:rPr>
              <a:t>těch</a:t>
            </a:r>
            <a:r>
              <a:rPr kumimoji="0" lang="en-US" sz="3200" b="0" i="0" u="none" strike="noStrike" kern="1200" cap="none" spc="-1" normalizeH="0" baseline="0" noProof="0" dirty="0">
                <a:ln>
                  <a:noFill/>
                </a:ln>
                <a:solidFill>
                  <a:prstClr val="white"/>
                </a:solidFill>
                <a:effectLst/>
                <a:uLnTx/>
                <a:uFillTx/>
                <a:latin typeface="Arial"/>
              </a:rPr>
              <a:t> </a:t>
            </a:r>
            <a:r>
              <a:rPr kumimoji="0" lang="en-US" sz="3200" b="0" i="0" u="none" strike="noStrike" kern="1200" cap="none" spc="-1" normalizeH="0" baseline="0" noProof="0" dirty="0" err="1">
                <a:ln>
                  <a:noFill/>
                </a:ln>
                <a:solidFill>
                  <a:prstClr val="white"/>
                </a:solidFill>
                <a:effectLst/>
                <a:uLnTx/>
                <a:uFillTx/>
                <a:latin typeface="Arial"/>
              </a:rPr>
              <a:t>džinů</a:t>
            </a:r>
            <a:r>
              <a:rPr kumimoji="0" lang="en-US" sz="3200" b="0" i="0" u="none" strike="noStrike" kern="1200" cap="none" spc="-1" normalizeH="0" baseline="0" noProof="0" dirty="0">
                <a:ln>
                  <a:noFill/>
                </a:ln>
                <a:solidFill>
                  <a:prstClr val="white"/>
                </a:solidFill>
                <a:effectLst/>
                <a:uLnTx/>
                <a:uFillTx/>
                <a:latin typeface="Arial"/>
              </a:rPr>
              <a:t>, </a:t>
            </a:r>
            <a:r>
              <a:rPr kumimoji="0" lang="en-US" sz="3200" b="0" i="0" u="none" strike="noStrike" kern="1200" cap="none" spc="-1" normalizeH="0" baseline="0" noProof="0" dirty="0" err="1">
                <a:ln>
                  <a:noFill/>
                </a:ln>
                <a:solidFill>
                  <a:prstClr val="white"/>
                </a:solidFill>
                <a:effectLst/>
                <a:uLnTx/>
                <a:uFillTx/>
                <a:latin typeface="Arial"/>
              </a:rPr>
              <a:t>které</a:t>
            </a:r>
            <a:r>
              <a:rPr kumimoji="0" lang="en-US" sz="3200" b="0" i="0" u="none" strike="noStrike" kern="1200" cap="none" spc="-1" normalizeH="0" baseline="0" noProof="0" dirty="0">
                <a:ln>
                  <a:noFill/>
                </a:ln>
                <a:solidFill>
                  <a:prstClr val="white"/>
                </a:solidFill>
                <a:effectLst/>
                <a:uLnTx/>
                <a:uFillTx/>
                <a:latin typeface="Arial"/>
              </a:rPr>
              <a:t> </a:t>
            </a:r>
            <a:r>
              <a:rPr kumimoji="0" lang="en-US" sz="3200" b="0" i="0" u="none" strike="noStrike" kern="1200" cap="none" spc="-1" normalizeH="0" baseline="0" noProof="0" dirty="0" err="1">
                <a:ln>
                  <a:noFill/>
                </a:ln>
                <a:solidFill>
                  <a:prstClr val="white"/>
                </a:solidFill>
                <a:effectLst/>
                <a:uLnTx/>
                <a:uFillTx/>
                <a:latin typeface="Arial"/>
              </a:rPr>
              <a:t>jde</a:t>
            </a:r>
            <a:r>
              <a:rPr kumimoji="0" lang="en-US" sz="3200" b="0" i="0" u="none" strike="noStrike" kern="1200" cap="none" spc="-1" normalizeH="0" baseline="0" noProof="0" dirty="0">
                <a:ln>
                  <a:noFill/>
                </a:ln>
                <a:solidFill>
                  <a:prstClr val="white"/>
                </a:solidFill>
                <a:effectLst/>
                <a:uLnTx/>
                <a:uFillTx/>
                <a:latin typeface="Arial"/>
              </a:rPr>
              <a:t> </a:t>
            </a:r>
            <a:r>
              <a:rPr kumimoji="0" lang="en-US" sz="3200" b="0" i="0" u="none" strike="noStrike" kern="1200" cap="none" spc="-1" normalizeH="0" baseline="0" noProof="0" dirty="0" err="1">
                <a:ln>
                  <a:noFill/>
                </a:ln>
                <a:solidFill>
                  <a:prstClr val="white"/>
                </a:solidFill>
                <a:effectLst/>
                <a:uLnTx/>
                <a:uFillTx/>
                <a:latin typeface="Arial"/>
              </a:rPr>
              <a:t>snadno</a:t>
            </a:r>
            <a:r>
              <a:rPr kumimoji="0" lang="en-US" sz="3200" b="0" i="0" u="none" strike="noStrike" kern="1200" cap="none" spc="-1" normalizeH="0" baseline="0" noProof="0" dirty="0">
                <a:ln>
                  <a:noFill/>
                </a:ln>
                <a:solidFill>
                  <a:prstClr val="white"/>
                </a:solidFill>
                <a:effectLst/>
                <a:uLnTx/>
                <a:uFillTx/>
                <a:latin typeface="Arial"/>
              </a:rPr>
              <a:t> </a:t>
            </a:r>
            <a:r>
              <a:rPr kumimoji="0" lang="en-US" sz="3200" b="0" i="0" u="none" strike="noStrike" kern="1200" cap="none" spc="-1" normalizeH="0" baseline="0" noProof="0" dirty="0" err="1">
                <a:ln>
                  <a:noFill/>
                </a:ln>
                <a:solidFill>
                  <a:prstClr val="white"/>
                </a:solidFill>
                <a:effectLst/>
                <a:uLnTx/>
                <a:uFillTx/>
                <a:latin typeface="Arial"/>
              </a:rPr>
              <a:t>vyvolat</a:t>
            </a:r>
            <a:r>
              <a:rPr kumimoji="0" lang="en-US" sz="3200" b="0" i="0" u="none" strike="noStrike" kern="1200" cap="none" spc="-1" normalizeH="0" baseline="0" noProof="0" dirty="0">
                <a:ln>
                  <a:noFill/>
                </a:ln>
                <a:solidFill>
                  <a:prstClr val="white"/>
                </a:solidFill>
                <a:effectLst/>
                <a:uLnTx/>
                <a:uFillTx/>
                <a:latin typeface="Arial"/>
              </a:rPr>
              <a:t> a </a:t>
            </a:r>
            <a:r>
              <a:rPr kumimoji="0" lang="en-US" sz="3200" b="0" i="0" u="none" strike="noStrike" kern="1200" cap="none" spc="-1" normalizeH="0" baseline="0" noProof="0" dirty="0" err="1">
                <a:ln>
                  <a:noFill/>
                </a:ln>
                <a:solidFill>
                  <a:prstClr val="white"/>
                </a:solidFill>
                <a:effectLst/>
                <a:uLnTx/>
                <a:uFillTx/>
                <a:latin typeface="Arial"/>
              </a:rPr>
              <a:t>stejně</a:t>
            </a:r>
            <a:r>
              <a:rPr kumimoji="0" lang="en-US" sz="3200" b="0" i="0" u="none" strike="noStrike" kern="1200" cap="none" spc="-1" normalizeH="0" baseline="0" noProof="0" dirty="0">
                <a:ln>
                  <a:noFill/>
                </a:ln>
                <a:solidFill>
                  <a:prstClr val="white"/>
                </a:solidFill>
                <a:effectLst/>
                <a:uLnTx/>
                <a:uFillTx/>
                <a:latin typeface="Arial"/>
              </a:rPr>
              <a:t> </a:t>
            </a:r>
            <a:r>
              <a:rPr kumimoji="0" lang="en-US" sz="3200" b="0" i="0" u="none" strike="noStrike" kern="1200" cap="none" spc="-1" normalizeH="0" baseline="0" noProof="0" dirty="0" err="1">
                <a:ln>
                  <a:noFill/>
                </a:ln>
                <a:solidFill>
                  <a:prstClr val="white"/>
                </a:solidFill>
                <a:effectLst/>
                <a:uLnTx/>
                <a:uFillTx/>
                <a:latin typeface="Arial"/>
              </a:rPr>
              <a:t>snadno</a:t>
            </a:r>
            <a:r>
              <a:rPr kumimoji="0" lang="en-US" sz="3200" b="0" i="0" u="none" strike="noStrike" kern="1200" cap="none" spc="-1" normalizeH="0" baseline="0" noProof="0" dirty="0">
                <a:ln>
                  <a:noFill/>
                </a:ln>
                <a:solidFill>
                  <a:prstClr val="white"/>
                </a:solidFill>
                <a:effectLst/>
                <a:uLnTx/>
                <a:uFillTx/>
                <a:latin typeface="Arial"/>
              </a:rPr>
              <a:t> </a:t>
            </a:r>
            <a:r>
              <a:rPr kumimoji="0" lang="en-US" sz="3200" b="0" i="0" u="none" strike="noStrike" kern="1200" cap="none" spc="-1" normalizeH="0" baseline="0" noProof="0" dirty="0" err="1">
                <a:ln>
                  <a:noFill/>
                </a:ln>
                <a:solidFill>
                  <a:prstClr val="white"/>
                </a:solidFill>
                <a:effectLst/>
                <a:uLnTx/>
                <a:uFillTx/>
                <a:latin typeface="Arial"/>
              </a:rPr>
              <a:t>také</a:t>
            </a:r>
            <a:r>
              <a:rPr kumimoji="0" lang="en-US" sz="3200" b="0" i="0" u="none" strike="noStrike" kern="1200" cap="none" spc="-1" normalizeH="0" baseline="0" noProof="0" dirty="0">
                <a:ln>
                  <a:noFill/>
                </a:ln>
                <a:solidFill>
                  <a:prstClr val="white"/>
                </a:solidFill>
                <a:effectLst/>
                <a:uLnTx/>
                <a:uFillTx/>
                <a:latin typeface="Arial"/>
              </a:rPr>
              <a:t> </a:t>
            </a:r>
            <a:r>
              <a:rPr kumimoji="0" lang="en-US" sz="3200" b="0" i="0" u="none" strike="noStrike" kern="1200" cap="none" spc="-1" normalizeH="0" baseline="0" noProof="0" dirty="0" err="1">
                <a:ln>
                  <a:noFill/>
                </a:ln>
                <a:solidFill>
                  <a:prstClr val="white"/>
                </a:solidFill>
                <a:effectLst/>
                <a:uLnTx/>
                <a:uFillTx/>
                <a:latin typeface="Arial"/>
              </a:rPr>
              <a:t>zapudit</a:t>
            </a:r>
            <a:r>
              <a:rPr kumimoji="0" lang="en-US" sz="3200" b="0" i="0" u="none" strike="noStrike" kern="1200" cap="none" spc="-1" normalizeH="0" baseline="0" noProof="0" dirty="0">
                <a:ln>
                  <a:noFill/>
                </a:ln>
                <a:solidFill>
                  <a:prstClr val="white"/>
                </a:solidFill>
                <a:effectLst/>
                <a:uLnTx/>
                <a:uFillTx/>
                <a:latin typeface="Arial"/>
              </a:rPr>
              <a:t> </a:t>
            </a:r>
            <a:r>
              <a:rPr kumimoji="0" lang="en-US" sz="3200" b="0" i="0" u="none" strike="noStrike" kern="1200" cap="none" spc="-1" normalizeH="0" baseline="0" noProof="0" dirty="0" err="1">
                <a:ln>
                  <a:noFill/>
                </a:ln>
                <a:solidFill>
                  <a:prstClr val="white"/>
                </a:solidFill>
                <a:effectLst/>
                <a:uLnTx/>
                <a:uFillTx/>
                <a:latin typeface="Arial"/>
              </a:rPr>
              <a:t>zpět</a:t>
            </a:r>
            <a:r>
              <a:rPr kumimoji="0" lang="en-US" sz="3200" b="0" i="0" u="none" strike="noStrike" kern="1200" cap="none" spc="-1" normalizeH="0" baseline="0" noProof="0" dirty="0">
                <a:ln>
                  <a:noFill/>
                </a:ln>
                <a:solidFill>
                  <a:prstClr val="white"/>
                </a:solidFill>
                <a:effectLst/>
                <a:uLnTx/>
                <a:uFillTx/>
                <a:latin typeface="Arial"/>
              </a:rPr>
              <a:t> do </a:t>
            </a:r>
            <a:r>
              <a:rPr kumimoji="0" lang="en-US" sz="3200" b="0" i="0" u="none" strike="noStrike" kern="1200" cap="none" spc="-1" normalizeH="0" baseline="0" noProof="0" dirty="0" err="1">
                <a:ln>
                  <a:noFill/>
                </a:ln>
                <a:solidFill>
                  <a:prstClr val="white"/>
                </a:solidFill>
                <a:effectLst/>
                <a:uLnTx/>
                <a:uFillTx/>
                <a:latin typeface="Arial"/>
              </a:rPr>
              <a:t>láhve</a:t>
            </a:r>
            <a:r>
              <a:rPr kumimoji="0" lang="en-US" sz="3200" b="0" i="0" u="none" strike="noStrike" kern="1200" cap="none" spc="-1" normalizeH="0" baseline="0" noProof="0" dirty="0">
                <a:ln>
                  <a:noFill/>
                </a:ln>
                <a:solidFill>
                  <a:prstClr val="white"/>
                </a:solidFill>
                <a:effectLst/>
                <a:uLnTx/>
                <a:uFillTx/>
                <a:latin typeface="Arial"/>
              </a:rPr>
              <a:t>. </a:t>
            </a:r>
          </a:p>
        </p:txBody>
      </p:sp>
      <p:pic>
        <p:nvPicPr>
          <p:cNvPr id="399" name="Zástupný symbol pro obsah 4"/>
          <p:cNvPicPr/>
          <p:nvPr/>
        </p:nvPicPr>
        <p:blipFill>
          <a:blip r:embed="rId2" cstate="print"/>
          <a:stretch/>
        </p:blipFill>
        <p:spPr>
          <a:xfrm>
            <a:off x="7904802" y="484632"/>
            <a:ext cx="2866643" cy="5733287"/>
          </a:xfrm>
          <a:prstGeom prst="rect">
            <a:avLst/>
          </a:prstGeom>
        </p:spPr>
      </p:pic>
    </p:spTree>
    <p:extLst>
      <p:ext uri="{BB962C8B-B14F-4D97-AF65-F5344CB8AC3E}">
        <p14:creationId xmlns:p14="http://schemas.microsoft.com/office/powerpoint/2010/main" val="321339204"/>
      </p:ext>
    </p:extLst>
  </p:cSld>
  <p:clrMapOvr>
    <a:overrideClrMapping bg1="dk1" tx1="lt1" bg2="dk2" tx2="lt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05" name="Rectangle 87">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0" name="TextShape 1"/>
          <p:cNvSpPr txBox="1"/>
          <p:nvPr/>
        </p:nvSpPr>
        <p:spPr>
          <a:xfrm>
            <a:off x="6303638" y="188559"/>
            <a:ext cx="4929556" cy="745219"/>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1" normalizeH="0" baseline="0" noProof="0" dirty="0">
                <a:ln>
                  <a:noFill/>
                </a:ln>
                <a:solidFill>
                  <a:prstClr val="white"/>
                </a:solidFill>
                <a:effectLst/>
                <a:uLnTx/>
                <a:uFillTx/>
                <a:latin typeface="Arial"/>
                <a:ea typeface="+mj-ea"/>
                <a:cs typeface="+mj-cs"/>
              </a:rPr>
              <a:t>Project Manhattan</a:t>
            </a:r>
            <a:endParaRPr kumimoji="0" lang="en-US" sz="4000" b="0" i="0" u="none" strike="noStrike" kern="1200" cap="none" spc="-1" normalizeH="0" baseline="0" noProof="0" dirty="0">
              <a:ln>
                <a:noFill/>
              </a:ln>
              <a:solidFill>
                <a:prstClr val="white"/>
              </a:solidFill>
              <a:effectLst/>
              <a:uLnTx/>
              <a:uFillTx/>
              <a:latin typeface="Arial"/>
              <a:ea typeface="+mj-ea"/>
              <a:cs typeface="+mj-cs"/>
            </a:endParaRPr>
          </a:p>
        </p:txBody>
      </p:sp>
      <p:pic>
        <p:nvPicPr>
          <p:cNvPr id="402" name="Picture 22" descr="https://upload.wikimedia.org/wikipedia/commons/5/50/Exercise_Desert_Rock_I_%28Buster-Jangle_Dog%29_002.jpg"/>
          <p:cNvPicPr/>
          <p:nvPr/>
        </p:nvPicPr>
        <p:blipFill rotWithShape="1">
          <a:blip r:embed="rId2" cstate="print"/>
          <a:srcRect t="24675" r="-2" b="-2"/>
          <a:stretch/>
        </p:blipFill>
        <p:spPr>
          <a:xfrm>
            <a:off x="491148" y="343454"/>
            <a:ext cx="4853685" cy="2934000"/>
          </a:xfrm>
          <a:prstGeom prst="rect">
            <a:avLst/>
          </a:prstGeom>
        </p:spPr>
      </p:pic>
      <p:pic>
        <p:nvPicPr>
          <p:cNvPr id="401" name="Zástupný symbol pro obsah 5"/>
          <p:cNvPicPr/>
          <p:nvPr/>
        </p:nvPicPr>
        <p:blipFill rotWithShape="1">
          <a:blip r:embed="rId3" cstate="print"/>
          <a:srcRect t="650" r="-2" b="8705"/>
          <a:stretch/>
        </p:blipFill>
        <p:spPr>
          <a:xfrm>
            <a:off x="491148" y="3597883"/>
            <a:ext cx="4853685" cy="2936699"/>
          </a:xfrm>
          <a:prstGeom prst="rect">
            <a:avLst/>
          </a:prstGeom>
        </p:spPr>
      </p:pic>
      <p:cxnSp>
        <p:nvCxnSpPr>
          <p:cNvPr id="406" name="Straight Connector 89">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3598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03" name="CustomShape 2"/>
          <p:cNvSpPr/>
          <p:nvPr/>
        </p:nvSpPr>
        <p:spPr>
          <a:xfrm>
            <a:off x="6095999" y="1110343"/>
            <a:ext cx="5932713" cy="3538094"/>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Autofit/>
          </a:bodyPr>
          <a:lstStyle/>
          <a:p>
            <a:pPr marL="17938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1" normalizeH="0" baseline="0" noProof="0" dirty="0" err="1">
                <a:ln>
                  <a:noFill/>
                </a:ln>
                <a:solidFill>
                  <a:prstClr val="white"/>
                </a:solidFill>
                <a:effectLst/>
                <a:uLnTx/>
                <a:uFillTx/>
                <a:latin typeface="Arial"/>
              </a:rPr>
              <a:t>Vybudováno</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městečko</a:t>
            </a:r>
            <a:r>
              <a:rPr kumimoji="0" lang="en-US" sz="2000" b="0" i="0" u="none" strike="noStrike" kern="1200" cap="none" spc="-1" normalizeH="0" baseline="0" noProof="0" dirty="0">
                <a:ln>
                  <a:noFill/>
                </a:ln>
                <a:solidFill>
                  <a:prstClr val="white"/>
                </a:solidFill>
                <a:effectLst/>
                <a:uLnTx/>
                <a:uFillTx/>
                <a:latin typeface="Arial"/>
              </a:rPr>
              <a:t> v </a:t>
            </a:r>
            <a:r>
              <a:rPr kumimoji="0" lang="en-US" sz="2000" b="0" i="0" u="none" strike="noStrike" kern="1200" cap="none" spc="-1" normalizeH="0" baseline="0" noProof="0" dirty="0" err="1">
                <a:ln>
                  <a:noFill/>
                </a:ln>
                <a:solidFill>
                  <a:prstClr val="white"/>
                </a:solidFill>
                <a:effectLst/>
                <a:uLnTx/>
                <a:uFillTx/>
                <a:latin typeface="Arial"/>
              </a:rPr>
              <a:t>poušti</a:t>
            </a:r>
            <a:r>
              <a:rPr kumimoji="0" lang="en-US" sz="2000" b="0" i="0" u="none" strike="noStrike" kern="1200" cap="none" spc="-1" normalizeH="0" baseline="0" noProof="0" dirty="0">
                <a:ln>
                  <a:noFill/>
                </a:ln>
                <a:solidFill>
                  <a:prstClr val="white"/>
                </a:solidFill>
                <a:effectLst/>
                <a:uLnTx/>
                <a:uFillTx/>
                <a:latin typeface="Arial"/>
              </a:rPr>
              <a:t> v </a:t>
            </a:r>
            <a:r>
              <a:rPr kumimoji="0" lang="en-US" sz="2000" b="0" i="0" u="none" strike="noStrike" kern="1200" cap="none" spc="-1" normalizeH="0" baseline="0" noProof="0" dirty="0" err="1">
                <a:ln>
                  <a:noFill/>
                </a:ln>
                <a:solidFill>
                  <a:prstClr val="white"/>
                </a:solidFill>
                <a:effectLst/>
                <a:uLnTx/>
                <a:uFillTx/>
                <a:latin typeface="Arial"/>
              </a:rPr>
              <a:t>Novém</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Mexiku</a:t>
            </a:r>
            <a:r>
              <a:rPr kumimoji="0" lang="en-US" sz="2000" b="0" i="0" u="none" strike="noStrike" kern="1200" cap="none" spc="-1" normalizeH="0" baseline="0" noProof="0" dirty="0">
                <a:ln>
                  <a:noFill/>
                </a:ln>
                <a:solidFill>
                  <a:prstClr val="white"/>
                </a:solidFill>
                <a:effectLst/>
                <a:uLnTx/>
                <a:uFillTx/>
                <a:latin typeface="Arial"/>
              </a:rPr>
              <a:t>               - </a:t>
            </a:r>
            <a:r>
              <a:rPr kumimoji="0" lang="en-US" sz="2000" b="1" i="0" u="none" strike="noStrike" kern="1200" cap="none" spc="-1" normalizeH="0" baseline="0" noProof="0" dirty="0">
                <a:ln>
                  <a:noFill/>
                </a:ln>
                <a:solidFill>
                  <a:prstClr val="white"/>
                </a:solidFill>
                <a:effectLst/>
                <a:uLnTx/>
                <a:uFillTx/>
                <a:latin typeface="Arial"/>
              </a:rPr>
              <a:t>Los Alamos</a:t>
            </a:r>
          </a:p>
          <a:p>
            <a:pPr marL="17938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1" normalizeH="0" baseline="0" noProof="0" dirty="0" err="1">
                <a:ln>
                  <a:noFill/>
                </a:ln>
                <a:solidFill>
                  <a:prstClr val="white"/>
                </a:solidFill>
                <a:effectLst/>
                <a:uLnTx/>
                <a:uFillTx/>
                <a:latin typeface="Arial"/>
              </a:rPr>
              <a:t>Vynaloženy</a:t>
            </a:r>
            <a:r>
              <a:rPr kumimoji="0" lang="en-US" sz="2000" b="0" i="0" u="none" strike="noStrike" kern="1200" cap="none" spc="-1" normalizeH="0" baseline="0" noProof="0" dirty="0">
                <a:ln>
                  <a:noFill/>
                </a:ln>
                <a:solidFill>
                  <a:prstClr val="white"/>
                </a:solidFill>
                <a:effectLst/>
                <a:uLnTx/>
                <a:uFillTx/>
                <a:latin typeface="Arial"/>
              </a:rPr>
              <a:t> 2 </a:t>
            </a:r>
            <a:r>
              <a:rPr kumimoji="0" lang="en-US" sz="2000" b="0" i="0" u="none" strike="noStrike" kern="1200" cap="none" spc="-1" normalizeH="0" baseline="0" noProof="0" dirty="0" err="1">
                <a:ln>
                  <a:noFill/>
                </a:ln>
                <a:solidFill>
                  <a:prstClr val="white"/>
                </a:solidFill>
                <a:effectLst/>
                <a:uLnTx/>
                <a:uFillTx/>
                <a:latin typeface="Arial"/>
              </a:rPr>
              <a:t>mld</a:t>
            </a:r>
            <a:r>
              <a:rPr kumimoji="0" lang="en-US" sz="2000" b="0" i="0" u="none" strike="noStrike" kern="1200" cap="none" spc="-1" normalizeH="0" baseline="0" noProof="0" dirty="0">
                <a:ln>
                  <a:noFill/>
                </a:ln>
                <a:solidFill>
                  <a:prstClr val="white"/>
                </a:solidFill>
                <a:effectLst/>
                <a:uLnTx/>
                <a:uFillTx/>
                <a:latin typeface="Arial"/>
              </a:rPr>
              <a:t> USD a </a:t>
            </a:r>
            <a:r>
              <a:rPr kumimoji="0" lang="en-US" sz="2000" b="0" i="0" u="none" strike="noStrike" kern="1200" cap="none" spc="-1" normalizeH="0" baseline="0" noProof="0" dirty="0" err="1">
                <a:ln>
                  <a:noFill/>
                </a:ln>
                <a:solidFill>
                  <a:prstClr val="white"/>
                </a:solidFill>
                <a:effectLst/>
                <a:uLnTx/>
                <a:uFillTx/>
                <a:latin typeface="Arial"/>
              </a:rPr>
              <a:t>povoláni</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nejvýznamnější</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vědci</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Tenkrát</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zde</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největší</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koncentrace</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nositelů</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Nobelovy</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ceny</a:t>
            </a:r>
            <a:r>
              <a:rPr kumimoji="0" lang="en-US" sz="2000" b="0" i="0" u="none" strike="noStrike" kern="1200" cap="none" spc="-1" normalizeH="0" baseline="0" noProof="0" dirty="0">
                <a:ln>
                  <a:noFill/>
                </a:ln>
                <a:solidFill>
                  <a:prstClr val="white"/>
                </a:solidFill>
                <a:effectLst/>
                <a:uLnTx/>
                <a:uFillTx/>
                <a:latin typeface="Arial"/>
              </a:rPr>
              <a:t>.</a:t>
            </a:r>
          </a:p>
          <a:p>
            <a:pPr marL="17938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1" normalizeH="0" baseline="0" noProof="0" dirty="0">
                <a:ln>
                  <a:noFill/>
                </a:ln>
                <a:solidFill>
                  <a:srgbClr val="FF0000"/>
                </a:solidFill>
                <a:effectLst/>
                <a:uLnTx/>
                <a:uFillTx/>
                <a:latin typeface="Arial"/>
              </a:rPr>
              <a:t>1921 Robert Oppenheimer </a:t>
            </a:r>
            <a:r>
              <a:rPr kumimoji="0" lang="en-US" sz="2000" b="0" i="0" u="none" strike="noStrike" kern="1200" cap="none" spc="-1" normalizeH="0" baseline="0" noProof="0" dirty="0">
                <a:ln>
                  <a:noFill/>
                </a:ln>
                <a:solidFill>
                  <a:srgbClr val="FF0000"/>
                </a:solidFill>
                <a:effectLst/>
                <a:uLnTx/>
                <a:uFillTx/>
                <a:latin typeface="Arial"/>
              </a:rPr>
              <a:t>– </a:t>
            </a:r>
            <a:r>
              <a:rPr kumimoji="0" lang="en-US" sz="2000" b="0" i="0" u="none" strike="noStrike" kern="1200" cap="none" spc="-1" normalizeH="0" baseline="0" noProof="0" dirty="0" err="1">
                <a:ln>
                  <a:noFill/>
                </a:ln>
                <a:solidFill>
                  <a:srgbClr val="FF0000"/>
                </a:solidFill>
                <a:effectLst/>
                <a:uLnTx/>
                <a:uFillTx/>
                <a:latin typeface="Arial"/>
              </a:rPr>
              <a:t>navštívil</a:t>
            </a:r>
            <a:r>
              <a:rPr kumimoji="0" lang="en-US" sz="2000" b="0" i="0" u="none" strike="noStrike" kern="1200" cap="none" spc="-1" normalizeH="0" baseline="0" noProof="0" dirty="0">
                <a:ln>
                  <a:noFill/>
                </a:ln>
                <a:solidFill>
                  <a:srgbClr val="FF0000"/>
                </a:solidFill>
                <a:effectLst/>
                <a:uLnTx/>
                <a:uFillTx/>
                <a:latin typeface="Arial"/>
              </a:rPr>
              <a:t> </a:t>
            </a:r>
            <a:r>
              <a:rPr kumimoji="0" lang="en-US" sz="2000" b="0" i="0" u="none" strike="noStrike" kern="1200" cap="none" spc="-1" normalizeH="0" baseline="0" noProof="0" dirty="0" err="1">
                <a:ln>
                  <a:noFill/>
                </a:ln>
                <a:solidFill>
                  <a:srgbClr val="FF0000"/>
                </a:solidFill>
                <a:effectLst/>
                <a:uLnTx/>
                <a:uFillTx/>
                <a:latin typeface="Arial"/>
              </a:rPr>
              <a:t>Jáchymovské</a:t>
            </a:r>
            <a:r>
              <a:rPr kumimoji="0" lang="en-US" sz="2000" b="0" i="0" u="none" strike="noStrike" kern="1200" cap="none" spc="-1" normalizeH="0" baseline="0" noProof="0" dirty="0">
                <a:ln>
                  <a:noFill/>
                </a:ln>
                <a:solidFill>
                  <a:srgbClr val="FF0000"/>
                </a:solidFill>
                <a:effectLst/>
                <a:uLnTx/>
                <a:uFillTx/>
                <a:latin typeface="Arial"/>
              </a:rPr>
              <a:t> </a:t>
            </a:r>
            <a:r>
              <a:rPr kumimoji="0" lang="en-US" sz="2000" b="0" i="0" u="none" strike="noStrike" kern="1200" cap="none" spc="-1" normalizeH="0" baseline="0" noProof="0" dirty="0" err="1">
                <a:ln>
                  <a:noFill/>
                </a:ln>
                <a:solidFill>
                  <a:srgbClr val="FF0000"/>
                </a:solidFill>
                <a:effectLst/>
                <a:uLnTx/>
                <a:uFillTx/>
                <a:latin typeface="Arial"/>
              </a:rPr>
              <a:t>lázně</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sng" strike="noStrike" kern="1200" cap="none" spc="-1" normalizeH="0" baseline="0" noProof="0" dirty="0" err="1">
                <a:ln>
                  <a:noFill/>
                </a:ln>
                <a:solidFill>
                  <a:prstClr val="white"/>
                </a:solidFill>
                <a:effectLst/>
                <a:uLnTx/>
                <a:uFillTx/>
                <a:latin typeface="Arial"/>
              </a:rPr>
              <a:t>fascinovala</a:t>
            </a:r>
            <a:r>
              <a:rPr kumimoji="0" lang="en-US" sz="2000" b="0" i="0" u="sng" strike="noStrike" kern="1200" cap="none" spc="-1" normalizeH="0" baseline="0" noProof="0" dirty="0">
                <a:ln>
                  <a:noFill/>
                </a:ln>
                <a:solidFill>
                  <a:prstClr val="white"/>
                </a:solidFill>
                <a:effectLst/>
                <a:uLnTx/>
                <a:uFillTx/>
                <a:latin typeface="Arial"/>
              </a:rPr>
              <a:t> ho </a:t>
            </a:r>
            <a:r>
              <a:rPr kumimoji="0" lang="en-US" sz="2000" b="0" i="0" u="sng" strike="noStrike" kern="1200" cap="none" spc="-1" normalizeH="0" baseline="0" noProof="0" dirty="0" err="1">
                <a:ln>
                  <a:noFill/>
                </a:ln>
                <a:solidFill>
                  <a:prstClr val="white"/>
                </a:solidFill>
                <a:effectLst/>
                <a:uLnTx/>
                <a:uFillTx/>
                <a:latin typeface="Arial"/>
              </a:rPr>
              <a:t>uranová</a:t>
            </a:r>
            <a:r>
              <a:rPr kumimoji="0" lang="en-US" sz="2000" b="0" i="0" u="sng" strike="noStrike" kern="1200" cap="none" spc="-1" normalizeH="0" baseline="0" noProof="0" dirty="0">
                <a:ln>
                  <a:noFill/>
                </a:ln>
                <a:solidFill>
                  <a:prstClr val="white"/>
                </a:solidFill>
                <a:effectLst/>
                <a:uLnTx/>
                <a:uFillTx/>
                <a:latin typeface="Arial"/>
              </a:rPr>
              <a:t> </a:t>
            </a:r>
            <a:r>
              <a:rPr kumimoji="0" lang="en-US" sz="2000" b="0" i="0" u="sng" strike="noStrike" kern="1200" cap="none" spc="-1" normalizeH="0" baseline="0" noProof="0" dirty="0" err="1">
                <a:ln>
                  <a:noFill/>
                </a:ln>
                <a:solidFill>
                  <a:prstClr val="white"/>
                </a:solidFill>
                <a:effectLst/>
                <a:uLnTx/>
                <a:uFillTx/>
                <a:latin typeface="Arial"/>
              </a:rPr>
              <a:t>ruda</a:t>
            </a:r>
            <a:endParaRPr kumimoji="0" lang="en-US" sz="2000" b="0" i="0" u="sng" strike="noStrike" kern="1200" cap="none" spc="-1" normalizeH="0" baseline="0" noProof="0" dirty="0">
              <a:ln>
                <a:noFill/>
              </a:ln>
              <a:solidFill>
                <a:prstClr val="white"/>
              </a:solidFill>
              <a:effectLst/>
              <a:uLnTx/>
              <a:uFillTx/>
              <a:latin typeface="Arial"/>
            </a:endParaRPr>
          </a:p>
          <a:p>
            <a:pPr marL="17938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1" normalizeH="0" baseline="0" noProof="0" dirty="0">
                <a:ln>
                  <a:noFill/>
                </a:ln>
                <a:solidFill>
                  <a:srgbClr val="FF0000"/>
                </a:solidFill>
                <a:effectLst/>
                <a:uLnTx/>
                <a:uFillTx/>
                <a:latin typeface="Arial"/>
              </a:rPr>
              <a:t>O 21 let (1942) </a:t>
            </a:r>
            <a:r>
              <a:rPr kumimoji="0" lang="en-US" sz="2000" b="1" i="0" u="none" strike="noStrike" kern="1200" cap="none" spc="-1" normalizeH="0" baseline="0" noProof="0" dirty="0" err="1">
                <a:ln>
                  <a:noFill/>
                </a:ln>
                <a:solidFill>
                  <a:srgbClr val="FF0000"/>
                </a:solidFill>
                <a:effectLst/>
                <a:uLnTx/>
                <a:uFillTx/>
                <a:latin typeface="Arial"/>
              </a:rPr>
              <a:t>později</a:t>
            </a:r>
            <a:r>
              <a:rPr kumimoji="0" lang="en-US" sz="2000" b="1" i="0" u="none" strike="noStrike" kern="1200" cap="none" spc="-1" normalizeH="0" baseline="0" noProof="0" dirty="0">
                <a:ln>
                  <a:noFill/>
                </a:ln>
                <a:solidFill>
                  <a:srgbClr val="FF0000"/>
                </a:solidFill>
                <a:effectLst/>
                <a:uLnTx/>
                <a:uFillTx/>
                <a:latin typeface="Arial"/>
              </a:rPr>
              <a:t> </a:t>
            </a:r>
            <a:r>
              <a:rPr kumimoji="0" lang="en-US" sz="2000" b="1" i="0" u="none" strike="noStrike" kern="1200" cap="none" spc="-1" normalizeH="0" baseline="0" noProof="0" dirty="0" err="1">
                <a:ln>
                  <a:noFill/>
                </a:ln>
                <a:solidFill>
                  <a:srgbClr val="FF0000"/>
                </a:solidFill>
                <a:effectLst/>
                <a:uLnTx/>
                <a:uFillTx/>
                <a:latin typeface="Arial"/>
              </a:rPr>
              <a:t>učinil</a:t>
            </a:r>
            <a:r>
              <a:rPr kumimoji="0" lang="en-US" sz="2000" b="1" i="0" u="none" strike="noStrike" kern="1200" cap="none" spc="-1" normalizeH="0" baseline="0" noProof="0" dirty="0">
                <a:ln>
                  <a:noFill/>
                </a:ln>
                <a:solidFill>
                  <a:srgbClr val="FF0000"/>
                </a:solidFill>
                <a:effectLst/>
                <a:uLnTx/>
                <a:uFillTx/>
                <a:latin typeface="Arial"/>
              </a:rPr>
              <a:t> z </a:t>
            </a:r>
            <a:r>
              <a:rPr kumimoji="0" lang="en-US" sz="2000" b="1" i="0" u="none" strike="noStrike" kern="1200" cap="none" spc="-1" normalizeH="0" baseline="0" noProof="0" dirty="0" err="1">
                <a:ln>
                  <a:noFill/>
                </a:ln>
                <a:solidFill>
                  <a:srgbClr val="FF0000"/>
                </a:solidFill>
                <a:effectLst/>
                <a:uLnTx/>
                <a:uFillTx/>
                <a:latin typeface="Arial"/>
              </a:rPr>
              <a:t>uranu</a:t>
            </a:r>
            <a:r>
              <a:rPr kumimoji="0" lang="en-US" sz="2000" b="1" i="0" u="none" strike="noStrike" kern="1200" cap="none" spc="-1" normalizeH="0" baseline="0" noProof="0" dirty="0">
                <a:ln>
                  <a:noFill/>
                </a:ln>
                <a:solidFill>
                  <a:srgbClr val="FF0000"/>
                </a:solidFill>
                <a:effectLst/>
                <a:uLnTx/>
                <a:uFillTx/>
                <a:latin typeface="Arial"/>
              </a:rPr>
              <a:t> </a:t>
            </a:r>
            <a:r>
              <a:rPr kumimoji="0" lang="en-US" sz="2000" b="1" i="0" u="none" strike="noStrike" kern="1200" cap="none" spc="-1" normalizeH="0" baseline="0" noProof="0" dirty="0" err="1">
                <a:ln>
                  <a:noFill/>
                </a:ln>
                <a:solidFill>
                  <a:srgbClr val="FF0000"/>
                </a:solidFill>
                <a:effectLst/>
                <a:uLnTx/>
                <a:uFillTx/>
                <a:latin typeface="Arial"/>
              </a:rPr>
              <a:t>nejděsivější</a:t>
            </a:r>
            <a:r>
              <a:rPr kumimoji="0" lang="en-US" sz="2000" b="1" i="0" u="none" strike="noStrike" kern="1200" cap="none" spc="-1" normalizeH="0" baseline="0" noProof="0" dirty="0">
                <a:ln>
                  <a:noFill/>
                </a:ln>
                <a:solidFill>
                  <a:srgbClr val="FF0000"/>
                </a:solidFill>
                <a:effectLst/>
                <a:uLnTx/>
                <a:uFillTx/>
                <a:latin typeface="Arial"/>
              </a:rPr>
              <a:t> </a:t>
            </a:r>
            <a:r>
              <a:rPr kumimoji="0" lang="en-US" sz="2000" b="1" i="0" u="none" strike="noStrike" kern="1200" cap="none" spc="-1" normalizeH="0" baseline="0" noProof="0" dirty="0" err="1">
                <a:ln>
                  <a:noFill/>
                </a:ln>
                <a:solidFill>
                  <a:srgbClr val="FF0000"/>
                </a:solidFill>
                <a:effectLst/>
                <a:uLnTx/>
                <a:uFillTx/>
                <a:latin typeface="Arial"/>
              </a:rPr>
              <a:t>horninu</a:t>
            </a:r>
            <a:r>
              <a:rPr kumimoji="0" lang="en-US" sz="2000" b="1" i="0" u="none" strike="noStrike" kern="1200" cap="none" spc="-1" normalizeH="0" baseline="0" noProof="0" dirty="0">
                <a:ln>
                  <a:noFill/>
                </a:ln>
                <a:solidFill>
                  <a:srgbClr val="FF0000"/>
                </a:solidFill>
                <a:effectLst/>
                <a:uLnTx/>
                <a:uFillTx/>
                <a:latin typeface="Arial"/>
              </a:rPr>
              <a:t> </a:t>
            </a:r>
            <a:r>
              <a:rPr kumimoji="0" lang="en-US" sz="2000" b="1" i="0" u="none" strike="noStrike" kern="1200" cap="none" spc="-1" normalizeH="0" baseline="0" noProof="0" dirty="0" err="1">
                <a:ln>
                  <a:noFill/>
                </a:ln>
                <a:solidFill>
                  <a:srgbClr val="FF0000"/>
                </a:solidFill>
                <a:effectLst/>
                <a:uLnTx/>
                <a:uFillTx/>
                <a:latin typeface="Arial"/>
              </a:rPr>
              <a:t>na</a:t>
            </a:r>
            <a:r>
              <a:rPr kumimoji="0" lang="en-US" sz="2000" b="1" i="0" u="none" strike="noStrike" kern="1200" cap="none" spc="-1" normalizeH="0" baseline="0" noProof="0" dirty="0">
                <a:ln>
                  <a:noFill/>
                </a:ln>
                <a:solidFill>
                  <a:srgbClr val="FF0000"/>
                </a:solidFill>
                <a:effectLst/>
                <a:uLnTx/>
                <a:uFillTx/>
                <a:latin typeface="Arial"/>
              </a:rPr>
              <a:t> </a:t>
            </a:r>
            <a:r>
              <a:rPr kumimoji="0" lang="en-US" sz="2000" b="1" i="0" u="none" strike="noStrike" kern="1200" cap="none" spc="-1" normalizeH="0" baseline="0" noProof="0" dirty="0" err="1">
                <a:ln>
                  <a:noFill/>
                </a:ln>
                <a:solidFill>
                  <a:srgbClr val="FF0000"/>
                </a:solidFill>
                <a:effectLst/>
                <a:uLnTx/>
                <a:uFillTx/>
                <a:latin typeface="Arial"/>
              </a:rPr>
              <a:t>světě</a:t>
            </a:r>
            <a:r>
              <a:rPr kumimoji="0" lang="en-US" sz="2000" b="1" i="0" u="none" strike="noStrike" kern="1200" cap="none" spc="-1" normalizeH="0" baseline="0" noProof="0" dirty="0">
                <a:ln>
                  <a:noFill/>
                </a:ln>
                <a:solidFill>
                  <a:srgbClr val="FF0000"/>
                </a:solidFill>
                <a:effectLst/>
                <a:uLnTx/>
                <a:uFillTx/>
                <a:latin typeface="Arial"/>
              </a:rPr>
              <a:t> – </a:t>
            </a:r>
            <a:r>
              <a:rPr kumimoji="0" lang="en-US" sz="2000" b="1" i="0" u="none" strike="noStrike" kern="1200" cap="none" spc="-1" normalizeH="0" baseline="0" noProof="0" dirty="0" err="1">
                <a:ln>
                  <a:noFill/>
                </a:ln>
                <a:solidFill>
                  <a:srgbClr val="FF0000"/>
                </a:solidFill>
                <a:effectLst/>
                <a:uLnTx/>
                <a:uFillTx/>
                <a:latin typeface="Arial"/>
              </a:rPr>
              <a:t>udělal</a:t>
            </a:r>
            <a:r>
              <a:rPr kumimoji="0" lang="en-US" sz="2000" b="1" i="0" u="none" strike="noStrike" kern="1200" cap="none" spc="-1" normalizeH="0" baseline="0" noProof="0" dirty="0">
                <a:ln>
                  <a:noFill/>
                </a:ln>
                <a:solidFill>
                  <a:srgbClr val="FF0000"/>
                </a:solidFill>
                <a:effectLst/>
                <a:uLnTx/>
                <a:uFillTx/>
                <a:latin typeface="Arial"/>
              </a:rPr>
              <a:t> z </a:t>
            </a:r>
            <a:r>
              <a:rPr kumimoji="0" lang="en-US" sz="2000" b="1" i="0" u="none" strike="noStrike" kern="1200" cap="none" spc="-1" normalizeH="0" baseline="0" noProof="0" dirty="0" err="1">
                <a:ln>
                  <a:noFill/>
                </a:ln>
                <a:solidFill>
                  <a:srgbClr val="FF0000"/>
                </a:solidFill>
                <a:effectLst/>
                <a:uLnTx/>
                <a:uFillTx/>
                <a:latin typeface="Arial"/>
              </a:rPr>
              <a:t>něj</a:t>
            </a:r>
            <a:r>
              <a:rPr kumimoji="0" lang="en-US" sz="2000" b="1" i="0" u="none" strike="noStrike" kern="1200" cap="none" spc="-1" normalizeH="0" baseline="0" noProof="0" dirty="0">
                <a:ln>
                  <a:noFill/>
                </a:ln>
                <a:solidFill>
                  <a:srgbClr val="FF0000"/>
                </a:solidFill>
                <a:effectLst/>
                <a:uLnTx/>
                <a:uFillTx/>
                <a:latin typeface="Arial"/>
              </a:rPr>
              <a:t> </a:t>
            </a:r>
            <a:r>
              <a:rPr kumimoji="0" lang="en-US" sz="2000" b="1" i="0" u="none" strike="noStrike" kern="1200" cap="none" spc="-1" normalizeH="0" baseline="0" noProof="0" dirty="0" err="1">
                <a:ln>
                  <a:noFill/>
                </a:ln>
                <a:solidFill>
                  <a:srgbClr val="FF0000"/>
                </a:solidFill>
                <a:effectLst/>
                <a:uLnTx/>
                <a:uFillTx/>
                <a:latin typeface="Arial"/>
              </a:rPr>
              <a:t>atomovou</a:t>
            </a:r>
            <a:r>
              <a:rPr kumimoji="0" lang="en-US" sz="2000" b="1" i="0" u="none" strike="noStrike" kern="1200" cap="none" spc="-1" normalizeH="0" baseline="0" noProof="0" dirty="0">
                <a:ln>
                  <a:noFill/>
                </a:ln>
                <a:solidFill>
                  <a:srgbClr val="FF0000"/>
                </a:solidFill>
                <a:effectLst/>
                <a:uLnTx/>
                <a:uFillTx/>
                <a:latin typeface="Arial"/>
              </a:rPr>
              <a:t> </a:t>
            </a:r>
            <a:r>
              <a:rPr kumimoji="0" lang="en-US" sz="2000" b="1" i="0" u="none" strike="noStrike" kern="1200" cap="none" spc="-1" normalizeH="0" baseline="0" noProof="0" dirty="0" err="1">
                <a:ln>
                  <a:noFill/>
                </a:ln>
                <a:solidFill>
                  <a:srgbClr val="FF0000"/>
                </a:solidFill>
                <a:effectLst/>
                <a:uLnTx/>
                <a:uFillTx/>
                <a:latin typeface="Arial"/>
              </a:rPr>
              <a:t>bombu</a:t>
            </a:r>
            <a:endParaRPr kumimoji="0" lang="en-US" sz="2000" b="1" i="0" u="none" strike="noStrike" kern="1200" cap="none" spc="-1" normalizeH="0" baseline="0" noProof="0" dirty="0">
              <a:ln>
                <a:noFill/>
              </a:ln>
              <a:solidFill>
                <a:srgbClr val="FF0000"/>
              </a:solidFill>
              <a:effectLst/>
              <a:uLnTx/>
              <a:uFillTx/>
              <a:latin typeface="Arial"/>
            </a:endParaRPr>
          </a:p>
          <a:p>
            <a:pPr marL="17938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1" normalizeH="0" baseline="0" noProof="0" dirty="0" err="1">
                <a:ln>
                  <a:noFill/>
                </a:ln>
                <a:solidFill>
                  <a:prstClr val="white"/>
                </a:solidFill>
                <a:effectLst/>
                <a:uLnTx/>
                <a:uFillTx/>
                <a:latin typeface="Arial"/>
              </a:rPr>
              <a:t>Byl</a:t>
            </a:r>
            <a:r>
              <a:rPr kumimoji="0" lang="en-US" sz="2000" b="0" i="0" u="none" strike="noStrike" kern="1200" cap="none" spc="-1" normalizeH="0" baseline="0" noProof="0" dirty="0">
                <a:ln>
                  <a:noFill/>
                </a:ln>
                <a:solidFill>
                  <a:prstClr val="white"/>
                </a:solidFill>
                <a:effectLst/>
                <a:uLnTx/>
                <a:uFillTx/>
                <a:latin typeface="Arial"/>
              </a:rPr>
              <a:t> to </a:t>
            </a:r>
            <a:r>
              <a:rPr kumimoji="0" lang="en-US" sz="2000" b="0" i="0" u="none" strike="noStrike" kern="1200" cap="none" spc="-1" normalizeH="0" baseline="0" noProof="0" dirty="0" err="1">
                <a:ln>
                  <a:noFill/>
                </a:ln>
                <a:solidFill>
                  <a:prstClr val="white"/>
                </a:solidFill>
                <a:effectLst/>
                <a:uLnTx/>
                <a:uFillTx/>
                <a:latin typeface="Arial"/>
              </a:rPr>
              <a:t>fyzik</a:t>
            </a:r>
            <a:r>
              <a:rPr kumimoji="0" lang="en-US" sz="2000" b="0" i="0" u="none" strike="noStrike" kern="1200" cap="none" spc="-1" normalizeH="0" baseline="0" noProof="0" dirty="0">
                <a:ln>
                  <a:noFill/>
                </a:ln>
                <a:solidFill>
                  <a:prstClr val="white"/>
                </a:solidFill>
                <a:effectLst/>
                <a:uLnTx/>
                <a:uFillTx/>
                <a:latin typeface="Arial"/>
              </a:rPr>
              <a:t> se </a:t>
            </a:r>
            <a:r>
              <a:rPr kumimoji="0" lang="en-US" sz="2000" b="0" i="0" u="none" strike="noStrike" kern="1200" cap="none" spc="-1" normalizeH="0" baseline="0" noProof="0" dirty="0" err="1">
                <a:ln>
                  <a:noFill/>
                </a:ln>
                <a:solidFill>
                  <a:prstClr val="white"/>
                </a:solidFill>
                <a:effectLst/>
                <a:uLnTx/>
                <a:uFillTx/>
                <a:latin typeface="Arial"/>
              </a:rPr>
              <a:t>slabostí</a:t>
            </a:r>
            <a:r>
              <a:rPr kumimoji="0" lang="en-US" sz="2000" b="0" i="0" u="none" strike="noStrike" kern="1200" cap="none" spc="-1" normalizeH="0" baseline="0" noProof="0" dirty="0">
                <a:ln>
                  <a:noFill/>
                </a:ln>
                <a:solidFill>
                  <a:prstClr val="white"/>
                </a:solidFill>
                <a:effectLst/>
                <a:uLnTx/>
                <a:uFillTx/>
                <a:latin typeface="Arial"/>
              </a:rPr>
              <a:t> pro Martini, </a:t>
            </a:r>
            <a:r>
              <a:rPr kumimoji="0" lang="en-US" sz="2000" b="0" i="0" u="none" strike="noStrike" kern="1200" cap="none" spc="-1" normalizeH="0" baseline="0" noProof="0" dirty="0" err="1">
                <a:ln>
                  <a:noFill/>
                </a:ln>
                <a:solidFill>
                  <a:prstClr val="white"/>
                </a:solidFill>
                <a:effectLst/>
                <a:uLnTx/>
                <a:uFillTx/>
                <a:latin typeface="Arial"/>
              </a:rPr>
              <a:t>ženy</a:t>
            </a:r>
            <a:r>
              <a:rPr kumimoji="0" lang="en-US" sz="2000" b="0" i="0" u="none" strike="noStrike" kern="1200" cap="none" spc="-1" normalizeH="0" baseline="0" noProof="0" dirty="0">
                <a:ln>
                  <a:noFill/>
                </a:ln>
                <a:solidFill>
                  <a:prstClr val="white"/>
                </a:solidFill>
                <a:effectLst/>
                <a:uLnTx/>
                <a:uFillTx/>
                <a:latin typeface="Arial"/>
              </a:rPr>
              <a:t> a </a:t>
            </a:r>
            <a:r>
              <a:rPr kumimoji="0" lang="en-US" sz="2000" b="0" i="0" u="none" strike="noStrike" kern="1200" cap="none" spc="-1" normalizeH="0" baseline="0" noProof="0" dirty="0" err="1">
                <a:ln>
                  <a:noFill/>
                </a:ln>
                <a:solidFill>
                  <a:prstClr val="white"/>
                </a:solidFill>
                <a:effectLst/>
                <a:uLnTx/>
                <a:uFillTx/>
                <a:latin typeface="Arial"/>
              </a:rPr>
              <a:t>dávnou</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indickou</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poezii</a:t>
            </a:r>
            <a:endParaRPr kumimoji="0" lang="en-US" sz="2000" b="0" i="0" u="none" strike="noStrike" kern="1200" cap="none" spc="-1" normalizeH="0" baseline="0" noProof="0" dirty="0">
              <a:ln>
                <a:noFill/>
              </a:ln>
              <a:solidFill>
                <a:prstClr val="white"/>
              </a:solidFill>
              <a:effectLst/>
              <a:uLnTx/>
              <a:uFillTx/>
              <a:latin typeface="Arial"/>
            </a:endParaRPr>
          </a:p>
          <a:p>
            <a:pPr marL="17938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1" normalizeH="0" baseline="0" noProof="0" dirty="0" err="1">
                <a:ln>
                  <a:noFill/>
                </a:ln>
                <a:solidFill>
                  <a:prstClr val="white"/>
                </a:solidFill>
                <a:effectLst/>
                <a:uLnTx/>
                <a:uFillTx/>
                <a:latin typeface="Arial"/>
              </a:rPr>
              <a:t>Německo</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kapitulovalo</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ještě</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před</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dokončením</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bomby</a:t>
            </a:r>
            <a:r>
              <a:rPr kumimoji="0" lang="en-US" sz="2000" b="0" i="0" u="none" strike="noStrike" kern="1200" cap="none" spc="-1" normalizeH="0" baseline="0" noProof="0" dirty="0">
                <a:ln>
                  <a:noFill/>
                </a:ln>
                <a:solidFill>
                  <a:prstClr val="white"/>
                </a:solidFill>
                <a:effectLst/>
                <a:uLnTx/>
                <a:uFillTx/>
                <a:latin typeface="Arial"/>
              </a:rPr>
              <a:t> – USA </a:t>
            </a:r>
            <a:r>
              <a:rPr kumimoji="0" lang="en-US" sz="2000" b="0" i="0" u="none" strike="noStrike" kern="1200" cap="none" spc="-1" normalizeH="0" baseline="0" noProof="0" dirty="0" err="1">
                <a:ln>
                  <a:noFill/>
                </a:ln>
                <a:solidFill>
                  <a:prstClr val="white"/>
                </a:solidFill>
                <a:effectLst/>
                <a:uLnTx/>
                <a:uFillTx/>
                <a:latin typeface="Arial"/>
              </a:rPr>
              <a:t>zadržely</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německé</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fyziky</a:t>
            </a:r>
            <a:r>
              <a:rPr kumimoji="0" lang="en-US" sz="2000" b="0" i="0" u="none" strike="noStrike" kern="1200" cap="none" spc="-1" normalizeH="0" baseline="0" noProof="0" dirty="0">
                <a:ln>
                  <a:noFill/>
                </a:ln>
                <a:solidFill>
                  <a:prstClr val="white"/>
                </a:solidFill>
                <a:effectLst/>
                <a:uLnTx/>
                <a:uFillTx/>
                <a:latin typeface="Arial"/>
              </a:rPr>
              <a:t> – </a:t>
            </a:r>
            <a:r>
              <a:rPr kumimoji="0" lang="en-US" sz="2000" b="0" i="0" u="none" strike="noStrike" kern="1200" cap="none" spc="-1" normalizeH="0" baseline="0" noProof="0" dirty="0" err="1">
                <a:ln>
                  <a:noFill/>
                </a:ln>
                <a:solidFill>
                  <a:prstClr val="white"/>
                </a:solidFill>
                <a:effectLst/>
                <a:uLnTx/>
                <a:uFillTx/>
                <a:latin typeface="Arial"/>
              </a:rPr>
              <a:t>též</a:t>
            </a:r>
            <a:r>
              <a:rPr kumimoji="0" lang="en-US" sz="2000" b="0" i="0" u="none" strike="noStrike" kern="1200" cap="none" spc="-1" normalizeH="0" baseline="0" noProof="0" dirty="0">
                <a:ln>
                  <a:noFill/>
                </a:ln>
                <a:solidFill>
                  <a:prstClr val="white"/>
                </a:solidFill>
                <a:effectLst/>
                <a:uLnTx/>
                <a:uFillTx/>
                <a:latin typeface="Arial"/>
              </a:rPr>
              <a:t> Otto </a:t>
            </a:r>
            <a:r>
              <a:rPr kumimoji="0" lang="en-US" sz="2000" b="0" i="0" u="none" strike="noStrike" kern="1200" cap="none" spc="-1" normalizeH="0" baseline="0" noProof="0" dirty="0" err="1">
                <a:ln>
                  <a:noFill/>
                </a:ln>
                <a:solidFill>
                  <a:prstClr val="white"/>
                </a:solidFill>
                <a:effectLst/>
                <a:uLnTx/>
                <a:uFillTx/>
                <a:latin typeface="Arial"/>
              </a:rPr>
              <a:t>Hahna</a:t>
            </a:r>
            <a:r>
              <a:rPr kumimoji="0" lang="en-US" sz="2000" b="0" i="0" u="none" strike="noStrike" kern="1200" cap="none" spc="-1" normalizeH="0" baseline="0" noProof="0" dirty="0">
                <a:ln>
                  <a:noFill/>
                </a:ln>
                <a:solidFill>
                  <a:prstClr val="white"/>
                </a:solidFill>
                <a:effectLst/>
                <a:uLnTx/>
                <a:uFillTx/>
                <a:latin typeface="Arial"/>
              </a:rPr>
              <a:t>.</a:t>
            </a:r>
          </a:p>
          <a:p>
            <a:pPr marL="17938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1" normalizeH="0" baseline="0" noProof="0" dirty="0" err="1">
                <a:ln>
                  <a:noFill/>
                </a:ln>
                <a:solidFill>
                  <a:prstClr val="white"/>
                </a:solidFill>
                <a:effectLst/>
                <a:uLnTx/>
                <a:uFillTx/>
                <a:latin typeface="Arial"/>
              </a:rPr>
              <a:t>Zjistilo</a:t>
            </a:r>
            <a:r>
              <a:rPr kumimoji="0" lang="en-US" sz="2000" b="0" i="0" u="none" strike="noStrike" kern="1200" cap="none" spc="-1" normalizeH="0" baseline="0" noProof="0" dirty="0">
                <a:ln>
                  <a:noFill/>
                </a:ln>
                <a:solidFill>
                  <a:prstClr val="white"/>
                </a:solidFill>
                <a:effectLst/>
                <a:uLnTx/>
                <a:uFillTx/>
                <a:latin typeface="Arial"/>
              </a:rPr>
              <a:t> se, </a:t>
            </a:r>
            <a:r>
              <a:rPr kumimoji="0" lang="en-US" sz="2000" b="0" i="0" u="none" strike="noStrike" kern="1200" cap="none" spc="-1" normalizeH="0" baseline="0" noProof="0" dirty="0" err="1">
                <a:ln>
                  <a:noFill/>
                </a:ln>
                <a:solidFill>
                  <a:prstClr val="white"/>
                </a:solidFill>
                <a:effectLst/>
                <a:uLnTx/>
                <a:uFillTx/>
                <a:latin typeface="Arial"/>
              </a:rPr>
              <a:t>že</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Německo</a:t>
            </a:r>
            <a:r>
              <a:rPr kumimoji="0" lang="en-US" sz="2000" b="0" i="0" u="none" strike="noStrike" kern="1200" cap="none" spc="-1" normalizeH="0" baseline="0" noProof="0" dirty="0">
                <a:ln>
                  <a:noFill/>
                </a:ln>
                <a:solidFill>
                  <a:prstClr val="white"/>
                </a:solidFill>
                <a:effectLst/>
                <a:uLnTx/>
                <a:uFillTx/>
                <a:latin typeface="Arial"/>
              </a:rPr>
              <a:t> s </a:t>
            </a:r>
            <a:r>
              <a:rPr kumimoji="0" lang="en-US" sz="2000" b="0" i="0" u="none" strike="noStrike" kern="1200" cap="none" spc="-1" normalizeH="0" baseline="0" noProof="0" dirty="0" err="1">
                <a:ln>
                  <a:noFill/>
                </a:ln>
                <a:solidFill>
                  <a:prstClr val="white"/>
                </a:solidFill>
                <a:effectLst/>
                <a:uLnTx/>
                <a:uFillTx/>
                <a:latin typeface="Arial"/>
              </a:rPr>
              <a:t>vývojem</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bomby</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vlastně</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nikam</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nepokročilo</a:t>
            </a:r>
            <a:endParaRPr kumimoji="0" lang="en-US" sz="2000" b="0" i="0" u="none" strike="noStrike" kern="1200" cap="none" spc="-1"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3046456574"/>
      </p:ext>
    </p:extLst>
  </p:cSld>
  <p:clrMapOvr>
    <a:overrideClrMapping bg1="dk1" tx1="lt1" bg2="dk2" tx2="lt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ndParaRPr>
          </a:p>
        </p:txBody>
      </p:sp>
      <p:sp>
        <p:nvSpPr>
          <p:cNvPr id="404" name="TextShape 1"/>
          <p:cNvSpPr txBox="1"/>
          <p:nvPr/>
        </p:nvSpPr>
        <p:spPr>
          <a:xfrm>
            <a:off x="838200" y="4669978"/>
            <a:ext cx="4391024" cy="117370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500" b="1" i="0" u="none" strike="noStrike" kern="1200" cap="none" spc="-1" normalizeH="0" baseline="0" noProof="0">
                <a:ln>
                  <a:noFill/>
                </a:ln>
                <a:solidFill>
                  <a:prstClr val="white"/>
                </a:solidFill>
                <a:effectLst/>
                <a:uLnTx/>
                <a:uFillTx/>
                <a:latin typeface="Arial"/>
                <a:ea typeface="+mj-ea"/>
                <a:cs typeface="+mj-cs"/>
              </a:rPr>
              <a:t>Louis Slotin</a:t>
            </a:r>
            <a:br>
              <a:rPr kumimoji="0" lang="en-US" sz="2500" b="0" i="0" u="none" strike="noStrike" kern="1200" cap="none" spc="0" normalizeH="0" baseline="0" noProof="0">
                <a:ln>
                  <a:noFill/>
                </a:ln>
                <a:solidFill>
                  <a:prstClr val="white"/>
                </a:solidFill>
                <a:effectLst/>
                <a:uLnTx/>
                <a:uFillTx/>
                <a:latin typeface="Arial"/>
                <a:ea typeface="+mj-ea"/>
                <a:cs typeface="+mj-cs"/>
              </a:rPr>
            </a:br>
            <a:r>
              <a:rPr kumimoji="0" lang="en-US" sz="2500" b="0" i="0" u="none" strike="noStrike" kern="1200" cap="none" spc="-1" normalizeH="0" baseline="0" noProof="0">
                <a:ln>
                  <a:noFill/>
                </a:ln>
                <a:solidFill>
                  <a:prstClr val="white"/>
                </a:solidFill>
                <a:effectLst/>
                <a:uLnTx/>
                <a:uFillTx/>
                <a:latin typeface="Arial"/>
                <a:ea typeface="+mj-ea"/>
                <a:cs typeface="+mj-cs"/>
              </a:rPr>
              <a:t>Tahání draka za ocas "tickling the dragon's tail"</a:t>
            </a:r>
          </a:p>
        </p:txBody>
      </p:sp>
      <p:pic>
        <p:nvPicPr>
          <p:cNvPr id="3" name="Obrázek 2"/>
          <p:cNvPicPr>
            <a:picLocks noChangeAspect="1"/>
          </p:cNvPicPr>
          <p:nvPr/>
        </p:nvPicPr>
        <p:blipFill rotWithShape="1">
          <a:blip r:embed="rId2">
            <a:extLst>
              <a:ext uri="{28A0092B-C50C-407E-A947-70E740481C1C}">
                <a14:useLocalDpi xmlns:a14="http://schemas.microsoft.com/office/drawing/2010/main" val="0"/>
              </a:ext>
            </a:extLst>
          </a:blip>
          <a:srcRect l="25104" r="6512"/>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405" name="Zástupný symbol pro obsah 7"/>
          <p:cNvPicPr/>
          <p:nvPr/>
        </p:nvPicPr>
        <p:blipFill rotWithShape="1">
          <a:blip r:embed="rId3" cstate="print"/>
          <a:srcRect t="12831" r="-4" b="-4"/>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406" name="Obrázek 9"/>
          <p:cNvPicPr/>
          <p:nvPr/>
        </p:nvPicPr>
        <p:blipFill rotWithShape="1">
          <a:blip r:embed="rId4" cstate="print"/>
          <a:srcRect l="26645"/>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94" name="Group 93">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95" name="Freeform: Shape 94">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96" name="Freeform: Shape 95">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grpSp>
      <p:sp>
        <p:nvSpPr>
          <p:cNvPr id="407" name="CustomShape 2"/>
          <p:cNvSpPr/>
          <p:nvPr/>
        </p:nvSpPr>
        <p:spPr>
          <a:xfrm>
            <a:off x="5495698" y="4286159"/>
            <a:ext cx="6429828" cy="2245269"/>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Autofit/>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1" normalizeH="0" baseline="0" noProof="0" dirty="0">
                <a:ln>
                  <a:noFill/>
                </a:ln>
                <a:solidFill>
                  <a:prstClr val="white">
                    <a:alpha val="80000"/>
                  </a:prstClr>
                </a:solidFill>
                <a:effectLst/>
                <a:uLnTx/>
                <a:uFillTx/>
                <a:latin typeface="Arial"/>
              </a:rPr>
              <a:t>Na </a:t>
            </a:r>
            <a:r>
              <a:rPr kumimoji="0" lang="en-US" sz="2200" b="0" i="0" u="none" strike="noStrike" kern="1200" cap="none" spc="-1" normalizeH="0" baseline="0" noProof="0" dirty="0" err="1">
                <a:ln>
                  <a:noFill/>
                </a:ln>
                <a:solidFill>
                  <a:prstClr val="white">
                    <a:alpha val="80000"/>
                  </a:prstClr>
                </a:solidFill>
                <a:effectLst/>
                <a:uLnTx/>
                <a:uFillTx/>
                <a:latin typeface="Arial"/>
              </a:rPr>
              <a:t>projektu</a:t>
            </a:r>
            <a:r>
              <a:rPr kumimoji="0" lang="en-US" sz="2200" b="0" i="0" u="none" strike="noStrike" kern="1200" cap="none" spc="-1" normalizeH="0" baseline="0" noProof="0" dirty="0">
                <a:ln>
                  <a:noFill/>
                </a:ln>
                <a:solidFill>
                  <a:prstClr val="white">
                    <a:alpha val="80000"/>
                  </a:prstClr>
                </a:solidFill>
                <a:effectLst/>
                <a:uLnTx/>
                <a:uFillTx/>
                <a:latin typeface="Arial"/>
              </a:rPr>
              <a:t> se </a:t>
            </a:r>
            <a:r>
              <a:rPr kumimoji="0" lang="en-US" sz="2200" b="0" i="0" u="none" strike="noStrike" kern="1200" cap="none" spc="-1" normalizeH="0" baseline="0" noProof="0" dirty="0" err="1">
                <a:ln>
                  <a:noFill/>
                </a:ln>
                <a:solidFill>
                  <a:prstClr val="white">
                    <a:alpha val="80000"/>
                  </a:prstClr>
                </a:solidFill>
                <a:effectLst/>
                <a:uLnTx/>
                <a:uFillTx/>
                <a:latin typeface="Arial"/>
              </a:rPr>
              <a:t>podílel</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i</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mladý</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vědec</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1" i="0" u="none" strike="noStrike" kern="1200" cap="none" spc="-1" normalizeH="0" baseline="0" noProof="0" dirty="0">
                <a:ln>
                  <a:noFill/>
                </a:ln>
                <a:solidFill>
                  <a:prstClr val="white">
                    <a:alpha val="80000"/>
                  </a:prstClr>
                </a:solidFill>
                <a:effectLst/>
                <a:uLnTx/>
                <a:uFillTx/>
                <a:latin typeface="Arial"/>
              </a:rPr>
              <a:t>Louis </a:t>
            </a:r>
            <a:r>
              <a:rPr kumimoji="0" lang="en-US" sz="2200" b="1" i="0" u="none" strike="noStrike" kern="1200" cap="none" spc="-1" normalizeH="0" baseline="0" noProof="0" dirty="0" err="1">
                <a:ln>
                  <a:noFill/>
                </a:ln>
                <a:solidFill>
                  <a:prstClr val="white">
                    <a:alpha val="80000"/>
                  </a:prstClr>
                </a:solidFill>
                <a:effectLst/>
                <a:uLnTx/>
                <a:uFillTx/>
                <a:latin typeface="Arial"/>
              </a:rPr>
              <a:t>Slotin</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Již</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předtím</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pracoval</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na</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stavbě</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prvního</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funkčního</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jaderného</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reaktoru</a:t>
            </a:r>
            <a:r>
              <a:rPr kumimoji="0" lang="en-US" sz="2200" b="0" i="0" u="none" strike="noStrike" kern="1200" cap="none" spc="-1" normalizeH="0" baseline="0" noProof="0" dirty="0">
                <a:ln>
                  <a:noFill/>
                </a:ln>
                <a:solidFill>
                  <a:prstClr val="white">
                    <a:alpha val="80000"/>
                  </a:prstClr>
                </a:solidFill>
                <a:effectLst/>
                <a:uLnTx/>
                <a:uFillTx/>
                <a:latin typeface="Arial"/>
              </a:rPr>
              <a:t> </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1" normalizeH="0" baseline="0" noProof="0" dirty="0" err="1">
                <a:ln>
                  <a:noFill/>
                </a:ln>
                <a:solidFill>
                  <a:prstClr val="white">
                    <a:alpha val="80000"/>
                  </a:prstClr>
                </a:solidFill>
                <a:effectLst/>
                <a:uLnTx/>
                <a:uFillTx/>
                <a:latin typeface="Arial"/>
              </a:rPr>
              <a:t>Hledání</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kritického</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množství</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jaderného</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materiálu</a:t>
            </a:r>
            <a:r>
              <a:rPr kumimoji="0" lang="en-US" sz="2200" b="0" i="0" u="none" strike="noStrike" kern="1200" cap="none" spc="-1" normalizeH="0" baseline="0" noProof="0" dirty="0">
                <a:ln>
                  <a:noFill/>
                </a:ln>
                <a:solidFill>
                  <a:prstClr val="white">
                    <a:alpha val="80000"/>
                  </a:prstClr>
                </a:solidFill>
                <a:effectLst/>
                <a:uLnTx/>
                <a:uFillTx/>
                <a:latin typeface="Arial"/>
              </a:rPr>
              <a:t> a </a:t>
            </a:r>
            <a:r>
              <a:rPr kumimoji="0" lang="en-US" sz="2200" b="0" i="0" u="none" strike="noStrike" kern="1200" cap="none" spc="-1" normalizeH="0" baseline="0" noProof="0" dirty="0" err="1">
                <a:ln>
                  <a:noFill/>
                </a:ln>
                <a:solidFill>
                  <a:prstClr val="white">
                    <a:alpha val="80000"/>
                  </a:prstClr>
                </a:solidFill>
                <a:effectLst/>
                <a:uLnTx/>
                <a:uFillTx/>
                <a:latin typeface="Arial"/>
              </a:rPr>
              <a:t>studování</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reakcí</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přibližováním</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hemisfér</a:t>
            </a:r>
            <a:r>
              <a:rPr kumimoji="0" lang="en-US" sz="2200" b="0" i="0" u="none" strike="noStrike" kern="1200" cap="none" spc="-1" normalizeH="0" baseline="0" noProof="0" dirty="0">
                <a:ln>
                  <a:noFill/>
                </a:ln>
                <a:solidFill>
                  <a:prstClr val="white">
                    <a:alpha val="80000"/>
                  </a:prstClr>
                </a:solidFill>
                <a:effectLst/>
                <a:uLnTx/>
                <a:uFillTx/>
                <a:latin typeface="Arial"/>
              </a:rPr>
              <a:t> s </a:t>
            </a:r>
            <a:r>
              <a:rPr kumimoji="0" lang="en-US" sz="2200" b="0" i="0" u="none" strike="noStrike" kern="1200" cap="none" spc="-1" normalizeH="0" baseline="0" noProof="0" dirty="0" err="1">
                <a:ln>
                  <a:noFill/>
                </a:ln>
                <a:solidFill>
                  <a:prstClr val="white">
                    <a:alpha val="80000"/>
                  </a:prstClr>
                </a:solidFill>
                <a:effectLst/>
                <a:uLnTx/>
                <a:uFillTx/>
                <a:latin typeface="Arial"/>
              </a:rPr>
              <a:t>podkritickým</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množstvím</a:t>
            </a:r>
            <a:r>
              <a:rPr kumimoji="0" lang="en-US" sz="2200" b="0" i="0" u="none" strike="noStrike" kern="1200" cap="none" spc="-1" normalizeH="0" baseline="0" noProof="0" dirty="0">
                <a:ln>
                  <a:noFill/>
                </a:ln>
                <a:solidFill>
                  <a:prstClr val="white">
                    <a:alpha val="80000"/>
                  </a:prstClr>
                </a:solidFill>
                <a:effectLst/>
                <a:uLnTx/>
                <a:uFillTx/>
                <a:latin typeface="Arial"/>
              </a:rPr>
              <a:t> k </a:t>
            </a:r>
            <a:r>
              <a:rPr kumimoji="0" lang="en-US" sz="2200" b="0" i="0" u="none" strike="noStrike" kern="1200" cap="none" spc="-1" normalizeH="0" baseline="0" noProof="0" dirty="0" err="1">
                <a:ln>
                  <a:noFill/>
                </a:ln>
                <a:solidFill>
                  <a:prstClr val="white">
                    <a:alpha val="80000"/>
                  </a:prstClr>
                </a:solidFill>
                <a:effectLst/>
                <a:uLnTx/>
                <a:uFillTx/>
                <a:latin typeface="Arial"/>
              </a:rPr>
              <a:t>sobě</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cs-CZ"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a:ln>
                  <a:noFill/>
                </a:ln>
                <a:solidFill>
                  <a:prstClr val="white">
                    <a:alpha val="80000"/>
                  </a:prstClr>
                </a:solidFill>
                <a:effectLst/>
                <a:uLnTx/>
                <a:uFillTx/>
                <a:latin typeface="Arial"/>
              </a:rPr>
              <a:t>s </a:t>
            </a:r>
            <a:r>
              <a:rPr kumimoji="0" lang="en-US" sz="2200" b="0" i="0" u="none" strike="noStrike" kern="1200" cap="none" spc="-1" normalizeH="0" baseline="0" noProof="0" dirty="0" err="1">
                <a:ln>
                  <a:noFill/>
                </a:ln>
                <a:solidFill>
                  <a:prstClr val="white">
                    <a:alpha val="80000"/>
                  </a:prstClr>
                </a:solidFill>
                <a:effectLst/>
                <a:uLnTx/>
                <a:uFillTx/>
                <a:latin typeface="Arial"/>
              </a:rPr>
              <a:t>pomocí</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šroubováku</a:t>
            </a:r>
            <a:endParaRPr kumimoji="0" lang="en-US" sz="2200" b="0" i="0" u="none" strike="noStrike" kern="1200" cap="none" spc="-1" normalizeH="0" baseline="0" noProof="0" dirty="0">
              <a:ln>
                <a:noFill/>
              </a:ln>
              <a:solidFill>
                <a:prstClr val="white">
                  <a:alpha val="80000"/>
                </a:prstClr>
              </a:solidFill>
              <a:effectLst/>
              <a:uLnTx/>
              <a:uFillTx/>
              <a:latin typeface="Arial"/>
            </a:endParaRPr>
          </a:p>
        </p:txBody>
      </p:sp>
    </p:spTree>
    <p:extLst>
      <p:ext uri="{BB962C8B-B14F-4D97-AF65-F5344CB8AC3E}">
        <p14:creationId xmlns:p14="http://schemas.microsoft.com/office/powerpoint/2010/main" val="10953882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97" name="Rectangle 96">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99" name="Freeform: Shape 98">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410" name="TextShape 2"/>
          <p:cNvSpPr txBox="1"/>
          <p:nvPr/>
        </p:nvSpPr>
        <p:spPr>
          <a:xfrm>
            <a:off x="510396" y="150406"/>
            <a:ext cx="5451492" cy="134497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1" normalizeH="0" baseline="0" noProof="0" dirty="0">
                <a:ln>
                  <a:noFill/>
                </a:ln>
                <a:solidFill>
                  <a:prstClr val="white"/>
                </a:solidFill>
                <a:effectLst/>
                <a:uLnTx/>
                <a:uFillTx/>
                <a:latin typeface="Arial"/>
                <a:ea typeface="+mj-ea"/>
                <a:cs typeface="+mj-cs"/>
              </a:rPr>
              <a:t>Louis </a:t>
            </a:r>
            <a:r>
              <a:rPr kumimoji="0" lang="en-US" sz="2800" b="1" i="0" u="none" strike="noStrike" kern="1200" cap="none" spc="-1" normalizeH="0" baseline="0" noProof="0" dirty="0" err="1">
                <a:ln>
                  <a:noFill/>
                </a:ln>
                <a:solidFill>
                  <a:prstClr val="white"/>
                </a:solidFill>
                <a:effectLst/>
                <a:uLnTx/>
                <a:uFillTx/>
                <a:latin typeface="Arial"/>
                <a:ea typeface="+mj-ea"/>
                <a:cs typeface="+mj-cs"/>
              </a:rPr>
              <a:t>Slotin</a:t>
            </a:r>
            <a:br>
              <a:rPr kumimoji="0" lang="en-US" sz="2800" b="1" i="0" u="none" strike="noStrike" kern="1200" cap="none" spc="0" normalizeH="0" baseline="0" noProof="0" dirty="0">
                <a:ln>
                  <a:noFill/>
                </a:ln>
                <a:solidFill>
                  <a:prstClr val="white"/>
                </a:solidFill>
                <a:effectLst/>
                <a:uLnTx/>
                <a:uFillTx/>
                <a:latin typeface="Arial"/>
                <a:ea typeface="+mj-ea"/>
                <a:cs typeface="+mj-cs"/>
              </a:rPr>
            </a:br>
            <a:r>
              <a:rPr kumimoji="0" lang="en-US" sz="2800" b="1" i="0" u="none" strike="noStrike" kern="1200" cap="none" spc="-1" normalizeH="0" baseline="0" noProof="0" dirty="0" err="1">
                <a:ln>
                  <a:noFill/>
                </a:ln>
                <a:solidFill>
                  <a:prstClr val="white"/>
                </a:solidFill>
                <a:effectLst/>
                <a:uLnTx/>
                <a:uFillTx/>
                <a:latin typeface="Arial"/>
                <a:ea typeface="+mj-ea"/>
                <a:cs typeface="+mj-cs"/>
              </a:rPr>
              <a:t>Tahání</a:t>
            </a:r>
            <a:r>
              <a:rPr kumimoji="0" lang="en-US" sz="2800" b="1" i="0" u="none" strike="noStrike" kern="1200" cap="none" spc="-1" normalizeH="0" baseline="0" noProof="0" dirty="0">
                <a:ln>
                  <a:noFill/>
                </a:ln>
                <a:solidFill>
                  <a:prstClr val="white"/>
                </a:solidFill>
                <a:effectLst/>
                <a:uLnTx/>
                <a:uFillTx/>
                <a:latin typeface="Arial"/>
                <a:ea typeface="+mj-ea"/>
                <a:cs typeface="+mj-cs"/>
              </a:rPr>
              <a:t> </a:t>
            </a:r>
            <a:r>
              <a:rPr kumimoji="0" lang="en-US" sz="2800" b="1" i="0" u="none" strike="noStrike" kern="1200" cap="none" spc="-1" normalizeH="0" baseline="0" noProof="0" dirty="0" err="1">
                <a:ln>
                  <a:noFill/>
                </a:ln>
                <a:solidFill>
                  <a:prstClr val="white"/>
                </a:solidFill>
                <a:effectLst/>
                <a:uLnTx/>
                <a:uFillTx/>
                <a:latin typeface="Arial"/>
                <a:ea typeface="+mj-ea"/>
                <a:cs typeface="+mj-cs"/>
              </a:rPr>
              <a:t>draka</a:t>
            </a:r>
            <a:r>
              <a:rPr kumimoji="0" lang="en-US" sz="2800" b="1" i="0" u="none" strike="noStrike" kern="1200" cap="none" spc="-1" normalizeH="0" baseline="0" noProof="0" dirty="0">
                <a:ln>
                  <a:noFill/>
                </a:ln>
                <a:solidFill>
                  <a:prstClr val="white"/>
                </a:solidFill>
                <a:effectLst/>
                <a:uLnTx/>
                <a:uFillTx/>
                <a:latin typeface="Arial"/>
                <a:ea typeface="+mj-ea"/>
                <a:cs typeface="+mj-cs"/>
              </a:rPr>
              <a:t> za ocas "tickling the dragon's tail"</a:t>
            </a:r>
          </a:p>
        </p:txBody>
      </p:sp>
      <p:sp>
        <p:nvSpPr>
          <p:cNvPr id="408" name="TextShape 1"/>
          <p:cNvSpPr txBox="1"/>
          <p:nvPr/>
        </p:nvSpPr>
        <p:spPr>
          <a:xfrm>
            <a:off x="238614" y="1542494"/>
            <a:ext cx="5857385" cy="4869191"/>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00000"/>
              </a:lnSpc>
              <a:spcBef>
                <a:spcPts val="1200"/>
              </a:spcBef>
              <a:spcAft>
                <a:spcPts val="0"/>
              </a:spcAft>
              <a:buClr>
                <a:srgbClr val="FF0000"/>
              </a:buClr>
              <a:buSzTx/>
              <a:buFont typeface="Arial" panose="020B0604020202020204" pitchFamily="34" charset="0"/>
              <a:buChar char="•"/>
              <a:tabLst/>
              <a:defRPr/>
            </a:pPr>
            <a:r>
              <a:rPr kumimoji="0" lang="en-US" sz="1800" b="0" i="0" u="none" strike="noStrike" kern="1200" cap="none" spc="-1" normalizeH="0" baseline="0" noProof="0" dirty="0" err="1">
                <a:ln>
                  <a:noFill/>
                </a:ln>
                <a:solidFill>
                  <a:prstClr val="white"/>
                </a:solidFill>
                <a:effectLst/>
                <a:uLnTx/>
                <a:uFillTx/>
                <a:latin typeface="Arial"/>
              </a:rPr>
              <a:t>Jednou</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Louisovi</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Slotinovi</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šroubovák</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sklouzl</a:t>
            </a:r>
            <a:r>
              <a:rPr kumimoji="0" lang="en-US" sz="1800" b="0" i="0" u="none" strike="noStrike" kern="1200" cap="none" spc="-1" normalizeH="0" baseline="0" noProof="0" dirty="0">
                <a:ln>
                  <a:noFill/>
                </a:ln>
                <a:solidFill>
                  <a:srgbClr val="FF0000"/>
                </a:solidFill>
                <a:effectLst/>
                <a:uLnTx/>
                <a:uFillTx/>
                <a:latin typeface="Arial"/>
              </a:rPr>
              <a:t> a </a:t>
            </a:r>
            <a:r>
              <a:rPr kumimoji="0" lang="en-US" sz="1800" b="0" i="0" u="none" strike="noStrike" kern="1200" cap="none" spc="-1" normalizeH="0" baseline="0" noProof="0" dirty="0" err="1">
                <a:ln>
                  <a:noFill/>
                </a:ln>
                <a:solidFill>
                  <a:srgbClr val="FF0000"/>
                </a:solidFill>
                <a:effectLst/>
                <a:uLnTx/>
                <a:uFillTx/>
                <a:latin typeface="Arial"/>
              </a:rPr>
              <a:t>obě</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hemisféry</a:t>
            </a:r>
            <a:r>
              <a:rPr kumimoji="0" lang="en-US" sz="1800" b="0" i="0" u="none" strike="noStrike" kern="1200" cap="none" spc="-1" normalizeH="0" baseline="0" noProof="0" dirty="0">
                <a:ln>
                  <a:noFill/>
                </a:ln>
                <a:solidFill>
                  <a:srgbClr val="FF0000"/>
                </a:solidFill>
                <a:effectLst/>
                <a:uLnTx/>
                <a:uFillTx/>
                <a:latin typeface="Arial"/>
              </a:rPr>
              <a:t> se </a:t>
            </a:r>
            <a:r>
              <a:rPr kumimoji="0" lang="en-US" sz="1800" b="0" i="0" u="none" strike="noStrike" kern="1200" cap="none" spc="-1" normalizeH="0" baseline="0" noProof="0" dirty="0" err="1">
                <a:ln>
                  <a:noFill/>
                </a:ln>
                <a:solidFill>
                  <a:srgbClr val="FF0000"/>
                </a:solidFill>
                <a:effectLst/>
                <a:uLnTx/>
                <a:uFillTx/>
                <a:latin typeface="Arial"/>
              </a:rPr>
              <a:t>na</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chvíli</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zcela</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spojily</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než</a:t>
            </a:r>
            <a:r>
              <a:rPr kumimoji="0" lang="en-US" sz="1800" b="0" i="0" u="none" strike="noStrike" kern="1200" cap="none" spc="-1" normalizeH="0" baseline="0" noProof="0" dirty="0">
                <a:ln>
                  <a:noFill/>
                </a:ln>
                <a:solidFill>
                  <a:prstClr val="white"/>
                </a:solidFill>
                <a:effectLst/>
                <a:uLnTx/>
                <a:uFillTx/>
                <a:latin typeface="Arial"/>
              </a:rPr>
              <a:t> je </a:t>
            </a:r>
            <a:r>
              <a:rPr kumimoji="0" lang="en-US" sz="1800" b="0" i="0" u="none" strike="noStrike" kern="1200" cap="none" spc="-1" normalizeH="0" baseline="0" noProof="0" dirty="0" err="1">
                <a:ln>
                  <a:noFill/>
                </a:ln>
                <a:solidFill>
                  <a:prstClr val="white"/>
                </a:solidFill>
                <a:effectLst/>
                <a:uLnTx/>
                <a:uFillTx/>
                <a:latin typeface="Arial"/>
              </a:rPr>
              <a:t>Slotin</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rychle</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odtrhl</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Tím</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zachránil</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spoustu</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lidí</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sám</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byl</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však</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exponován</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smrtelné</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dávce</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neutronů</a:t>
            </a:r>
            <a:r>
              <a:rPr kumimoji="0" lang="en-US" sz="1800" b="0" i="0" u="none" strike="noStrike" kern="1200" cap="none" spc="-1" normalizeH="0" baseline="0" noProof="0" dirty="0">
                <a:ln>
                  <a:noFill/>
                </a:ln>
                <a:solidFill>
                  <a:prstClr val="white"/>
                </a:solidFill>
                <a:effectLst/>
                <a:uLnTx/>
                <a:uFillTx/>
                <a:latin typeface="Arial"/>
              </a:rPr>
              <a:t> a </a:t>
            </a:r>
            <a:r>
              <a:rPr kumimoji="0" lang="en-US" sz="1800" b="0" i="0" u="none" strike="noStrike" kern="1200" cap="none" spc="-1" normalizeH="0" baseline="0" noProof="0" dirty="0" err="1">
                <a:ln>
                  <a:noFill/>
                </a:ln>
                <a:solidFill>
                  <a:prstClr val="white"/>
                </a:solidFill>
                <a:effectLst/>
                <a:uLnTx/>
                <a:uFillTx/>
                <a:latin typeface="Arial"/>
              </a:rPr>
              <a:t>záření</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gama</a:t>
            </a:r>
            <a:endParaRPr kumimoji="0" lang="en-US" sz="1800" b="0" i="0" u="none" strike="noStrike" kern="1200" cap="none" spc="-1" normalizeH="0" baseline="0" noProof="0" dirty="0">
              <a:ln>
                <a:noFill/>
              </a:ln>
              <a:solidFill>
                <a:prstClr val="white"/>
              </a:solidFill>
              <a:effectLst/>
              <a:uLnTx/>
              <a:uFillTx/>
              <a:latin typeface="Arial"/>
            </a:endParaRPr>
          </a:p>
          <a:p>
            <a:pPr marL="228600" marR="0" lvl="0" indent="-228600" algn="l" defTabSz="914400" rtl="0" eaLnBrk="1" fontAlgn="auto" latinLnBrk="0" hangingPunct="1">
              <a:lnSpc>
                <a:spcPct val="100000"/>
              </a:lnSpc>
              <a:spcBef>
                <a:spcPts val="1200"/>
              </a:spcBef>
              <a:spcAft>
                <a:spcPts val="0"/>
              </a:spcAft>
              <a:buClr>
                <a:srgbClr val="FF0000"/>
              </a:buClr>
              <a:buSzTx/>
              <a:buFont typeface="Arial" panose="020B0604020202020204" pitchFamily="34" charset="0"/>
              <a:buChar char="•"/>
              <a:tabLst/>
              <a:defRPr/>
            </a:pPr>
            <a:r>
              <a:rPr kumimoji="0" lang="en-US" sz="1800" b="0" i="0" u="none" strike="noStrike" kern="1200" cap="none" spc="-1" normalizeH="0" baseline="0" noProof="0" dirty="0">
                <a:ln>
                  <a:noFill/>
                </a:ln>
                <a:solidFill>
                  <a:prstClr val="white"/>
                </a:solidFill>
                <a:effectLst/>
                <a:uLnTx/>
                <a:uFillTx/>
                <a:latin typeface="Arial"/>
              </a:rPr>
              <a:t>Po </a:t>
            </a:r>
            <a:r>
              <a:rPr kumimoji="0" lang="en-US" sz="1800" b="0" i="0" u="none" strike="noStrike" kern="1200" cap="none" spc="-1" normalizeH="0" baseline="0" noProof="0" dirty="0" err="1">
                <a:ln>
                  <a:noFill/>
                </a:ln>
                <a:solidFill>
                  <a:prstClr val="white"/>
                </a:solidFill>
                <a:effectLst/>
                <a:uLnTx/>
                <a:uFillTx/>
                <a:latin typeface="Arial"/>
              </a:rPr>
              <a:t>přílišném</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přiblížení</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kovových</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hemisfér</a:t>
            </a:r>
            <a:r>
              <a:rPr kumimoji="0" lang="en-US" sz="1800" b="0" i="0" u="none" strike="noStrike" kern="1200" cap="none" spc="-1" normalizeH="0" baseline="0" noProof="0" dirty="0">
                <a:ln>
                  <a:noFill/>
                </a:ln>
                <a:solidFill>
                  <a:prstClr val="white"/>
                </a:solidFill>
                <a:effectLst/>
                <a:uLnTx/>
                <a:uFillTx/>
                <a:latin typeface="Arial"/>
              </a:rPr>
              <a:t> v </a:t>
            </a:r>
            <a:r>
              <a:rPr kumimoji="0" lang="en-US" sz="1800" b="0" i="0" u="none" strike="noStrike" kern="1200" cap="none" spc="-1" normalizeH="0" baseline="0" noProof="0" dirty="0" err="1">
                <a:ln>
                  <a:noFill/>
                </a:ln>
                <a:solidFill>
                  <a:prstClr val="white"/>
                </a:solidFill>
                <a:effectLst/>
                <a:uLnTx/>
                <a:uFillTx/>
                <a:latin typeface="Arial"/>
              </a:rPr>
              <a:t>jejichž</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středu</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byla</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umístěna</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podkritická</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množství</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plutonia</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došlo</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ke</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krátké</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řetězové</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reakci</a:t>
            </a:r>
            <a:endParaRPr kumimoji="0" lang="en-US" sz="1800" b="0" i="0" u="none" strike="noStrike" kern="1200" cap="none" spc="-1" normalizeH="0" baseline="0" noProof="0" dirty="0">
              <a:ln>
                <a:noFill/>
              </a:ln>
              <a:solidFill>
                <a:srgbClr val="FF0000"/>
              </a:solidFill>
              <a:effectLst/>
              <a:uLnTx/>
              <a:uFillTx/>
              <a:latin typeface="Arial"/>
            </a:endParaRPr>
          </a:p>
          <a:p>
            <a:pPr marL="228600" marR="0" lvl="0" indent="-228600" algn="l" defTabSz="914400" rtl="0" eaLnBrk="1" fontAlgn="auto" latinLnBrk="0" hangingPunct="1">
              <a:lnSpc>
                <a:spcPct val="100000"/>
              </a:lnSpc>
              <a:spcBef>
                <a:spcPts val="1200"/>
              </a:spcBef>
              <a:spcAft>
                <a:spcPts val="0"/>
              </a:spcAft>
              <a:buClr>
                <a:srgbClr val="FF0000"/>
              </a:buClr>
              <a:buSzTx/>
              <a:buFont typeface="Arial" panose="020B0604020202020204" pitchFamily="34" charset="0"/>
              <a:buChar char="•"/>
              <a:tabLst/>
              <a:defRPr/>
            </a:pPr>
            <a:r>
              <a:rPr kumimoji="0" lang="en-US" sz="1800" b="0" i="0" u="none" strike="noStrike" kern="1200" cap="none" spc="-1" normalizeH="0" baseline="0" noProof="0" dirty="0" err="1">
                <a:ln>
                  <a:noFill/>
                </a:ln>
                <a:solidFill>
                  <a:prstClr val="white"/>
                </a:solidFill>
                <a:effectLst/>
                <a:uLnTx/>
                <a:uFillTx/>
                <a:latin typeface="Arial"/>
              </a:rPr>
              <a:t>Laboratoř</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osvítil</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modrý</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záblesk</a:t>
            </a:r>
            <a:r>
              <a:rPr kumimoji="0" lang="en-US" sz="1800" b="0" i="0" u="none" strike="noStrike" kern="1200" cap="none" spc="-1" normalizeH="0" baseline="0" noProof="0" dirty="0">
                <a:ln>
                  <a:noFill/>
                </a:ln>
                <a:solidFill>
                  <a:prstClr val="white"/>
                </a:solidFill>
                <a:effectLst/>
                <a:uLnTx/>
                <a:uFillTx/>
                <a:latin typeface="Arial"/>
              </a:rPr>
              <a:t> a </a:t>
            </a:r>
            <a:r>
              <a:rPr kumimoji="0" lang="en-US" sz="1800" b="0" i="0" u="none" strike="noStrike" kern="1200" cap="none" spc="-1" normalizeH="0" baseline="0" noProof="0" dirty="0" err="1">
                <a:ln>
                  <a:noFill/>
                </a:ln>
                <a:solidFill>
                  <a:prstClr val="white"/>
                </a:solidFill>
                <a:effectLst/>
                <a:uLnTx/>
                <a:uFillTx/>
                <a:latin typeface="Arial"/>
              </a:rPr>
              <a:t>radiace</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vystoupala</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nad</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kritické</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hodnoty</a:t>
            </a:r>
            <a:r>
              <a:rPr kumimoji="0" lang="en-US" sz="1800" b="0" i="0" u="none" strike="noStrike" kern="1200" cap="none" spc="-1" normalizeH="0" baseline="0" noProof="0" dirty="0">
                <a:ln>
                  <a:noFill/>
                </a:ln>
                <a:solidFill>
                  <a:prstClr val="white"/>
                </a:solidFill>
                <a:effectLst/>
                <a:uLnTx/>
                <a:uFillTx/>
                <a:latin typeface="Arial"/>
              </a:rPr>
              <a:t>. </a:t>
            </a:r>
          </a:p>
          <a:p>
            <a:pPr marL="228600" marR="0" lvl="0" indent="-228600" algn="l" defTabSz="914400" rtl="0" eaLnBrk="1" fontAlgn="auto" latinLnBrk="0" hangingPunct="1">
              <a:lnSpc>
                <a:spcPct val="100000"/>
              </a:lnSpc>
              <a:spcBef>
                <a:spcPts val="1200"/>
              </a:spcBef>
              <a:spcAft>
                <a:spcPts val="0"/>
              </a:spcAft>
              <a:buClr>
                <a:srgbClr val="FF0000"/>
              </a:buClr>
              <a:buSzTx/>
              <a:buFont typeface="Arial" panose="020B0604020202020204" pitchFamily="34" charset="0"/>
              <a:buChar char="•"/>
              <a:tabLst/>
              <a:defRPr/>
            </a:pPr>
            <a:r>
              <a:rPr kumimoji="0" lang="en-US" sz="1800" b="0" i="0" u="none" strike="noStrike" kern="1200" cap="none" spc="-1" normalizeH="0" baseline="0" noProof="0" dirty="0" err="1">
                <a:ln>
                  <a:noFill/>
                </a:ln>
                <a:solidFill>
                  <a:prstClr val="white"/>
                </a:solidFill>
                <a:effectLst/>
                <a:uLnTx/>
                <a:uFillTx/>
                <a:latin typeface="Arial"/>
              </a:rPr>
              <a:t>Slotin</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následně</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zakreslil</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pozice</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jednotlivých</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pracovníků</a:t>
            </a:r>
            <a:r>
              <a:rPr kumimoji="0" lang="en-US" sz="1800" b="0" i="0" u="none" strike="noStrike" kern="1200" cap="none" spc="-1" normalizeH="0" baseline="0" noProof="0" dirty="0">
                <a:ln>
                  <a:noFill/>
                </a:ln>
                <a:solidFill>
                  <a:prstClr val="white"/>
                </a:solidFill>
                <a:effectLst/>
                <a:uLnTx/>
                <a:uFillTx/>
                <a:latin typeface="Arial"/>
              </a:rPr>
              <a:t> pro </a:t>
            </a:r>
            <a:r>
              <a:rPr kumimoji="0" lang="en-US" sz="1800" b="0" i="0" u="none" strike="noStrike" kern="1200" cap="none" spc="-1" normalizeH="0" baseline="0" noProof="0" dirty="0" err="1">
                <a:ln>
                  <a:noFill/>
                </a:ln>
                <a:solidFill>
                  <a:prstClr val="white"/>
                </a:solidFill>
                <a:effectLst/>
                <a:uLnTx/>
                <a:uFillTx/>
                <a:latin typeface="Arial"/>
              </a:rPr>
              <a:t>odhad</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jejich</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ozáření</a:t>
            </a:r>
            <a:endParaRPr kumimoji="0" lang="en-US" sz="1800" b="0" i="0" u="none" strike="noStrike" kern="1200" cap="none" spc="-1" normalizeH="0" baseline="0" noProof="0" dirty="0">
              <a:ln>
                <a:noFill/>
              </a:ln>
              <a:solidFill>
                <a:prstClr val="white"/>
              </a:solidFill>
              <a:effectLst/>
              <a:uLnTx/>
              <a:uFillTx/>
              <a:latin typeface="Arial"/>
            </a:endParaRPr>
          </a:p>
          <a:p>
            <a:pPr marL="228600" marR="0" lvl="0" indent="-228600" algn="l" defTabSz="914400" rtl="0" eaLnBrk="1" fontAlgn="auto" latinLnBrk="0" hangingPunct="1">
              <a:lnSpc>
                <a:spcPct val="100000"/>
              </a:lnSpc>
              <a:spcBef>
                <a:spcPts val="1200"/>
              </a:spcBef>
              <a:spcAft>
                <a:spcPts val="0"/>
              </a:spcAft>
              <a:buClr>
                <a:srgbClr val="FF0000"/>
              </a:buClr>
              <a:buSzTx/>
              <a:buFont typeface="Arial" panose="020B0604020202020204" pitchFamily="34" charset="0"/>
              <a:buChar char="•"/>
              <a:tabLst/>
              <a:defRPr/>
            </a:pPr>
            <a:r>
              <a:rPr kumimoji="0" lang="en-US" sz="1800" b="0" i="1" u="none" strike="noStrike" kern="1200" cap="none" spc="-1" normalizeH="0" baseline="0" noProof="0" dirty="0">
                <a:ln>
                  <a:noFill/>
                </a:ln>
                <a:solidFill>
                  <a:srgbClr val="FF0000"/>
                </a:solidFill>
                <a:effectLst/>
                <a:uLnTx/>
                <a:uFillTx/>
                <a:latin typeface="Arial"/>
              </a:rPr>
              <a:t>„</a:t>
            </a:r>
            <a:r>
              <a:rPr kumimoji="0" lang="en-US" sz="1800" b="0" i="1" u="none" strike="noStrike" kern="1200" cap="none" spc="-1" normalizeH="0" baseline="0" noProof="0" dirty="0" err="1">
                <a:ln>
                  <a:noFill/>
                </a:ln>
                <a:solidFill>
                  <a:srgbClr val="FF0000"/>
                </a:solidFill>
                <a:effectLst/>
                <a:uLnTx/>
                <a:uFillTx/>
                <a:latin typeface="Arial"/>
              </a:rPr>
              <a:t>Vy</a:t>
            </a:r>
            <a:r>
              <a:rPr kumimoji="0" lang="en-US" sz="1800" b="0" i="1" u="none" strike="noStrike" kern="1200" cap="none" spc="-1" normalizeH="0" baseline="0" noProof="0" dirty="0">
                <a:ln>
                  <a:noFill/>
                </a:ln>
                <a:solidFill>
                  <a:srgbClr val="FF0000"/>
                </a:solidFill>
                <a:effectLst/>
                <a:uLnTx/>
                <a:uFillTx/>
                <a:latin typeface="Arial"/>
              </a:rPr>
              <a:t> </a:t>
            </a:r>
            <a:r>
              <a:rPr kumimoji="0" lang="en-US" sz="1800" b="0" i="1" u="none" strike="noStrike" kern="1200" cap="none" spc="-1" normalizeH="0" baseline="0" noProof="0" dirty="0" err="1">
                <a:ln>
                  <a:noFill/>
                </a:ln>
                <a:solidFill>
                  <a:srgbClr val="FF0000"/>
                </a:solidFill>
                <a:effectLst/>
                <a:uLnTx/>
                <a:uFillTx/>
                <a:latin typeface="Arial"/>
              </a:rPr>
              <a:t>budete</a:t>
            </a:r>
            <a:r>
              <a:rPr kumimoji="0" lang="en-US" sz="1800" b="0" i="1" u="none" strike="noStrike" kern="1200" cap="none" spc="-1" normalizeH="0" baseline="0" noProof="0" dirty="0">
                <a:ln>
                  <a:noFill/>
                </a:ln>
                <a:solidFill>
                  <a:srgbClr val="FF0000"/>
                </a:solidFill>
                <a:effectLst/>
                <a:uLnTx/>
                <a:uFillTx/>
                <a:latin typeface="Arial"/>
              </a:rPr>
              <a:t> O. K., ale </a:t>
            </a:r>
            <a:r>
              <a:rPr kumimoji="0" lang="en-US" sz="1800" b="0" i="1" u="none" strike="noStrike" kern="1200" cap="none" spc="-1" normalizeH="0" baseline="0" noProof="0" dirty="0" err="1">
                <a:ln>
                  <a:noFill/>
                </a:ln>
                <a:solidFill>
                  <a:srgbClr val="FF0000"/>
                </a:solidFill>
                <a:effectLst/>
                <a:uLnTx/>
                <a:uFillTx/>
                <a:latin typeface="Arial"/>
              </a:rPr>
              <a:t>já</a:t>
            </a:r>
            <a:r>
              <a:rPr kumimoji="0" lang="en-US" sz="1800" b="0" i="1" u="none" strike="noStrike" kern="1200" cap="none" spc="-1" normalizeH="0" baseline="0" noProof="0" dirty="0">
                <a:ln>
                  <a:noFill/>
                </a:ln>
                <a:solidFill>
                  <a:srgbClr val="FF0000"/>
                </a:solidFill>
                <a:effectLst/>
                <a:uLnTx/>
                <a:uFillTx/>
                <a:latin typeface="Arial"/>
              </a:rPr>
              <a:t> </a:t>
            </a:r>
            <a:r>
              <a:rPr kumimoji="0" lang="en-US" sz="1800" b="0" i="1" u="none" strike="noStrike" kern="1200" cap="none" spc="-1" normalizeH="0" baseline="0" noProof="0" dirty="0" err="1">
                <a:ln>
                  <a:noFill/>
                </a:ln>
                <a:solidFill>
                  <a:srgbClr val="FF0000"/>
                </a:solidFill>
                <a:effectLst/>
                <a:uLnTx/>
                <a:uFillTx/>
                <a:latin typeface="Arial"/>
              </a:rPr>
              <a:t>jsem</a:t>
            </a:r>
            <a:r>
              <a:rPr kumimoji="0" lang="en-US" sz="1800" b="0" i="1" u="none" strike="noStrike" kern="1200" cap="none" spc="-1" normalizeH="0" baseline="0" noProof="0" dirty="0">
                <a:ln>
                  <a:noFill/>
                </a:ln>
                <a:solidFill>
                  <a:srgbClr val="FF0000"/>
                </a:solidFill>
                <a:effectLst/>
                <a:uLnTx/>
                <a:uFillTx/>
                <a:latin typeface="Arial"/>
              </a:rPr>
              <a:t> </a:t>
            </a:r>
            <a:r>
              <a:rPr kumimoji="0" lang="en-US" sz="1800" b="0" i="1" u="none" strike="noStrike" kern="1200" cap="none" spc="-1" normalizeH="0" baseline="0" noProof="0" dirty="0" err="1">
                <a:ln>
                  <a:noFill/>
                </a:ln>
                <a:solidFill>
                  <a:srgbClr val="FF0000"/>
                </a:solidFill>
                <a:effectLst/>
                <a:uLnTx/>
                <a:uFillTx/>
                <a:latin typeface="Arial"/>
              </a:rPr>
              <a:t>nejspíš</a:t>
            </a:r>
            <a:r>
              <a:rPr kumimoji="0" lang="en-US" sz="1800" b="0" i="1" u="none" strike="noStrike" kern="1200" cap="none" spc="-1" normalizeH="0" baseline="0" noProof="0" dirty="0">
                <a:ln>
                  <a:noFill/>
                </a:ln>
                <a:solidFill>
                  <a:srgbClr val="FF0000"/>
                </a:solidFill>
                <a:effectLst/>
                <a:uLnTx/>
                <a:uFillTx/>
                <a:latin typeface="Arial"/>
              </a:rPr>
              <a:t> </a:t>
            </a:r>
            <a:r>
              <a:rPr kumimoji="0" lang="en-US" sz="1800" b="0" i="1" u="none" strike="noStrike" kern="1200" cap="none" spc="-1" normalizeH="0" baseline="0" noProof="0" dirty="0" err="1">
                <a:ln>
                  <a:noFill/>
                </a:ln>
                <a:solidFill>
                  <a:srgbClr val="FF0000"/>
                </a:solidFill>
                <a:effectLst/>
                <a:uLnTx/>
                <a:uFillTx/>
                <a:latin typeface="Arial"/>
              </a:rPr>
              <a:t>vyřízený</a:t>
            </a:r>
            <a:r>
              <a:rPr kumimoji="0" lang="en-US" sz="1800" b="0" i="1" u="none" strike="noStrike" kern="1200" cap="none" spc="-1" normalizeH="0" baseline="0" noProof="0" dirty="0">
                <a:ln>
                  <a:noFill/>
                </a:ln>
                <a:solidFill>
                  <a:srgbClr val="FF0000"/>
                </a:solidFill>
                <a:effectLst/>
                <a:uLnTx/>
                <a:uFillTx/>
                <a:latin typeface="Arial"/>
              </a:rPr>
              <a:t>,“ </a:t>
            </a:r>
            <a:r>
              <a:rPr kumimoji="0" lang="en-US" sz="1800" b="0" i="1" u="none" strike="noStrike" kern="1200" cap="none" spc="-1" normalizeH="0" baseline="0" noProof="0" dirty="0" err="1">
                <a:ln>
                  <a:noFill/>
                </a:ln>
                <a:solidFill>
                  <a:prstClr val="white"/>
                </a:solidFill>
                <a:effectLst/>
                <a:uLnTx/>
                <a:uFillTx/>
                <a:latin typeface="Arial"/>
              </a:rPr>
              <a:t>řekl</a:t>
            </a:r>
            <a:r>
              <a:rPr kumimoji="0" lang="en-US" sz="1800" b="0" i="1" u="none" strike="noStrike" kern="1200" cap="none" spc="-1" normalizeH="0" baseline="0" noProof="0" dirty="0">
                <a:ln>
                  <a:noFill/>
                </a:ln>
                <a:solidFill>
                  <a:prstClr val="white"/>
                </a:solidFill>
                <a:effectLst/>
                <a:uLnTx/>
                <a:uFillTx/>
                <a:latin typeface="Arial"/>
              </a:rPr>
              <a:t> </a:t>
            </a:r>
            <a:r>
              <a:rPr kumimoji="0" lang="en-US" sz="1800" b="0" i="1" u="none" strike="noStrike" kern="1200" cap="none" spc="-1" normalizeH="0" baseline="0" noProof="0" dirty="0" err="1">
                <a:ln>
                  <a:noFill/>
                </a:ln>
                <a:solidFill>
                  <a:prstClr val="white"/>
                </a:solidFill>
                <a:effectLst/>
                <a:uLnTx/>
                <a:uFillTx/>
                <a:latin typeface="Arial"/>
              </a:rPr>
              <a:t>obraceje</a:t>
            </a:r>
            <a:r>
              <a:rPr kumimoji="0" lang="en-US" sz="1800" b="0" i="1" u="none" strike="noStrike" kern="1200" cap="none" spc="-1" normalizeH="0" baseline="0" noProof="0" dirty="0">
                <a:ln>
                  <a:noFill/>
                </a:ln>
                <a:solidFill>
                  <a:prstClr val="white"/>
                </a:solidFill>
                <a:effectLst/>
                <a:uLnTx/>
                <a:uFillTx/>
                <a:latin typeface="Arial"/>
              </a:rPr>
              <a:t> se k </a:t>
            </a:r>
            <a:r>
              <a:rPr kumimoji="0" lang="en-US" sz="1800" b="0" i="1" u="none" strike="noStrike" kern="1200" cap="none" spc="-1" normalizeH="0" baseline="0" noProof="0" dirty="0" err="1">
                <a:ln>
                  <a:noFill/>
                </a:ln>
                <a:solidFill>
                  <a:prstClr val="white"/>
                </a:solidFill>
                <a:effectLst/>
                <a:uLnTx/>
                <a:uFillTx/>
                <a:latin typeface="Arial"/>
              </a:rPr>
              <a:t>ostatním</a:t>
            </a:r>
            <a:r>
              <a:rPr kumimoji="0" lang="en-US" sz="1800" b="0" i="1" u="none" strike="noStrike" kern="1200" cap="none" spc="-1" normalizeH="0" baseline="0" noProof="0" dirty="0">
                <a:ln>
                  <a:noFill/>
                </a:ln>
                <a:solidFill>
                  <a:prstClr val="white"/>
                </a:solidFill>
                <a:effectLst/>
                <a:uLnTx/>
                <a:uFillTx/>
                <a:latin typeface="Arial"/>
              </a:rPr>
              <a:t> </a:t>
            </a:r>
            <a:r>
              <a:rPr kumimoji="0" lang="en-US" sz="1800" b="0" i="1" u="none" strike="noStrike" kern="1200" cap="none" spc="-1" normalizeH="0" baseline="0" noProof="0" dirty="0" err="1">
                <a:ln>
                  <a:noFill/>
                </a:ln>
                <a:solidFill>
                  <a:prstClr val="white"/>
                </a:solidFill>
                <a:effectLst/>
                <a:uLnTx/>
                <a:uFillTx/>
                <a:latin typeface="Arial"/>
              </a:rPr>
              <a:t>vyděšeným</a:t>
            </a:r>
            <a:r>
              <a:rPr kumimoji="0" lang="en-US" sz="1800" b="0" i="1" u="none" strike="noStrike" kern="1200" cap="none" spc="-1" normalizeH="0" baseline="0" noProof="0" dirty="0">
                <a:ln>
                  <a:noFill/>
                </a:ln>
                <a:solidFill>
                  <a:prstClr val="white"/>
                </a:solidFill>
                <a:effectLst/>
                <a:uLnTx/>
                <a:uFillTx/>
                <a:latin typeface="Arial"/>
              </a:rPr>
              <a:t> </a:t>
            </a:r>
            <a:r>
              <a:rPr kumimoji="0" lang="en-US" sz="1800" b="0" i="1" u="none" strike="noStrike" kern="1200" cap="none" spc="-1" normalizeH="0" baseline="0" noProof="0" dirty="0" err="1">
                <a:ln>
                  <a:noFill/>
                </a:ln>
                <a:solidFill>
                  <a:prstClr val="white"/>
                </a:solidFill>
                <a:effectLst/>
                <a:uLnTx/>
                <a:uFillTx/>
                <a:latin typeface="Arial"/>
              </a:rPr>
              <a:t>vědcům</a:t>
            </a:r>
            <a:r>
              <a:rPr kumimoji="0" lang="en-US" sz="1800" b="0" i="1"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Měl</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bohužel</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pravdu</a:t>
            </a:r>
            <a:r>
              <a:rPr kumimoji="0" lang="en-US" sz="1800" b="0" i="0" u="none" strike="noStrike" kern="1200" cap="none" spc="-1" normalizeH="0" baseline="0" noProof="0" dirty="0">
                <a:ln>
                  <a:noFill/>
                </a:ln>
                <a:solidFill>
                  <a:prstClr val="white"/>
                </a:solidFill>
                <a:effectLst/>
                <a:uLnTx/>
                <a:uFillTx/>
                <a:latin typeface="Arial"/>
              </a:rPr>
              <a:t>, za </a:t>
            </a:r>
            <a:r>
              <a:rPr kumimoji="0" lang="en-US" sz="1800" b="0" i="0" u="none" strike="noStrike" kern="1200" cap="none" spc="-1" normalizeH="0" baseline="0" noProof="0" dirty="0" err="1">
                <a:ln>
                  <a:noFill/>
                </a:ln>
                <a:solidFill>
                  <a:prstClr val="white"/>
                </a:solidFill>
                <a:effectLst/>
                <a:uLnTx/>
                <a:uFillTx/>
                <a:latin typeface="Arial"/>
              </a:rPr>
              <a:t>pouhých</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devět</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dní</a:t>
            </a:r>
            <a:r>
              <a:rPr kumimoji="0" lang="en-US" sz="1800" b="0" i="0" u="none" strike="noStrike" kern="1200" cap="none" spc="-1" normalizeH="0" baseline="0" noProof="0" dirty="0">
                <a:ln>
                  <a:noFill/>
                </a:ln>
                <a:solidFill>
                  <a:prstClr val="white"/>
                </a:solidFill>
                <a:effectLst/>
                <a:uLnTx/>
                <a:uFillTx/>
                <a:latin typeface="Arial"/>
              </a:rPr>
              <a:t> v </a:t>
            </a:r>
            <a:r>
              <a:rPr kumimoji="0" lang="en-US" sz="1800" b="0" i="0" u="none" strike="noStrike" kern="1200" cap="none" spc="-1" normalizeH="0" baseline="0" noProof="0" dirty="0" err="1">
                <a:ln>
                  <a:noFill/>
                </a:ln>
                <a:solidFill>
                  <a:prstClr val="white"/>
                </a:solidFill>
                <a:effectLst/>
                <a:uLnTx/>
                <a:uFillTx/>
                <a:latin typeface="Arial"/>
              </a:rPr>
              <a:t>nemocnici</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zemřel</a:t>
            </a:r>
            <a:r>
              <a:rPr kumimoji="0" lang="en-US" sz="1800" b="0" i="0" u="none" strike="noStrike" kern="1200" cap="none" spc="-1" normalizeH="0" baseline="0" noProof="0" dirty="0">
                <a:ln>
                  <a:noFill/>
                </a:ln>
                <a:solidFill>
                  <a:prstClr val="white"/>
                </a:solidFill>
                <a:effectLst/>
                <a:uLnTx/>
                <a:uFillTx/>
                <a:latin typeface="Arial"/>
              </a:rPr>
              <a:t>.</a:t>
            </a:r>
          </a:p>
        </p:txBody>
      </p:sp>
      <p:pic>
        <p:nvPicPr>
          <p:cNvPr id="409" name="Obrázek 3"/>
          <p:cNvPicPr/>
          <p:nvPr/>
        </p:nvPicPr>
        <p:blipFill>
          <a:blip r:embed="rId2" cstate="print"/>
          <a:stretch/>
        </p:blipFill>
        <p:spPr>
          <a:xfrm>
            <a:off x="6994643" y="484632"/>
            <a:ext cx="4686961" cy="5733287"/>
          </a:xfrm>
          <a:prstGeom prst="rect">
            <a:avLst/>
          </a:prstGeom>
        </p:spPr>
      </p:pic>
    </p:spTree>
    <p:extLst>
      <p:ext uri="{BB962C8B-B14F-4D97-AF65-F5344CB8AC3E}">
        <p14:creationId xmlns:p14="http://schemas.microsoft.com/office/powerpoint/2010/main" val="2712687463"/>
      </p:ext>
    </p:extLst>
  </p:cSld>
  <p:clrMapOvr>
    <a:overrideClrMapping bg1="dk1" tx1="lt1" bg2="dk2" tx2="lt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Obrázek 6"/>
          <p:cNvPicPr/>
          <p:nvPr/>
        </p:nvPicPr>
        <p:blipFill>
          <a:blip r:embed="rId2" cstate="print"/>
          <a:srcRect l="33068" t="10336" r="3079" b="29690"/>
          <a:stretch/>
        </p:blipFill>
        <p:spPr>
          <a:xfrm>
            <a:off x="2372160" y="365040"/>
            <a:ext cx="7706520" cy="6058800"/>
          </a:xfrm>
          <a:prstGeom prst="rect">
            <a:avLst/>
          </a:prstGeom>
          <a:ln>
            <a:noFill/>
          </a:ln>
        </p:spPr>
      </p:pic>
      <p:sp>
        <p:nvSpPr>
          <p:cNvPr id="391" name="TextShape 1"/>
          <p:cNvSpPr txBox="1"/>
          <p:nvPr/>
        </p:nvSpPr>
        <p:spPr>
          <a:xfrm>
            <a:off x="1984800" y="225000"/>
            <a:ext cx="7886520" cy="1325160"/>
          </a:xfrm>
          <a:prstGeom prst="rect">
            <a:avLst/>
          </a:prstGeom>
          <a:noFill/>
          <a:ln>
            <a:noFill/>
          </a:ln>
        </p:spPr>
        <p:txBody>
          <a:bodyPr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cs-CZ" sz="4400" b="0" i="0" u="none" strike="noStrike" kern="1200" cap="none" spc="-1" normalizeH="0" baseline="0" noProof="0">
                <a:ln>
                  <a:noFill/>
                </a:ln>
                <a:solidFill>
                  <a:srgbClr val="000000"/>
                </a:solidFill>
                <a:effectLst/>
                <a:uLnTx/>
                <a:uFillTx/>
                <a:latin typeface="Calibri Light"/>
              </a:rPr>
              <a:t>Řetězová štěpná reakce</a:t>
            </a:r>
            <a:endParaRPr kumimoji="0" lang="cs-CZ" sz="4400" b="0" i="0" u="none" strike="noStrike" kern="1200" cap="none" spc="-1" normalizeH="0" baseline="0" noProof="0">
              <a:ln>
                <a:noFill/>
              </a:ln>
              <a:solidFill>
                <a:srgbClr val="000000"/>
              </a:solidFill>
              <a:effectLst/>
              <a:uLnTx/>
              <a:uFillTx/>
              <a:latin typeface="Calibri"/>
            </a:endParaRPr>
          </a:p>
        </p:txBody>
      </p:sp>
    </p:spTree>
    <p:extLst>
      <p:ext uri="{BB962C8B-B14F-4D97-AF65-F5344CB8AC3E}">
        <p14:creationId xmlns:p14="http://schemas.microsoft.com/office/powerpoint/2010/main" val="726722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Měkké a tvrdé RTG záření</a:t>
            </a:r>
          </a:p>
        </p:txBody>
      </p:sp>
      <p:sp>
        <p:nvSpPr>
          <p:cNvPr id="3" name="Zástupný symbol pro obsah 2"/>
          <p:cNvSpPr>
            <a:spLocks noGrp="1"/>
          </p:cNvSpPr>
          <p:nvPr>
            <p:ph idx="1"/>
          </p:nvPr>
        </p:nvSpPr>
        <p:spPr/>
        <p:txBody>
          <a:bodyPr>
            <a:normAutofit/>
          </a:bodyPr>
          <a:lstStyle/>
          <a:p>
            <a:r>
              <a:rPr lang="cs-CZ" dirty="0"/>
              <a:t>Roentgenovy trubice mohou být vyčerpány buď více nebo poněkud méně</a:t>
            </a:r>
          </a:p>
          <a:p>
            <a:r>
              <a:rPr lang="cs-CZ" dirty="0"/>
              <a:t>v prvním případě </a:t>
            </a:r>
            <a:r>
              <a:rPr lang="cs-CZ" b="1" dirty="0">
                <a:solidFill>
                  <a:srgbClr val="C00000"/>
                </a:solidFill>
              </a:rPr>
              <a:t>(vysoké vakuum) vzniká tvrdé RTG </a:t>
            </a:r>
            <a:r>
              <a:rPr lang="cs-CZ" dirty="0"/>
              <a:t>záření (&lt;0.1 </a:t>
            </a:r>
            <a:r>
              <a:rPr lang="cs-CZ" dirty="0" err="1"/>
              <a:t>nm</a:t>
            </a:r>
            <a:r>
              <a:rPr lang="cs-CZ" dirty="0"/>
              <a:t>)</a:t>
            </a:r>
          </a:p>
          <a:p>
            <a:r>
              <a:rPr lang="cs-CZ" dirty="0"/>
              <a:t>v druhém případě </a:t>
            </a:r>
            <a:r>
              <a:rPr lang="cs-CZ" b="1" dirty="0">
                <a:solidFill>
                  <a:srgbClr val="C00000"/>
                </a:solidFill>
              </a:rPr>
              <a:t>(nižší vakuum) měkké RTG </a:t>
            </a:r>
            <a:r>
              <a:rPr lang="cs-CZ" dirty="0"/>
              <a:t>záření (&gt;0.1 </a:t>
            </a:r>
            <a:r>
              <a:rPr lang="cs-CZ" dirty="0" err="1"/>
              <a:t>nm</a:t>
            </a:r>
            <a:r>
              <a:rPr lang="cs-CZ" dirty="0"/>
              <a:t>)</a:t>
            </a:r>
          </a:p>
          <a:p>
            <a:r>
              <a:rPr lang="cs-CZ" b="1" u="sng" dirty="0"/>
              <a:t>Měkké RTG trubice</a:t>
            </a:r>
            <a:r>
              <a:rPr lang="cs-CZ" dirty="0"/>
              <a:t>: vydávají paprsky, které jsou hustými tělesy snadno pohlcovány, tak že dávají např. obrázky ruky velmi pěkné,          s ostře vyznačenými rozdíly mezi kostmi a masem</a:t>
            </a:r>
          </a:p>
          <a:p>
            <a:r>
              <a:rPr lang="cs-CZ" b="1" u="sng" dirty="0"/>
              <a:t>tvrdé RTG trubice</a:t>
            </a:r>
            <a:r>
              <a:rPr lang="cs-CZ" dirty="0"/>
              <a:t>: vysílají paprsky, které jsou poměrně málo pohlcovány a proto nejsou obrazy lidského těla příliš zřetelné</a:t>
            </a:r>
          </a:p>
          <a:p>
            <a:endParaRPr lang="cs-CZ" dirty="0"/>
          </a:p>
        </p:txBody>
      </p:sp>
    </p:spTree>
    <p:extLst>
      <p:ext uri="{BB962C8B-B14F-4D97-AF65-F5344CB8AC3E}">
        <p14:creationId xmlns:p14="http://schemas.microsoft.com/office/powerpoint/2010/main" val="179673452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2854001-B4AF-4E18-9D2E-33E37F97A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2" name="Nadpis 1">
            <a:extLst>
              <a:ext uri="{FF2B5EF4-FFF2-40B4-BE49-F238E27FC236}">
                <a16:creationId xmlns:a16="http://schemas.microsoft.com/office/drawing/2014/main" id="{EEE2E89B-C06B-0A25-AB1B-094BA9943168}"/>
              </a:ext>
            </a:extLst>
          </p:cNvPr>
          <p:cNvSpPr>
            <a:spLocks noGrp="1"/>
          </p:cNvSpPr>
          <p:nvPr>
            <p:ph type="title"/>
          </p:nvPr>
        </p:nvSpPr>
        <p:spPr>
          <a:xfrm>
            <a:off x="612648" y="1078992"/>
            <a:ext cx="6268770" cy="1536192"/>
          </a:xfrm>
        </p:spPr>
        <p:txBody>
          <a:bodyPr vert="horz" lIns="91440" tIns="45720" rIns="91440" bIns="45720" rtlCol="0" anchor="b">
            <a:normAutofit/>
          </a:bodyPr>
          <a:lstStyle/>
          <a:p>
            <a:pPr marL="0" marR="0" lvl="0" indent="0" algn="l" rtl="0" fontAlgn="auto">
              <a:lnSpc>
                <a:spcPct val="90000"/>
              </a:lnSpc>
              <a:spcBef>
                <a:spcPct val="0"/>
              </a:spcBef>
              <a:spcAft>
                <a:spcPts val="0"/>
              </a:spcAft>
              <a:tabLst/>
              <a:defRPr/>
            </a:pPr>
            <a:r>
              <a:rPr kumimoji="0" lang="en-US" sz="4000" b="1" i="0" u="none" strike="noStrike" kern="1200" cap="none" spc="0" normalizeH="0" baseline="0" noProof="0">
                <a:ln>
                  <a:noFill/>
                </a:ln>
                <a:solidFill>
                  <a:schemeClr val="tx1"/>
                </a:solidFill>
                <a:effectLst/>
                <a:uLnTx/>
                <a:uFillTx/>
                <a:latin typeface="+mj-lt"/>
                <a:ea typeface="+mj-ea"/>
                <a:cs typeface="+mj-cs"/>
              </a:rPr>
              <a:t>Einstein: A Security Risk</a:t>
            </a:r>
            <a:br>
              <a:rPr kumimoji="0" lang="en-US" sz="4000" b="1" i="0" u="none" strike="noStrike" kern="1200" cap="none" spc="0" normalizeH="0" baseline="0" noProof="0">
                <a:ln>
                  <a:noFill/>
                </a:ln>
                <a:solidFill>
                  <a:schemeClr val="tx1"/>
                </a:solidFill>
                <a:effectLst/>
                <a:uLnTx/>
                <a:uFillTx/>
                <a:latin typeface="+mj-lt"/>
                <a:ea typeface="+mj-ea"/>
                <a:cs typeface="+mj-cs"/>
              </a:rPr>
            </a:br>
            <a:endParaRPr lang="en-US" sz="4000" kern="1200">
              <a:solidFill>
                <a:schemeClr val="tx1"/>
              </a:solidFill>
              <a:latin typeface="+mj-lt"/>
              <a:ea typeface="+mj-ea"/>
              <a:cs typeface="+mj-cs"/>
            </a:endParaRPr>
          </a:p>
        </p:txBody>
      </p:sp>
      <p:sp>
        <p:nvSpPr>
          <p:cNvPr id="14" name="Rectangle 13">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ndParaRPr>
          </a:p>
        </p:txBody>
      </p:sp>
      <p:sp>
        <p:nvSpPr>
          <p:cNvPr id="3" name="Podnadpis 2">
            <a:extLst>
              <a:ext uri="{FF2B5EF4-FFF2-40B4-BE49-F238E27FC236}">
                <a16:creationId xmlns:a16="http://schemas.microsoft.com/office/drawing/2014/main" id="{3C59F6A3-EED1-FBF7-2A2E-F13C82C68AF4}"/>
              </a:ext>
            </a:extLst>
          </p:cNvPr>
          <p:cNvSpPr>
            <a:spLocks noGrp="1"/>
          </p:cNvSpPr>
          <p:nvPr>
            <p:ph type="subTitle"/>
          </p:nvPr>
        </p:nvSpPr>
        <p:spPr>
          <a:xfrm>
            <a:off x="639270" y="3355848"/>
            <a:ext cx="6244957" cy="2825496"/>
          </a:xfrm>
        </p:spPr>
        <p:txBody>
          <a:bodyPr vert="horz" lIns="91440" tIns="45720" rIns="91440" bIns="45720" rtlCol="0">
            <a:normAutofit/>
          </a:bodyPr>
          <a:lstStyle/>
          <a:p>
            <a:pPr indent="-228600" algn="l" rtl="0">
              <a:lnSpc>
                <a:spcPct val="90000"/>
              </a:lnSpc>
              <a:spcAft>
                <a:spcPts val="600"/>
              </a:spcAft>
              <a:buFont typeface="Arial" panose="020B0604020202020204" pitchFamily="34" charset="0"/>
              <a:buChar char="•"/>
            </a:pPr>
            <a:r>
              <a:rPr lang="en-US" sz="2000" kern="1200">
                <a:solidFill>
                  <a:schemeClr val="tx1"/>
                </a:solidFill>
                <a:latin typeface="+mn-lt"/>
                <a:ea typeface="+mn-ea"/>
                <a:cs typeface="+mn-cs"/>
              </a:rPr>
              <a:t>In July 1940, the U.S. Army Intelligence office denied Einstein the security clearance needed to work on the Manhattan Project. The hundreds of scientists on the project were forbidden from consulting with Einstein, because the left-leaning political activist was deemed a potential security risk.</a:t>
            </a:r>
          </a:p>
          <a:p>
            <a:pPr indent="-228600" algn="l" rtl="0">
              <a:lnSpc>
                <a:spcPct val="90000"/>
              </a:lnSpc>
              <a:spcAft>
                <a:spcPts val="600"/>
              </a:spcAft>
              <a:buFont typeface="Arial" panose="020B0604020202020204" pitchFamily="34" charset="0"/>
              <a:buChar char="•"/>
            </a:pPr>
            <a:endParaRPr lang="en-US" sz="2000" kern="1200">
              <a:solidFill>
                <a:schemeClr val="tx1"/>
              </a:solidFill>
              <a:latin typeface="+mn-lt"/>
              <a:ea typeface="+mn-ea"/>
              <a:cs typeface="+mn-cs"/>
            </a:endParaRPr>
          </a:p>
          <a:p>
            <a:pPr indent="-228600" algn="l" rtl="0">
              <a:lnSpc>
                <a:spcPct val="90000"/>
              </a:lnSpc>
              <a:spcAft>
                <a:spcPts val="600"/>
              </a:spcAft>
              <a:buFont typeface="Arial" panose="020B0604020202020204" pitchFamily="34" charset="0"/>
              <a:buChar char="•"/>
            </a:pPr>
            <a:r>
              <a:rPr lang="en-US" sz="2000" kern="1200">
                <a:solidFill>
                  <a:schemeClr val="tx1"/>
                </a:solidFill>
                <a:latin typeface="+mn-lt"/>
                <a:ea typeface="+mn-ea"/>
                <a:cs typeface="+mn-cs"/>
              </a:rPr>
              <a:t>"Woe is me."—Albert Einstein, upon hearing the news of the Hiroshima bombing</a:t>
            </a:r>
          </a:p>
          <a:p>
            <a:pPr indent="-228600" algn="l" rtl="0">
              <a:lnSpc>
                <a:spcPct val="90000"/>
              </a:lnSpc>
              <a:spcAft>
                <a:spcPts val="600"/>
              </a:spcAft>
              <a:buFont typeface="Arial" panose="020B0604020202020204" pitchFamily="34" charset="0"/>
              <a:buChar char="•"/>
            </a:pPr>
            <a:endParaRPr lang="en-US" sz="2000" kern="1200">
              <a:solidFill>
                <a:schemeClr val="tx1"/>
              </a:solidFill>
              <a:latin typeface="+mn-lt"/>
              <a:ea typeface="+mn-ea"/>
              <a:cs typeface="+mn-cs"/>
            </a:endParaRPr>
          </a:p>
        </p:txBody>
      </p:sp>
      <p:pic>
        <p:nvPicPr>
          <p:cNvPr id="7" name="Obrázek 6" descr="Obsah obrázku exteriér, vodíková bomba, oheň, zbraň&#10;&#10;Popis byl vytvořen automaticky">
            <a:extLst>
              <a:ext uri="{FF2B5EF4-FFF2-40B4-BE49-F238E27FC236}">
                <a16:creationId xmlns:a16="http://schemas.microsoft.com/office/drawing/2014/main" id="{A43B7C75-D192-9AF1-E4CA-0830B297C591}"/>
              </a:ext>
            </a:extLst>
          </p:cNvPr>
          <p:cNvPicPr>
            <a:picLocks noChangeAspect="1"/>
          </p:cNvPicPr>
          <p:nvPr/>
        </p:nvPicPr>
        <p:blipFill rotWithShape="1">
          <a:blip r:embed="rId2">
            <a:extLst>
              <a:ext uri="{28A0092B-C50C-407E-A947-70E740481C1C}">
                <a14:useLocalDpi xmlns:a14="http://schemas.microsoft.com/office/drawing/2010/main" val="0"/>
              </a:ext>
            </a:extLst>
          </a:blip>
          <a:srcRect l="2606" r="8829" b="-1"/>
          <a:stretch/>
        </p:blipFill>
        <p:spPr>
          <a:xfrm>
            <a:off x="7684007" y="603504"/>
            <a:ext cx="4050792" cy="5577840"/>
          </a:xfrm>
          <a:prstGeom prst="rect">
            <a:avLst/>
          </a:prstGeom>
        </p:spPr>
      </p:pic>
    </p:spTree>
    <p:extLst>
      <p:ext uri="{BB962C8B-B14F-4D97-AF65-F5344CB8AC3E}">
        <p14:creationId xmlns:p14="http://schemas.microsoft.com/office/powerpoint/2010/main" val="4236157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07D624-5D82-5572-D8EB-529A440F9E46}"/>
              </a:ext>
            </a:extLst>
          </p:cNvPr>
          <p:cNvSpPr>
            <a:spLocks noGrp="1"/>
          </p:cNvSpPr>
          <p:nvPr>
            <p:ph type="title"/>
          </p:nvPr>
        </p:nvSpPr>
        <p:spPr/>
        <p:txBody>
          <a:bodyPr/>
          <a:lstStyle/>
          <a:p>
            <a:pPr algn="ctr"/>
            <a:r>
              <a:rPr lang="en-US" b="1" dirty="0"/>
              <a:t>The dependence of the absorption coefficient on the wavelength of X</a:t>
            </a:r>
            <a:r>
              <a:rPr lang="cs-CZ" b="1" dirty="0"/>
              <a:t> </a:t>
            </a:r>
            <a:r>
              <a:rPr lang="cs-CZ" b="1" dirty="0" err="1"/>
              <a:t>rays</a:t>
            </a:r>
            <a:endParaRPr lang="cs-CZ" b="1" dirty="0"/>
          </a:p>
        </p:txBody>
      </p:sp>
      <p:sp>
        <p:nvSpPr>
          <p:cNvPr id="7" name="TextovéPole 6">
            <a:extLst>
              <a:ext uri="{FF2B5EF4-FFF2-40B4-BE49-F238E27FC236}">
                <a16:creationId xmlns:a16="http://schemas.microsoft.com/office/drawing/2014/main" id="{567E7F0D-1C5D-6E95-84D7-D7D1250FB6A9}"/>
              </a:ext>
            </a:extLst>
          </p:cNvPr>
          <p:cNvSpPr txBox="1"/>
          <p:nvPr/>
        </p:nvSpPr>
        <p:spPr>
          <a:xfrm>
            <a:off x="751867" y="1908146"/>
            <a:ext cx="10688266" cy="954107"/>
          </a:xfrm>
          <a:prstGeom prst="rect">
            <a:avLst/>
          </a:prstGeom>
          <a:noFill/>
        </p:spPr>
        <p:txBody>
          <a:bodyPr wrap="square">
            <a:spAutoFit/>
          </a:bodyPr>
          <a:lstStyle/>
          <a:p>
            <a:pPr algn="l"/>
            <a:r>
              <a:rPr lang="en-US" sz="2800" b="0" i="0" u="none" strike="noStrike" baseline="0" dirty="0">
                <a:solidFill>
                  <a:srgbClr val="C10000"/>
                </a:solidFill>
                <a:latin typeface="Calibri" panose="020F0502020204030204" pitchFamily="34" charset="0"/>
              </a:rPr>
              <a:t>The </a:t>
            </a:r>
            <a:r>
              <a:rPr lang="en-US" sz="2800" b="1" i="0" u="sng" strike="noStrike" baseline="0" dirty="0">
                <a:solidFill>
                  <a:srgbClr val="C10000"/>
                </a:solidFill>
                <a:latin typeface="Calibri" panose="020F0502020204030204" pitchFamily="34" charset="0"/>
              </a:rPr>
              <a:t>absorption coefficient varies with wavelength</a:t>
            </a:r>
            <a:r>
              <a:rPr lang="cs-CZ" sz="2800" b="0" i="0" u="none" strike="noStrike" baseline="0" dirty="0">
                <a:solidFill>
                  <a:srgbClr val="C10000"/>
                </a:solidFill>
                <a:latin typeface="Calibri" panose="020F0502020204030204" pitchFamily="34" charset="0"/>
              </a:rPr>
              <a:t> </a:t>
            </a:r>
            <a:r>
              <a:rPr lang="en-US" sz="2800" b="0" i="0" u="none" strike="noStrike" baseline="0" dirty="0">
                <a:solidFill>
                  <a:srgbClr val="C10000"/>
                </a:solidFill>
                <a:latin typeface="Calibri" panose="020F0502020204030204" pitchFamily="34" charset="0"/>
              </a:rPr>
              <a:t>approximately according to a relation of the form</a:t>
            </a:r>
            <a:endParaRPr lang="cs-CZ" sz="2800" dirty="0"/>
          </a:p>
        </p:txBody>
      </p:sp>
      <p:sp>
        <p:nvSpPr>
          <p:cNvPr id="9" name="TextovéPole 8">
            <a:extLst>
              <a:ext uri="{FF2B5EF4-FFF2-40B4-BE49-F238E27FC236}">
                <a16:creationId xmlns:a16="http://schemas.microsoft.com/office/drawing/2014/main" id="{48259E10-97A3-1217-5A50-AE1C089BE367}"/>
              </a:ext>
            </a:extLst>
          </p:cNvPr>
          <p:cNvSpPr txBox="1"/>
          <p:nvPr/>
        </p:nvSpPr>
        <p:spPr>
          <a:xfrm>
            <a:off x="708710" y="4991990"/>
            <a:ext cx="6094378" cy="369332"/>
          </a:xfrm>
          <a:prstGeom prst="rect">
            <a:avLst/>
          </a:prstGeom>
          <a:noFill/>
        </p:spPr>
        <p:txBody>
          <a:bodyPr wrap="square">
            <a:spAutoFit/>
          </a:bodyPr>
          <a:lstStyle/>
          <a:p>
            <a:r>
              <a:rPr lang="en-US" sz="1800" b="0" i="0" u="none" strike="noStrike" baseline="0" dirty="0">
                <a:solidFill>
                  <a:srgbClr val="C10000"/>
                </a:solidFill>
                <a:latin typeface="Times New Roman" panose="02020603050405020304" pitchFamily="18" charset="0"/>
              </a:rPr>
              <a:t>where k = constant</a:t>
            </a:r>
            <a:r>
              <a:rPr lang="cs-CZ" sz="1800" b="0" i="0" u="none" strike="noStrike" baseline="0" dirty="0">
                <a:solidFill>
                  <a:srgbClr val="C10000"/>
                </a:solidFill>
                <a:latin typeface="Times New Roman" panose="02020603050405020304" pitchFamily="18" charset="0"/>
              </a:rPr>
              <a:t>, </a:t>
            </a:r>
            <a:r>
              <a:rPr lang="en-US" sz="1800" b="0" i="0" u="none" strike="noStrike" baseline="0" dirty="0">
                <a:solidFill>
                  <a:srgbClr val="C10000"/>
                </a:solidFill>
                <a:latin typeface="Times New Roman" panose="02020603050405020304" pitchFamily="18" charset="0"/>
              </a:rPr>
              <a:t>Z = atomic number of absorber</a:t>
            </a:r>
            <a:endParaRPr lang="cs-CZ" dirty="0"/>
          </a:p>
        </p:txBody>
      </p:sp>
      <p:sp>
        <p:nvSpPr>
          <p:cNvPr id="10" name="Nadpis 1">
            <a:extLst>
              <a:ext uri="{FF2B5EF4-FFF2-40B4-BE49-F238E27FC236}">
                <a16:creationId xmlns:a16="http://schemas.microsoft.com/office/drawing/2014/main" id="{5F9739DB-1F46-87C9-CD34-5699948E4D90}"/>
              </a:ext>
            </a:extLst>
          </p:cNvPr>
          <p:cNvSpPr txBox="1">
            <a:spLocks/>
          </p:cNvSpPr>
          <p:nvPr/>
        </p:nvSpPr>
        <p:spPr>
          <a:xfrm>
            <a:off x="963650" y="5303215"/>
            <a:ext cx="50753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b="1"/>
              <a:t>Soft and hard X-rays</a:t>
            </a:r>
            <a:endParaRPr lang="cs-CZ" b="1" dirty="0"/>
          </a:p>
        </p:txBody>
      </p:sp>
      <p:pic>
        <p:nvPicPr>
          <p:cNvPr id="11" name="Obrázek 10">
            <a:extLst>
              <a:ext uri="{FF2B5EF4-FFF2-40B4-BE49-F238E27FC236}">
                <a16:creationId xmlns:a16="http://schemas.microsoft.com/office/drawing/2014/main" id="{1A3B36B4-568E-5781-F440-AD6D1EF90D18}"/>
              </a:ext>
            </a:extLst>
          </p:cNvPr>
          <p:cNvPicPr>
            <a:picLocks noChangeAspect="1"/>
          </p:cNvPicPr>
          <p:nvPr/>
        </p:nvPicPr>
        <p:blipFill rotWithShape="1">
          <a:blip r:embed="rId2"/>
          <a:srcRect l="32218" t="54121" r="57137" b="35418"/>
          <a:stretch/>
        </p:blipFill>
        <p:spPr>
          <a:xfrm>
            <a:off x="1664917" y="3079709"/>
            <a:ext cx="3125242" cy="1727615"/>
          </a:xfrm>
          <a:prstGeom prst="rect">
            <a:avLst/>
          </a:prstGeom>
          <a:ln w="19050">
            <a:solidFill>
              <a:schemeClr val="tx1"/>
            </a:solidFill>
          </a:ln>
        </p:spPr>
      </p:pic>
      <p:pic>
        <p:nvPicPr>
          <p:cNvPr id="3" name="Obrázek 2" descr="Obsah obrázku Zavazadla a tašky, doplňky, taška, kabelka&#10;&#10;Popis byl vytvořen automaticky">
            <a:extLst>
              <a:ext uri="{FF2B5EF4-FFF2-40B4-BE49-F238E27FC236}">
                <a16:creationId xmlns:a16="http://schemas.microsoft.com/office/drawing/2014/main" id="{30A8BB52-DB3A-02DA-CA0A-98FA57B6A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897" y="2671707"/>
            <a:ext cx="4853361" cy="3763344"/>
          </a:xfrm>
          <a:prstGeom prst="rect">
            <a:avLst/>
          </a:prstGeom>
        </p:spPr>
      </p:pic>
    </p:spTree>
    <p:extLst>
      <p:ext uri="{BB962C8B-B14F-4D97-AF65-F5344CB8AC3E}">
        <p14:creationId xmlns:p14="http://schemas.microsoft.com/office/powerpoint/2010/main" val="2449708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5" name="Graphic 38">
            <a:extLst>
              <a:ext uri="{FF2B5EF4-FFF2-40B4-BE49-F238E27FC236}">
                <a16:creationId xmlns:a16="http://schemas.microsoft.com/office/drawing/2014/main" id="{6B67BE95-96EF-433C-9F29-B0732AA6B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883"/>
            <a:ext cx="1370098" cy="508993"/>
            <a:chOff x="2267504" y="2540250"/>
            <a:chExt cx="1990951" cy="739640"/>
          </a:xfrm>
          <a:solidFill>
            <a:schemeClr val="bg1"/>
          </a:solidFill>
        </p:grpSpPr>
        <p:sp>
          <p:nvSpPr>
            <p:cNvPr id="27" name="Freeform: Shape 26">
              <a:extLst>
                <a:ext uri="{FF2B5EF4-FFF2-40B4-BE49-F238E27FC236}">
                  <a16:creationId xmlns:a16="http://schemas.microsoft.com/office/drawing/2014/main" id="{AD324976-1596-4B76-A61C-5626816B2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Freeform: Shape 27">
              <a:extLst>
                <a:ext uri="{FF2B5EF4-FFF2-40B4-BE49-F238E27FC236}">
                  <a16:creationId xmlns:a16="http://schemas.microsoft.com/office/drawing/2014/main" id="{C44DEF24-FB22-48A2-8257-B97AD7E1A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C6050274-04F5-403E-93CD-0F33B9B7E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200" y="939828"/>
            <a:ext cx="2618796" cy="2388127"/>
            <a:chOff x="1674895" y="1345036"/>
            <a:chExt cx="5428610" cy="4210939"/>
          </a:xfrm>
        </p:grpSpPr>
        <p:sp>
          <p:nvSpPr>
            <p:cNvPr id="31" name="Rectangle 30">
              <a:extLst>
                <a:ext uri="{FF2B5EF4-FFF2-40B4-BE49-F238E27FC236}">
                  <a16:creationId xmlns:a16="http://schemas.microsoft.com/office/drawing/2014/main" id="{E156683D-D795-4D85-846C-9FF61160D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444340D-4FAB-43E4-A02D-436F9ADC3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4" name="Rectangle 33">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049" y="801359"/>
            <a:ext cx="2695293" cy="242906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Nadpis 1">
            <a:extLst>
              <a:ext uri="{FF2B5EF4-FFF2-40B4-BE49-F238E27FC236}">
                <a16:creationId xmlns:a16="http://schemas.microsoft.com/office/drawing/2014/main" id="{CCAC3ED5-0E93-5ACB-183F-E849F32D8A10}"/>
              </a:ext>
            </a:extLst>
          </p:cNvPr>
          <p:cNvSpPr>
            <a:spLocks noGrp="1"/>
          </p:cNvSpPr>
          <p:nvPr>
            <p:ph type="title"/>
          </p:nvPr>
        </p:nvSpPr>
        <p:spPr>
          <a:xfrm>
            <a:off x="685049" y="920873"/>
            <a:ext cx="2695293" cy="2190031"/>
          </a:xfrm>
        </p:spPr>
        <p:txBody>
          <a:bodyPr>
            <a:noAutofit/>
          </a:bodyPr>
          <a:lstStyle/>
          <a:p>
            <a:pPr algn="ctr"/>
            <a:r>
              <a:rPr lang="cs-CZ" sz="3200" b="1" dirty="0">
                <a:solidFill>
                  <a:srgbClr val="FFC000"/>
                </a:solidFill>
                <a:latin typeface="Aharoni" panose="02010803020104030203" pitchFamily="2" charset="-79"/>
                <a:cs typeface="Aharoni" panose="02010803020104030203" pitchFamily="2" charset="-79"/>
              </a:rPr>
              <a:t>D</a:t>
            </a:r>
            <a:r>
              <a:rPr lang="en-US" sz="3200" b="1" dirty="0" err="1">
                <a:solidFill>
                  <a:srgbClr val="FFC000"/>
                </a:solidFill>
                <a:latin typeface="Aharoni" panose="02010803020104030203" pitchFamily="2" charset="-79"/>
                <a:cs typeface="Aharoni" panose="02010803020104030203" pitchFamily="2" charset="-79"/>
              </a:rPr>
              <a:t>efinition</a:t>
            </a:r>
            <a:r>
              <a:rPr lang="en-US" sz="3200" b="1" dirty="0">
                <a:solidFill>
                  <a:srgbClr val="FFC000"/>
                </a:solidFill>
                <a:latin typeface="Aharoni" panose="02010803020104030203" pitchFamily="2" charset="-79"/>
                <a:cs typeface="Aharoni" panose="02010803020104030203" pitchFamily="2" charset="-79"/>
              </a:rPr>
              <a:t>             of X-rays by source</a:t>
            </a:r>
            <a:r>
              <a:rPr lang="cs-CZ" sz="3200" b="1" dirty="0">
                <a:solidFill>
                  <a:srgbClr val="FFC000"/>
                </a:solidFill>
                <a:latin typeface="Aharoni" panose="02010803020104030203" pitchFamily="2" charset="-79"/>
                <a:cs typeface="Aharoni" panose="02010803020104030203" pitchFamily="2" charset="-79"/>
              </a:rPr>
              <a:t> </a:t>
            </a:r>
            <a:br>
              <a:rPr lang="cs-CZ" sz="3200" b="1" dirty="0">
                <a:solidFill>
                  <a:srgbClr val="FFC000"/>
                </a:solidFill>
                <a:latin typeface="Aharoni" panose="02010803020104030203" pitchFamily="2" charset="-79"/>
                <a:cs typeface="Aharoni" panose="02010803020104030203" pitchFamily="2" charset="-79"/>
              </a:rPr>
            </a:br>
            <a:r>
              <a:rPr lang="cs-CZ" sz="3200" b="1" dirty="0">
                <a:solidFill>
                  <a:srgbClr val="FFC000"/>
                </a:solidFill>
                <a:latin typeface="Aharoni" panose="02010803020104030203" pitchFamily="2" charset="-79"/>
                <a:cs typeface="Aharoni" panose="02010803020104030203" pitchFamily="2" charset="-79"/>
              </a:rPr>
              <a:t>(</a:t>
            </a:r>
            <a:r>
              <a:rPr lang="cs-CZ" sz="3200" b="1" u="sng" dirty="0">
                <a:solidFill>
                  <a:srgbClr val="FFC000"/>
                </a:solidFill>
                <a:latin typeface="Aharoni" panose="02010803020104030203" pitchFamily="2" charset="-79"/>
                <a:cs typeface="Aharoni" panose="02010803020104030203" pitchFamily="2" charset="-79"/>
              </a:rPr>
              <a:t>n</a:t>
            </a:r>
            <a:r>
              <a:rPr lang="en-US" sz="3200" b="1" u="sng" dirty="0" err="1">
                <a:solidFill>
                  <a:srgbClr val="FFC000"/>
                </a:solidFill>
                <a:latin typeface="Aharoni" panose="02010803020104030203" pitchFamily="2" charset="-79"/>
                <a:cs typeface="Aharoni" panose="02010803020104030203" pitchFamily="2" charset="-79"/>
              </a:rPr>
              <a:t>ot</a:t>
            </a:r>
            <a:r>
              <a:rPr lang="en-US" sz="3200" b="1" u="sng" dirty="0">
                <a:solidFill>
                  <a:srgbClr val="FFC000"/>
                </a:solidFill>
                <a:latin typeface="Aharoni" panose="02010803020104030203" pitchFamily="2" charset="-79"/>
                <a:cs typeface="Aharoni" panose="02010803020104030203" pitchFamily="2" charset="-79"/>
              </a:rPr>
              <a:t> entirely correct</a:t>
            </a:r>
            <a:r>
              <a:rPr lang="cs-CZ" sz="3200" b="1" dirty="0">
                <a:solidFill>
                  <a:srgbClr val="FFC000"/>
                </a:solidFill>
                <a:latin typeface="Aharoni" panose="02010803020104030203" pitchFamily="2" charset="-79"/>
                <a:cs typeface="Aharoni" panose="02010803020104030203" pitchFamily="2" charset="-79"/>
              </a:rPr>
              <a:t>)</a:t>
            </a:r>
            <a:endParaRPr lang="en-US" sz="3200" b="1" dirty="0">
              <a:solidFill>
                <a:srgbClr val="FFC000"/>
              </a:solidFill>
              <a:latin typeface="Aharoni" panose="02010803020104030203" pitchFamily="2" charset="-79"/>
              <a:cs typeface="Aharoni" panose="02010803020104030203" pitchFamily="2" charset="-79"/>
            </a:endParaRPr>
          </a:p>
        </p:txBody>
      </p:sp>
      <p:pic>
        <p:nvPicPr>
          <p:cNvPr id="19" name="Obrázek 18" descr="Obsah obrázku diagram&#10;&#10;Popis byl vytvořen automaticky">
            <a:extLst>
              <a:ext uri="{FF2B5EF4-FFF2-40B4-BE49-F238E27FC236}">
                <a16:creationId xmlns:a16="http://schemas.microsoft.com/office/drawing/2014/main" id="{588D5871-C71E-521F-A701-F770F3017220}"/>
              </a:ext>
            </a:extLst>
          </p:cNvPr>
          <p:cNvPicPr>
            <a:picLocks noChangeAspect="1"/>
          </p:cNvPicPr>
          <p:nvPr/>
        </p:nvPicPr>
        <p:blipFill rotWithShape="1">
          <a:blip r:embed="rId3">
            <a:extLst>
              <a:ext uri="{28A0092B-C50C-407E-A947-70E740481C1C}">
                <a14:useLocalDpi xmlns:a14="http://schemas.microsoft.com/office/drawing/2010/main" val="0"/>
              </a:ext>
            </a:extLst>
          </a:blip>
          <a:srcRect r="-3" b="1491"/>
          <a:stretch/>
        </p:blipFill>
        <p:spPr>
          <a:xfrm>
            <a:off x="3642119" y="829701"/>
            <a:ext cx="2695292" cy="2429060"/>
          </a:xfrm>
          <a:prstGeom prst="rect">
            <a:avLst/>
          </a:prstGeom>
        </p:spPr>
      </p:pic>
      <p:pic>
        <p:nvPicPr>
          <p:cNvPr id="15" name="Obrázek 14" descr="Obsah obrázku text&#10;&#10;Popis byl vytvořen automaticky">
            <a:extLst>
              <a:ext uri="{FF2B5EF4-FFF2-40B4-BE49-F238E27FC236}">
                <a16:creationId xmlns:a16="http://schemas.microsoft.com/office/drawing/2014/main" id="{707F7FFC-042C-FE82-1E58-7E392CC54CE3}"/>
              </a:ext>
            </a:extLst>
          </p:cNvPr>
          <p:cNvPicPr>
            <a:picLocks noChangeAspect="1"/>
          </p:cNvPicPr>
          <p:nvPr/>
        </p:nvPicPr>
        <p:blipFill rotWithShape="1">
          <a:blip r:embed="rId4">
            <a:extLst>
              <a:ext uri="{28A0092B-C50C-407E-A947-70E740481C1C}">
                <a14:useLocalDpi xmlns:a14="http://schemas.microsoft.com/office/drawing/2010/main" val="0"/>
              </a:ext>
            </a:extLst>
          </a:blip>
          <a:srcRect r="2" b="10521"/>
          <a:stretch/>
        </p:blipFill>
        <p:spPr>
          <a:xfrm>
            <a:off x="697254" y="3519604"/>
            <a:ext cx="2714619" cy="2429060"/>
          </a:xfrm>
          <a:prstGeom prst="rect">
            <a:avLst/>
          </a:prstGeom>
        </p:spPr>
      </p:pic>
      <p:grpSp>
        <p:nvGrpSpPr>
          <p:cNvPr id="36" name="Graphic 4">
            <a:extLst>
              <a:ext uri="{FF2B5EF4-FFF2-40B4-BE49-F238E27FC236}">
                <a16:creationId xmlns:a16="http://schemas.microsoft.com/office/drawing/2014/main" id="{D6E8B984-55B9-4A62-A043-997D00F0A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4463108"/>
            <a:ext cx="849365" cy="849366"/>
            <a:chOff x="5829300" y="3162300"/>
            <a:chExt cx="532256" cy="532257"/>
          </a:xfrm>
          <a:solidFill>
            <a:schemeClr val="accent1">
              <a:lumMod val="60000"/>
              <a:lumOff val="40000"/>
            </a:schemeClr>
          </a:solidFill>
        </p:grpSpPr>
        <p:sp>
          <p:nvSpPr>
            <p:cNvPr id="37" name="Freeform: Shape 36">
              <a:extLst>
                <a:ext uri="{FF2B5EF4-FFF2-40B4-BE49-F238E27FC236}">
                  <a16:creationId xmlns:a16="http://schemas.microsoft.com/office/drawing/2014/main" id="{D4FAF4A8-82EB-4F6F-B601-43EBF0BD1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26F2473F-E069-4558-9B41-E285BBE030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FC9A4A76-2C9F-486C-9663-6A30A022D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88431DC7-D4CB-479A-AFA4-5B0C597A2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30755DA1-6F28-4612-A4A7-B915468C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4616ED79-5475-49E6-A5FE-8D9DB12FB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21DCEB47-7140-4682-8DBF-7667BE28F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EA931BD3-5A56-42F2-B6B5-647B28D1C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820E4C8E-4190-498D-9556-6DA668A81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54B2F30F-0B57-4D60-A087-CD6A471F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FC5E8C73-ED41-4214-AEE6-3C5F49384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B1F94534-FE3E-476C-870B-E714E4A66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8DE6C1B0-4D58-4937-B2B7-B1207CA18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7" name="Obrázek 16" descr="Obsah obrázku text, doplňky, vizitka&#10;&#10;Popis byl vytvořen automaticky">
            <a:extLst>
              <a:ext uri="{FF2B5EF4-FFF2-40B4-BE49-F238E27FC236}">
                <a16:creationId xmlns:a16="http://schemas.microsoft.com/office/drawing/2014/main" id="{E250BFCC-B1DB-4F56-B9F9-FAA036E1A998}"/>
              </a:ext>
            </a:extLst>
          </p:cNvPr>
          <p:cNvPicPr>
            <a:picLocks noChangeAspect="1"/>
          </p:cNvPicPr>
          <p:nvPr/>
        </p:nvPicPr>
        <p:blipFill rotWithShape="1">
          <a:blip r:embed="rId5">
            <a:extLst>
              <a:ext uri="{28A0092B-C50C-407E-A947-70E740481C1C}">
                <a14:useLocalDpi xmlns:a14="http://schemas.microsoft.com/office/drawing/2010/main" val="0"/>
              </a:ext>
            </a:extLst>
          </a:blip>
          <a:srcRect l="11623" r="7278" b="-3"/>
          <a:stretch/>
        </p:blipFill>
        <p:spPr>
          <a:xfrm>
            <a:off x="3673653" y="3484243"/>
            <a:ext cx="2675951" cy="2466516"/>
          </a:xfrm>
          <a:prstGeom prst="rect">
            <a:avLst/>
          </a:prstGeom>
        </p:spPr>
      </p:pic>
      <p:sp>
        <p:nvSpPr>
          <p:cNvPr id="3" name="Zástupný obsah 2">
            <a:extLst>
              <a:ext uri="{FF2B5EF4-FFF2-40B4-BE49-F238E27FC236}">
                <a16:creationId xmlns:a16="http://schemas.microsoft.com/office/drawing/2014/main" id="{DF09BF75-9625-A980-F1AD-E0BAEA38B252}"/>
              </a:ext>
            </a:extLst>
          </p:cNvPr>
          <p:cNvSpPr>
            <a:spLocks noGrp="1"/>
          </p:cNvSpPr>
          <p:nvPr>
            <p:ph idx="1"/>
          </p:nvPr>
        </p:nvSpPr>
        <p:spPr>
          <a:xfrm>
            <a:off x="6837594" y="992367"/>
            <a:ext cx="5135966" cy="5875793"/>
          </a:xfrm>
        </p:spPr>
        <p:txBody>
          <a:bodyPr anchor="ctr">
            <a:normAutofit lnSpcReduction="10000"/>
          </a:bodyPr>
          <a:lstStyle/>
          <a:p>
            <a:pPr marL="0" indent="0">
              <a:buNone/>
            </a:pPr>
            <a:r>
              <a:rPr lang="en-US" sz="3000" b="1" u="sng" dirty="0">
                <a:solidFill>
                  <a:srgbClr val="FF0000"/>
                </a:solidFill>
              </a:rPr>
              <a:t>“</a:t>
            </a:r>
            <a:r>
              <a:rPr lang="en-US" sz="3000" b="1" i="0" u="sng" dirty="0">
                <a:solidFill>
                  <a:srgbClr val="FF0000"/>
                </a:solidFill>
                <a:effectLst/>
              </a:rPr>
              <a:t>X-rays are generated by accelerated </a:t>
            </a:r>
            <a:r>
              <a:rPr lang="en-US" sz="3000" b="1" u="sng" dirty="0">
                <a:solidFill>
                  <a:srgbClr val="FF0000"/>
                </a:solidFill>
              </a:rPr>
              <a:t>e-” (?)</a:t>
            </a:r>
          </a:p>
          <a:p>
            <a:pPr>
              <a:lnSpc>
                <a:spcPct val="100000"/>
              </a:lnSpc>
              <a:spcBef>
                <a:spcPts val="1200"/>
              </a:spcBef>
            </a:pPr>
            <a:r>
              <a:rPr lang="en-US" sz="2200" dirty="0">
                <a:solidFill>
                  <a:schemeClr val="bg1"/>
                </a:solidFill>
              </a:rPr>
              <a:t> In fact, </a:t>
            </a:r>
            <a:r>
              <a:rPr lang="en-US" sz="2200" b="0" i="0" dirty="0">
                <a:solidFill>
                  <a:schemeClr val="bg1"/>
                </a:solidFill>
                <a:effectLst/>
              </a:rPr>
              <a:t>X-rays come from one</a:t>
            </a:r>
            <a:r>
              <a:rPr lang="cs-CZ" sz="2200" b="0" i="0" dirty="0">
                <a:solidFill>
                  <a:schemeClr val="bg1"/>
                </a:solidFill>
                <a:effectLst/>
              </a:rPr>
              <a:t>              </a:t>
            </a:r>
            <a:r>
              <a:rPr lang="en-US" sz="2200" b="0" i="0" dirty="0">
                <a:solidFill>
                  <a:schemeClr val="bg1"/>
                </a:solidFill>
                <a:effectLst/>
              </a:rPr>
              <a:t>    of several processes that usually, but </a:t>
            </a:r>
            <a:r>
              <a:rPr lang="en-US" sz="2200" b="0" i="0" dirty="0">
                <a:solidFill>
                  <a:srgbClr val="FFC000"/>
                </a:solidFill>
                <a:effectLst/>
              </a:rPr>
              <a:t>not always, involve e-</a:t>
            </a:r>
            <a:r>
              <a:rPr lang="en-US" sz="2200" b="0" i="0" dirty="0">
                <a:solidFill>
                  <a:schemeClr val="bg1"/>
                </a:solidFill>
                <a:effectLst/>
              </a:rPr>
              <a:t>. </a:t>
            </a:r>
          </a:p>
          <a:p>
            <a:pPr>
              <a:lnSpc>
                <a:spcPct val="100000"/>
              </a:lnSpc>
              <a:spcBef>
                <a:spcPts val="1200"/>
              </a:spcBef>
            </a:pPr>
            <a:r>
              <a:rPr lang="en-US" sz="2200" dirty="0">
                <a:solidFill>
                  <a:schemeClr val="bg1"/>
                </a:solidFill>
              </a:rPr>
              <a:t>Indeed, X-rays can be produced also by </a:t>
            </a:r>
          </a:p>
          <a:p>
            <a:pPr lvl="1">
              <a:lnSpc>
                <a:spcPct val="100000"/>
              </a:lnSpc>
              <a:spcBef>
                <a:spcPts val="1800"/>
              </a:spcBef>
            </a:pPr>
            <a:r>
              <a:rPr lang="en-US" sz="2100" b="1" dirty="0">
                <a:solidFill>
                  <a:srgbClr val="FFC000"/>
                </a:solidFill>
              </a:rPr>
              <a:t>other charged particles interacting with atomic nuclei</a:t>
            </a:r>
            <a:r>
              <a:rPr lang="en-US" sz="2100" dirty="0">
                <a:solidFill>
                  <a:schemeClr val="bg1"/>
                </a:solidFill>
              </a:rPr>
              <a:t> (</a:t>
            </a:r>
            <a:r>
              <a:rPr lang="en-US" sz="2100" u="sng" dirty="0">
                <a:solidFill>
                  <a:schemeClr val="bg1"/>
                </a:solidFill>
              </a:rPr>
              <a:t>Bremsstrahlung    X-rays</a:t>
            </a:r>
            <a:r>
              <a:rPr lang="en-US" sz="2100" dirty="0">
                <a:solidFill>
                  <a:schemeClr val="bg1"/>
                </a:solidFill>
              </a:rPr>
              <a:t>; PIXE)</a:t>
            </a:r>
          </a:p>
          <a:p>
            <a:pPr lvl="1">
              <a:lnSpc>
                <a:spcPct val="100000"/>
              </a:lnSpc>
              <a:spcBef>
                <a:spcPts val="1800"/>
              </a:spcBef>
            </a:pPr>
            <a:r>
              <a:rPr lang="en-US" sz="2100" b="1" dirty="0">
                <a:solidFill>
                  <a:srgbClr val="FFC000"/>
                </a:solidFill>
              </a:rPr>
              <a:t>“</a:t>
            </a:r>
            <a:r>
              <a:rPr lang="cs-CZ" sz="2100" b="1" dirty="0">
                <a:solidFill>
                  <a:srgbClr val="FFC000"/>
                </a:solidFill>
              </a:rPr>
              <a:t>non-</a:t>
            </a:r>
            <a:r>
              <a:rPr lang="cs-CZ" sz="2100" b="1" dirty="0" err="1">
                <a:solidFill>
                  <a:srgbClr val="FFC000"/>
                </a:solidFill>
              </a:rPr>
              <a:t>electron</a:t>
            </a:r>
            <a:r>
              <a:rPr lang="en-US" sz="2100" b="1" dirty="0">
                <a:solidFill>
                  <a:srgbClr val="FFC000"/>
                </a:solidFill>
              </a:rPr>
              <a:t>”</a:t>
            </a:r>
            <a:r>
              <a:rPr lang="cs-CZ" sz="2100" b="1" dirty="0">
                <a:solidFill>
                  <a:srgbClr val="FFC000"/>
                </a:solidFill>
              </a:rPr>
              <a:t> </a:t>
            </a:r>
            <a:r>
              <a:rPr lang="en-US" sz="2100" b="1" dirty="0">
                <a:solidFill>
                  <a:srgbClr val="FFC000"/>
                </a:solidFill>
              </a:rPr>
              <a:t>excitation of atomic e- </a:t>
            </a:r>
            <a:r>
              <a:rPr lang="en-US" sz="2100" dirty="0">
                <a:solidFill>
                  <a:schemeClr val="bg1"/>
                </a:solidFill>
              </a:rPr>
              <a:t>(</a:t>
            </a:r>
            <a:r>
              <a:rPr lang="en-US" sz="2100" u="sng" dirty="0">
                <a:solidFill>
                  <a:schemeClr val="bg1"/>
                </a:solidFill>
              </a:rPr>
              <a:t>characteristic X-rays</a:t>
            </a:r>
            <a:r>
              <a:rPr lang="en-US" sz="2100" dirty="0">
                <a:solidFill>
                  <a:schemeClr val="bg1"/>
                </a:solidFill>
              </a:rPr>
              <a:t>, e.g., </a:t>
            </a:r>
            <a:r>
              <a:rPr lang="en-US" sz="2100" b="1" dirty="0">
                <a:solidFill>
                  <a:srgbClr val="FFC000"/>
                </a:solidFill>
              </a:rPr>
              <a:t>LASER-induced X rays</a:t>
            </a:r>
            <a:r>
              <a:rPr lang="en-US" sz="2100" dirty="0">
                <a:solidFill>
                  <a:schemeClr val="bg1"/>
                </a:solidFill>
              </a:rPr>
              <a:t>)</a:t>
            </a:r>
          </a:p>
          <a:p>
            <a:pPr lvl="1">
              <a:lnSpc>
                <a:spcPct val="100000"/>
              </a:lnSpc>
              <a:spcBef>
                <a:spcPts val="1800"/>
              </a:spcBef>
            </a:pPr>
            <a:r>
              <a:rPr lang="en-US" sz="2100" dirty="0">
                <a:solidFill>
                  <a:schemeClr val="bg1"/>
                </a:solidFill>
              </a:rPr>
              <a:t>and </a:t>
            </a:r>
            <a:r>
              <a:rPr lang="en-US" sz="2100" b="1" dirty="0">
                <a:solidFill>
                  <a:srgbClr val="FFC000"/>
                </a:solidFill>
              </a:rPr>
              <a:t>charged particles interacting with magnetic fields </a:t>
            </a:r>
            <a:r>
              <a:rPr lang="en-US" sz="2100" dirty="0">
                <a:solidFill>
                  <a:schemeClr val="bg1"/>
                </a:solidFill>
              </a:rPr>
              <a:t>(e.g., synchrotron X-rays and cyclotron X-rays)*</a:t>
            </a:r>
          </a:p>
          <a:p>
            <a:pPr>
              <a:lnSpc>
                <a:spcPct val="100000"/>
              </a:lnSpc>
              <a:spcBef>
                <a:spcPts val="1200"/>
              </a:spcBef>
            </a:pPr>
            <a:endParaRPr lang="en-US" sz="2200" dirty="0">
              <a:solidFill>
                <a:schemeClr val="bg1"/>
              </a:solidFill>
            </a:endParaRPr>
          </a:p>
          <a:p>
            <a:endParaRPr lang="en-US" sz="2200" dirty="0">
              <a:solidFill>
                <a:schemeClr val="bg1"/>
              </a:solidFill>
            </a:endParaRPr>
          </a:p>
          <a:p>
            <a:endParaRPr lang="en-US" sz="2200" dirty="0">
              <a:solidFill>
                <a:schemeClr val="bg1"/>
              </a:solidFill>
            </a:endParaRPr>
          </a:p>
        </p:txBody>
      </p:sp>
      <p:sp>
        <p:nvSpPr>
          <p:cNvPr id="21" name="TextovéPole 20">
            <a:extLst>
              <a:ext uri="{FF2B5EF4-FFF2-40B4-BE49-F238E27FC236}">
                <a16:creationId xmlns:a16="http://schemas.microsoft.com/office/drawing/2014/main" id="{41460AAA-7A59-804C-C7CC-8069E12B0E42}"/>
              </a:ext>
            </a:extLst>
          </p:cNvPr>
          <p:cNvSpPr txBox="1"/>
          <p:nvPr/>
        </p:nvSpPr>
        <p:spPr>
          <a:xfrm>
            <a:off x="218440" y="6195538"/>
            <a:ext cx="11755120"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a:ea typeface="+mn-ea"/>
                <a:cs typeface="+mn-cs"/>
              </a:rPr>
              <a:t>*At a synchrotron, intense X-rays are the desired product, while at particle accelerators they are a by-product complicating research</a:t>
            </a:r>
          </a:p>
        </p:txBody>
      </p:sp>
      <p:sp>
        <p:nvSpPr>
          <p:cNvPr id="22" name="Zástupný obsah 2">
            <a:extLst>
              <a:ext uri="{FF2B5EF4-FFF2-40B4-BE49-F238E27FC236}">
                <a16:creationId xmlns:a16="http://schemas.microsoft.com/office/drawing/2014/main" id="{7E0AB04C-971B-EE93-3FA9-5056C43A2F98}"/>
              </a:ext>
            </a:extLst>
          </p:cNvPr>
          <p:cNvSpPr txBox="1">
            <a:spLocks/>
          </p:cNvSpPr>
          <p:nvPr/>
        </p:nvSpPr>
        <p:spPr>
          <a:xfrm>
            <a:off x="3630524" y="2611421"/>
            <a:ext cx="3069910" cy="10221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Also works with other charged particles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33772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Obrázek 3">
            <a:extLst>
              <a:ext uri="{FF2B5EF4-FFF2-40B4-BE49-F238E27FC236}">
                <a16:creationId xmlns:a16="http://schemas.microsoft.com/office/drawing/2014/main" id="{73BC4D48-5423-A35A-0DBE-0071BB97676A}"/>
              </a:ext>
            </a:extLst>
          </p:cNvPr>
          <p:cNvPicPr>
            <a:picLocks noChangeAspect="1"/>
          </p:cNvPicPr>
          <p:nvPr/>
        </p:nvPicPr>
        <p:blipFill rotWithShape="1">
          <a:blip r:embed="rId2"/>
          <a:srcRect l="19801" r="3775" b="9091"/>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Nadpis 1">
            <a:extLst>
              <a:ext uri="{FF2B5EF4-FFF2-40B4-BE49-F238E27FC236}">
                <a16:creationId xmlns:a16="http://schemas.microsoft.com/office/drawing/2014/main" id="{DAD90AD0-D236-0257-B0D6-E2D65B8E9C17}"/>
              </a:ext>
            </a:extLst>
          </p:cNvPr>
          <p:cNvSpPr>
            <a:spLocks noGrp="1"/>
          </p:cNvSpPr>
          <p:nvPr>
            <p:ph type="title"/>
          </p:nvPr>
        </p:nvSpPr>
        <p:spPr>
          <a:xfrm>
            <a:off x="371094" y="1161288"/>
            <a:ext cx="5724906" cy="1124712"/>
          </a:xfrm>
        </p:spPr>
        <p:txBody>
          <a:bodyPr anchor="b">
            <a:noAutofit/>
          </a:bodyPr>
          <a:lstStyle/>
          <a:p>
            <a:r>
              <a:rPr lang="en-US" sz="4000" dirty="0">
                <a:solidFill>
                  <a:schemeClr val="bg1"/>
                </a:solidFill>
              </a:rPr>
              <a:t>“DARK LIGHTNINGS” </a:t>
            </a:r>
            <a:br>
              <a:rPr lang="en-US" sz="4000" dirty="0">
                <a:solidFill>
                  <a:schemeClr val="bg1"/>
                </a:solidFill>
              </a:rPr>
            </a:br>
            <a:r>
              <a:rPr lang="en-US" sz="4000" dirty="0">
                <a:solidFill>
                  <a:schemeClr val="bg1"/>
                </a:solidFill>
              </a:rPr>
              <a:t>Terrestrial gamma-ray flash</a:t>
            </a:r>
            <a:endParaRPr lang="cs-CZ" sz="4000" dirty="0">
              <a:solidFill>
                <a:schemeClr val="bg1"/>
              </a:solidFill>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obsah 2">
            <a:extLst>
              <a:ext uri="{FF2B5EF4-FFF2-40B4-BE49-F238E27FC236}">
                <a16:creationId xmlns:a16="http://schemas.microsoft.com/office/drawing/2014/main" id="{2D57544A-E720-8107-12CC-646580CD6355}"/>
              </a:ext>
            </a:extLst>
          </p:cNvPr>
          <p:cNvSpPr>
            <a:spLocks noGrp="1"/>
          </p:cNvSpPr>
          <p:nvPr>
            <p:ph idx="1"/>
          </p:nvPr>
        </p:nvSpPr>
        <p:spPr>
          <a:xfrm>
            <a:off x="371093" y="2718054"/>
            <a:ext cx="4521919" cy="3207258"/>
          </a:xfrm>
        </p:spPr>
        <p:txBody>
          <a:bodyPr anchor="t">
            <a:noAutofit/>
          </a:bodyPr>
          <a:lstStyle/>
          <a:p>
            <a:pPr marL="0" indent="0">
              <a:buNone/>
            </a:pPr>
            <a:r>
              <a:rPr lang="cs-CZ" dirty="0">
                <a:solidFill>
                  <a:schemeClr val="bg1"/>
                </a:solidFill>
              </a:rPr>
              <a:t>Stephan K.D. et al. </a:t>
            </a:r>
            <a:r>
              <a:rPr lang="en-US" dirty="0">
                <a:solidFill>
                  <a:schemeClr val="bg1"/>
                </a:solidFill>
              </a:rPr>
              <a:t>Hazards to Aircraft Crews, Passengers, and Equipment from Thunderstorm-Generated       X-rays and Gamma-Rays</a:t>
            </a:r>
            <a:r>
              <a:rPr lang="cs-CZ" dirty="0">
                <a:solidFill>
                  <a:schemeClr val="bg1"/>
                </a:solidFill>
              </a:rPr>
              <a:t>. </a:t>
            </a:r>
            <a:r>
              <a:rPr lang="en-US" i="1" dirty="0">
                <a:solidFill>
                  <a:schemeClr val="bg1"/>
                </a:solidFill>
                <a:effectLst/>
              </a:rPr>
              <a:t>Radiation</a:t>
            </a:r>
            <a:r>
              <a:rPr lang="en-US" dirty="0">
                <a:solidFill>
                  <a:schemeClr val="bg1"/>
                </a:solidFill>
                <a:effectLst/>
              </a:rPr>
              <a:t> 2021, </a:t>
            </a:r>
            <a:r>
              <a:rPr lang="en-US" i="1" dirty="0">
                <a:solidFill>
                  <a:schemeClr val="bg1"/>
                </a:solidFill>
                <a:effectLst/>
              </a:rPr>
              <a:t>1</a:t>
            </a:r>
            <a:r>
              <a:rPr lang="en-US" dirty="0">
                <a:solidFill>
                  <a:schemeClr val="bg1"/>
                </a:solidFill>
                <a:effectLst/>
              </a:rPr>
              <a:t>(3), 162-173;</a:t>
            </a:r>
            <a:r>
              <a:rPr lang="cs-CZ" dirty="0">
                <a:solidFill>
                  <a:schemeClr val="bg1"/>
                </a:solidFill>
                <a:effectLst/>
              </a:rPr>
              <a:t> </a:t>
            </a:r>
            <a:r>
              <a:rPr lang="en-US" dirty="0">
                <a:solidFill>
                  <a:schemeClr val="bg1"/>
                </a:solidFill>
                <a:effectLst/>
                <a:hlinkClick r:id="rId3"/>
              </a:rPr>
              <a:t>https://doi.org/10.3390/radiation1030015</a:t>
            </a:r>
            <a:r>
              <a:rPr lang="en-US" dirty="0">
                <a:solidFill>
                  <a:schemeClr val="bg1"/>
                </a:solidFill>
                <a:effectLst/>
              </a:rPr>
              <a:t> </a:t>
            </a:r>
          </a:p>
        </p:txBody>
      </p:sp>
    </p:spTree>
    <p:extLst>
      <p:ext uri="{BB962C8B-B14F-4D97-AF65-F5344CB8AC3E}">
        <p14:creationId xmlns:p14="http://schemas.microsoft.com/office/powerpoint/2010/main" val="791768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pic>
        <p:nvPicPr>
          <p:cNvPr id="5" name="Obrázek 4" descr="Obsah obrázku blesk, Lidská tvář, mrak&#10;&#10;Popis byl vytvořen automaticky">
            <a:extLst>
              <a:ext uri="{FF2B5EF4-FFF2-40B4-BE49-F238E27FC236}">
                <a16:creationId xmlns:a16="http://schemas.microsoft.com/office/drawing/2014/main" id="{CDC7517A-EEB4-087A-E2E3-F9FB31305F7B}"/>
              </a:ext>
            </a:extLst>
          </p:cNvPr>
          <p:cNvPicPr>
            <a:picLocks noChangeAspect="1"/>
          </p:cNvPicPr>
          <p:nvPr/>
        </p:nvPicPr>
        <p:blipFill rotWithShape="1">
          <a:blip r:embed="rId2">
            <a:extLst>
              <a:ext uri="{28A0092B-C50C-407E-A947-70E740481C1C}">
                <a14:useLocalDpi xmlns:a14="http://schemas.microsoft.com/office/drawing/2010/main" val="0"/>
              </a:ext>
            </a:extLst>
          </a:blip>
          <a:srcRect l="20688"/>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ndParaRPr>
          </a:p>
        </p:txBody>
      </p:sp>
      <p:sp>
        <p:nvSpPr>
          <p:cNvPr id="2" name="Nadpis 1">
            <a:extLst>
              <a:ext uri="{FF2B5EF4-FFF2-40B4-BE49-F238E27FC236}">
                <a16:creationId xmlns:a16="http://schemas.microsoft.com/office/drawing/2014/main" id="{370187E9-CD44-0F71-7E2E-E39B4D5ADB4F}"/>
              </a:ext>
            </a:extLst>
          </p:cNvPr>
          <p:cNvSpPr>
            <a:spLocks noGrp="1"/>
          </p:cNvSpPr>
          <p:nvPr>
            <p:ph type="title"/>
          </p:nvPr>
        </p:nvSpPr>
        <p:spPr>
          <a:xfrm>
            <a:off x="7531610" y="365125"/>
            <a:ext cx="3822189" cy="1899912"/>
          </a:xfrm>
        </p:spPr>
        <p:txBody>
          <a:bodyPr>
            <a:normAutofit/>
          </a:bodyPr>
          <a:lstStyle/>
          <a:p>
            <a:r>
              <a:rPr lang="cs-CZ" sz="4000"/>
              <a:t>Pro pobavení</a:t>
            </a:r>
          </a:p>
        </p:txBody>
      </p:sp>
      <p:sp>
        <p:nvSpPr>
          <p:cNvPr id="3" name="Zástupný text 2">
            <a:extLst>
              <a:ext uri="{FF2B5EF4-FFF2-40B4-BE49-F238E27FC236}">
                <a16:creationId xmlns:a16="http://schemas.microsoft.com/office/drawing/2014/main" id="{61C7C1C7-07DE-86CC-F2E7-6D014DF7BF8C}"/>
              </a:ext>
            </a:extLst>
          </p:cNvPr>
          <p:cNvSpPr>
            <a:spLocks noGrp="1"/>
          </p:cNvSpPr>
          <p:nvPr>
            <p:ph type="body"/>
          </p:nvPr>
        </p:nvSpPr>
        <p:spPr>
          <a:xfrm>
            <a:off x="7531610" y="2434201"/>
            <a:ext cx="3822189" cy="3742762"/>
          </a:xfrm>
        </p:spPr>
        <p:txBody>
          <a:bodyPr>
            <a:normAutofit/>
          </a:bodyPr>
          <a:lstStyle/>
          <a:p>
            <a:pPr>
              <a:spcAft>
                <a:spcPts val="600"/>
              </a:spcAft>
            </a:pPr>
            <a:r>
              <a:rPr lang="cs-CZ" sz="2000">
                <a:hlinkClick r:id="rId3"/>
              </a:rPr>
              <a:t>https://zoom.iprima.cz/zajimavosti/blesky-gama-zareni-110471</a:t>
            </a:r>
            <a:endParaRPr lang="cs-CZ" sz="2000"/>
          </a:p>
          <a:p>
            <a:pPr>
              <a:spcAft>
                <a:spcPts val="600"/>
              </a:spcAft>
            </a:pPr>
            <a:endParaRPr lang="cs-CZ" sz="2000"/>
          </a:p>
          <a:p>
            <a:pPr>
              <a:spcAft>
                <a:spcPts val="600"/>
              </a:spcAft>
            </a:pPr>
            <a:r>
              <a:rPr lang="cs-CZ" sz="2000" b="1"/>
              <a:t>Blesky vytvářejí radioaktivní gama paprsky. Konečně víme, jak vznikají </a:t>
            </a:r>
          </a:p>
          <a:p>
            <a:pPr>
              <a:spcAft>
                <a:spcPts val="600"/>
              </a:spcAft>
            </a:pPr>
            <a:r>
              <a:rPr lang="cs-CZ" sz="2000"/>
              <a:t>Adam Vala</a:t>
            </a:r>
          </a:p>
        </p:txBody>
      </p:sp>
    </p:spTree>
    <p:extLst>
      <p:ext uri="{BB962C8B-B14F-4D97-AF65-F5344CB8AC3E}">
        <p14:creationId xmlns:p14="http://schemas.microsoft.com/office/powerpoint/2010/main" val="3983617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8E84C0-B115-1CBC-CE34-D128E24F32F4}"/>
              </a:ext>
            </a:extLst>
          </p:cNvPr>
          <p:cNvSpPr>
            <a:spLocks noGrp="1"/>
          </p:cNvSpPr>
          <p:nvPr>
            <p:ph type="title"/>
          </p:nvPr>
        </p:nvSpPr>
        <p:spPr/>
        <p:txBody>
          <a:bodyPr/>
          <a:lstStyle/>
          <a:p>
            <a:r>
              <a:rPr lang="cs-CZ" dirty="0"/>
              <a:t>QUIZ:</a:t>
            </a:r>
          </a:p>
        </p:txBody>
      </p:sp>
      <p:sp>
        <p:nvSpPr>
          <p:cNvPr id="3" name="Zástupný obsah 2">
            <a:extLst>
              <a:ext uri="{FF2B5EF4-FFF2-40B4-BE49-F238E27FC236}">
                <a16:creationId xmlns:a16="http://schemas.microsoft.com/office/drawing/2014/main" id="{A04E74A1-9AA4-D9EA-37BD-822FED13F6A3}"/>
              </a:ext>
            </a:extLst>
          </p:cNvPr>
          <p:cNvSpPr>
            <a:spLocks noGrp="1"/>
          </p:cNvSpPr>
          <p:nvPr>
            <p:ph idx="1"/>
          </p:nvPr>
        </p:nvSpPr>
        <p:spPr/>
        <p:txBody>
          <a:bodyPr/>
          <a:lstStyle/>
          <a:p>
            <a:pPr marL="0" indent="0">
              <a:buNone/>
            </a:pPr>
            <a:r>
              <a:rPr lang="cs-CZ" dirty="0"/>
              <a:t>Q1: RTG záření:</a:t>
            </a:r>
          </a:p>
          <a:p>
            <a:pPr marL="457200" indent="-457200">
              <a:buAutoNum type="alphaLcParenR"/>
            </a:pPr>
            <a:r>
              <a:rPr lang="cs-CZ" sz="2000" dirty="0"/>
              <a:t>Vzniká interakcí urychlených elektronů s materiálem terče (anody rentgenky)</a:t>
            </a:r>
          </a:p>
          <a:p>
            <a:pPr marL="457200" indent="-457200">
              <a:buAutoNum type="alphaLcParenR"/>
            </a:pPr>
            <a:r>
              <a:rPr lang="cs-CZ" sz="2000" dirty="0"/>
              <a:t>Je totéž, co katodové záření, avšak vyvedené ven z rentgenky (např. </a:t>
            </a:r>
            <a:r>
              <a:rPr lang="cs-CZ" sz="2000" dirty="0" err="1"/>
              <a:t>Lenardovým</a:t>
            </a:r>
            <a:r>
              <a:rPr lang="cs-CZ" sz="2000" dirty="0"/>
              <a:t> okénkem)</a:t>
            </a:r>
          </a:p>
          <a:p>
            <a:pPr marL="457200" indent="-457200">
              <a:buAutoNum type="alphaLcParenR"/>
            </a:pPr>
            <a:r>
              <a:rPr lang="cs-CZ" sz="2000" dirty="0"/>
              <a:t>Vzniká, pokud urychlené nabité částice, zejména elektrony, intenzivně brzdí v elektrickém poli atomů terčového materiálu (anody)</a:t>
            </a:r>
          </a:p>
          <a:p>
            <a:pPr marL="457200" indent="-457200">
              <a:buFont typeface="Arial" panose="020B0604020202020204" pitchFamily="34" charset="0"/>
              <a:buAutoNum type="alphaLcParenR"/>
            </a:pPr>
            <a:r>
              <a:rPr lang="cs-CZ" sz="2000" dirty="0"/>
              <a:t>Vzniká, pokud je energickou částicí (elektronem) vyražen elektron z atomu cílového materiálu (anody), a to z valenční nebo jiné elektronové hladiny vzdálené atomovému jádru.  </a:t>
            </a:r>
          </a:p>
          <a:p>
            <a:pPr marL="457200" indent="-457200">
              <a:buAutoNum type="alphaLcParenR"/>
            </a:pPr>
            <a:r>
              <a:rPr lang="cs-CZ" sz="2000" dirty="0"/>
              <a:t>Vzniká, pokud je energickou částicí (elektronem) vyražen elektron z atomu cílového materiálu (anody), a to z elektronové hladiny blízké atomovému jádru.  </a:t>
            </a:r>
          </a:p>
          <a:p>
            <a:pPr marL="457200" indent="-457200">
              <a:buAutoNum type="alphaLcParenR"/>
            </a:pPr>
            <a:endParaRPr lang="cs-CZ" sz="2000" dirty="0"/>
          </a:p>
        </p:txBody>
      </p:sp>
      <p:sp>
        <p:nvSpPr>
          <p:cNvPr id="4" name="Ovál 3">
            <a:extLst>
              <a:ext uri="{FF2B5EF4-FFF2-40B4-BE49-F238E27FC236}">
                <a16:creationId xmlns:a16="http://schemas.microsoft.com/office/drawing/2014/main" id="{F5772B5D-92BF-681D-8D45-0D159F9AC429}"/>
              </a:ext>
            </a:extLst>
          </p:cNvPr>
          <p:cNvSpPr/>
          <p:nvPr/>
        </p:nvSpPr>
        <p:spPr>
          <a:xfrm>
            <a:off x="737119" y="2276669"/>
            <a:ext cx="559838" cy="44106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vál 4">
            <a:extLst>
              <a:ext uri="{FF2B5EF4-FFF2-40B4-BE49-F238E27FC236}">
                <a16:creationId xmlns:a16="http://schemas.microsoft.com/office/drawing/2014/main" id="{63E9FF78-48C6-6C5C-9A18-79DBD74F902E}"/>
              </a:ext>
            </a:extLst>
          </p:cNvPr>
          <p:cNvSpPr/>
          <p:nvPr/>
        </p:nvSpPr>
        <p:spPr>
          <a:xfrm>
            <a:off x="737119" y="3138290"/>
            <a:ext cx="559838" cy="44106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B3ED28E6-2381-0BD6-2D4D-7BBA39BFE5DE}"/>
              </a:ext>
            </a:extLst>
          </p:cNvPr>
          <p:cNvSpPr/>
          <p:nvPr/>
        </p:nvSpPr>
        <p:spPr>
          <a:xfrm>
            <a:off x="737119" y="4437093"/>
            <a:ext cx="559838" cy="44106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8343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9E111-3D6B-C511-E4B8-09713F4C2647}"/>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98DC8CC-51F6-22C7-AAD2-53ED51E05552}"/>
              </a:ext>
            </a:extLst>
          </p:cNvPr>
          <p:cNvSpPr>
            <a:spLocks noGrp="1"/>
          </p:cNvSpPr>
          <p:nvPr>
            <p:ph type="title"/>
          </p:nvPr>
        </p:nvSpPr>
        <p:spPr>
          <a:xfrm>
            <a:off x="0" y="1514846"/>
            <a:ext cx="12191999" cy="1325160"/>
          </a:xfrm>
        </p:spPr>
        <p:txBody>
          <a:bodyPr/>
          <a:lstStyle/>
          <a:p>
            <a:pPr algn="ctr"/>
            <a:r>
              <a:rPr lang="cs-CZ" sz="4000" dirty="0"/>
              <a:t>PRVNÍ MEDICÍNSKÉ APLIKACE</a:t>
            </a:r>
            <a:br>
              <a:rPr lang="cs-CZ" sz="4000" dirty="0"/>
            </a:br>
            <a:r>
              <a:rPr lang="cs-CZ" sz="4000" dirty="0"/>
              <a:t>ZÁŘENÍ-X (RTG)</a:t>
            </a:r>
          </a:p>
        </p:txBody>
      </p:sp>
    </p:spTree>
    <p:extLst>
      <p:ext uri="{BB962C8B-B14F-4D97-AF65-F5344CB8AC3E}">
        <p14:creationId xmlns:p14="http://schemas.microsoft.com/office/powerpoint/2010/main" val="3385077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7D6A11-0325-497F-B7BE-6C89C4DE2C2C}"/>
              </a:ext>
            </a:extLst>
          </p:cNvPr>
          <p:cNvSpPr>
            <a:spLocks noGrp="1"/>
          </p:cNvSpPr>
          <p:nvPr>
            <p:ph type="title"/>
          </p:nvPr>
        </p:nvSpPr>
        <p:spPr>
          <a:xfrm>
            <a:off x="7485239" y="115294"/>
            <a:ext cx="4087306" cy="2375244"/>
          </a:xfrm>
        </p:spPr>
        <p:txBody>
          <a:bodyPr vert="horz" lIns="91440" tIns="45720" rIns="91440" bIns="45720" rtlCol="0" anchor="b">
            <a:normAutofit/>
          </a:bodyPr>
          <a:lstStyle/>
          <a:p>
            <a:r>
              <a:rPr lang="cs-CZ" sz="5400" dirty="0"/>
              <a:t>PRVNÍ LÉKAŘSKÁ APLIKACE RTG</a:t>
            </a:r>
            <a:endParaRPr lang="en-US" sz="5400" dirty="0"/>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Obrázek 4" descr="Obsah obrázku text&#10;&#10;Popis byl vytvořen automaticky">
            <a:extLst>
              <a:ext uri="{FF2B5EF4-FFF2-40B4-BE49-F238E27FC236}">
                <a16:creationId xmlns:a16="http://schemas.microsoft.com/office/drawing/2014/main" id="{581B45AD-70DB-4770-BB9A-73F096DFEC9B}"/>
              </a:ext>
            </a:extLst>
          </p:cNvPr>
          <p:cNvPicPr>
            <a:picLocks noChangeAspect="1"/>
          </p:cNvPicPr>
          <p:nvPr/>
        </p:nvPicPr>
        <p:blipFill rotWithShape="1">
          <a:blip r:embed="rId2">
            <a:extLst>
              <a:ext uri="{28A0092B-C50C-407E-A947-70E740481C1C}">
                <a14:useLocalDpi xmlns:a14="http://schemas.microsoft.com/office/drawing/2010/main" val="0"/>
              </a:ext>
            </a:extLst>
          </a:blip>
          <a:srcRect t="2181"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TextovéPole 3">
            <a:extLst>
              <a:ext uri="{FF2B5EF4-FFF2-40B4-BE49-F238E27FC236}">
                <a16:creationId xmlns:a16="http://schemas.microsoft.com/office/drawing/2014/main" id="{B95D6735-F621-490A-9EAC-C08E3F8C43CF}"/>
              </a:ext>
            </a:extLst>
          </p:cNvPr>
          <p:cNvSpPr txBox="1"/>
          <p:nvPr/>
        </p:nvSpPr>
        <p:spPr>
          <a:xfrm>
            <a:off x="7343731" y="2587722"/>
            <a:ext cx="4162926" cy="4154984"/>
          </a:xfrm>
          <a:prstGeom prst="rect">
            <a:avLst/>
          </a:prstGeom>
          <a:noFill/>
        </p:spPr>
        <p:txBody>
          <a:bodyPr wrap="square" rtlCol="0">
            <a:spAutoFit/>
          </a:bodyPr>
          <a:lstStyle/>
          <a:p>
            <a:pPr marL="285750" indent="-285750">
              <a:buFont typeface="Arial" panose="020B0604020202020204" pitchFamily="34" charset="0"/>
              <a:buChar char="•"/>
            </a:pPr>
            <a:r>
              <a:rPr lang="cs-CZ" sz="2400" dirty="0"/>
              <a:t>Lancet, 23. ledna 1896</a:t>
            </a:r>
          </a:p>
          <a:p>
            <a:pPr marL="285750" indent="-285750">
              <a:buFont typeface="Arial" panose="020B0604020202020204" pitchFamily="34" charset="0"/>
              <a:buChar char="•"/>
            </a:pPr>
            <a:r>
              <a:rPr lang="cs-CZ" sz="2400" dirty="0"/>
              <a:t>Roentgenovy paprsky použity pro detekci úlomku nože v páteři opilého námořníka, který byl po rvačce díky tomuto zranění paralyzován, dokud mu nebyl úlomek vyjmut.</a:t>
            </a:r>
          </a:p>
          <a:p>
            <a:pPr marL="285750" indent="-285750">
              <a:buFont typeface="Arial" panose="020B0604020202020204" pitchFamily="34" charset="0"/>
              <a:buChar char="•"/>
            </a:pPr>
            <a:r>
              <a:rPr lang="cs-CZ" sz="2400" dirty="0"/>
              <a:t>Poté se RTG diagnostika prudce rozvíjí jak v Evropě tak USA </a:t>
            </a:r>
          </a:p>
        </p:txBody>
      </p:sp>
    </p:spTree>
    <p:extLst>
      <p:ext uri="{BB962C8B-B14F-4D97-AF65-F5344CB8AC3E}">
        <p14:creationId xmlns:p14="http://schemas.microsoft.com/office/powerpoint/2010/main" val="343720047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965" y="1077219"/>
            <a:ext cx="6534150" cy="4900613"/>
          </a:xfrm>
          <a:prstGeom prst="rect">
            <a:avLst/>
          </a:prstGeom>
        </p:spPr>
      </p:pic>
      <p:sp>
        <p:nvSpPr>
          <p:cNvPr id="3" name="Obdélník 2"/>
          <p:cNvSpPr/>
          <p:nvPr/>
        </p:nvSpPr>
        <p:spPr>
          <a:xfrm>
            <a:off x="628650" y="5977831"/>
            <a:ext cx="1131569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 technician takes </a:t>
            </a:r>
            <a:r>
              <a:rPr kumimoji="0" lang="en-US" sz="1800" b="0" i="0" u="none" strike="noStrike" kern="1200" cap="none" spc="0" normalizeH="0" baseline="0" noProof="0" dirty="0">
                <a:ln>
                  <a:noFill/>
                </a:ln>
                <a:solidFill>
                  <a:srgbClr val="C00000"/>
                </a:solidFill>
                <a:effectLst/>
                <a:uLnTx/>
                <a:uFillTx/>
                <a:latin typeface="Calibri"/>
                <a:ea typeface="+mn-ea"/>
                <a:cs typeface="+mn-cs"/>
              </a:rPr>
              <a:t>an X-ray fluoroscope </a:t>
            </a:r>
            <a:r>
              <a:rPr kumimoji="0" lang="en-US" sz="1800" b="0" i="0" u="none" strike="noStrike" kern="1200" cap="none" spc="0" normalizeH="0" baseline="0" noProof="0" dirty="0">
                <a:ln>
                  <a:noFill/>
                </a:ln>
                <a:solidFill>
                  <a:prstClr val="black"/>
                </a:solidFill>
                <a:effectLst/>
                <a:uLnTx/>
                <a:uFillTx/>
                <a:latin typeface="Calibri"/>
                <a:ea typeface="+mn-ea"/>
                <a:cs typeface="+mn-cs"/>
              </a:rPr>
              <a:t>of a female patient. Fluoroscope exams delivered much more radiation exposures than modern X-rays. (National Cancer Institute, public domain)</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délník 3"/>
          <p:cNvSpPr/>
          <p:nvPr/>
        </p:nvSpPr>
        <p:spPr>
          <a:xfrm>
            <a:off x="1762125" y="0"/>
            <a:ext cx="870585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Just Months After Its Discovery, the X-Ray Was in Use</a:t>
            </a:r>
            <a:r>
              <a:rPr kumimoji="0" lang="cs-CZ" sz="3200" b="1" i="0" u="none" strike="noStrike" kern="1200" cap="none" spc="0" normalizeH="0" baseline="0" noProof="0" dirty="0">
                <a:ln>
                  <a:noFill/>
                </a:ln>
                <a:solidFill>
                  <a:prstClr val="black"/>
                </a:solidFill>
                <a:effectLst/>
                <a:uLnTx/>
                <a:uFillTx/>
                <a:latin typeface="Calibri"/>
                <a:ea typeface="+mn-ea"/>
                <a:cs typeface="+mn-cs"/>
              </a:rPr>
              <a:t>d</a:t>
            </a:r>
            <a:r>
              <a:rPr kumimoji="0" lang="en-US" sz="3200" b="1" i="0" u="none" strike="noStrike" kern="1200" cap="none" spc="0" normalizeH="0" baseline="0" noProof="0" dirty="0">
                <a:ln>
                  <a:noFill/>
                </a:ln>
                <a:solidFill>
                  <a:prstClr val="black"/>
                </a:solidFill>
                <a:effectLst/>
                <a:uLnTx/>
                <a:uFillTx/>
                <a:latin typeface="Calibri"/>
                <a:ea typeface="+mn-ea"/>
                <a:cs typeface="+mn-cs"/>
              </a:rPr>
              <a:t> in War</a:t>
            </a:r>
          </a:p>
        </p:txBody>
      </p:sp>
      <p:pic>
        <p:nvPicPr>
          <p:cNvPr id="6" name="Obrázek 5" descr="Obsah obrázku rentgenový snímek, černobílá, Černobílá fotografie, černobílý&#10;&#10;Popis byl vytvořen automaticky">
            <a:extLst>
              <a:ext uri="{FF2B5EF4-FFF2-40B4-BE49-F238E27FC236}">
                <a16:creationId xmlns:a16="http://schemas.microsoft.com/office/drawing/2014/main" id="{53868CC8-6374-ACEC-62CF-D0D092F1E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0058" y="1077218"/>
            <a:ext cx="4101672" cy="3767976"/>
          </a:xfrm>
          <a:prstGeom prst="rect">
            <a:avLst/>
          </a:prstGeom>
        </p:spPr>
      </p:pic>
      <p:sp>
        <p:nvSpPr>
          <p:cNvPr id="8" name="TextovéPole 7">
            <a:extLst>
              <a:ext uri="{FF2B5EF4-FFF2-40B4-BE49-F238E27FC236}">
                <a16:creationId xmlns:a16="http://schemas.microsoft.com/office/drawing/2014/main" id="{ACC73635-9E1A-9D27-9A71-BE8DAF0D6A89}"/>
              </a:ext>
            </a:extLst>
          </p:cNvPr>
          <p:cNvSpPr txBox="1"/>
          <p:nvPr/>
        </p:nvSpPr>
        <p:spPr>
          <a:xfrm>
            <a:off x="7393634" y="4845194"/>
            <a:ext cx="47244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C0C0C0"/>
                </a:highlight>
                <a:uLnTx/>
                <a:uFillTx/>
                <a:latin typeface="Calibri"/>
                <a:ea typeface="+mn-ea"/>
                <a:cs typeface="+mn-cs"/>
              </a:rPr>
              <a:t>Chest X-ray of a person with advanced tuberculosis: Infection in both lungs is marked by white arrow-heads, and the formation of a cavity is marked by black arrows.</a:t>
            </a:r>
            <a:endParaRPr kumimoji="0" lang="cs-CZ" sz="1800" b="0" i="0" u="none" strike="noStrike" kern="1200" cap="none" spc="0" normalizeH="0" baseline="0" noProof="0" dirty="0">
              <a:ln>
                <a:noFill/>
              </a:ln>
              <a:solidFill>
                <a:prstClr val="black"/>
              </a:solidFill>
              <a:effectLst/>
              <a:highlight>
                <a:srgbClr val="C0C0C0"/>
              </a:highlight>
              <a:uLnTx/>
              <a:uFillTx/>
              <a:latin typeface="Calibri"/>
              <a:ea typeface="+mn-ea"/>
              <a:cs typeface="+mn-cs"/>
            </a:endParaRPr>
          </a:p>
        </p:txBody>
      </p:sp>
    </p:spTree>
    <p:extLst>
      <p:ext uri="{BB962C8B-B14F-4D97-AF65-F5344CB8AC3E}">
        <p14:creationId xmlns:p14="http://schemas.microsoft.com/office/powerpoint/2010/main" val="4153764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19" name="Rectangle 18">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grpSp>
        <p:nvGrpSpPr>
          <p:cNvPr id="21" name="Group 20">
            <a:extLst>
              <a:ext uri="{FF2B5EF4-FFF2-40B4-BE49-F238E27FC236}">
                <a16:creationId xmlns:a16="http://schemas.microsoft.com/office/drawing/2014/main" id="{2B35F886-1102-4486-830A-34F41439C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2" name="Oval 21">
              <a:extLst>
                <a:ext uri="{FF2B5EF4-FFF2-40B4-BE49-F238E27FC236}">
                  <a16:creationId xmlns:a16="http://schemas.microsoft.com/office/drawing/2014/main" id="{7DEFD1BC-7AD4-41EC-8E11-4E5E8AC54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23" name="Oval 22">
              <a:extLst>
                <a:ext uri="{FF2B5EF4-FFF2-40B4-BE49-F238E27FC236}">
                  <a16:creationId xmlns:a16="http://schemas.microsoft.com/office/drawing/2014/main" id="{8B0E5C8B-3874-4B3C-BAD4-9EFE85FEA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24" name="Oval 23">
              <a:extLst>
                <a:ext uri="{FF2B5EF4-FFF2-40B4-BE49-F238E27FC236}">
                  <a16:creationId xmlns:a16="http://schemas.microsoft.com/office/drawing/2014/main" id="{E7DA6224-9378-452F-A53A-DD0BF1972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25" name="Oval 24">
              <a:extLst>
                <a:ext uri="{FF2B5EF4-FFF2-40B4-BE49-F238E27FC236}">
                  <a16:creationId xmlns:a16="http://schemas.microsoft.com/office/drawing/2014/main" id="{1DE869DF-C006-49F7-B9FF-0317F64E9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ndParaRPr>
            </a:p>
          </p:txBody>
        </p:sp>
        <p:sp>
          <p:nvSpPr>
            <p:cNvPr id="26" name="Oval 25">
              <a:extLst>
                <a:ext uri="{FF2B5EF4-FFF2-40B4-BE49-F238E27FC236}">
                  <a16:creationId xmlns:a16="http://schemas.microsoft.com/office/drawing/2014/main" id="{FD200C16-6204-4580-AB37-7E94176D0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27" name="Oval 26">
              <a:extLst>
                <a:ext uri="{FF2B5EF4-FFF2-40B4-BE49-F238E27FC236}">
                  <a16:creationId xmlns:a16="http://schemas.microsoft.com/office/drawing/2014/main" id="{F0DE7603-6DD0-4DB6-88FC-5402B9D4A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grpSp>
      <p:pic>
        <p:nvPicPr>
          <p:cNvPr id="12" name="Obrázek 11" descr="Obsah obrázku text, osoba, oblečení&#10;&#10;Popis byl vytvořen automaticky">
            <a:extLst>
              <a:ext uri="{FF2B5EF4-FFF2-40B4-BE49-F238E27FC236}">
                <a16:creationId xmlns:a16="http://schemas.microsoft.com/office/drawing/2014/main" id="{9E5C8283-105A-7BC4-9C23-15F2448437C5}"/>
              </a:ext>
            </a:extLst>
          </p:cNvPr>
          <p:cNvPicPr>
            <a:picLocks noChangeAspect="1"/>
          </p:cNvPicPr>
          <p:nvPr/>
        </p:nvPicPr>
        <p:blipFill rotWithShape="1">
          <a:blip r:embed="rId2">
            <a:extLst>
              <a:ext uri="{28A0092B-C50C-407E-A947-70E740481C1C}">
                <a14:useLocalDpi xmlns:a14="http://schemas.microsoft.com/office/drawing/2010/main" val="0"/>
              </a:ext>
            </a:extLst>
          </a:blip>
          <a:srcRect l="8471" r="8909" b="1"/>
          <a:stretch/>
        </p:blipFill>
        <p:spPr>
          <a:xfrm>
            <a:off x="603504" y="417317"/>
            <a:ext cx="3549663" cy="3157838"/>
          </a:xfrm>
          <a:prstGeom prst="rect">
            <a:avLst/>
          </a:prstGeom>
        </p:spPr>
      </p:pic>
      <p:grpSp>
        <p:nvGrpSpPr>
          <p:cNvPr id="29" name="Group 28">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30" name="Straight Connector 29">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10" name="Obrázek 9" descr="Obsah obrázku osoba, interiér, nemocniční pokoj&#10;&#10;Popis byl vytvořen automaticky">
            <a:extLst>
              <a:ext uri="{FF2B5EF4-FFF2-40B4-BE49-F238E27FC236}">
                <a16:creationId xmlns:a16="http://schemas.microsoft.com/office/drawing/2014/main" id="{A286D5A9-44F4-E8F8-1F28-981941A20A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04" b="-2"/>
          <a:stretch/>
        </p:blipFill>
        <p:spPr>
          <a:xfrm>
            <a:off x="4280448" y="406043"/>
            <a:ext cx="3549663" cy="3162873"/>
          </a:xfrm>
          <a:prstGeom prst="rect">
            <a:avLst/>
          </a:prstGeom>
        </p:spPr>
      </p:pic>
      <p:sp>
        <p:nvSpPr>
          <p:cNvPr id="35" name="Rectangle 34">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grpSp>
        <p:nvGrpSpPr>
          <p:cNvPr id="37" name="Group 36">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8" name="Straight Connector 37">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8" name="Obrázek 7">
            <a:extLst>
              <a:ext uri="{FF2B5EF4-FFF2-40B4-BE49-F238E27FC236}">
                <a16:creationId xmlns:a16="http://schemas.microsoft.com/office/drawing/2014/main" id="{E9C1157C-62BC-E628-0992-CA1CD0DF4B95}"/>
              </a:ext>
            </a:extLst>
          </p:cNvPr>
          <p:cNvPicPr>
            <a:picLocks noChangeAspect="1"/>
          </p:cNvPicPr>
          <p:nvPr/>
        </p:nvPicPr>
        <p:blipFill rotWithShape="1">
          <a:blip r:embed="rId4">
            <a:extLst>
              <a:ext uri="{28A0092B-C50C-407E-A947-70E740481C1C}">
                <a14:useLocalDpi xmlns:a14="http://schemas.microsoft.com/office/drawing/2010/main" val="0"/>
              </a:ext>
            </a:extLst>
          </a:blip>
          <a:srcRect r="25315" b="-3"/>
          <a:stretch/>
        </p:blipFill>
        <p:spPr>
          <a:xfrm>
            <a:off x="7949294" y="406043"/>
            <a:ext cx="3549663" cy="3162873"/>
          </a:xfrm>
          <a:prstGeom prst="rect">
            <a:avLst/>
          </a:prstGeom>
        </p:spPr>
      </p:pic>
      <p:sp>
        <p:nvSpPr>
          <p:cNvPr id="43" name="Rectangle 42">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grpSp>
        <p:nvGrpSpPr>
          <p:cNvPr id="45" name="Group 44">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6" name="Straight Connector 45">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6" name="Obdélník 5">
            <a:extLst>
              <a:ext uri="{FF2B5EF4-FFF2-40B4-BE49-F238E27FC236}">
                <a16:creationId xmlns:a16="http://schemas.microsoft.com/office/drawing/2014/main" id="{CD8933AC-3A01-B407-4025-845FB43530B5}"/>
              </a:ext>
            </a:extLst>
          </p:cNvPr>
          <p:cNvSpPr/>
          <p:nvPr/>
        </p:nvSpPr>
        <p:spPr>
          <a:xfrm>
            <a:off x="630936" y="4018137"/>
            <a:ext cx="4550664" cy="2129586"/>
          </a:xfrm>
          <a:prstGeom prst="rect">
            <a:avLst/>
          </a:prstGeom>
          <a:noFill/>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mj-ea"/>
                <a:cs typeface="+mj-cs"/>
              </a:rPr>
              <a:t>X-Rays in current medicine</a:t>
            </a:r>
          </a:p>
        </p:txBody>
      </p:sp>
      <p:sp>
        <p:nvSpPr>
          <p:cNvPr id="5" name="TextovéPole 4">
            <a:extLst>
              <a:ext uri="{FF2B5EF4-FFF2-40B4-BE49-F238E27FC236}">
                <a16:creationId xmlns:a16="http://schemas.microsoft.com/office/drawing/2014/main" id="{E7E72210-94DF-1774-8E67-060D6D878D39}"/>
              </a:ext>
            </a:extLst>
          </p:cNvPr>
          <p:cNvSpPr txBox="1"/>
          <p:nvPr/>
        </p:nvSpPr>
        <p:spPr>
          <a:xfrm>
            <a:off x="4590080" y="3848934"/>
            <a:ext cx="7316457" cy="2729047"/>
          </a:xfrm>
          <a:prstGeom prst="rect">
            <a:avLst/>
          </a:prstGeom>
          <a:noFill/>
        </p:spPr>
        <p:txBody>
          <a:bodyPr vert="horz" lIns="91440" tIns="45720" rIns="91440" bIns="45720" rtlCol="0" anchor="t">
            <a:normAutofit fontScale="77500" lnSpcReduction="20000"/>
          </a:bodyPr>
          <a:lstStyle/>
          <a:p>
            <a:pPr marL="0" marR="0" lvl="0" indent="-22860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a:rPr>
              <a:t>Various imaging methods </a:t>
            </a:r>
          </a:p>
          <a:p>
            <a:pPr marL="0" marR="0" lvl="0" indent="-22860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prstClr val="white"/>
                </a:solidFill>
                <a:effectLst/>
                <a:uLnTx/>
                <a:uFillTx/>
                <a:latin typeface="Arial"/>
              </a:rPr>
              <a:t>Sciagraphy</a:t>
            </a:r>
            <a:r>
              <a:rPr kumimoji="0" lang="cs-CZ" sz="2000" b="1" i="0" u="none" strike="noStrike" kern="1200" cap="none" spc="0" normalizeH="0" baseline="0" noProof="0" dirty="0">
                <a:ln>
                  <a:noFill/>
                </a:ln>
                <a:solidFill>
                  <a:prstClr val="white"/>
                </a:solidFill>
                <a:effectLst/>
                <a:uLnTx/>
                <a:uFillTx/>
                <a:latin typeface="Arial"/>
              </a:rPr>
              <a:t> </a:t>
            </a:r>
            <a:r>
              <a:rPr kumimoji="0" lang="cs-CZ" sz="2000" b="0" i="0" u="none" strike="noStrike" kern="1200" cap="none" spc="0" normalizeH="0" baseline="0" noProof="0" dirty="0">
                <a:ln>
                  <a:noFill/>
                </a:ln>
                <a:solidFill>
                  <a:prstClr val="white"/>
                </a:solidFill>
                <a:effectLst/>
                <a:uLnTx/>
                <a:uFillTx/>
                <a:latin typeface="Arial"/>
              </a:rPr>
              <a:t>(z </a:t>
            </a:r>
            <a:r>
              <a:rPr kumimoji="0" lang="cs-CZ" sz="2000" b="0" i="0" u="none" strike="noStrike" kern="1200" cap="none" spc="0" normalizeH="0" baseline="0" noProof="0" dirty="0">
                <a:ln>
                  <a:noFill/>
                </a:ln>
                <a:solidFill>
                  <a:prstClr val="white"/>
                </a:solidFill>
                <a:effectLst/>
                <a:uLnTx/>
                <a:uFillTx/>
                <a:latin typeface="Arial"/>
                <a:hlinkClick r:id="rId5" tooltip="Řečtina">
                  <a:extLst>
                    <a:ext uri="{A12FA001-AC4F-418D-AE19-62706E023703}">
                      <ahyp:hlinkClr xmlns:ahyp="http://schemas.microsoft.com/office/drawing/2018/hyperlinkcolor" val="tx"/>
                    </a:ext>
                  </a:extLst>
                </a:hlinkClick>
              </a:rPr>
              <a:t>řeckého</a:t>
            </a:r>
            <a:r>
              <a:rPr kumimoji="0" lang="cs-CZ" sz="2000" b="0" i="0" u="none" strike="noStrike" kern="1200" cap="none" spc="0" normalizeH="0" baseline="0" noProof="0" dirty="0">
                <a:ln>
                  <a:noFill/>
                </a:ln>
                <a:solidFill>
                  <a:prstClr val="white"/>
                </a:solidFill>
                <a:effectLst/>
                <a:uLnTx/>
                <a:uFillTx/>
                <a:latin typeface="Arial"/>
              </a:rPr>
              <a:t> </a:t>
            </a:r>
            <a:r>
              <a:rPr kumimoji="0" lang="cs-CZ" sz="2000" b="0" i="1" u="none" strike="noStrike" kern="1200" cap="none" spc="0" normalizeH="0" baseline="0" noProof="0" dirty="0" err="1">
                <a:ln>
                  <a:noFill/>
                </a:ln>
                <a:solidFill>
                  <a:prstClr val="white"/>
                </a:solidFill>
                <a:effectLst/>
                <a:uLnTx/>
                <a:uFillTx/>
                <a:latin typeface="Arial"/>
              </a:rPr>
              <a:t>skiá</a:t>
            </a:r>
            <a:r>
              <a:rPr kumimoji="0" lang="cs-CZ" sz="2000" b="0" i="0" u="none" strike="noStrike" kern="1200" cap="none" spc="0" normalizeH="0" baseline="0" noProof="0" dirty="0">
                <a:ln>
                  <a:noFill/>
                </a:ln>
                <a:solidFill>
                  <a:prstClr val="white"/>
                </a:solidFill>
                <a:effectLst/>
                <a:uLnTx/>
                <a:uFillTx/>
                <a:latin typeface="Arial"/>
              </a:rPr>
              <a:t> (</a:t>
            </a:r>
            <a:r>
              <a:rPr kumimoji="0" lang="el-GR" sz="2000" b="0" i="0" u="none" strike="noStrike" kern="1200" cap="none" spc="0" normalizeH="0" baseline="0" noProof="0" dirty="0">
                <a:ln>
                  <a:noFill/>
                </a:ln>
                <a:solidFill>
                  <a:prstClr val="white"/>
                </a:solidFill>
                <a:effectLst/>
                <a:uLnTx/>
                <a:uFillTx/>
                <a:latin typeface="Arial"/>
              </a:rPr>
              <a:t>σκιά) – „</a:t>
            </a:r>
            <a:r>
              <a:rPr kumimoji="0" lang="cs-CZ" sz="2000" b="0" i="0" u="none" strike="noStrike" kern="1200" cap="none" spc="0" normalizeH="0" baseline="0" noProof="0" dirty="0">
                <a:ln>
                  <a:noFill/>
                </a:ln>
                <a:solidFill>
                  <a:prstClr val="white"/>
                </a:solidFill>
                <a:effectLst/>
                <a:uLnTx/>
                <a:uFillTx/>
                <a:latin typeface="Arial"/>
              </a:rPr>
              <a:t>stín“ a </a:t>
            </a:r>
            <a:r>
              <a:rPr kumimoji="0" lang="cs-CZ" sz="2000" b="0" i="1" u="none" strike="noStrike" kern="1200" cap="none" spc="0" normalizeH="0" baseline="0" noProof="0" dirty="0" err="1">
                <a:ln>
                  <a:noFill/>
                </a:ln>
                <a:solidFill>
                  <a:prstClr val="white"/>
                </a:solidFill>
                <a:effectLst/>
                <a:uLnTx/>
                <a:uFillTx/>
                <a:latin typeface="Arial"/>
              </a:rPr>
              <a:t>grafie</a:t>
            </a:r>
            <a:r>
              <a:rPr kumimoji="0" lang="cs-CZ" sz="2000" b="0" i="0" u="none" strike="noStrike" kern="1200" cap="none" spc="0" normalizeH="0" baseline="0" noProof="0" dirty="0">
                <a:ln>
                  <a:noFill/>
                </a:ln>
                <a:solidFill>
                  <a:prstClr val="white"/>
                </a:solidFill>
                <a:effectLst/>
                <a:uLnTx/>
                <a:uFillTx/>
                <a:latin typeface="Arial"/>
              </a:rPr>
              <a:t> – „záznam“)</a:t>
            </a:r>
            <a:endParaRPr kumimoji="0" lang="en-US" sz="2000" b="1" i="0" u="none" strike="noStrike" kern="1200" cap="none" spc="0" normalizeH="0" baseline="0" noProof="0" dirty="0">
              <a:ln>
                <a:noFill/>
              </a:ln>
              <a:solidFill>
                <a:prstClr val="white"/>
              </a:solidFill>
              <a:effectLst/>
              <a:uLnTx/>
              <a:uFillTx/>
              <a:latin typeface="Arial"/>
            </a:endParaRPr>
          </a:p>
          <a:p>
            <a:pPr marL="0" marR="0" lvl="0" indent="-22860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prstClr val="white"/>
                </a:solidFill>
                <a:effectLst/>
                <a:uLnTx/>
                <a:uFillTx/>
                <a:latin typeface="Arial"/>
              </a:rPr>
              <a:t>skiascopy</a:t>
            </a:r>
            <a:r>
              <a:rPr kumimoji="0" lang="en-US" sz="2000" b="0" i="0" u="none" strike="noStrike" kern="1200" cap="none" spc="0" normalizeH="0" baseline="0" noProof="0" dirty="0">
                <a:ln>
                  <a:noFill/>
                </a:ln>
                <a:solidFill>
                  <a:prstClr val="white"/>
                </a:solidFill>
                <a:effectLst/>
                <a:uLnTx/>
                <a:uFillTx/>
                <a:latin typeface="Arial"/>
              </a:rPr>
              <a:t> (classical X-ray on screen, higher doses)</a:t>
            </a:r>
            <a:r>
              <a:rPr kumimoji="0" lang="cs-CZ" sz="2000" b="0" i="0" u="none" strike="noStrike" kern="1200" cap="none" spc="0" normalizeH="0" baseline="0" noProof="0" dirty="0">
                <a:ln>
                  <a:noFill/>
                </a:ln>
                <a:solidFill>
                  <a:prstClr val="white"/>
                </a:solidFill>
                <a:effectLst/>
                <a:uLnTx/>
                <a:uFillTx/>
                <a:latin typeface="Arial"/>
              </a:rPr>
              <a:t> – přímé pozorování</a:t>
            </a:r>
            <a:endParaRPr kumimoji="0" lang="en-US" sz="2000" b="0" i="0" u="none" strike="noStrike" kern="1200" cap="none" spc="0" normalizeH="0" baseline="0" noProof="0" dirty="0">
              <a:ln>
                <a:noFill/>
              </a:ln>
              <a:solidFill>
                <a:prstClr val="white"/>
              </a:solidFill>
              <a:effectLst/>
              <a:uLnTx/>
              <a:uFillTx/>
              <a:latin typeface="Arial"/>
            </a:endParaRPr>
          </a:p>
          <a:p>
            <a:pPr marL="0" marR="0" lvl="0" indent="-22860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a:rPr>
              <a:t>CT</a:t>
            </a:r>
            <a:r>
              <a:rPr kumimoji="0" lang="en-US" sz="2000" b="0" i="0" u="none" strike="noStrike" kern="1200" cap="none" spc="0" normalizeH="0" baseline="0" noProof="0" dirty="0">
                <a:ln>
                  <a:noFill/>
                </a:ln>
                <a:solidFill>
                  <a:prstClr val="white"/>
                </a:solidFill>
                <a:effectLst/>
                <a:uLnTx/>
                <a:uFillTx/>
                <a:latin typeface="Arial"/>
              </a:rPr>
              <a:t> (computed tomography)</a:t>
            </a:r>
          </a:p>
          <a:p>
            <a:pPr marL="0" marR="0" lvl="0" indent="-22860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a:rPr>
              <a:t>Mammography</a:t>
            </a:r>
          </a:p>
          <a:p>
            <a:pPr marL="0" marR="0" lvl="0" indent="-22860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a:rPr>
              <a:t>Angiography </a:t>
            </a:r>
            <a:r>
              <a:rPr kumimoji="0" lang="en-US" sz="2000" b="0" i="0" u="none" strike="noStrike" kern="1200" cap="none" spc="0" normalizeH="0" baseline="0" noProof="0" dirty="0">
                <a:ln>
                  <a:noFill/>
                </a:ln>
                <a:solidFill>
                  <a:prstClr val="white"/>
                </a:solidFill>
                <a:effectLst/>
                <a:uLnTx/>
                <a:uFillTx/>
                <a:latin typeface="Arial"/>
              </a:rPr>
              <a:t>(with contrast agents, higher doses)</a:t>
            </a:r>
          </a:p>
          <a:p>
            <a:pPr marL="0" marR="0" lvl="0" indent="-22860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a:rPr>
              <a:t>etc.</a:t>
            </a:r>
          </a:p>
        </p:txBody>
      </p:sp>
    </p:spTree>
    <p:extLst>
      <p:ext uri="{BB962C8B-B14F-4D97-AF65-F5344CB8AC3E}">
        <p14:creationId xmlns:p14="http://schemas.microsoft.com/office/powerpoint/2010/main" val="3148084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4" descr="https://upload.wikimedia.org/wikipedia/commons/thumb/e/e3/Technic_of_roentgenotherapy_to_treat_epitheleoma_of_the_face_-_1915.jpg/325px-Technic_of_roentgenotherapy_to_treat_epitheleoma_of_the_face_-_1915.jpg"/>
          <p:cNvPicPr/>
          <p:nvPr/>
        </p:nvPicPr>
        <p:blipFill>
          <a:blip r:embed="rId2" cstate="print"/>
          <a:stretch/>
        </p:blipFill>
        <p:spPr>
          <a:xfrm>
            <a:off x="601208" y="1319314"/>
            <a:ext cx="4538847" cy="5256793"/>
          </a:xfrm>
          <a:prstGeom prst="rect">
            <a:avLst/>
          </a:prstGeom>
          <a:ln w="19050">
            <a:solidFill>
              <a:schemeClr val="bg1"/>
            </a:solidFill>
          </a:ln>
        </p:spPr>
      </p:pic>
      <p:sp>
        <p:nvSpPr>
          <p:cNvPr id="6" name="Obdélník 5"/>
          <p:cNvSpPr/>
          <p:nvPr/>
        </p:nvSpPr>
        <p:spPr>
          <a:xfrm>
            <a:off x="601208" y="5525500"/>
            <a:ext cx="4538847" cy="1050607"/>
          </a:xfrm>
          <a:prstGeom prst="rect">
            <a:avLst/>
          </a:prstGeom>
          <a:solidFill>
            <a:srgbClr val="000000">
              <a:alpha val="50000"/>
            </a:srgbClr>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rPr>
              <a:t>X-ray apparatus used for treatment of </a:t>
            </a:r>
            <a:r>
              <a:rPr kumimoji="0" lang="en-US" sz="1400" b="0" i="0" u="none" strike="noStrike" kern="1200" cap="none" spc="0" normalizeH="0" baseline="0" noProof="0" err="1">
                <a:ln>
                  <a:noFill/>
                </a:ln>
                <a:solidFill>
                  <a:srgbClr val="FFFFFF"/>
                </a:solidFill>
                <a:effectLst/>
                <a:uLnTx/>
                <a:uFillTx/>
                <a:latin typeface="Arial"/>
              </a:rPr>
              <a:t>epithelioma</a:t>
            </a:r>
            <a:r>
              <a:rPr kumimoji="0" lang="en-US" sz="1400" b="0" i="0" u="none" strike="noStrike" kern="1200" cap="none" spc="0" normalizeH="0" baseline="0" noProof="0">
                <a:ln>
                  <a:noFill/>
                </a:ln>
                <a:solidFill>
                  <a:srgbClr val="FFFFFF"/>
                </a:solidFill>
                <a:effectLst/>
                <a:uLnTx/>
                <a:uFillTx/>
                <a:latin typeface="Arial"/>
              </a:rPr>
              <a:t> of the face, 1915. The tube is in a localizing shield, and a perforated sheet of metal is securely fashioned to the surface by adhesive plaster</a:t>
            </a:r>
            <a:endParaRPr kumimoji="0" lang="cs-CZ" sz="1400" b="0" i="0" u="none" strike="noStrike" kern="1200" cap="none" spc="0" normalizeH="0" baseline="0" noProof="0">
              <a:ln>
                <a:noFill/>
              </a:ln>
              <a:solidFill>
                <a:srgbClr val="FFFFFF"/>
              </a:solidFill>
              <a:effectLst/>
              <a:uLnTx/>
              <a:uFillTx/>
              <a:latin typeface="Arial"/>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4950" y="1319314"/>
            <a:ext cx="6463393" cy="5256793"/>
          </a:xfrm>
          <a:prstGeom prst="rect">
            <a:avLst/>
          </a:prstGeom>
          <a:ln w="19050">
            <a:solidFill>
              <a:schemeClr val="bg1"/>
            </a:solidFill>
          </a:ln>
        </p:spPr>
      </p:pic>
      <p:sp>
        <p:nvSpPr>
          <p:cNvPr id="9" name="Obdélník 8"/>
          <p:cNvSpPr/>
          <p:nvPr/>
        </p:nvSpPr>
        <p:spPr>
          <a:xfrm>
            <a:off x="5314950" y="5525500"/>
            <a:ext cx="6463393" cy="1050607"/>
          </a:xfrm>
          <a:prstGeom prst="rect">
            <a:avLst/>
          </a:prstGeom>
          <a:solidFill>
            <a:srgbClr val="000000">
              <a:alpha val="50000"/>
            </a:srgbClr>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rPr>
              <a:t>X-ray treatment of tuberculosis in 1910 </a:t>
            </a:r>
            <a:endParaRPr kumimoji="0" lang="cs-CZ" sz="2800" b="0" i="0" u="none" strike="noStrike" kern="1200" cap="none" spc="0" normalizeH="0" baseline="0" noProof="0" dirty="0">
              <a:ln>
                <a:noFill/>
              </a:ln>
              <a:solidFill>
                <a:srgbClr val="FFFFFF"/>
              </a:solidFill>
              <a:effectLst/>
              <a:uLnTx/>
              <a:uFillTx/>
              <a:latin typeface="Arial"/>
            </a:endParaRPr>
          </a:p>
        </p:txBody>
      </p:sp>
      <p:sp>
        <p:nvSpPr>
          <p:cNvPr id="3" name="Podnadpis 2"/>
          <p:cNvSpPr>
            <a:spLocks noGrp="1"/>
          </p:cNvSpPr>
          <p:nvPr>
            <p:ph type="subTitle"/>
          </p:nvPr>
        </p:nvSpPr>
        <p:spPr>
          <a:xfrm>
            <a:off x="838199" y="410442"/>
            <a:ext cx="10515599" cy="420624"/>
          </a:xfrm>
        </p:spPr>
        <p:txBody>
          <a:bodyPr vert="horz" lIns="91440" tIns="45720" rIns="91440" bIns="45720" rtlCol="0">
            <a:noAutofit/>
          </a:bodyPr>
          <a:lstStyle/>
          <a:p>
            <a:pPr algn="ctr" rtl="0">
              <a:lnSpc>
                <a:spcPct val="90000"/>
              </a:lnSpc>
              <a:spcBef>
                <a:spcPts val="1000"/>
              </a:spcBef>
            </a:pPr>
            <a:r>
              <a:rPr lang="en-US" sz="4000" kern="1200" dirty="0" err="1">
                <a:solidFill>
                  <a:schemeClr val="bg1"/>
                </a:solidFill>
                <a:latin typeface="+mn-lt"/>
                <a:ea typeface="+mn-ea"/>
                <a:cs typeface="+mn-cs"/>
              </a:rPr>
              <a:t>Radioterapie</a:t>
            </a:r>
            <a:r>
              <a:rPr lang="en-US" sz="4000" kern="1200" dirty="0">
                <a:solidFill>
                  <a:schemeClr val="bg1"/>
                </a:solidFill>
                <a:latin typeface="+mn-lt"/>
                <a:ea typeface="+mn-ea"/>
                <a:cs typeface="+mn-cs"/>
              </a:rPr>
              <a:t> </a:t>
            </a:r>
            <a:r>
              <a:rPr lang="en-US" sz="4000" kern="1200" dirty="0" err="1">
                <a:solidFill>
                  <a:schemeClr val="bg1"/>
                </a:solidFill>
                <a:latin typeface="+mn-lt"/>
                <a:ea typeface="+mn-ea"/>
                <a:cs typeface="+mn-cs"/>
              </a:rPr>
              <a:t>paprsky</a:t>
            </a:r>
            <a:r>
              <a:rPr lang="en-US" sz="4000" kern="1200" dirty="0">
                <a:solidFill>
                  <a:schemeClr val="bg1"/>
                </a:solidFill>
                <a:latin typeface="+mn-lt"/>
                <a:ea typeface="+mn-ea"/>
                <a:cs typeface="+mn-cs"/>
              </a:rPr>
              <a:t> X</a:t>
            </a:r>
          </a:p>
        </p:txBody>
      </p:sp>
      <p:sp>
        <p:nvSpPr>
          <p:cNvPr id="8" name="TextovéPole 7">
            <a:extLst>
              <a:ext uri="{FF2B5EF4-FFF2-40B4-BE49-F238E27FC236}">
                <a16:creationId xmlns:a16="http://schemas.microsoft.com/office/drawing/2014/main" id="{8ADA7EB4-725E-F185-367D-6E7395A4D5EF}"/>
              </a:ext>
            </a:extLst>
          </p:cNvPr>
          <p:cNvSpPr txBox="1"/>
          <p:nvPr/>
        </p:nvSpPr>
        <p:spPr>
          <a:xfrm>
            <a:off x="5586108" y="1035422"/>
            <a:ext cx="6094378" cy="276999"/>
          </a:xfrm>
          <a:prstGeom prst="rect">
            <a:avLst/>
          </a:prstGeom>
          <a:noFill/>
        </p:spPr>
        <p:txBody>
          <a:bodyPr wrap="square">
            <a:spAutoFit/>
          </a:bodyPr>
          <a:lstStyle/>
          <a:p>
            <a:r>
              <a:rPr lang="cs-CZ" sz="1200" dirty="0" err="1">
                <a:solidFill>
                  <a:schemeClr val="bg1"/>
                </a:solidFill>
              </a:rPr>
              <a:t>Research</a:t>
            </a:r>
            <a:r>
              <a:rPr lang="cs-CZ" sz="1200" dirty="0">
                <a:solidFill>
                  <a:schemeClr val="bg1"/>
                </a:solidFill>
              </a:rPr>
              <a:t> </a:t>
            </a:r>
            <a:r>
              <a:rPr lang="cs-CZ" sz="1200" dirty="0" err="1">
                <a:solidFill>
                  <a:schemeClr val="bg1"/>
                </a:solidFill>
              </a:rPr>
              <a:t>Article</a:t>
            </a:r>
            <a:r>
              <a:rPr lang="cs-CZ" sz="1200" dirty="0">
                <a:solidFill>
                  <a:schemeClr val="bg1"/>
                </a:solidFill>
              </a:rPr>
              <a:t>: https://www.birpublications.org/doi/epdf/10.1259/bir.1926.0081</a:t>
            </a:r>
          </a:p>
        </p:txBody>
      </p:sp>
    </p:spTree>
    <p:extLst>
      <p:ext uri="{BB962C8B-B14F-4D97-AF65-F5344CB8AC3E}">
        <p14:creationId xmlns:p14="http://schemas.microsoft.com/office/powerpoint/2010/main" val="2426453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376633-513E-2BAE-4C11-5138BA2A2D70}"/>
              </a:ext>
            </a:extLst>
          </p:cNvPr>
          <p:cNvSpPr>
            <a:spLocks noGrp="1"/>
          </p:cNvSpPr>
          <p:nvPr>
            <p:ph type="title"/>
          </p:nvPr>
        </p:nvSpPr>
        <p:spPr>
          <a:xfrm>
            <a:off x="723089" y="260231"/>
            <a:ext cx="4113299" cy="1325160"/>
          </a:xfrm>
        </p:spPr>
        <p:txBody>
          <a:bodyPr/>
          <a:lstStyle/>
          <a:p>
            <a:r>
              <a:rPr lang="en-US" sz="3200" b="1" dirty="0"/>
              <a:t>RADIOTHERAPY OF TUBERCULOSIS</a:t>
            </a:r>
            <a:endParaRPr lang="cs-CZ" sz="3200" b="1" dirty="0"/>
          </a:p>
        </p:txBody>
      </p:sp>
      <p:pic>
        <p:nvPicPr>
          <p:cNvPr id="5" name="Obrázek 4" descr="Obsah obrázku text, Písmo, černobílá, snímek obrazovky&#10;&#10;Popis byl vytvořen automaticky">
            <a:extLst>
              <a:ext uri="{FF2B5EF4-FFF2-40B4-BE49-F238E27FC236}">
                <a16:creationId xmlns:a16="http://schemas.microsoft.com/office/drawing/2014/main" id="{2C79E144-E05B-B11E-CEF2-CA8D27F5F24C}"/>
              </a:ext>
            </a:extLst>
          </p:cNvPr>
          <p:cNvPicPr>
            <a:picLocks noChangeAspect="1"/>
          </p:cNvPicPr>
          <p:nvPr/>
        </p:nvPicPr>
        <p:blipFill rotWithShape="1">
          <a:blip r:embed="rId2">
            <a:extLst>
              <a:ext uri="{28A0092B-C50C-407E-A947-70E740481C1C}">
                <a14:useLocalDpi xmlns:a14="http://schemas.microsoft.com/office/drawing/2010/main" val="0"/>
              </a:ext>
            </a:extLst>
          </a:blip>
          <a:srcRect t="31879"/>
          <a:stretch/>
        </p:blipFill>
        <p:spPr>
          <a:xfrm>
            <a:off x="5690681" y="112877"/>
            <a:ext cx="6168034" cy="6632245"/>
          </a:xfrm>
          <a:prstGeom prst="rect">
            <a:avLst/>
          </a:prstGeom>
        </p:spPr>
      </p:pic>
      <p:sp>
        <p:nvSpPr>
          <p:cNvPr id="7" name="TextovéPole 6">
            <a:extLst>
              <a:ext uri="{FF2B5EF4-FFF2-40B4-BE49-F238E27FC236}">
                <a16:creationId xmlns:a16="http://schemas.microsoft.com/office/drawing/2014/main" id="{B4C970AF-0994-0746-9ACC-9E53C88936FB}"/>
              </a:ext>
            </a:extLst>
          </p:cNvPr>
          <p:cNvSpPr txBox="1"/>
          <p:nvPr/>
        </p:nvSpPr>
        <p:spPr>
          <a:xfrm>
            <a:off x="674449" y="1843169"/>
            <a:ext cx="4101830" cy="923330"/>
          </a:xfrm>
          <a:prstGeom prst="rect">
            <a:avLst/>
          </a:prstGeom>
          <a:noFill/>
        </p:spPr>
        <p:txBody>
          <a:bodyPr wrap="square">
            <a:spAutoFit/>
          </a:bodyPr>
          <a:lstStyle/>
          <a:p>
            <a:r>
              <a:rPr lang="cs-CZ" dirty="0"/>
              <a:t>https://www.birpublications.org/doi/abs/10.1259/bir.1926.0081?journalCode=bir</a:t>
            </a:r>
          </a:p>
        </p:txBody>
      </p:sp>
      <p:pic>
        <p:nvPicPr>
          <p:cNvPr id="8" name="Obrázek 7" descr="Obsah obrázku text, Písmo, černobílá, snímek obrazovky&#10;&#10;Popis byl vytvořen automaticky">
            <a:extLst>
              <a:ext uri="{FF2B5EF4-FFF2-40B4-BE49-F238E27FC236}">
                <a16:creationId xmlns:a16="http://schemas.microsoft.com/office/drawing/2014/main" id="{76A19A72-C884-C390-41C0-155851E3116C}"/>
              </a:ext>
            </a:extLst>
          </p:cNvPr>
          <p:cNvPicPr>
            <a:picLocks noChangeAspect="1"/>
          </p:cNvPicPr>
          <p:nvPr/>
        </p:nvPicPr>
        <p:blipFill rotWithShape="1">
          <a:blip r:embed="rId2">
            <a:extLst>
              <a:ext uri="{28A0092B-C50C-407E-A947-70E740481C1C}">
                <a14:useLocalDpi xmlns:a14="http://schemas.microsoft.com/office/drawing/2010/main" val="0"/>
              </a:ext>
            </a:extLst>
          </a:blip>
          <a:srcRect l="17502" t="-301" b="96506"/>
          <a:stretch/>
        </p:blipFill>
        <p:spPr>
          <a:xfrm>
            <a:off x="333285" y="1542183"/>
            <a:ext cx="5062857" cy="367679"/>
          </a:xfrm>
          <a:prstGeom prst="rect">
            <a:avLst/>
          </a:prstGeom>
        </p:spPr>
      </p:pic>
      <p:sp>
        <p:nvSpPr>
          <p:cNvPr id="9" name="Obdélník 8">
            <a:extLst>
              <a:ext uri="{FF2B5EF4-FFF2-40B4-BE49-F238E27FC236}">
                <a16:creationId xmlns:a16="http://schemas.microsoft.com/office/drawing/2014/main" id="{CF622AA6-013D-5BC0-058A-98B79BC6D6CD}"/>
              </a:ext>
            </a:extLst>
          </p:cNvPr>
          <p:cNvSpPr/>
          <p:nvPr/>
        </p:nvSpPr>
        <p:spPr>
          <a:xfrm>
            <a:off x="5556250" y="2237362"/>
            <a:ext cx="6097486" cy="1566153"/>
          </a:xfrm>
          <a:prstGeom prst="rect">
            <a:avLst/>
          </a:prstGeom>
          <a:solidFill>
            <a:srgbClr val="FFC000">
              <a:alpha val="30196"/>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a:extLst>
              <a:ext uri="{FF2B5EF4-FFF2-40B4-BE49-F238E27FC236}">
                <a16:creationId xmlns:a16="http://schemas.microsoft.com/office/drawing/2014/main" id="{EDF752DA-A136-FECF-A2D5-434282913AE4}"/>
              </a:ext>
            </a:extLst>
          </p:cNvPr>
          <p:cNvSpPr txBox="1"/>
          <p:nvPr/>
        </p:nvSpPr>
        <p:spPr>
          <a:xfrm>
            <a:off x="451421" y="5203962"/>
            <a:ext cx="3009534" cy="369332"/>
          </a:xfrm>
          <a:prstGeom prst="rect">
            <a:avLst/>
          </a:prstGeom>
          <a:noFill/>
        </p:spPr>
        <p:txBody>
          <a:bodyPr wrap="square">
            <a:spAutoFit/>
          </a:bodyPr>
          <a:lstStyle/>
          <a:p>
            <a:r>
              <a:rPr lang="cs-CZ" dirty="0" err="1"/>
              <a:t>Mycobacterium</a:t>
            </a:r>
            <a:r>
              <a:rPr lang="cs-CZ" dirty="0"/>
              <a:t> </a:t>
            </a:r>
            <a:r>
              <a:rPr lang="cs-CZ" dirty="0" err="1"/>
              <a:t>tuberculosi</a:t>
            </a:r>
            <a:endParaRPr lang="cs-CZ" dirty="0"/>
          </a:p>
        </p:txBody>
      </p:sp>
      <p:sp>
        <p:nvSpPr>
          <p:cNvPr id="17" name="TextovéPole 16">
            <a:extLst>
              <a:ext uri="{FF2B5EF4-FFF2-40B4-BE49-F238E27FC236}">
                <a16:creationId xmlns:a16="http://schemas.microsoft.com/office/drawing/2014/main" id="{0E3D8928-8BC2-9757-AEE9-5F833FF464C5}"/>
              </a:ext>
            </a:extLst>
          </p:cNvPr>
          <p:cNvSpPr txBox="1"/>
          <p:nvPr/>
        </p:nvSpPr>
        <p:spPr>
          <a:xfrm>
            <a:off x="480982" y="5525902"/>
            <a:ext cx="5142484" cy="646331"/>
          </a:xfrm>
          <a:prstGeom prst="rect">
            <a:avLst/>
          </a:prstGeom>
          <a:noFill/>
        </p:spPr>
        <p:txBody>
          <a:bodyPr wrap="square">
            <a:spAutoFit/>
          </a:bodyPr>
          <a:lstStyle/>
          <a:p>
            <a:r>
              <a:rPr lang="en-US" dirty="0"/>
              <a:t>Organism viability began to decrease at radiation levels of 10 Gy…</a:t>
            </a:r>
            <a:endParaRPr lang="cs-CZ" dirty="0"/>
          </a:p>
        </p:txBody>
      </p:sp>
      <p:sp>
        <p:nvSpPr>
          <p:cNvPr id="19" name="TextovéPole 18">
            <a:extLst>
              <a:ext uri="{FF2B5EF4-FFF2-40B4-BE49-F238E27FC236}">
                <a16:creationId xmlns:a16="http://schemas.microsoft.com/office/drawing/2014/main" id="{8B13F3FF-93CA-AFFF-E2D1-1E8612C33CE9}"/>
              </a:ext>
            </a:extLst>
          </p:cNvPr>
          <p:cNvSpPr txBox="1"/>
          <p:nvPr/>
        </p:nvSpPr>
        <p:spPr>
          <a:xfrm>
            <a:off x="480982" y="6166832"/>
            <a:ext cx="4700618" cy="369332"/>
          </a:xfrm>
          <a:prstGeom prst="rect">
            <a:avLst/>
          </a:prstGeom>
          <a:noFill/>
        </p:spPr>
        <p:txBody>
          <a:bodyPr wrap="square">
            <a:spAutoFit/>
          </a:bodyPr>
          <a:lstStyle/>
          <a:p>
            <a:r>
              <a:rPr lang="cs-CZ" dirty="0">
                <a:hlinkClick r:id="rId3" tooltip="Persistent link using digital object identifier"/>
              </a:rPr>
              <a:t>https://doi.org/10.1378/chest.66.3.240</a:t>
            </a:r>
            <a:endParaRPr lang="cs-CZ" dirty="0"/>
          </a:p>
        </p:txBody>
      </p:sp>
      <p:pic>
        <p:nvPicPr>
          <p:cNvPr id="20" name="Obrázek 19">
            <a:extLst>
              <a:ext uri="{FF2B5EF4-FFF2-40B4-BE49-F238E27FC236}">
                <a16:creationId xmlns:a16="http://schemas.microsoft.com/office/drawing/2014/main" id="{FF98E545-4B69-A5B8-F888-1D613A4CD190}"/>
              </a:ext>
            </a:extLst>
          </p:cNvPr>
          <p:cNvPicPr>
            <a:picLocks noChangeAspect="1"/>
          </p:cNvPicPr>
          <p:nvPr/>
        </p:nvPicPr>
        <p:blipFill>
          <a:blip r:embed="rId4"/>
          <a:stretch>
            <a:fillRect/>
          </a:stretch>
        </p:blipFill>
        <p:spPr>
          <a:xfrm>
            <a:off x="538264" y="2828827"/>
            <a:ext cx="4749656" cy="2374828"/>
          </a:xfrm>
          <a:prstGeom prst="rect">
            <a:avLst/>
          </a:prstGeom>
        </p:spPr>
      </p:pic>
    </p:spTree>
    <p:extLst>
      <p:ext uri="{BB962C8B-B14F-4D97-AF65-F5344CB8AC3E}">
        <p14:creationId xmlns:p14="http://schemas.microsoft.com/office/powerpoint/2010/main" val="973083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107807F3-E76E-C73C-66D8-A6320AEDF1A3}"/>
              </a:ext>
            </a:extLst>
          </p:cNvPr>
          <p:cNvPicPr>
            <a:picLocks noChangeAspect="1"/>
          </p:cNvPicPr>
          <p:nvPr/>
        </p:nvPicPr>
        <p:blipFill>
          <a:blip r:embed="rId2"/>
          <a:stretch>
            <a:fillRect/>
          </a:stretch>
        </p:blipFill>
        <p:spPr>
          <a:xfrm>
            <a:off x="3867814" y="214526"/>
            <a:ext cx="8083278" cy="6437725"/>
          </a:xfrm>
          <a:prstGeom prst="rect">
            <a:avLst/>
          </a:prstGeom>
        </p:spPr>
      </p:pic>
      <p:sp>
        <p:nvSpPr>
          <p:cNvPr id="14" name="TextovéPole 13">
            <a:extLst>
              <a:ext uri="{FF2B5EF4-FFF2-40B4-BE49-F238E27FC236}">
                <a16:creationId xmlns:a16="http://schemas.microsoft.com/office/drawing/2014/main" id="{A25D3531-0125-5E7F-B560-9E740596DD71}"/>
              </a:ext>
            </a:extLst>
          </p:cNvPr>
          <p:cNvSpPr txBox="1"/>
          <p:nvPr/>
        </p:nvSpPr>
        <p:spPr>
          <a:xfrm>
            <a:off x="527652" y="945703"/>
            <a:ext cx="2632582" cy="1077218"/>
          </a:xfrm>
          <a:prstGeom prst="rect">
            <a:avLst/>
          </a:prstGeom>
          <a:noFill/>
        </p:spPr>
        <p:txBody>
          <a:bodyPr wrap="square">
            <a:spAutoFit/>
          </a:bodyPr>
          <a:lstStyle/>
          <a:p>
            <a:r>
              <a:rPr lang="cs-CZ" sz="3200" dirty="0">
                <a:solidFill>
                  <a:srgbClr val="FF0000"/>
                </a:solidFill>
              </a:rPr>
              <a:t>IR and </a:t>
            </a:r>
            <a:r>
              <a:rPr lang="cs-CZ" sz="3200" dirty="0" err="1">
                <a:solidFill>
                  <a:srgbClr val="FF0000"/>
                </a:solidFill>
              </a:rPr>
              <a:t>Tuberculosis</a:t>
            </a:r>
            <a:endParaRPr lang="cs-CZ" sz="3200" dirty="0">
              <a:solidFill>
                <a:srgbClr val="FF0000"/>
              </a:solidFill>
            </a:endParaRPr>
          </a:p>
        </p:txBody>
      </p:sp>
      <p:pic>
        <p:nvPicPr>
          <p:cNvPr id="2" name="Obrázek 1" descr="Obsah obrázku rentgenový snímek, Černobílá fotografie, černobílý, černobílá&#10;&#10;Popis byl vytvořen automaticky">
            <a:extLst>
              <a:ext uri="{FF2B5EF4-FFF2-40B4-BE49-F238E27FC236}">
                <a16:creationId xmlns:a16="http://schemas.microsoft.com/office/drawing/2014/main" id="{D3FE3079-92EC-38A2-FFAE-F69FAAB7A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74" y="2617891"/>
            <a:ext cx="3219450" cy="2962275"/>
          </a:xfrm>
          <a:prstGeom prst="rect">
            <a:avLst/>
          </a:prstGeom>
        </p:spPr>
      </p:pic>
    </p:spTree>
    <p:extLst>
      <p:ext uri="{BB962C8B-B14F-4D97-AF65-F5344CB8AC3E}">
        <p14:creationId xmlns:p14="http://schemas.microsoft.com/office/powerpoint/2010/main" val="1393261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107807F3-E76E-C73C-66D8-A6320AEDF1A3}"/>
              </a:ext>
            </a:extLst>
          </p:cNvPr>
          <p:cNvPicPr>
            <a:picLocks noChangeAspect="1"/>
          </p:cNvPicPr>
          <p:nvPr/>
        </p:nvPicPr>
        <p:blipFill>
          <a:blip r:embed="rId2"/>
          <a:stretch>
            <a:fillRect/>
          </a:stretch>
        </p:blipFill>
        <p:spPr>
          <a:xfrm>
            <a:off x="3867814" y="214526"/>
            <a:ext cx="8083278" cy="6437725"/>
          </a:xfrm>
          <a:prstGeom prst="rect">
            <a:avLst/>
          </a:prstGeom>
        </p:spPr>
      </p:pic>
      <p:sp>
        <p:nvSpPr>
          <p:cNvPr id="14" name="TextovéPole 13">
            <a:extLst>
              <a:ext uri="{FF2B5EF4-FFF2-40B4-BE49-F238E27FC236}">
                <a16:creationId xmlns:a16="http://schemas.microsoft.com/office/drawing/2014/main" id="{A25D3531-0125-5E7F-B560-9E740596DD71}"/>
              </a:ext>
            </a:extLst>
          </p:cNvPr>
          <p:cNvSpPr txBox="1"/>
          <p:nvPr/>
        </p:nvSpPr>
        <p:spPr>
          <a:xfrm>
            <a:off x="527652" y="945703"/>
            <a:ext cx="2632582"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200" b="0" i="0" u="none" strike="noStrike" kern="1200" cap="none" spc="0" normalizeH="0" baseline="0" noProof="0" dirty="0">
                <a:ln>
                  <a:noFill/>
                </a:ln>
                <a:solidFill>
                  <a:srgbClr val="FF0000"/>
                </a:solidFill>
                <a:effectLst/>
                <a:uLnTx/>
                <a:uFillTx/>
                <a:latin typeface="Arial"/>
              </a:rPr>
              <a:t>IR and </a:t>
            </a:r>
            <a:r>
              <a:rPr kumimoji="0" lang="cs-CZ" sz="3200" b="0" i="0" u="none" strike="noStrike" kern="1200" cap="none" spc="0" normalizeH="0" baseline="0" noProof="0" dirty="0" err="1">
                <a:ln>
                  <a:noFill/>
                </a:ln>
                <a:solidFill>
                  <a:srgbClr val="FF0000"/>
                </a:solidFill>
                <a:effectLst/>
                <a:uLnTx/>
                <a:uFillTx/>
                <a:latin typeface="Arial"/>
              </a:rPr>
              <a:t>Tuberculosis</a:t>
            </a:r>
            <a:endParaRPr kumimoji="0" lang="cs-CZ" sz="3200" b="0" i="0" u="none" strike="noStrike" kern="1200" cap="none" spc="0" normalizeH="0" baseline="0" noProof="0" dirty="0">
              <a:ln>
                <a:noFill/>
              </a:ln>
              <a:solidFill>
                <a:srgbClr val="FF0000"/>
              </a:solidFill>
              <a:effectLst/>
              <a:uLnTx/>
              <a:uFillTx/>
              <a:latin typeface="Arial"/>
            </a:endParaRPr>
          </a:p>
        </p:txBody>
      </p:sp>
      <p:pic>
        <p:nvPicPr>
          <p:cNvPr id="2" name="Obrázek 1" descr="Obsah obrázku rentgenový snímek, Černobílá fotografie, černobílý, černobílá&#10;&#10;Popis byl vytvořen automaticky">
            <a:extLst>
              <a:ext uri="{FF2B5EF4-FFF2-40B4-BE49-F238E27FC236}">
                <a16:creationId xmlns:a16="http://schemas.microsoft.com/office/drawing/2014/main" id="{D3FE3079-92EC-38A2-FFAE-F69FAAB7A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74" y="2617891"/>
            <a:ext cx="3219450" cy="2962275"/>
          </a:xfrm>
          <a:prstGeom prst="rect">
            <a:avLst/>
          </a:prstGeom>
        </p:spPr>
      </p:pic>
    </p:spTree>
    <p:extLst>
      <p:ext uri="{BB962C8B-B14F-4D97-AF65-F5344CB8AC3E}">
        <p14:creationId xmlns:p14="http://schemas.microsoft.com/office/powerpoint/2010/main" val="1183061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520B01-A2E4-41C2-8A8F-7683F2508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ovéPole 10">
            <a:extLst>
              <a:ext uri="{FF2B5EF4-FFF2-40B4-BE49-F238E27FC236}">
                <a16:creationId xmlns:a16="http://schemas.microsoft.com/office/drawing/2014/main" id="{E4C91870-DA14-016C-64FD-6D5D97817A89}"/>
              </a:ext>
            </a:extLst>
          </p:cNvPr>
          <p:cNvSpPr txBox="1"/>
          <p:nvPr/>
        </p:nvSpPr>
        <p:spPr>
          <a:xfrm>
            <a:off x="4354513" y="1298575"/>
            <a:ext cx="3505200" cy="3114698"/>
          </a:xfrm>
          <a:prstGeom prst="rect">
            <a:avLst/>
          </a:prstGeom>
        </p:spPr>
        <p:txBody>
          <a:bodyPr vert="horz" lIns="91440" tIns="45720" rIns="91440" bIns="45720" rtlCol="0" anchor="b">
            <a:normAutofit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cs-CZ" sz="5600" b="0" i="0" u="none" strike="noStrike" kern="1200" cap="none" spc="0" normalizeH="0" baseline="0" noProof="0" dirty="0">
                <a:ln>
                  <a:noFill/>
                </a:ln>
                <a:solidFill>
                  <a:prstClr val="white"/>
                </a:solidFill>
                <a:effectLst/>
                <a:uLnTx/>
                <a:uFillTx/>
                <a:latin typeface="Calibri Light"/>
                <a:ea typeface="+mn-ea"/>
                <a:cs typeface="+mn-cs"/>
              </a:rPr>
              <a:t>T</a:t>
            </a:r>
            <a:r>
              <a:rPr kumimoji="0" lang="en-US" sz="5600" b="0" i="0" u="none" strike="noStrike" kern="1200" cap="none" spc="0" normalizeH="0" baseline="0" noProof="0" dirty="0">
                <a:ln>
                  <a:noFill/>
                </a:ln>
                <a:solidFill>
                  <a:prstClr val="white"/>
                </a:solidFill>
                <a:effectLst/>
                <a:uLnTx/>
                <a:uFillTx/>
                <a:latin typeface="Calibri Light"/>
                <a:ea typeface="+mn-ea"/>
                <a:cs typeface="+mn-cs"/>
              </a:rPr>
              <a:t>he famous first X-ray “portraits”</a:t>
            </a:r>
          </a:p>
        </p:txBody>
      </p:sp>
      <p:grpSp>
        <p:nvGrpSpPr>
          <p:cNvPr id="18" name="Group 17">
            <a:extLst>
              <a:ext uri="{FF2B5EF4-FFF2-40B4-BE49-F238E27FC236}">
                <a16:creationId xmlns:a16="http://schemas.microsoft.com/office/drawing/2014/main" id="{1F634C0A-A487-42AF-8DFD-4DAD62FE92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19" name="Freeform: Shape 18">
              <a:extLst>
                <a:ext uri="{FF2B5EF4-FFF2-40B4-BE49-F238E27FC236}">
                  <a16:creationId xmlns:a16="http://schemas.microsoft.com/office/drawing/2014/main" id="{7412B137-E115-42F2-8CF9-67E40B5D2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0779E94B-3A8C-4695-9DA1-2EDEFB170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Obrázek 4" descr="Obsah obrázku rozostření&#10;&#10;Popis byl vytvořen automaticky">
            <a:extLst>
              <a:ext uri="{FF2B5EF4-FFF2-40B4-BE49-F238E27FC236}">
                <a16:creationId xmlns:a16="http://schemas.microsoft.com/office/drawing/2014/main" id="{4E13A618-5568-1D03-5274-63E76F57D28C}"/>
              </a:ext>
            </a:extLst>
          </p:cNvPr>
          <p:cNvPicPr>
            <a:picLocks noChangeAspect="1"/>
          </p:cNvPicPr>
          <p:nvPr/>
        </p:nvPicPr>
        <p:blipFill rotWithShape="1">
          <a:blip r:embed="rId2">
            <a:extLst>
              <a:ext uri="{28A0092B-C50C-407E-A947-70E740481C1C}">
                <a14:useLocalDpi xmlns:a14="http://schemas.microsoft.com/office/drawing/2010/main" val="0"/>
              </a:ext>
            </a:extLst>
          </a:blip>
          <a:srcRect l="12930" r="4140"/>
          <a:stretch/>
        </p:blipFill>
        <p:spPr>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grpSp>
        <p:nvGrpSpPr>
          <p:cNvPr id="22" name="Group 21">
            <a:extLst>
              <a:ext uri="{FF2B5EF4-FFF2-40B4-BE49-F238E27FC236}">
                <a16:creationId xmlns:a16="http://schemas.microsoft.com/office/drawing/2014/main" id="{066EE5A2-0D35-4D6A-A5C7-1CA91F740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9" y="0"/>
            <a:ext cx="1339053" cy="6858000"/>
            <a:chOff x="2661507" y="0"/>
            <a:chExt cx="1339053" cy="6858000"/>
          </a:xfrm>
        </p:grpSpPr>
        <p:sp>
          <p:nvSpPr>
            <p:cNvPr id="23" name="Freeform: Shape 22">
              <a:extLst>
                <a:ext uri="{FF2B5EF4-FFF2-40B4-BE49-F238E27FC236}">
                  <a16:creationId xmlns:a16="http://schemas.microsoft.com/office/drawing/2014/main" id="{4DFBB771-C61C-4F38-ABBB-98A2D847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6" name="Group 25">
            <a:extLst>
              <a:ext uri="{FF2B5EF4-FFF2-40B4-BE49-F238E27FC236}">
                <a16:creationId xmlns:a16="http://schemas.microsoft.com/office/drawing/2014/main" id="{56AA1647-0DA6-4A17-B3E1-95D61BD54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sp>
          <p:nvSpPr>
            <p:cNvPr id="27" name="Freeform: Shape 26">
              <a:extLst>
                <a:ext uri="{FF2B5EF4-FFF2-40B4-BE49-F238E27FC236}">
                  <a16:creationId xmlns:a16="http://schemas.microsoft.com/office/drawing/2014/main" id="{1F1D8352-2F00-4057-8781-E455C455B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3BE70D92-7E07-4A6F-BD82-729F71C26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9" name="Obrázek 8" descr="Obsah obrázku zeď, bílé, černá&#10;&#10;Popis byl vytvořen automaticky">
            <a:extLst>
              <a:ext uri="{FF2B5EF4-FFF2-40B4-BE49-F238E27FC236}">
                <a16:creationId xmlns:a16="http://schemas.microsoft.com/office/drawing/2014/main" id="{74AEBF63-814E-6CCE-7F99-2B541C14BA51}"/>
              </a:ext>
            </a:extLst>
          </p:cNvPr>
          <p:cNvPicPr>
            <a:picLocks noChangeAspect="1"/>
          </p:cNvPicPr>
          <p:nvPr/>
        </p:nvPicPr>
        <p:blipFill rotWithShape="1">
          <a:blip r:embed="rId4">
            <a:extLst>
              <a:ext uri="{28A0092B-C50C-407E-A947-70E740481C1C}">
                <a14:useLocalDpi xmlns:a14="http://schemas.microsoft.com/office/drawing/2010/main" val="0"/>
              </a:ext>
            </a:extLst>
          </a:blip>
          <a:srcRect l="20493" r="22492"/>
          <a:stretch/>
        </p:blipFill>
        <p:spPr>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grpSp>
        <p:nvGrpSpPr>
          <p:cNvPr id="30" name="Group 29">
            <a:extLst>
              <a:ext uri="{FF2B5EF4-FFF2-40B4-BE49-F238E27FC236}">
                <a16:creationId xmlns:a16="http://schemas.microsoft.com/office/drawing/2014/main" id="{08D20F07-CD49-4F17-BC00-9429DA80C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31" name="Freeform: Shape 30">
              <a:extLst>
                <a:ext uri="{FF2B5EF4-FFF2-40B4-BE49-F238E27FC236}">
                  <a16:creationId xmlns:a16="http://schemas.microsoft.com/office/drawing/2014/main" id="{11F66703-4D0D-42DF-8150-991FE9F8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E96840F9-95E6-4C98-BFE4-21B595423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3" name="TextovéPole 12">
            <a:extLst>
              <a:ext uri="{FF2B5EF4-FFF2-40B4-BE49-F238E27FC236}">
                <a16:creationId xmlns:a16="http://schemas.microsoft.com/office/drawing/2014/main" id="{F4A601DD-A131-2801-4196-52607EAA828C}"/>
              </a:ext>
            </a:extLst>
          </p:cNvPr>
          <p:cNvSpPr txBox="1"/>
          <p:nvPr/>
        </p:nvSpPr>
        <p:spPr>
          <a:xfrm>
            <a:off x="4594897" y="5357800"/>
            <a:ext cx="401671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a:ea typeface="+mn-ea"/>
                <a:cs typeface="+mn-cs"/>
              </a:rPr>
              <a:t>The well-known Photo 51, the diffraction pattern from DNA in its so-called </a:t>
            </a:r>
            <a:r>
              <a:rPr kumimoji="0" lang="cs-CZ" sz="1800" b="0" i="0" u="none" strike="noStrike" kern="1200" cap="none" spc="0" normalizeH="0" baseline="0" noProof="0" dirty="0">
                <a:ln>
                  <a:noFill/>
                </a:ln>
                <a:solidFill>
                  <a:srgbClr val="FFC000"/>
                </a:solidFill>
                <a:effectLst/>
                <a:uLnTx/>
                <a:uFillTx/>
                <a:latin typeface="Calibri"/>
                <a:ea typeface="+mn-ea"/>
                <a:cs typeface="+mn-cs"/>
              </a:rPr>
              <a:t>                   </a:t>
            </a:r>
            <a:r>
              <a:rPr kumimoji="0" lang="en-US" sz="1800" b="0" i="0" u="none" strike="noStrike" kern="1200" cap="none" spc="0" normalizeH="0" baseline="0" noProof="0" dirty="0">
                <a:ln>
                  <a:noFill/>
                </a:ln>
                <a:solidFill>
                  <a:srgbClr val="FFC000"/>
                </a:solidFill>
                <a:effectLst/>
                <a:uLnTx/>
                <a:uFillTx/>
                <a:latin typeface="Calibri"/>
                <a:ea typeface="+mn-ea"/>
                <a:cs typeface="+mn-cs"/>
              </a:rPr>
              <a:t>B configuration.</a:t>
            </a:r>
            <a:endParaRPr kumimoji="0" lang="cs-CZ" sz="18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4" name="TextovéPole 13">
            <a:extLst>
              <a:ext uri="{FF2B5EF4-FFF2-40B4-BE49-F238E27FC236}">
                <a16:creationId xmlns:a16="http://schemas.microsoft.com/office/drawing/2014/main" id="{7E4982EE-15CD-7AD2-065E-3B9C7D778B9D}"/>
              </a:ext>
            </a:extLst>
          </p:cNvPr>
          <p:cNvSpPr txBox="1"/>
          <p:nvPr/>
        </p:nvSpPr>
        <p:spPr>
          <a:xfrm>
            <a:off x="3842995" y="196719"/>
            <a:ext cx="4016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a:ea typeface="+mn-ea"/>
                <a:cs typeface="+mn-cs"/>
              </a:rPr>
              <a:t>The first X-ray image - Mrs. </a:t>
            </a:r>
            <a:r>
              <a:rPr kumimoji="0" lang="en-US" sz="1800" b="0" i="0" u="none" strike="noStrike" kern="1200" cap="none" spc="0" normalizeH="0" baseline="0" noProof="0" dirty="0" err="1">
                <a:ln>
                  <a:noFill/>
                </a:ln>
                <a:solidFill>
                  <a:srgbClr val="FFC000"/>
                </a:solidFill>
                <a:effectLst/>
                <a:uLnTx/>
                <a:uFillTx/>
                <a:latin typeface="Calibri"/>
                <a:ea typeface="+mn-ea"/>
                <a:cs typeface="+mn-cs"/>
              </a:rPr>
              <a:t>Roengen's</a:t>
            </a:r>
            <a:r>
              <a:rPr kumimoji="0" lang="en-US" sz="1800" b="0" i="0" u="none" strike="noStrike" kern="1200" cap="none" spc="0" normalizeH="0" baseline="0" noProof="0" dirty="0">
                <a:ln>
                  <a:noFill/>
                </a:ln>
                <a:solidFill>
                  <a:srgbClr val="FFC000"/>
                </a:solidFill>
                <a:effectLst/>
                <a:uLnTx/>
                <a:uFillTx/>
                <a:latin typeface="Calibri"/>
                <a:ea typeface="+mn-ea"/>
                <a:cs typeface="+mn-cs"/>
              </a:rPr>
              <a:t> hand with the wedding finger.</a:t>
            </a:r>
            <a:endParaRPr kumimoji="0" lang="cs-CZ" sz="18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5" name="Rovnoramenný trojúhelník 14">
            <a:extLst>
              <a:ext uri="{FF2B5EF4-FFF2-40B4-BE49-F238E27FC236}">
                <a16:creationId xmlns:a16="http://schemas.microsoft.com/office/drawing/2014/main" id="{F5CFD07D-BCDC-A145-B0C1-AAD5E4690259}"/>
              </a:ext>
            </a:extLst>
          </p:cNvPr>
          <p:cNvSpPr/>
          <p:nvPr/>
        </p:nvSpPr>
        <p:spPr>
          <a:xfrm>
            <a:off x="3112714" y="723785"/>
            <a:ext cx="924128" cy="311285"/>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solidFill>
                  <a:srgbClr val="FFC000"/>
                </a:solidFill>
              </a:ln>
              <a:solidFill>
                <a:prstClr val="white"/>
              </a:solidFill>
              <a:effectLst/>
              <a:uLnTx/>
              <a:uFillTx/>
              <a:latin typeface="Calibri"/>
              <a:ea typeface="+mn-ea"/>
              <a:cs typeface="+mn-cs"/>
            </a:endParaRPr>
          </a:p>
        </p:txBody>
      </p:sp>
      <p:sp>
        <p:nvSpPr>
          <p:cNvPr id="17" name="Rovnoramenný trojúhelník 16">
            <a:extLst>
              <a:ext uri="{FF2B5EF4-FFF2-40B4-BE49-F238E27FC236}">
                <a16:creationId xmlns:a16="http://schemas.microsoft.com/office/drawing/2014/main" id="{61502A70-35C2-BD3E-5734-8A37F3F5F645}"/>
              </a:ext>
            </a:extLst>
          </p:cNvPr>
          <p:cNvSpPr/>
          <p:nvPr/>
        </p:nvSpPr>
        <p:spPr>
          <a:xfrm rot="17847763">
            <a:off x="8149551" y="5620836"/>
            <a:ext cx="924128" cy="311285"/>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solidFill>
                  <a:srgbClr val="FFC000"/>
                </a:solid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09167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a:extLst>
              <a:ext uri="{FF2B5EF4-FFF2-40B4-BE49-F238E27FC236}">
                <a16:creationId xmlns:a16="http://schemas.microsoft.com/office/drawing/2014/main" id="{76B45835-3DB7-4D95-9290-E7C2C3AD13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30" name="Oval 29">
              <a:extLst>
                <a:ext uri="{FF2B5EF4-FFF2-40B4-BE49-F238E27FC236}">
                  <a16:creationId xmlns:a16="http://schemas.microsoft.com/office/drawing/2014/main" id="{4BA86C3D-5E02-4EC9-A07B-6786E96EC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a:extLst>
                <a:ext uri="{FF2B5EF4-FFF2-40B4-BE49-F238E27FC236}">
                  <a16:creationId xmlns:a16="http://schemas.microsoft.com/office/drawing/2014/main" id="{2A1BCCA4-FEFE-4004-9DD5-96DC53BFB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Oval 31">
              <a:extLst>
                <a:ext uri="{FF2B5EF4-FFF2-40B4-BE49-F238E27FC236}">
                  <a16:creationId xmlns:a16="http://schemas.microsoft.com/office/drawing/2014/main" id="{B9025533-FEDC-498B-B634-AACB9C542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4BCB9B21-6FC4-4E75-9B78-CBF7107663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265F2E95-7169-4456-9FD1-FD404A2B1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a:extLst>
                <a:ext uri="{FF2B5EF4-FFF2-40B4-BE49-F238E27FC236}">
                  <a16:creationId xmlns:a16="http://schemas.microsoft.com/office/drawing/2014/main" id="{DC39C303-7680-46A4-83C1-D77C74DEA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7" name="Rectangle 36">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9" name="Group 38">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0" name="Straight Connector 39">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8" name="Straight Connector 47">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Nadpis 1">
            <a:extLst>
              <a:ext uri="{FF2B5EF4-FFF2-40B4-BE49-F238E27FC236}">
                <a16:creationId xmlns:a16="http://schemas.microsoft.com/office/drawing/2014/main" id="{FE4B12CA-58B3-AFA0-C9C0-CE568CFF811B}"/>
              </a:ext>
            </a:extLst>
          </p:cNvPr>
          <p:cNvSpPr>
            <a:spLocks noGrp="1"/>
          </p:cNvSpPr>
          <p:nvPr>
            <p:ph type="title"/>
          </p:nvPr>
        </p:nvSpPr>
        <p:spPr>
          <a:xfrm>
            <a:off x="630936" y="5060787"/>
            <a:ext cx="4550664" cy="1086936"/>
          </a:xfrm>
          <a:noFill/>
        </p:spPr>
        <p:txBody>
          <a:bodyPr vert="horz" lIns="91440" tIns="45720" rIns="91440" bIns="45720" rtlCol="0" anchor="t">
            <a:normAutofit/>
          </a:bodyPr>
          <a:lstStyle/>
          <a:p>
            <a:r>
              <a:rPr lang="en-US" sz="4800" kern="1200" dirty="0">
                <a:solidFill>
                  <a:schemeClr val="bg1"/>
                </a:solidFill>
                <a:latin typeface="+mj-lt"/>
                <a:ea typeface="+mj-ea"/>
                <a:cs typeface="+mj-cs"/>
              </a:rPr>
              <a:t>DNA Crystals</a:t>
            </a:r>
          </a:p>
        </p:txBody>
      </p:sp>
      <p:pic>
        <p:nvPicPr>
          <p:cNvPr id="7" name="Zástupný obsah 6" descr="Obsah obrázku zelené, zaparkované, barvy&#10;&#10;Popis byl vytvořen automaticky">
            <a:extLst>
              <a:ext uri="{FF2B5EF4-FFF2-40B4-BE49-F238E27FC236}">
                <a16:creationId xmlns:a16="http://schemas.microsoft.com/office/drawing/2014/main" id="{582753A7-C197-3890-43F5-75DDED081E3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004" r="2" b="2"/>
          <a:stretch/>
        </p:blipFill>
        <p:spPr>
          <a:xfrm>
            <a:off x="626592" y="344770"/>
            <a:ext cx="4573404" cy="3490370"/>
          </a:xfrm>
          <a:prstGeom prst="rect">
            <a:avLst/>
          </a:prstGeom>
        </p:spPr>
      </p:pic>
      <p:grpSp>
        <p:nvGrpSpPr>
          <p:cNvPr id="53" name="Group 52">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482489"/>
            <a:ext cx="304800" cy="429768"/>
            <a:chOff x="215328" y="-46937"/>
            <a:chExt cx="304800" cy="2773841"/>
          </a:xfrm>
        </p:grpSpPr>
        <p:cxnSp>
          <p:nvCxnSpPr>
            <p:cNvPr id="54" name="Straight Connector 53">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11" name="Obrázek 10" descr="Obsah obrázku větrník, balení dárků&#10;&#10;Popis byl vytvořen automaticky">
            <a:extLst>
              <a:ext uri="{FF2B5EF4-FFF2-40B4-BE49-F238E27FC236}">
                <a16:creationId xmlns:a16="http://schemas.microsoft.com/office/drawing/2014/main" id="{CA11B4EB-5790-70AD-84FB-FFA36F56E5E8}"/>
              </a:ext>
            </a:extLst>
          </p:cNvPr>
          <p:cNvPicPr>
            <a:picLocks noChangeAspect="1"/>
          </p:cNvPicPr>
          <p:nvPr/>
        </p:nvPicPr>
        <p:blipFill rotWithShape="1">
          <a:blip r:embed="rId3">
            <a:extLst>
              <a:ext uri="{28A0092B-C50C-407E-A947-70E740481C1C}">
                <a14:useLocalDpi xmlns:a14="http://schemas.microsoft.com/office/drawing/2010/main" val="0"/>
              </a:ext>
            </a:extLst>
          </a:blip>
          <a:srcRect t="4899" r="2" b="7512"/>
          <a:stretch/>
        </p:blipFill>
        <p:spPr>
          <a:xfrm>
            <a:off x="5470050" y="341641"/>
            <a:ext cx="5992303" cy="3490370"/>
          </a:xfrm>
          <a:prstGeom prst="rect">
            <a:avLst/>
          </a:prstGeom>
        </p:spPr>
      </p:pic>
      <p:sp>
        <p:nvSpPr>
          <p:cNvPr id="9" name="TextovéPole 8">
            <a:extLst>
              <a:ext uri="{FF2B5EF4-FFF2-40B4-BE49-F238E27FC236}">
                <a16:creationId xmlns:a16="http://schemas.microsoft.com/office/drawing/2014/main" id="{68A3AE64-2655-23B4-76AA-CE0D5F00D5B6}"/>
              </a:ext>
            </a:extLst>
          </p:cNvPr>
          <p:cNvSpPr txBox="1"/>
          <p:nvPr/>
        </p:nvSpPr>
        <p:spPr>
          <a:xfrm>
            <a:off x="5486080" y="4018143"/>
            <a:ext cx="5994666" cy="2129599"/>
          </a:xfrm>
          <a:prstGeom prst="rect">
            <a:avLst/>
          </a:prstGeom>
          <a:noFill/>
        </p:spPr>
        <p:txBody>
          <a:bodyPr vert="horz" lIns="91440" tIns="45720" rIns="91440" bIns="45720" rtlCol="0" anchor="t">
            <a:normAutofit/>
          </a:bodyPr>
          <a:lstStyle/>
          <a:p>
            <a:pPr marL="0" marR="0" lvl="0" indent="0" algn="just" defTabSz="914400" rtl="0" eaLnBrk="1" fontAlgn="auto" latinLnBrk="0" hangingPunct="1">
              <a:lnSpc>
                <a:spcPct val="90000"/>
              </a:lnSpc>
              <a:spcBef>
                <a:spcPts val="0"/>
              </a:spcBef>
              <a:spcAft>
                <a:spcPts val="60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A gradual transition from blue to green shades in the focal conic texture of this liquid crystalline DNA specimen are indicative of a progressive thickness gradient. Note </a:t>
            </a:r>
            <a:r>
              <a:rPr kumimoji="0" lang="cs-CZ" sz="1300" b="0" i="0" u="none" strike="noStrike" kern="1200" cap="none" spc="0" normalizeH="0" baseline="0" noProof="0" dirty="0">
                <a:ln>
                  <a:noFill/>
                </a:ln>
                <a:solidFill>
                  <a:prstClr val="white"/>
                </a:solidFill>
                <a:effectLst/>
                <a:uLnTx/>
                <a:uFillTx/>
                <a:latin typeface="Calibri"/>
                <a:ea typeface="+mn-ea"/>
                <a:cs typeface="+mn-cs"/>
              </a:rPr>
              <a:t>                 </a:t>
            </a:r>
            <a:r>
              <a:rPr kumimoji="0" lang="en-US" sz="1300" b="0" i="0" u="none" strike="noStrike" kern="1200" cap="none" spc="0" normalizeH="0" baseline="0" noProof="0" dirty="0">
                <a:ln>
                  <a:noFill/>
                </a:ln>
                <a:solidFill>
                  <a:prstClr val="white"/>
                </a:solidFill>
                <a:effectLst/>
                <a:uLnTx/>
                <a:uFillTx/>
                <a:latin typeface="Calibri"/>
                <a:ea typeface="+mn-ea"/>
                <a:cs typeface="+mn-cs"/>
              </a:rPr>
              <a:t>the yellow and blue bands in some portions of the texture, which are evidence </a:t>
            </a:r>
            <a:r>
              <a:rPr kumimoji="0" lang="cs-CZ" sz="1300" b="0" i="0" u="none" strike="noStrike" kern="1200" cap="none" spc="0" normalizeH="0" baseline="0" noProof="0" dirty="0">
                <a:ln>
                  <a:noFill/>
                </a:ln>
                <a:solidFill>
                  <a:prstClr val="white"/>
                </a:solidFill>
                <a:effectLst/>
                <a:uLnTx/>
                <a:uFillTx/>
                <a:latin typeface="Calibri"/>
                <a:ea typeface="+mn-ea"/>
                <a:cs typeface="+mn-cs"/>
              </a:rPr>
              <a:t>          </a:t>
            </a:r>
            <a:r>
              <a:rPr kumimoji="0" lang="en-US" sz="1300" b="0" i="0" u="none" strike="noStrike" kern="1200" cap="none" spc="0" normalizeH="0" baseline="0" noProof="0" dirty="0">
                <a:ln>
                  <a:noFill/>
                </a:ln>
                <a:solidFill>
                  <a:prstClr val="white"/>
                </a:solidFill>
                <a:effectLst/>
                <a:uLnTx/>
                <a:uFillTx/>
                <a:latin typeface="Calibri"/>
                <a:ea typeface="+mn-ea"/>
                <a:cs typeface="+mn-cs"/>
              </a:rPr>
              <a:t>of a variation in the molecular organization of the mesophase. The DNA concentration for this specimen is approximately 400 milligrams per millimeter, and </a:t>
            </a:r>
            <a:r>
              <a:rPr kumimoji="0" lang="cs-CZ" sz="1300" b="0" i="0" u="none" strike="noStrike" kern="1200" cap="none" spc="0" normalizeH="0" baseline="0" noProof="0" dirty="0">
                <a:ln>
                  <a:noFill/>
                </a:ln>
                <a:solidFill>
                  <a:prstClr val="white"/>
                </a:solidFill>
                <a:effectLst/>
                <a:uLnTx/>
                <a:uFillTx/>
                <a:latin typeface="Calibri"/>
                <a:ea typeface="+mn-ea"/>
                <a:cs typeface="+mn-cs"/>
              </a:rPr>
              <a:t>                                 </a:t>
            </a:r>
            <a:r>
              <a:rPr kumimoji="0" lang="en-US" sz="1300" b="0" i="0" u="none" strike="noStrike" kern="1200" cap="none" spc="0" normalizeH="0" baseline="0" noProof="0" dirty="0">
                <a:ln>
                  <a:noFill/>
                </a:ln>
                <a:solidFill>
                  <a:prstClr val="white"/>
                </a:solidFill>
                <a:effectLst/>
                <a:uLnTx/>
                <a:uFillTx/>
                <a:latin typeface="Calibri"/>
                <a:ea typeface="+mn-ea"/>
                <a:cs typeface="+mn-cs"/>
              </a:rPr>
              <a:t>the magnification is approximately 200x. The digital image presented above was originally recorded on </a:t>
            </a:r>
            <a:r>
              <a:rPr kumimoji="0" lang="en-US" sz="1300" b="0" i="0" u="none" strike="noStrike" kern="1200" cap="none" spc="0" normalizeH="0" baseline="0" noProof="0" dirty="0" err="1">
                <a:ln>
                  <a:noFill/>
                </a:ln>
                <a:solidFill>
                  <a:prstClr val="white"/>
                </a:solidFill>
                <a:effectLst/>
                <a:uLnTx/>
                <a:uFillTx/>
                <a:latin typeface="Calibri"/>
                <a:ea typeface="+mn-ea"/>
                <a:cs typeface="+mn-cs"/>
              </a:rPr>
              <a:t>Fujichrome</a:t>
            </a:r>
            <a:r>
              <a:rPr kumimoji="0" lang="en-US" sz="1300" b="0" i="0" u="none" strike="noStrike" kern="1200" cap="none" spc="0" normalizeH="0" baseline="0" noProof="0" dirty="0">
                <a:ln>
                  <a:noFill/>
                </a:ln>
                <a:solidFill>
                  <a:prstClr val="white"/>
                </a:solidFill>
                <a:effectLst/>
                <a:uLnTx/>
                <a:uFillTx/>
                <a:latin typeface="Calibri"/>
                <a:ea typeface="+mn-ea"/>
                <a:cs typeface="+mn-cs"/>
              </a:rPr>
              <a:t> 64T transparency film using a Nikon </a:t>
            </a:r>
            <a:r>
              <a:rPr kumimoji="0" lang="en-US" sz="1300" b="0" i="0" u="none" strike="noStrike" kern="1200" cap="none" spc="0" normalizeH="0" baseline="0" noProof="0" dirty="0" err="1">
                <a:ln>
                  <a:noFill/>
                </a:ln>
                <a:solidFill>
                  <a:prstClr val="white"/>
                </a:solidFill>
                <a:effectLst/>
                <a:uLnTx/>
                <a:uFillTx/>
                <a:latin typeface="Calibri"/>
                <a:ea typeface="+mn-ea"/>
                <a:cs typeface="+mn-cs"/>
              </a:rPr>
              <a:t>Optiphot</a:t>
            </a:r>
            <a:r>
              <a:rPr kumimoji="0" lang="en-US" sz="1300" b="0" i="0" u="none" strike="noStrike" kern="1200" cap="none" spc="0" normalizeH="0" baseline="0" noProof="0" dirty="0">
                <a:ln>
                  <a:noFill/>
                </a:ln>
                <a:solidFill>
                  <a:prstClr val="white"/>
                </a:solidFill>
                <a:effectLst/>
                <a:uLnTx/>
                <a:uFillTx/>
                <a:latin typeface="Calibri"/>
                <a:ea typeface="+mn-ea"/>
                <a:cs typeface="+mn-cs"/>
              </a:rPr>
              <a:t>-Pol microscope with crossed polarized illumination.</a:t>
            </a:r>
          </a:p>
        </p:txBody>
      </p:sp>
      <p:sp>
        <p:nvSpPr>
          <p:cNvPr id="13" name="TextovéPole 12">
            <a:extLst>
              <a:ext uri="{FF2B5EF4-FFF2-40B4-BE49-F238E27FC236}">
                <a16:creationId xmlns:a16="http://schemas.microsoft.com/office/drawing/2014/main" id="{41BE2C4D-E9F5-1F53-E633-04671F8138EF}"/>
              </a:ext>
            </a:extLst>
          </p:cNvPr>
          <p:cNvSpPr txBox="1"/>
          <p:nvPr/>
        </p:nvSpPr>
        <p:spPr>
          <a:xfrm>
            <a:off x="626592" y="3881990"/>
            <a:ext cx="4550664" cy="709425"/>
          </a:xfrm>
          <a:prstGeom prst="rect">
            <a:avLst/>
          </a:prstGeom>
          <a:noFill/>
        </p:spPr>
        <p:txBody>
          <a:bodyPr vert="horz" lIns="91440" tIns="45720" rIns="91440" bIns="45720" rtlCol="0" anchor="t">
            <a:normAutofit/>
          </a:bodyPr>
          <a:lstStyle>
            <a:defPPr>
              <a:defRPr lang="cs-CZ"/>
            </a:defPPr>
            <a:lvl1pPr indent="-228600">
              <a:lnSpc>
                <a:spcPct val="90000"/>
              </a:lnSpc>
              <a:spcAft>
                <a:spcPts val="600"/>
              </a:spcAft>
              <a:buFont typeface="Arial" panose="020B0604020202020204" pitchFamily="34" charset="0"/>
              <a:buChar char="•"/>
              <a:defRPr sz="1300">
                <a:solidFill>
                  <a:schemeClr val="bg1"/>
                </a:solidFill>
              </a:defRPr>
            </a:lvl1p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DNA crystals. Polarized light micrograph of crystalline DNA. Magnification x25 at 6x7cm size.</a:t>
            </a:r>
          </a:p>
        </p:txBody>
      </p:sp>
    </p:spTree>
    <p:extLst>
      <p:ext uri="{BB962C8B-B14F-4D97-AF65-F5344CB8AC3E}">
        <p14:creationId xmlns:p14="http://schemas.microsoft.com/office/powerpoint/2010/main" val="1596958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900B2-C2D4-1B79-3A4C-1710BFF58B6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C4B25410-879A-BA17-6D9D-E9E4AFDCEB4B}"/>
              </a:ext>
            </a:extLst>
          </p:cNvPr>
          <p:cNvSpPr>
            <a:spLocks noGrp="1"/>
          </p:cNvSpPr>
          <p:nvPr>
            <p:ph type="title"/>
          </p:nvPr>
        </p:nvSpPr>
        <p:spPr/>
        <p:txBody>
          <a:bodyPr/>
          <a:lstStyle/>
          <a:p>
            <a:r>
              <a:rPr lang="cs-CZ" dirty="0"/>
              <a:t>QUIZ:</a:t>
            </a:r>
          </a:p>
        </p:txBody>
      </p:sp>
      <p:sp>
        <p:nvSpPr>
          <p:cNvPr id="3" name="Zástupný obsah 2">
            <a:extLst>
              <a:ext uri="{FF2B5EF4-FFF2-40B4-BE49-F238E27FC236}">
                <a16:creationId xmlns:a16="http://schemas.microsoft.com/office/drawing/2014/main" id="{C539BF07-190B-D4D8-0A7B-0E30066AF093}"/>
              </a:ext>
            </a:extLst>
          </p:cNvPr>
          <p:cNvSpPr>
            <a:spLocks noGrp="1"/>
          </p:cNvSpPr>
          <p:nvPr>
            <p:ph idx="1"/>
          </p:nvPr>
        </p:nvSpPr>
        <p:spPr/>
        <p:txBody>
          <a:bodyPr>
            <a:normAutofit/>
          </a:bodyPr>
          <a:lstStyle/>
          <a:p>
            <a:pPr marL="0" indent="0">
              <a:buNone/>
            </a:pPr>
            <a:r>
              <a:rPr lang="cs-CZ" dirty="0"/>
              <a:t>Q2: Specifické RTG záření vzniká:</a:t>
            </a:r>
          </a:p>
          <a:p>
            <a:pPr marL="457200" indent="-457200">
              <a:buFont typeface="Arial" panose="020B0604020202020204" pitchFamily="34" charset="0"/>
              <a:buAutoNum type="alphaLcParenR"/>
            </a:pPr>
            <a:r>
              <a:rPr lang="cs-CZ" sz="2000" dirty="0"/>
              <a:t>Je-li energickou částicí (elektronem) vyražen z nějakého atomu elektron z hladiny blízké atomovému jádru. Následně dochází k zaplnění vzniklé elektronové díry přeskokem elektronu z některé z vyšších elektronových hladin, přičemž je uvolněná energie vyzářena ve formě fotonu X o specifické energii  </a:t>
            </a:r>
          </a:p>
          <a:p>
            <a:pPr marL="457200" indent="-457200">
              <a:buAutoNum type="alphaLcParenR"/>
            </a:pPr>
            <a:r>
              <a:rPr lang="cs-CZ" sz="2000" dirty="0"/>
              <a:t>Vzájemnou interakcí elektronu a pozitronu</a:t>
            </a:r>
          </a:p>
          <a:p>
            <a:pPr marL="457200" indent="-457200">
              <a:buAutoNum type="alphaLcParenR"/>
            </a:pPr>
            <a:r>
              <a:rPr lang="cs-CZ" sz="2000" dirty="0"/>
              <a:t>Pokud mezi katodou a anodou evakuované výbojové trubice vytvoříme vysoké napětí, začnou být z katody trubice emitovány fotony se specifickou energií</a:t>
            </a:r>
          </a:p>
          <a:p>
            <a:pPr marL="457200" indent="-457200">
              <a:buAutoNum type="alphaLcParenR"/>
            </a:pPr>
            <a:r>
              <a:rPr lang="cs-CZ" sz="2000" dirty="0"/>
              <a:t>pokud urychlené nabité částice prolétají elektrickým polem atomů, čímž dochází ke změnám dráhy jejich letu (forma zrychlení) a uvolnění energie ve formě fotonu X o specifické energii</a:t>
            </a:r>
          </a:p>
          <a:p>
            <a:pPr marL="457200" indent="-457200">
              <a:buFont typeface="Arial" panose="020B0604020202020204" pitchFamily="34" charset="0"/>
              <a:buAutoNum type="alphaLcParenR"/>
            </a:pPr>
            <a:r>
              <a:rPr lang="cs-CZ" sz="2000" dirty="0"/>
              <a:t>Pouze při velmi energetických procesech ve vesmíru (výbuchy supernov a srážky neutronových hvězd)</a:t>
            </a:r>
          </a:p>
          <a:p>
            <a:pPr marL="457200" indent="-457200">
              <a:buAutoNum type="alphaLcParenR"/>
            </a:pPr>
            <a:endParaRPr lang="cs-CZ" sz="2000" dirty="0"/>
          </a:p>
        </p:txBody>
      </p:sp>
      <p:sp>
        <p:nvSpPr>
          <p:cNvPr id="4" name="Ovál 3">
            <a:extLst>
              <a:ext uri="{FF2B5EF4-FFF2-40B4-BE49-F238E27FC236}">
                <a16:creationId xmlns:a16="http://schemas.microsoft.com/office/drawing/2014/main" id="{58189B21-2943-6049-3BB1-B875EB9E809D}"/>
              </a:ext>
            </a:extLst>
          </p:cNvPr>
          <p:cNvSpPr/>
          <p:nvPr/>
        </p:nvSpPr>
        <p:spPr>
          <a:xfrm>
            <a:off x="737119" y="2276669"/>
            <a:ext cx="559838" cy="44106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0421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AA323B-1BA9-6B4D-ED8B-D17432BCEEA9}"/>
              </a:ext>
            </a:extLst>
          </p:cNvPr>
          <p:cNvSpPr>
            <a:spLocks noGrp="1"/>
          </p:cNvSpPr>
          <p:nvPr>
            <p:ph type="title"/>
          </p:nvPr>
        </p:nvSpPr>
        <p:spPr>
          <a:xfrm>
            <a:off x="1871076" y="126413"/>
            <a:ext cx="9688551" cy="1325563"/>
          </a:xfrm>
        </p:spPr>
        <p:txBody>
          <a:bodyPr/>
          <a:lstStyle/>
          <a:p>
            <a:pPr algn="ctr"/>
            <a:r>
              <a:rPr lang="en-US" b="1" dirty="0"/>
              <a:t>The Discovery of DNA double helix</a:t>
            </a:r>
          </a:p>
        </p:txBody>
      </p:sp>
      <p:sp>
        <p:nvSpPr>
          <p:cNvPr id="5" name="TextovéPole 4">
            <a:extLst>
              <a:ext uri="{FF2B5EF4-FFF2-40B4-BE49-F238E27FC236}">
                <a16:creationId xmlns:a16="http://schemas.microsoft.com/office/drawing/2014/main" id="{232B4F43-487B-0571-78B4-F6DB590D1056}"/>
              </a:ext>
            </a:extLst>
          </p:cNvPr>
          <p:cNvSpPr txBox="1"/>
          <p:nvPr/>
        </p:nvSpPr>
        <p:spPr>
          <a:xfrm>
            <a:off x="2916131" y="1248626"/>
            <a:ext cx="9094758"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In 1962 </a:t>
            </a:r>
            <a:r>
              <a:rPr kumimoji="0" lang="en-US" sz="2400" b="1" i="0" u="none" strike="noStrike" kern="1200" cap="none" spc="0" normalizeH="0" baseline="0" noProof="0" dirty="0">
                <a:ln>
                  <a:noFill/>
                </a:ln>
                <a:solidFill>
                  <a:prstClr val="black"/>
                </a:solidFill>
                <a:effectLst/>
                <a:uLnTx/>
                <a:uFillTx/>
                <a:latin typeface="Calibri"/>
                <a:ea typeface="+mn-ea"/>
                <a:cs typeface="+mn-cs"/>
              </a:rPr>
              <a:t>J. Watson </a:t>
            </a:r>
            <a:r>
              <a:rPr kumimoji="0" lang="en-US" sz="2400" b="0" i="0" u="none" strike="noStrike" kern="1200" cap="none" spc="0" normalizeH="0" baseline="0" noProof="0" dirty="0">
                <a:ln>
                  <a:noFill/>
                </a:ln>
                <a:solidFill>
                  <a:prstClr val="black"/>
                </a:solidFill>
                <a:effectLst/>
                <a:uLnTx/>
                <a:uFillTx/>
                <a:latin typeface="Calibri"/>
                <a:ea typeface="+mn-ea"/>
                <a:cs typeface="+mn-cs"/>
              </a:rPr>
              <a:t>(b. 1928), </a:t>
            </a:r>
            <a:r>
              <a:rPr kumimoji="0" lang="en-US" sz="2400" b="1" i="0" u="none" strike="noStrike" kern="1200" cap="none" spc="0" normalizeH="0" baseline="0" noProof="0" dirty="0">
                <a:ln>
                  <a:noFill/>
                </a:ln>
                <a:solidFill>
                  <a:prstClr val="black"/>
                </a:solidFill>
                <a:effectLst/>
                <a:uLnTx/>
                <a:uFillTx/>
                <a:latin typeface="Calibri"/>
                <a:ea typeface="+mn-ea"/>
                <a:cs typeface="+mn-cs"/>
              </a:rPr>
              <a:t>F. Crick </a:t>
            </a:r>
            <a:r>
              <a:rPr kumimoji="0" lang="en-US" sz="2400" b="0" i="0" u="none" strike="noStrike" kern="1200" cap="none" spc="0" normalizeH="0" baseline="0" noProof="0" dirty="0">
                <a:ln>
                  <a:noFill/>
                </a:ln>
                <a:solidFill>
                  <a:prstClr val="black"/>
                </a:solidFill>
                <a:effectLst/>
                <a:uLnTx/>
                <a:uFillTx/>
                <a:latin typeface="Calibri"/>
                <a:ea typeface="+mn-ea"/>
                <a:cs typeface="+mn-cs"/>
              </a:rPr>
              <a:t>(1916–2004), and </a:t>
            </a:r>
            <a:r>
              <a:rPr kumimoji="0" lang="en-US" sz="2400" b="1" i="0" u="none" strike="noStrike" kern="1200" cap="none" spc="0" normalizeH="0" baseline="0" noProof="0" dirty="0">
                <a:ln>
                  <a:noFill/>
                </a:ln>
                <a:solidFill>
                  <a:prstClr val="black"/>
                </a:solidFill>
                <a:effectLst/>
                <a:uLnTx/>
                <a:uFillTx/>
                <a:latin typeface="Calibri"/>
                <a:ea typeface="+mn-ea"/>
                <a:cs typeface="+mn-cs"/>
              </a:rPr>
              <a:t>M. Wilkins </a:t>
            </a:r>
            <a:r>
              <a:rPr kumimoji="0" lang="en-US" sz="2400" b="0" i="0" u="none" strike="noStrike" kern="1200" cap="none" spc="0" normalizeH="0" baseline="0" noProof="0" dirty="0">
                <a:ln>
                  <a:noFill/>
                </a:ln>
                <a:solidFill>
                  <a:prstClr val="black"/>
                </a:solidFill>
                <a:effectLst/>
                <a:uLnTx/>
                <a:uFillTx/>
                <a:latin typeface="Calibri"/>
                <a:ea typeface="+mn-ea"/>
                <a:cs typeface="+mn-cs"/>
              </a:rPr>
              <a:t>(1916–2004) jointly received the </a:t>
            </a:r>
            <a:r>
              <a:rPr kumimoji="0" lang="en-US" sz="2400" b="1" i="0" u="sng" strike="noStrike" kern="1200" cap="none" spc="0" normalizeH="0" baseline="0" noProof="0" dirty="0">
                <a:ln>
                  <a:noFill/>
                </a:ln>
                <a:solidFill>
                  <a:srgbClr val="C00000"/>
                </a:solidFill>
                <a:effectLst/>
                <a:uLnTx/>
                <a:uFillTx/>
                <a:latin typeface="Calibri"/>
                <a:ea typeface="+mn-ea"/>
                <a:cs typeface="+mn-cs"/>
              </a:rPr>
              <a:t>Nobel Prize in Physiology or Medicine</a:t>
            </a:r>
            <a:r>
              <a:rPr kumimoji="0" lang="en-US" sz="2400" b="1" i="0" u="none" strike="noStrike" kern="1200" cap="none" spc="0" normalizeH="0" baseline="0" noProof="0" dirty="0">
                <a:ln>
                  <a:noFill/>
                </a:ln>
                <a:solidFill>
                  <a:srgbClr val="C00000"/>
                </a:solidFill>
                <a:effectLst/>
                <a:uLnTx/>
                <a:uFillTx/>
                <a:latin typeface="Calibri"/>
                <a:ea typeface="+mn-ea"/>
                <a:cs typeface="+mn-cs"/>
              </a:rPr>
              <a:t> for their 1953 determination of the structure of deoxyribonucleic acid (DNA). </a:t>
            </a:r>
          </a:p>
        </p:txBody>
      </p:sp>
      <p:pic>
        <p:nvPicPr>
          <p:cNvPr id="7" name="Obrázek 6" descr="Obsah obrázku text&#10;&#10;Popis byl vytvořen automaticky">
            <a:extLst>
              <a:ext uri="{FF2B5EF4-FFF2-40B4-BE49-F238E27FC236}">
                <a16:creationId xmlns:a16="http://schemas.microsoft.com/office/drawing/2014/main" id="{F1714A68-8E86-9CFE-FC34-C29A0392E0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7022"/>
            <a:ext cx="2930083" cy="2442741"/>
          </a:xfrm>
          <a:prstGeom prst="rect">
            <a:avLst/>
          </a:prstGeom>
        </p:spPr>
      </p:pic>
      <p:pic>
        <p:nvPicPr>
          <p:cNvPr id="10" name="Obrázek 9" descr="Obsah obrázku text, muž, osoba, stojící&#10;&#10;Popis byl vytvořen automaticky">
            <a:extLst>
              <a:ext uri="{FF2B5EF4-FFF2-40B4-BE49-F238E27FC236}">
                <a16:creationId xmlns:a16="http://schemas.microsoft.com/office/drawing/2014/main" id="{2139FD8B-9612-0972-51BF-67C720554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646" y="3437857"/>
            <a:ext cx="8096250" cy="3086100"/>
          </a:xfrm>
          <a:prstGeom prst="rect">
            <a:avLst/>
          </a:prstGeom>
        </p:spPr>
      </p:pic>
      <p:pic>
        <p:nvPicPr>
          <p:cNvPr id="8" name="Obrázek 7" descr="Obsah obrázku osoba, zeď, interiér, pózování&#10;&#10;Popis byl vytvořen automaticky">
            <a:extLst>
              <a:ext uri="{FF2B5EF4-FFF2-40B4-BE49-F238E27FC236}">
                <a16:creationId xmlns:a16="http://schemas.microsoft.com/office/drawing/2014/main" id="{8D9E33AD-9D76-6C6B-DD62-6BAC31443B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3080" y="2875833"/>
            <a:ext cx="2933700" cy="3648124"/>
          </a:xfrm>
          <a:prstGeom prst="rect">
            <a:avLst/>
          </a:prstGeom>
        </p:spPr>
      </p:pic>
      <p:sp>
        <p:nvSpPr>
          <p:cNvPr id="11" name="Nadpis 1">
            <a:extLst>
              <a:ext uri="{FF2B5EF4-FFF2-40B4-BE49-F238E27FC236}">
                <a16:creationId xmlns:a16="http://schemas.microsoft.com/office/drawing/2014/main" id="{1054B1FC-6CCA-4D4E-77F0-0754AEC22EAE}"/>
              </a:ext>
            </a:extLst>
          </p:cNvPr>
          <p:cNvSpPr txBox="1">
            <a:spLocks/>
          </p:cNvSpPr>
          <p:nvPr/>
        </p:nvSpPr>
        <p:spPr>
          <a:xfrm>
            <a:off x="2373908" y="2537285"/>
            <a:ext cx="10844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a:ea typeface="+mj-ea"/>
                <a:cs typeface="+mj-cs"/>
              </a:rPr>
              <a:t>Yes</a:t>
            </a:r>
          </a:p>
        </p:txBody>
      </p:sp>
      <p:sp>
        <p:nvSpPr>
          <p:cNvPr id="12" name="Nadpis 1">
            <a:extLst>
              <a:ext uri="{FF2B5EF4-FFF2-40B4-BE49-F238E27FC236}">
                <a16:creationId xmlns:a16="http://schemas.microsoft.com/office/drawing/2014/main" id="{D6961172-09EB-1685-E201-7B53FF8C14B0}"/>
              </a:ext>
            </a:extLst>
          </p:cNvPr>
          <p:cNvSpPr txBox="1">
            <a:spLocks/>
          </p:cNvSpPr>
          <p:nvPr/>
        </p:nvSpPr>
        <p:spPr>
          <a:xfrm>
            <a:off x="4386036" y="2537284"/>
            <a:ext cx="10844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a:ea typeface="+mj-ea"/>
                <a:cs typeface="+mj-cs"/>
              </a:rPr>
              <a:t>Yes</a:t>
            </a:r>
          </a:p>
        </p:txBody>
      </p:sp>
      <p:sp>
        <p:nvSpPr>
          <p:cNvPr id="13" name="Nadpis 1">
            <a:extLst>
              <a:ext uri="{FF2B5EF4-FFF2-40B4-BE49-F238E27FC236}">
                <a16:creationId xmlns:a16="http://schemas.microsoft.com/office/drawing/2014/main" id="{4C088206-35E5-FFC8-E66C-D40A70A8608E}"/>
              </a:ext>
            </a:extLst>
          </p:cNvPr>
          <p:cNvSpPr txBox="1">
            <a:spLocks/>
          </p:cNvSpPr>
          <p:nvPr/>
        </p:nvSpPr>
        <p:spPr>
          <a:xfrm>
            <a:off x="6398164" y="2537283"/>
            <a:ext cx="10844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a:ea typeface="+mj-ea"/>
                <a:cs typeface="+mj-cs"/>
              </a:rPr>
              <a:t>Yes</a:t>
            </a:r>
          </a:p>
        </p:txBody>
      </p:sp>
      <p:sp>
        <p:nvSpPr>
          <p:cNvPr id="14" name="Nadpis 1">
            <a:extLst>
              <a:ext uri="{FF2B5EF4-FFF2-40B4-BE49-F238E27FC236}">
                <a16:creationId xmlns:a16="http://schemas.microsoft.com/office/drawing/2014/main" id="{5DD5B77C-3715-4F6A-9273-C919FBFD2250}"/>
              </a:ext>
            </a:extLst>
          </p:cNvPr>
          <p:cNvSpPr txBox="1">
            <a:spLocks/>
          </p:cNvSpPr>
          <p:nvPr/>
        </p:nvSpPr>
        <p:spPr>
          <a:xfrm>
            <a:off x="8720832" y="5411969"/>
            <a:ext cx="22259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Light"/>
                <a:ea typeface="+mj-ea"/>
                <a:cs typeface="+mj-cs"/>
              </a:rPr>
              <a:t>NO!! (?)</a:t>
            </a:r>
          </a:p>
        </p:txBody>
      </p:sp>
      <p:sp>
        <p:nvSpPr>
          <p:cNvPr id="15" name="TextovéPole 14">
            <a:extLst>
              <a:ext uri="{FF2B5EF4-FFF2-40B4-BE49-F238E27FC236}">
                <a16:creationId xmlns:a16="http://schemas.microsoft.com/office/drawing/2014/main" id="{568C560C-B6C3-869B-5A1B-87ECD2A3104E}"/>
              </a:ext>
            </a:extLst>
          </p:cNvPr>
          <p:cNvSpPr txBox="1"/>
          <p:nvPr/>
        </p:nvSpPr>
        <p:spPr>
          <a:xfrm>
            <a:off x="8013080" y="2400648"/>
            <a:ext cx="274076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0" i="0" u="none" strike="noStrike" kern="1200" cap="none" spc="0" normalizeH="0" baseline="0" noProof="0" dirty="0">
                <a:ln>
                  <a:noFill/>
                </a:ln>
                <a:solidFill>
                  <a:srgbClr val="FF0000"/>
                </a:solidFill>
                <a:effectLst/>
                <a:uLnTx/>
                <a:uFillTx/>
                <a:latin typeface="Calibri"/>
                <a:ea typeface="+mn-ea"/>
                <a:cs typeface="+mn-cs"/>
              </a:rPr>
              <a:t>Rosalind Franklin</a:t>
            </a:r>
          </a:p>
        </p:txBody>
      </p:sp>
    </p:spTree>
    <p:extLst>
      <p:ext uri="{BB962C8B-B14F-4D97-AF65-F5344CB8AC3E}">
        <p14:creationId xmlns:p14="http://schemas.microsoft.com/office/powerpoint/2010/main" val="1201679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diagram&#10;&#10;Popis byl vytvořen automaticky">
            <a:extLst>
              <a:ext uri="{FF2B5EF4-FFF2-40B4-BE49-F238E27FC236}">
                <a16:creationId xmlns:a16="http://schemas.microsoft.com/office/drawing/2014/main" id="{E04C3267-F04A-A44C-4DAA-E9E2E87C072C}"/>
              </a:ext>
            </a:extLst>
          </p:cNvPr>
          <p:cNvPicPr>
            <a:picLocks noChangeAspect="1"/>
          </p:cNvPicPr>
          <p:nvPr/>
        </p:nvPicPr>
        <p:blipFill rotWithShape="1">
          <a:blip r:embed="rId2">
            <a:extLst>
              <a:ext uri="{28A0092B-C50C-407E-A947-70E740481C1C}">
                <a14:useLocalDpi xmlns:a14="http://schemas.microsoft.com/office/drawing/2010/main" val="0"/>
              </a:ext>
            </a:extLst>
          </a:blip>
          <a:srcRect b="1214"/>
          <a:stretch/>
        </p:blipFill>
        <p:spPr>
          <a:xfrm>
            <a:off x="259081" y="1113263"/>
            <a:ext cx="6774086" cy="5297734"/>
          </a:xfrm>
          <a:prstGeom prst="rect">
            <a:avLst/>
          </a:prstGeom>
        </p:spPr>
      </p:pic>
      <p:sp>
        <p:nvSpPr>
          <p:cNvPr id="5" name="TextovéPole 4">
            <a:extLst>
              <a:ext uri="{FF2B5EF4-FFF2-40B4-BE49-F238E27FC236}">
                <a16:creationId xmlns:a16="http://schemas.microsoft.com/office/drawing/2014/main" id="{E04222B7-FF2F-E6AD-0A5D-989F983F707C}"/>
              </a:ext>
            </a:extLst>
          </p:cNvPr>
          <p:cNvSpPr txBox="1"/>
          <p:nvPr/>
        </p:nvSpPr>
        <p:spPr>
          <a:xfrm>
            <a:off x="6955493" y="4011603"/>
            <a:ext cx="5116975" cy="240065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Calibri"/>
                <a:ea typeface="+mn-ea"/>
                <a:cs typeface="+mn-cs"/>
              </a:rPr>
              <a:t>XLF </a:t>
            </a:r>
            <a:r>
              <a:rPr kumimoji="0" lang="en-US" sz="2000" b="0" i="0" u="none" strike="noStrike" kern="1200" cap="none" spc="0" normalizeH="0" baseline="0" noProof="0" dirty="0">
                <a:ln>
                  <a:noFill/>
                </a:ln>
                <a:solidFill>
                  <a:prstClr val="black"/>
                </a:solidFill>
                <a:effectLst/>
                <a:uLnTx/>
                <a:uFillTx/>
                <a:latin typeface="Calibri"/>
                <a:ea typeface="+mn-ea"/>
                <a:cs typeface="+mn-cs"/>
              </a:rPr>
              <a:t>can be thought of as </a:t>
            </a:r>
            <a:r>
              <a:rPr kumimoji="0" lang="en-US" sz="2000" b="1" i="0" u="none" strike="noStrike" kern="1200" cap="none" spc="0" normalizeH="0" baseline="0" noProof="0" dirty="0">
                <a:ln>
                  <a:noFill/>
                </a:ln>
                <a:solidFill>
                  <a:srgbClr val="C00000"/>
                </a:solidFill>
                <a:effectLst/>
                <a:uLnTx/>
                <a:uFillTx/>
                <a:latin typeface="Calibri"/>
                <a:ea typeface="+mn-ea"/>
                <a:cs typeface="+mn-cs"/>
              </a:rPr>
              <a:t>spectrochemical analysis within</a:t>
            </a:r>
            <a:r>
              <a:rPr kumimoji="0" lang="cs-CZ"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a:ln>
                  <a:noFill/>
                </a:ln>
                <a:solidFill>
                  <a:srgbClr val="C00000"/>
                </a:solidFill>
                <a:effectLst/>
                <a:uLnTx/>
                <a:uFillTx/>
                <a:latin typeface="Calibri"/>
                <a:ea typeface="+mn-ea"/>
                <a:cs typeface="+mn-cs"/>
              </a:rPr>
              <a:t>an X-ray region</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It has the same characteristics as atomic absorption spectrometry and optical emission spectrometry except </a:t>
            </a:r>
            <a:r>
              <a:rPr kumimoji="0" lang="en-US" sz="2000" b="0" i="0" u="sng" strike="noStrike" kern="1200" cap="none" spc="0" normalizeH="0" baseline="0" noProof="0" dirty="0">
                <a:ln>
                  <a:noFill/>
                </a:ln>
                <a:solidFill>
                  <a:prstClr val="black"/>
                </a:solidFill>
                <a:effectLst/>
                <a:uLnTx/>
                <a:uFillTx/>
                <a:latin typeface="Calibri"/>
                <a:ea typeface="+mn-ea"/>
                <a:cs typeface="+mn-cs"/>
              </a:rPr>
              <a:t>that the sample does not need to be dissolved in</a:t>
            </a:r>
            <a:r>
              <a:rPr kumimoji="0" lang="cs-CZ" sz="2000" b="0" i="0" u="sng" strike="noStrike" kern="1200" cap="none" spc="0" normalizeH="0" baseline="0" noProof="0" dirty="0">
                <a:ln>
                  <a:noFill/>
                </a:ln>
                <a:solidFill>
                  <a:prstClr val="black"/>
                </a:solidFill>
                <a:effectLst/>
                <a:uLnTx/>
                <a:uFillTx/>
                <a:latin typeface="Calibri"/>
                <a:ea typeface="+mn-ea"/>
                <a:cs typeface="+mn-cs"/>
              </a:rPr>
              <a:t>        </a:t>
            </a:r>
            <a:r>
              <a:rPr kumimoji="0" lang="en-US" sz="2000" b="0" i="0" u="sng" strike="noStrike" kern="1200" cap="none" spc="0" normalizeH="0" baseline="0" noProof="0" dirty="0">
                <a:ln>
                  <a:noFill/>
                </a:ln>
                <a:solidFill>
                  <a:prstClr val="black"/>
                </a:solidFill>
                <a:effectLst/>
                <a:uLnTx/>
                <a:uFillTx/>
                <a:latin typeface="Calibri"/>
                <a:ea typeface="+mn-ea"/>
                <a:cs typeface="+mn-cs"/>
              </a:rPr>
              <a:t> a solution to be analyzed</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p:txBody>
      </p:sp>
      <p:sp>
        <p:nvSpPr>
          <p:cNvPr id="7" name="TextovéPole 6">
            <a:extLst>
              <a:ext uri="{FF2B5EF4-FFF2-40B4-BE49-F238E27FC236}">
                <a16:creationId xmlns:a16="http://schemas.microsoft.com/office/drawing/2014/main" id="{78CD33F8-68CE-EA8E-0F52-CFF4C1E747C9}"/>
              </a:ext>
            </a:extLst>
          </p:cNvPr>
          <p:cNvSpPr txBox="1"/>
          <p:nvPr/>
        </p:nvSpPr>
        <p:spPr>
          <a:xfrm>
            <a:off x="1" y="244848"/>
            <a:ext cx="1219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XRF</a:t>
            </a:r>
            <a:r>
              <a:rPr kumimoji="0" lang="en-US" sz="3200" b="1" i="0" u="none" strike="noStrike" kern="1200" cap="none" spc="0" normalizeH="0" baseline="0" noProof="0" dirty="0">
                <a:ln>
                  <a:noFill/>
                </a:ln>
                <a:solidFill>
                  <a:prstClr val="black"/>
                </a:solidFill>
                <a:effectLst/>
                <a:uLnTx/>
                <a:uFillTx/>
                <a:latin typeface="Calibri"/>
                <a:ea typeface="+mn-ea"/>
                <a:cs typeface="+mn-cs"/>
              </a:rPr>
              <a:t>, X-ray fluorescence spectroscopy </a:t>
            </a:r>
            <a:r>
              <a:rPr kumimoji="0" lang="cs-CZ"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a:ln>
                  <a:noFill/>
                </a:ln>
                <a:solidFill>
                  <a:prstClr val="black"/>
                </a:solidFill>
                <a:effectLst/>
                <a:uLnTx/>
                <a:uFillTx/>
                <a:latin typeface="Calibri"/>
                <a:ea typeface="+mn-ea"/>
                <a:cs typeface="+mn-cs"/>
              </a:rPr>
              <a:t>microscopy </a:t>
            </a:r>
          </a:p>
        </p:txBody>
      </p:sp>
      <p:sp>
        <p:nvSpPr>
          <p:cNvPr id="9" name="TextovéPole 8">
            <a:extLst>
              <a:ext uri="{FF2B5EF4-FFF2-40B4-BE49-F238E27FC236}">
                <a16:creationId xmlns:a16="http://schemas.microsoft.com/office/drawing/2014/main" id="{BFEF5CBF-5BA3-B330-6C23-0E376B31EC28}"/>
              </a:ext>
            </a:extLst>
          </p:cNvPr>
          <p:cNvSpPr txBox="1"/>
          <p:nvPr/>
        </p:nvSpPr>
        <p:spPr>
          <a:xfrm>
            <a:off x="7440180" y="1138663"/>
            <a:ext cx="432056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1" i="0" u="sng" strike="noStrike" kern="1200" cap="none" spc="0" normalizeH="0" baseline="0" noProof="0" dirty="0">
                <a:ln>
                  <a:noFill/>
                </a:ln>
                <a:solidFill>
                  <a:srgbClr val="FF0000"/>
                </a:solidFill>
                <a:effectLst/>
                <a:uLnTx/>
                <a:uFillTx/>
                <a:latin typeface="Calibri"/>
                <a:ea typeface="+mn-ea"/>
                <a:cs typeface="+mn-cs"/>
              </a:rPr>
              <a:t>XRF</a:t>
            </a:r>
            <a:r>
              <a:rPr kumimoji="0" lang="cs-CZ" sz="28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0" i="0" u="none" strike="noStrike" kern="1200" cap="none" spc="0" normalizeH="0" baseline="0" noProof="0" dirty="0">
                <a:ln>
                  <a:noFill/>
                </a:ln>
                <a:solidFill>
                  <a:prstClr val="black"/>
                </a:solidFill>
                <a:effectLst/>
                <a:uLnTx/>
                <a:uFillTx/>
                <a:latin typeface="Calibri"/>
                <a:ea typeface="+mn-ea"/>
                <a:cs typeface="+mn-cs"/>
              </a:rPr>
              <a:t>is a method that </a:t>
            </a:r>
            <a:r>
              <a:rPr kumimoji="0" lang="en-US" sz="2800" b="0" i="0" u="sng" strike="noStrike" kern="1200" cap="none" spc="0" normalizeH="0" baseline="0" noProof="0" dirty="0">
                <a:ln>
                  <a:noFill/>
                </a:ln>
                <a:solidFill>
                  <a:srgbClr val="FF0000"/>
                </a:solidFill>
                <a:effectLst/>
                <a:uLnTx/>
                <a:uFillTx/>
                <a:latin typeface="Calibri"/>
                <a:ea typeface="+mn-ea"/>
                <a:cs typeface="+mn-cs"/>
              </a:rPr>
              <a:t>uses characteristic X-rays (fluorescent X-rays)</a:t>
            </a:r>
            <a:r>
              <a:rPr kumimoji="0" lang="en-US" sz="2800" b="0" i="0" u="none" strike="noStrike" kern="1200" cap="none" spc="0" normalizeH="0" baseline="0" noProof="0" dirty="0">
                <a:ln>
                  <a:noFill/>
                </a:ln>
                <a:solidFill>
                  <a:srgbClr val="FF0000"/>
                </a:solidFill>
                <a:effectLst/>
                <a:uLnTx/>
                <a:uFillTx/>
                <a:latin typeface="Calibri"/>
                <a:ea typeface="+mn-ea"/>
                <a:cs typeface="+mn-cs"/>
              </a:rPr>
              <a:t> generated when X-rays irradiate the analyzed substance</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161717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AE43551-E85E-55CF-7A3F-B7038F46A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149" y="376163"/>
            <a:ext cx="8959971" cy="5115165"/>
          </a:xfrm>
          <a:prstGeom prst="rect">
            <a:avLst/>
          </a:prstGeom>
        </p:spPr>
      </p:pic>
      <p:sp>
        <p:nvSpPr>
          <p:cNvPr id="5" name="TextovéPole 4">
            <a:extLst>
              <a:ext uri="{FF2B5EF4-FFF2-40B4-BE49-F238E27FC236}">
                <a16:creationId xmlns:a16="http://schemas.microsoft.com/office/drawing/2014/main" id="{2C5A06CB-E207-93CE-1BDD-356A20938405}"/>
              </a:ext>
            </a:extLst>
          </p:cNvPr>
          <p:cNvSpPr txBox="1"/>
          <p:nvPr/>
        </p:nvSpPr>
        <p:spPr>
          <a:xfrm>
            <a:off x="8280399" y="376163"/>
            <a:ext cx="382016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https://blog.tcradvanced.com/x-ray-fluorescence-spectroscopy-xrf/</a:t>
            </a:r>
          </a:p>
        </p:txBody>
      </p:sp>
      <p:sp>
        <p:nvSpPr>
          <p:cNvPr id="7" name="TextovéPole 6">
            <a:extLst>
              <a:ext uri="{FF2B5EF4-FFF2-40B4-BE49-F238E27FC236}">
                <a16:creationId xmlns:a16="http://schemas.microsoft.com/office/drawing/2014/main" id="{DDB7254C-D8A0-1B1C-43E0-447C447F3D15}"/>
              </a:ext>
            </a:extLst>
          </p:cNvPr>
          <p:cNvSpPr txBox="1"/>
          <p:nvPr/>
        </p:nvSpPr>
        <p:spPr>
          <a:xfrm>
            <a:off x="396239" y="5566340"/>
            <a:ext cx="1151128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For quantitative analysis several samples of known element concentration are subjected to measurements using XRF and a correlation is developed between the intensity of the measured element’s fluorescent X-rays and its concentration in the sample. Based on the calibration curve drawn, the concentration of various elements present in an unknown sample is found out.</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9143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osoba, vlasy, pózování&#10;&#10;Popis byl vytvořen automaticky">
            <a:extLst>
              <a:ext uri="{FF2B5EF4-FFF2-40B4-BE49-F238E27FC236}">
                <a16:creationId xmlns:a16="http://schemas.microsoft.com/office/drawing/2014/main" id="{58A682DF-6C7C-1550-1387-2FC30C6FF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303" y="1104890"/>
            <a:ext cx="6131599" cy="4154158"/>
          </a:xfrm>
          <a:prstGeom prst="rect">
            <a:avLst/>
          </a:prstGeom>
        </p:spPr>
      </p:pic>
      <p:sp>
        <p:nvSpPr>
          <p:cNvPr id="5" name="TextovéPole 4">
            <a:extLst>
              <a:ext uri="{FF2B5EF4-FFF2-40B4-BE49-F238E27FC236}">
                <a16:creationId xmlns:a16="http://schemas.microsoft.com/office/drawing/2014/main" id="{48EECB09-8425-4CBD-4DC6-A36AF9B66F5A}"/>
              </a:ext>
            </a:extLst>
          </p:cNvPr>
          <p:cNvSpPr txBox="1"/>
          <p:nvPr/>
        </p:nvSpPr>
        <p:spPr>
          <a:xfrm>
            <a:off x="0" y="5797386"/>
            <a:ext cx="12192000" cy="9310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50" b="0" i="0" u="none" strike="noStrike" kern="1200" cap="none" spc="0" normalizeH="0" baseline="0" noProof="0" dirty="0">
                <a:ln>
                  <a:noFill/>
                </a:ln>
                <a:solidFill>
                  <a:prstClr val="black"/>
                </a:solidFill>
                <a:effectLst/>
                <a:uLnTx/>
                <a:uFillTx/>
                <a:latin typeface="Calibri"/>
                <a:ea typeface="+mn-ea"/>
                <a:cs typeface="+mn-cs"/>
              </a:rPr>
              <a:t>Using specialized X-ray imaging, a team of researchers in Australia has revealed a striking painting          of a woman's face hidden under </a:t>
            </a:r>
            <a:r>
              <a:rPr kumimoji="0" lang="en-US" sz="2250" b="1" i="0" u="none" strike="noStrike" kern="1200" cap="none" spc="0" normalizeH="0" baseline="0" noProof="0" dirty="0">
                <a:ln>
                  <a:noFill/>
                </a:ln>
                <a:solidFill>
                  <a:prstClr val="black"/>
                </a:solidFill>
                <a:effectLst/>
                <a:uLnTx/>
                <a:uFillTx/>
                <a:latin typeface="Calibri"/>
                <a:ea typeface="+mn-ea"/>
                <a:cs typeface="+mn-cs"/>
              </a:rPr>
              <a:t>French Impressionist </a:t>
            </a:r>
            <a:r>
              <a:rPr kumimoji="0" lang="en-US" sz="3200" b="1" i="0" u="none" strike="noStrike" kern="1200" cap="none" spc="0" normalizeH="0" baseline="0" noProof="0" dirty="0">
                <a:ln>
                  <a:noFill/>
                </a:ln>
                <a:solidFill>
                  <a:srgbClr val="C00000"/>
                </a:solidFill>
                <a:effectLst/>
                <a:uLnTx/>
                <a:uFillTx/>
                <a:latin typeface="Calibri"/>
                <a:ea typeface="+mn-ea"/>
                <a:cs typeface="+mn-cs"/>
              </a:rPr>
              <a:t>Edgar Degas</a:t>
            </a:r>
            <a:r>
              <a:rPr kumimoji="0" lang="en-US" sz="2250" b="1" i="0" u="none" strike="noStrike" kern="1200" cap="none" spc="0" normalizeH="0" baseline="0" noProof="0" dirty="0">
                <a:ln>
                  <a:noFill/>
                </a:ln>
                <a:solidFill>
                  <a:prstClr val="black"/>
                </a:solidFill>
                <a:effectLst/>
                <a:uLnTx/>
                <a:uFillTx/>
                <a:latin typeface="Calibri"/>
                <a:ea typeface="+mn-ea"/>
                <a:cs typeface="+mn-cs"/>
              </a:rPr>
              <a:t>'</a:t>
            </a:r>
            <a:r>
              <a:rPr kumimoji="0" lang="en-US" sz="2250" b="0" i="0" u="none" strike="noStrike" kern="1200" cap="none" spc="0" normalizeH="0" baseline="0" noProof="0" dirty="0">
                <a:ln>
                  <a:noFill/>
                </a:ln>
                <a:solidFill>
                  <a:prstClr val="black"/>
                </a:solidFill>
                <a:effectLst/>
                <a:uLnTx/>
                <a:uFillTx/>
                <a:latin typeface="Calibri"/>
                <a:ea typeface="+mn-ea"/>
                <a:cs typeface="+mn-cs"/>
              </a:rPr>
              <a:t> </a:t>
            </a:r>
            <a:r>
              <a:rPr kumimoji="0" lang="en-US" sz="2250" b="1" i="1" u="sng" strike="noStrike" kern="1200" cap="none" spc="0" normalizeH="0" baseline="0" noProof="0" dirty="0">
                <a:ln>
                  <a:noFill/>
                </a:ln>
                <a:solidFill>
                  <a:prstClr val="black"/>
                </a:solidFill>
                <a:effectLst/>
                <a:uLnTx/>
                <a:uFillTx/>
                <a:latin typeface="Calibri"/>
                <a:ea typeface="+mn-ea"/>
                <a:cs typeface="+mn-cs"/>
              </a:rPr>
              <a:t>Portrait of a Woman</a:t>
            </a:r>
            <a:r>
              <a:rPr kumimoji="0" lang="en-US" sz="225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Obrázek 6" descr="Obsah obrázku text&#10;&#10;Popis byl vytvořen automaticky">
            <a:extLst>
              <a:ext uri="{FF2B5EF4-FFF2-40B4-BE49-F238E27FC236}">
                <a16:creationId xmlns:a16="http://schemas.microsoft.com/office/drawing/2014/main" id="{6CD7EFD1-8ACD-84DA-70A5-AD94109A1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237" y="1104890"/>
            <a:ext cx="5707763" cy="4646428"/>
          </a:xfrm>
          <a:prstGeom prst="rect">
            <a:avLst/>
          </a:prstGeom>
        </p:spPr>
      </p:pic>
      <p:sp>
        <p:nvSpPr>
          <p:cNvPr id="2" name="TextovéPole 1">
            <a:extLst>
              <a:ext uri="{FF2B5EF4-FFF2-40B4-BE49-F238E27FC236}">
                <a16:creationId xmlns:a16="http://schemas.microsoft.com/office/drawing/2014/main" id="{51E13B5A-1DE5-0868-0997-2ACAA12DCF98}"/>
              </a:ext>
            </a:extLst>
          </p:cNvPr>
          <p:cNvSpPr txBox="1"/>
          <p:nvPr/>
        </p:nvSpPr>
        <p:spPr>
          <a:xfrm>
            <a:off x="557349" y="277911"/>
            <a:ext cx="96403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mn-ea"/>
                <a:cs typeface="+mn-cs"/>
              </a:rPr>
              <a:t>X-rays reveal the secrets of works of art</a:t>
            </a:r>
          </a:p>
        </p:txBody>
      </p:sp>
    </p:spTree>
    <p:extLst>
      <p:ext uri="{BB962C8B-B14F-4D97-AF65-F5344CB8AC3E}">
        <p14:creationId xmlns:p14="http://schemas.microsoft.com/office/powerpoint/2010/main" val="689042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1" name="Obrázek 13"/>
          <p:cNvPicPr/>
          <p:nvPr/>
        </p:nvPicPr>
        <p:blipFill>
          <a:blip r:embed="rId2" cstate="print"/>
          <a:stretch/>
        </p:blipFill>
        <p:spPr>
          <a:xfrm rot="16200000">
            <a:off x="-703800" y="1046580"/>
            <a:ext cx="6608880" cy="4662240"/>
          </a:xfrm>
          <a:prstGeom prst="rect">
            <a:avLst/>
          </a:prstGeom>
          <a:ln>
            <a:noFill/>
          </a:ln>
        </p:spPr>
      </p:pic>
      <p:sp>
        <p:nvSpPr>
          <p:cNvPr id="212" name="TextShape 1"/>
          <p:cNvSpPr txBox="1"/>
          <p:nvPr/>
        </p:nvSpPr>
        <p:spPr>
          <a:xfrm>
            <a:off x="914400" y="330840"/>
            <a:ext cx="10362720" cy="1184760"/>
          </a:xfrm>
          <a:prstGeom prst="rect">
            <a:avLst/>
          </a:prstGeom>
          <a:noFill/>
          <a:ln>
            <a:noFill/>
          </a:ln>
        </p:spPr>
        <p:txBody>
          <a:bodyPr anchor="b">
            <a:normAutofit lnSpcReduction="10000"/>
          </a:bodyPr>
          <a:lstStyle/>
          <a:p>
            <a:pPr algn="ctr">
              <a:lnSpc>
                <a:spcPct val="90000"/>
              </a:lnSpc>
            </a:pPr>
            <a:r>
              <a:rPr lang="cs-CZ" sz="4000" b="1" strike="noStrike" spc="-1">
                <a:solidFill>
                  <a:srgbClr val="F4B183"/>
                </a:solidFill>
                <a:latin typeface="Calibri Light"/>
              </a:rPr>
              <a:t>Radiační biofyzika 2</a:t>
            </a:r>
            <a:br/>
            <a:r>
              <a:rPr lang="cs-CZ" sz="4000" b="1" strike="noStrike" spc="-1">
                <a:solidFill>
                  <a:srgbClr val="F4B183"/>
                </a:solidFill>
                <a:latin typeface="Calibri Light"/>
              </a:rPr>
              <a:t>Objev přirozené radioaktivity a další vývoj </a:t>
            </a:r>
            <a:endParaRPr lang="cs-CZ" sz="4000" b="0" strike="noStrike" spc="-1">
              <a:solidFill>
                <a:srgbClr val="000000"/>
              </a:solidFill>
              <a:latin typeface="Calibri"/>
            </a:endParaRPr>
          </a:p>
        </p:txBody>
      </p:sp>
      <p:sp>
        <p:nvSpPr>
          <p:cNvPr id="213" name="CustomShape 2"/>
          <p:cNvSpPr/>
          <p:nvPr/>
        </p:nvSpPr>
        <p:spPr>
          <a:xfrm>
            <a:off x="3855360" y="1589040"/>
            <a:ext cx="76238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cs-CZ" sz="1800" b="0" strike="noStrike" spc="-1">
                <a:solidFill>
                  <a:srgbClr val="FFFFFF"/>
                </a:solidFill>
                <a:latin typeface="Calibri"/>
              </a:rPr>
              <a:t>Martin Falk, falk-at-ibp.cz, Biofyzikální ústav AVČR, Brno</a:t>
            </a:r>
            <a:endParaRPr lang="cs-CZ" sz="1800" b="0" strike="noStrike" spc="-1">
              <a:latin typeface="Arial"/>
            </a:endParaRPr>
          </a:p>
        </p:txBody>
      </p:sp>
      <p:pic>
        <p:nvPicPr>
          <p:cNvPr id="214" name="Picture 8" descr="http://nuclear-knowledge.com/wsimages/10_terrorism_01.jpg"/>
          <p:cNvPicPr/>
          <p:nvPr/>
        </p:nvPicPr>
        <p:blipFill>
          <a:blip r:embed="rId3" cstate="print"/>
          <a:stretch/>
        </p:blipFill>
        <p:spPr>
          <a:xfrm>
            <a:off x="5102880" y="2427840"/>
            <a:ext cx="3605280" cy="1817640"/>
          </a:xfrm>
          <a:prstGeom prst="rect">
            <a:avLst/>
          </a:prstGeom>
          <a:ln>
            <a:solidFill>
              <a:schemeClr val="bg1"/>
            </a:solidFill>
          </a:ln>
        </p:spPr>
      </p:pic>
      <p:pic>
        <p:nvPicPr>
          <p:cNvPr id="215" name="Obrázek 14"/>
          <p:cNvPicPr/>
          <p:nvPr/>
        </p:nvPicPr>
        <p:blipFill>
          <a:blip r:embed="rId4" cstate="print"/>
          <a:stretch/>
        </p:blipFill>
        <p:spPr>
          <a:xfrm>
            <a:off x="5102880" y="4110840"/>
            <a:ext cx="5394720" cy="2269080"/>
          </a:xfrm>
          <a:prstGeom prst="rect">
            <a:avLst/>
          </a:prstGeom>
          <a:ln>
            <a:solidFill>
              <a:schemeClr val="bg1"/>
            </a:solidFill>
          </a:ln>
        </p:spPr>
      </p:pic>
      <p:pic>
        <p:nvPicPr>
          <p:cNvPr id="216" name="Obrázek 15"/>
          <p:cNvPicPr/>
          <p:nvPr/>
        </p:nvPicPr>
        <p:blipFill>
          <a:blip r:embed="rId5" cstate="print"/>
          <a:srcRect l="50753" t="10388" r="15181" b="14806"/>
          <a:stretch/>
        </p:blipFill>
        <p:spPr>
          <a:xfrm>
            <a:off x="8211360" y="2421360"/>
            <a:ext cx="3609120" cy="3958560"/>
          </a:xfrm>
          <a:prstGeom prst="rect">
            <a:avLst/>
          </a:prstGeom>
          <a:ln>
            <a:solidFill>
              <a:schemeClr val="bg1"/>
            </a:solid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A87EA4E9-DFD6-45D4-965D-8A79984EF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4293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Nadpis 1"/>
          <p:cNvSpPr txBox="1">
            <a:spLocks/>
          </p:cNvSpPr>
          <p:nvPr/>
        </p:nvSpPr>
        <p:spPr>
          <a:xfrm>
            <a:off x="847344" y="300504"/>
            <a:ext cx="10506456" cy="180350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cs-CZ" sz="3900" b="1" spc="-1" dirty="0">
                <a:solidFill>
                  <a:schemeClr val="bg1"/>
                </a:solidFill>
                <a:latin typeface="+mj-lt"/>
                <a:ea typeface="+mj-ea"/>
                <a:cs typeface="+mj-cs"/>
              </a:rPr>
              <a:t>18. května 1896, Antoine Henri Becquerel</a:t>
            </a:r>
          </a:p>
          <a:p>
            <a:pPr marL="0" marR="0" lvl="0" indent="0" algn="ctr" fontAlgn="auto">
              <a:lnSpc>
                <a:spcPts val="6700"/>
              </a:lnSpc>
              <a:spcBef>
                <a:spcPct val="0"/>
              </a:spcBef>
              <a:spcAft>
                <a:spcPts val="600"/>
              </a:spcAft>
              <a:buClrTx/>
              <a:buSzTx/>
              <a:tabLst/>
              <a:defRPr/>
            </a:pPr>
            <a:r>
              <a:rPr lang="cs-CZ" sz="6000" b="1" spc="-1" dirty="0">
                <a:solidFill>
                  <a:schemeClr val="bg1"/>
                </a:solidFill>
                <a:latin typeface="+mj-lt"/>
                <a:ea typeface="+mj-ea"/>
                <a:cs typeface="+mj-cs"/>
              </a:rPr>
              <a:t>Objev přirozené radioaktivity</a:t>
            </a:r>
          </a:p>
        </p:txBody>
      </p:sp>
      <p:pic>
        <p:nvPicPr>
          <p:cNvPr id="3" name="Obrázek 2" descr="Obsah obrázku text&#10;&#10;Popis byl vytvořen automaticky">
            <a:extLst>
              <a:ext uri="{FF2B5EF4-FFF2-40B4-BE49-F238E27FC236}">
                <a16:creationId xmlns:a16="http://schemas.microsoft.com/office/drawing/2014/main" id="{D6001162-F127-42F7-8DAC-0BD09AB6A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352" y="2698029"/>
            <a:ext cx="4326677" cy="3461342"/>
          </a:xfrm>
          <a:prstGeom prst="rect">
            <a:avLst/>
          </a:prstGeom>
        </p:spPr>
      </p:pic>
      <p:pic>
        <p:nvPicPr>
          <p:cNvPr id="220" name="Picture 10" descr="http://image.slidesharecdn.com/anorganika-new07-101109015839-phpapp02/95/hic-06-vyvoj-anorganicke-chemie-50-728.jpg?cb=1317867312"/>
          <p:cNvPicPr/>
          <p:nvPr/>
        </p:nvPicPr>
        <p:blipFill>
          <a:blip r:embed="rId3" cstate="print"/>
          <a:srcRect l="64002" t="20975" r="3136" b="20656"/>
          <a:stretch/>
        </p:blipFill>
        <p:spPr>
          <a:xfrm>
            <a:off x="1658971" y="2811437"/>
            <a:ext cx="2598334" cy="3461343"/>
          </a:xfrm>
          <a:prstGeom prst="rect">
            <a:avLst/>
          </a:prstGeom>
        </p:spPr>
      </p:pic>
      <p:sp>
        <p:nvSpPr>
          <p:cNvPr id="218" name="CustomShape 2"/>
          <p:cNvSpPr/>
          <p:nvPr/>
        </p:nvSpPr>
        <p:spPr>
          <a:xfrm>
            <a:off x="207360" y="-144360"/>
            <a:ext cx="406080" cy="304560"/>
          </a:xfrm>
          <a:prstGeom prst="rect">
            <a:avLst/>
          </a:prstGeom>
          <a:noFill/>
          <a:ln>
            <a:noFill/>
          </a:ln>
        </p:spPr>
        <p:style>
          <a:lnRef idx="0">
            <a:scrgbClr r="0" g="0" b="0"/>
          </a:lnRef>
          <a:fillRef idx="0">
            <a:scrgbClr r="0" g="0" b="0"/>
          </a:fillRef>
          <a:effectRef idx="0">
            <a:scrgbClr r="0" g="0" b="0"/>
          </a:effectRef>
          <a:fontRef idx="minor"/>
        </p:style>
        <p:txBody>
          <a:bodyPr/>
          <a:lstStyle/>
          <a:p>
            <a:endParaRPr lang="cs-CZ"/>
          </a:p>
        </p:txBody>
      </p:sp>
      <p:sp>
        <p:nvSpPr>
          <p:cNvPr id="219" name="CustomShape 3"/>
          <p:cNvSpPr/>
          <p:nvPr/>
        </p:nvSpPr>
        <p:spPr>
          <a:xfrm>
            <a:off x="207360" y="-144360"/>
            <a:ext cx="406080" cy="304560"/>
          </a:xfrm>
          <a:prstGeom prst="rect">
            <a:avLst/>
          </a:prstGeom>
          <a:noFill/>
          <a:ln>
            <a:noFill/>
          </a:ln>
        </p:spPr>
        <p:style>
          <a:lnRef idx="0">
            <a:scrgbClr r="0" g="0" b="0"/>
          </a:lnRef>
          <a:fillRef idx="0">
            <a:scrgbClr r="0" g="0" b="0"/>
          </a:fillRef>
          <a:effectRef idx="0">
            <a:scrgbClr r="0" g="0" b="0"/>
          </a:effectRef>
          <a:fontRef idx="minor"/>
        </p:style>
        <p:txBody>
          <a:bodyPr/>
          <a:lstStyle/>
          <a:p>
            <a:endParaRPr lang="cs-CZ"/>
          </a:p>
        </p:txBody>
      </p:sp>
      <p:pic>
        <p:nvPicPr>
          <p:cNvPr id="7" name="Obrázek 6">
            <a:extLst>
              <a:ext uri="{FF2B5EF4-FFF2-40B4-BE49-F238E27FC236}">
                <a16:creationId xmlns:a16="http://schemas.microsoft.com/office/drawing/2014/main" id="{13A215AB-5833-4C68-9C08-1A09E38FD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8971" y="5943600"/>
            <a:ext cx="2689411" cy="914400"/>
          </a:xfrm>
          <a:prstGeom prst="rect">
            <a:avLst/>
          </a:prstGeom>
        </p:spPr>
      </p:pic>
      <p:sp>
        <p:nvSpPr>
          <p:cNvPr id="29" name="TextovéPole 28">
            <a:extLst>
              <a:ext uri="{FF2B5EF4-FFF2-40B4-BE49-F238E27FC236}">
                <a16:creationId xmlns:a16="http://schemas.microsoft.com/office/drawing/2014/main" id="{E1E6EEF6-7108-41A4-903D-1639064E081A}"/>
              </a:ext>
            </a:extLst>
          </p:cNvPr>
          <p:cNvSpPr txBox="1"/>
          <p:nvPr/>
        </p:nvSpPr>
        <p:spPr>
          <a:xfrm>
            <a:off x="1579140" y="2486143"/>
            <a:ext cx="2757996" cy="369332"/>
          </a:xfrm>
          <a:prstGeom prst="rect">
            <a:avLst/>
          </a:prstGeom>
          <a:noFill/>
        </p:spPr>
        <p:txBody>
          <a:bodyPr wrap="square">
            <a:spAutoFit/>
          </a:bodyPr>
          <a:lstStyle/>
          <a:p>
            <a:r>
              <a:rPr lang="cs-CZ"/>
              <a:t>(1852/12/15 - 1908/08/25)</a:t>
            </a:r>
          </a:p>
        </p:txBody>
      </p:sp>
      <p:sp>
        <p:nvSpPr>
          <p:cNvPr id="4" name="TextovéPole 3">
            <a:extLst>
              <a:ext uri="{FF2B5EF4-FFF2-40B4-BE49-F238E27FC236}">
                <a16:creationId xmlns:a16="http://schemas.microsoft.com/office/drawing/2014/main" id="{E963916D-B3A1-161D-2EA7-27069E32CB2D}"/>
              </a:ext>
            </a:extLst>
          </p:cNvPr>
          <p:cNvSpPr txBox="1"/>
          <p:nvPr/>
        </p:nvSpPr>
        <p:spPr>
          <a:xfrm>
            <a:off x="4257305" y="6223055"/>
            <a:ext cx="7925609" cy="523220"/>
          </a:xfrm>
          <a:prstGeom prst="rect">
            <a:avLst/>
          </a:prstGeom>
          <a:noFill/>
        </p:spPr>
        <p:txBody>
          <a:bodyPr wrap="square">
            <a:spAutoFit/>
          </a:bodyPr>
          <a:lstStyle/>
          <a:p>
            <a:r>
              <a:rPr lang="cs-CZ" sz="2800" dirty="0" err="1">
                <a:solidFill>
                  <a:srgbClr val="C00000"/>
                </a:solidFill>
              </a:rPr>
              <a:t>How</a:t>
            </a:r>
            <a:r>
              <a:rPr lang="cs-CZ" sz="2800" dirty="0">
                <a:solidFill>
                  <a:srgbClr val="C00000"/>
                </a:solidFill>
              </a:rPr>
              <a:t> </a:t>
            </a:r>
            <a:r>
              <a:rPr lang="cs-CZ" sz="2800" dirty="0" err="1">
                <a:solidFill>
                  <a:srgbClr val="C00000"/>
                </a:solidFill>
              </a:rPr>
              <a:t>can</a:t>
            </a:r>
            <a:r>
              <a:rPr lang="cs-CZ" sz="2800" dirty="0">
                <a:solidFill>
                  <a:srgbClr val="C00000"/>
                </a:solidFill>
              </a:rPr>
              <a:t> such a "</a:t>
            </a:r>
            <a:r>
              <a:rPr lang="cs-CZ" sz="2800" dirty="0" err="1">
                <a:solidFill>
                  <a:srgbClr val="C00000"/>
                </a:solidFill>
              </a:rPr>
              <a:t>nothing</a:t>
            </a:r>
            <a:r>
              <a:rPr lang="cs-CZ" sz="2800" dirty="0">
                <a:solidFill>
                  <a:srgbClr val="C00000"/>
                </a:solidFill>
              </a:rPr>
              <a:t> spot" lead to a Nobel </a:t>
            </a:r>
            <a:r>
              <a:rPr lang="cs-CZ" sz="2800" dirty="0" err="1">
                <a:solidFill>
                  <a:srgbClr val="C00000"/>
                </a:solidFill>
              </a:rPr>
              <a:t>Prize</a:t>
            </a:r>
            <a:r>
              <a:rPr lang="cs-CZ" sz="2800" dirty="0">
                <a:solidFill>
                  <a:srgbClr val="C00000"/>
                </a:solidFill>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4" descr="Jeden z prvních snímk&amp;uring; paprsku X Wilhelma Röntgena zachycuje levouz ruku v&amp;ecaron;dcovy man&amp;zcaron;elky Anny Berthy Ludwig. Foto: Wilhelm Göntgen, Publiuc Domain."/>
          <p:cNvPicPr/>
          <p:nvPr/>
        </p:nvPicPr>
        <p:blipFill rotWithShape="1">
          <a:blip r:embed="rId2" cstate="print">
            <a:alphaModFix amt="40000"/>
          </a:blip>
          <a:srcRect t="30862" b="13719"/>
          <a:stretch/>
        </p:blipFill>
        <p:spPr>
          <a:xfrm>
            <a:off x="20" y="10"/>
            <a:ext cx="8450297" cy="6857990"/>
          </a:xfrm>
          <a:prstGeom prst="rect">
            <a:avLst/>
          </a:prstGeom>
        </p:spPr>
      </p:pic>
      <p:sp>
        <p:nvSpPr>
          <p:cNvPr id="6" name="TextShape 1"/>
          <p:cNvSpPr txBox="1"/>
          <p:nvPr/>
        </p:nvSpPr>
        <p:spPr>
          <a:xfrm>
            <a:off x="838201" y="365125"/>
            <a:ext cx="5251316" cy="16276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strike="noStrike" kern="1200" spc="-1">
                <a:solidFill>
                  <a:srgbClr val="FFFFFF"/>
                </a:solidFill>
                <a:latin typeface="+mj-lt"/>
                <a:ea typeface="+mj-ea"/>
                <a:cs typeface="+mj-cs"/>
              </a:rPr>
              <a:t>Inspirace pro Becquerelův objev</a:t>
            </a:r>
            <a:endParaRPr lang="en-US" sz="4400" b="0" strike="noStrike" kern="1200" spc="-1">
              <a:solidFill>
                <a:srgbClr val="FFFFFF"/>
              </a:solidFill>
              <a:latin typeface="+mj-lt"/>
              <a:ea typeface="+mj-ea"/>
              <a:cs typeface="+mj-cs"/>
            </a:endParaRPr>
          </a:p>
        </p:txBody>
      </p:sp>
      <p:sp>
        <p:nvSpPr>
          <p:cNvPr id="7" name="Obdélník 6"/>
          <p:cNvSpPr/>
          <p:nvPr/>
        </p:nvSpPr>
        <p:spPr>
          <a:xfrm>
            <a:off x="489750" y="1992761"/>
            <a:ext cx="5962785" cy="4569964"/>
          </a:xfrm>
          <a:prstGeom prst="rect">
            <a:avLst/>
          </a:prstGeom>
        </p:spPr>
        <p:txBody>
          <a:bodyPr vert="horz" lIns="91440" tIns="45720" rIns="91440" bIns="45720" rtlCol="0">
            <a:noAutofit/>
          </a:bodyPr>
          <a:lstStyle/>
          <a:p>
            <a:pPr>
              <a:lnSpc>
                <a:spcPct val="90000"/>
              </a:lnSpc>
              <a:spcBef>
                <a:spcPts val="1001"/>
              </a:spcBef>
              <a:buClr>
                <a:srgbClr val="FFFFFF"/>
              </a:buClr>
            </a:pPr>
            <a:r>
              <a:rPr lang="en-US" sz="2400" b="1" strike="noStrike" spc="-1" dirty="0">
                <a:solidFill>
                  <a:srgbClr val="C00000"/>
                </a:solidFill>
              </a:rPr>
              <a:t>1. FASCINACE OBJEVEM „MAGICKÝCH“ PAPRSKŮ X </a:t>
            </a:r>
          </a:p>
          <a:p>
            <a:pPr marL="228600" indent="-228600">
              <a:lnSpc>
                <a:spcPct val="90000"/>
              </a:lnSpc>
              <a:spcBef>
                <a:spcPts val="1001"/>
              </a:spcBef>
              <a:buClr>
                <a:srgbClr val="FFFFFF"/>
              </a:buClr>
              <a:buFont typeface="Arial" panose="020B0604020202020204" pitchFamily="34" charset="0"/>
              <a:buChar char="•"/>
            </a:pPr>
            <a:r>
              <a:rPr lang="en-US" sz="2000" b="0" strike="noStrike" spc="-1" dirty="0">
                <a:solidFill>
                  <a:srgbClr val="FFFFFF"/>
                </a:solidFill>
              </a:rPr>
              <a:t>Wilhelm Conrad </a:t>
            </a:r>
            <a:r>
              <a:rPr lang="en-US" sz="2000" b="0" strike="noStrike" spc="-1" dirty="0" err="1">
                <a:solidFill>
                  <a:srgbClr val="FFFFFF"/>
                </a:solidFill>
              </a:rPr>
              <a:t>Röntgen</a:t>
            </a:r>
            <a:r>
              <a:rPr lang="en-US" sz="2000" b="0" strike="noStrike" spc="-1" dirty="0">
                <a:solidFill>
                  <a:srgbClr val="FFFFFF"/>
                </a:solidFill>
              </a:rPr>
              <a:t> </a:t>
            </a:r>
            <a:r>
              <a:rPr lang="en-US" sz="2000" b="0" strike="noStrike" spc="-1" dirty="0" err="1">
                <a:solidFill>
                  <a:srgbClr val="FFFFFF"/>
                </a:solidFill>
              </a:rPr>
              <a:t>krátce</a:t>
            </a:r>
            <a:r>
              <a:rPr lang="en-US" sz="2000" b="0" strike="noStrike" spc="-1" dirty="0">
                <a:solidFill>
                  <a:srgbClr val="FFFFFF"/>
                </a:solidFill>
              </a:rPr>
              <a:t> </a:t>
            </a:r>
            <a:r>
              <a:rPr lang="en-US" sz="2000" b="0" strike="noStrike" spc="-1" dirty="0" err="1">
                <a:solidFill>
                  <a:srgbClr val="FFFFFF"/>
                </a:solidFill>
              </a:rPr>
              <a:t>předtím</a:t>
            </a:r>
            <a:r>
              <a:rPr lang="en-US" sz="2000" b="0" strike="noStrike" spc="-1" dirty="0">
                <a:solidFill>
                  <a:srgbClr val="FFFFFF"/>
                </a:solidFill>
              </a:rPr>
              <a:t> </a:t>
            </a:r>
            <a:r>
              <a:rPr lang="en-US" sz="2000" b="0" strike="noStrike" spc="-1" dirty="0" err="1">
                <a:solidFill>
                  <a:srgbClr val="FFFFFF"/>
                </a:solidFill>
              </a:rPr>
              <a:t>zjistil</a:t>
            </a:r>
            <a:r>
              <a:rPr lang="en-US" sz="2000" b="0" strike="noStrike" spc="-1" dirty="0">
                <a:solidFill>
                  <a:srgbClr val="FFFFFF"/>
                </a:solidFill>
              </a:rPr>
              <a:t>, </a:t>
            </a:r>
            <a:r>
              <a:rPr lang="en-US" sz="2000" b="0" strike="noStrike" spc="-1" dirty="0" err="1">
                <a:solidFill>
                  <a:srgbClr val="FFFFFF"/>
                </a:solidFill>
              </a:rPr>
              <a:t>že</a:t>
            </a:r>
            <a:r>
              <a:rPr lang="en-US" sz="2000" b="0" strike="noStrike" spc="-1" dirty="0">
                <a:solidFill>
                  <a:srgbClr val="FFFFFF"/>
                </a:solidFill>
              </a:rPr>
              <a:t> </a:t>
            </a:r>
            <a:r>
              <a:rPr lang="en-US" sz="2000" b="0" strike="noStrike" spc="-1" dirty="0" err="1">
                <a:solidFill>
                  <a:srgbClr val="FFFFFF"/>
                </a:solidFill>
              </a:rPr>
              <a:t>záření</a:t>
            </a:r>
            <a:r>
              <a:rPr lang="en-US" sz="2000" b="0" strike="noStrike" spc="-1" dirty="0">
                <a:solidFill>
                  <a:srgbClr val="FFFFFF"/>
                </a:solidFill>
              </a:rPr>
              <a:t> </a:t>
            </a:r>
            <a:r>
              <a:rPr lang="en-US" sz="2000" b="0" strike="noStrike" spc="-1" dirty="0" err="1">
                <a:solidFill>
                  <a:srgbClr val="FFFFFF"/>
                </a:solidFill>
              </a:rPr>
              <a:t>vznikající</a:t>
            </a:r>
            <a:r>
              <a:rPr lang="en-US" sz="2000" b="0" strike="noStrike" spc="-1" dirty="0">
                <a:solidFill>
                  <a:srgbClr val="FFFFFF"/>
                </a:solidFill>
              </a:rPr>
              <a:t> </a:t>
            </a:r>
            <a:r>
              <a:rPr lang="en-US" sz="2000" b="0" strike="noStrike" spc="-1" dirty="0" err="1">
                <a:solidFill>
                  <a:srgbClr val="FFFFFF"/>
                </a:solidFill>
              </a:rPr>
              <a:t>při</a:t>
            </a:r>
            <a:r>
              <a:rPr lang="en-US" sz="2000" b="0" strike="noStrike" spc="-1" dirty="0">
                <a:solidFill>
                  <a:srgbClr val="FFFFFF"/>
                </a:solidFill>
              </a:rPr>
              <a:t> </a:t>
            </a:r>
            <a:r>
              <a:rPr lang="en-US" sz="2000" b="0" strike="noStrike" spc="-1" dirty="0" err="1">
                <a:solidFill>
                  <a:srgbClr val="FFFFFF"/>
                </a:solidFill>
              </a:rPr>
              <a:t>průchodu</a:t>
            </a:r>
            <a:r>
              <a:rPr lang="en-US" sz="2000" b="0" strike="noStrike" spc="-1" dirty="0">
                <a:solidFill>
                  <a:srgbClr val="FFFFFF"/>
                </a:solidFill>
              </a:rPr>
              <a:t> </a:t>
            </a:r>
            <a:r>
              <a:rPr lang="en-US" sz="2000" b="0" strike="noStrike" spc="-1" dirty="0" err="1">
                <a:solidFill>
                  <a:srgbClr val="FFFFFF"/>
                </a:solidFill>
              </a:rPr>
              <a:t>elektronů</a:t>
            </a:r>
            <a:r>
              <a:rPr lang="en-US" sz="2000" b="0" strike="noStrike" spc="-1" dirty="0">
                <a:solidFill>
                  <a:srgbClr val="FFFFFF"/>
                </a:solidFill>
              </a:rPr>
              <a:t> </a:t>
            </a:r>
            <a:r>
              <a:rPr lang="en-US" sz="2000" b="0" strike="noStrike" spc="-1" dirty="0" err="1">
                <a:solidFill>
                  <a:srgbClr val="FFFFFF"/>
                </a:solidFill>
              </a:rPr>
              <a:t>vakuovou</a:t>
            </a:r>
            <a:r>
              <a:rPr lang="en-US" sz="2000" b="0" strike="noStrike" spc="-1" dirty="0">
                <a:solidFill>
                  <a:srgbClr val="FFFFFF"/>
                </a:solidFill>
              </a:rPr>
              <a:t> </a:t>
            </a:r>
            <a:r>
              <a:rPr lang="en-US" sz="2000" b="0" strike="noStrike" spc="-1" dirty="0" err="1">
                <a:solidFill>
                  <a:srgbClr val="FFFFFF"/>
                </a:solidFill>
              </a:rPr>
              <a:t>trubicí</a:t>
            </a:r>
            <a:r>
              <a:rPr lang="en-US" sz="2000" b="0" strike="noStrike" spc="-1" dirty="0">
                <a:solidFill>
                  <a:srgbClr val="FFFFFF"/>
                </a:solidFill>
              </a:rPr>
              <a:t> </a:t>
            </a:r>
            <a:r>
              <a:rPr lang="en-US" sz="2000" b="0" strike="noStrike" spc="-1" dirty="0" err="1">
                <a:solidFill>
                  <a:srgbClr val="FFFFFF"/>
                </a:solidFill>
              </a:rPr>
              <a:t>dokáže</a:t>
            </a:r>
            <a:r>
              <a:rPr lang="en-US" sz="2000" b="0" strike="noStrike" spc="-1" dirty="0">
                <a:solidFill>
                  <a:srgbClr val="FFFFFF"/>
                </a:solidFill>
              </a:rPr>
              <a:t> </a:t>
            </a:r>
            <a:r>
              <a:rPr lang="en-US" sz="2000" b="0" strike="noStrike" spc="-1" dirty="0" err="1">
                <a:solidFill>
                  <a:srgbClr val="FFFFFF"/>
                </a:solidFill>
              </a:rPr>
              <a:t>pronikat</a:t>
            </a:r>
            <a:r>
              <a:rPr lang="en-US" sz="2000" b="0" strike="noStrike" spc="-1" dirty="0">
                <a:solidFill>
                  <a:srgbClr val="FFFFFF"/>
                </a:solidFill>
              </a:rPr>
              <a:t> </a:t>
            </a:r>
            <a:r>
              <a:rPr lang="en-US" sz="2000" b="0" strike="noStrike" spc="-1" dirty="0" err="1">
                <a:solidFill>
                  <a:srgbClr val="FFFFFF"/>
                </a:solidFill>
              </a:rPr>
              <a:t>pevnými</a:t>
            </a:r>
            <a:r>
              <a:rPr lang="en-US" sz="2000" b="0" strike="noStrike" spc="-1" dirty="0">
                <a:solidFill>
                  <a:srgbClr val="FFFFFF"/>
                </a:solidFill>
              </a:rPr>
              <a:t> </a:t>
            </a:r>
            <a:r>
              <a:rPr lang="en-US" sz="2000" b="0" strike="noStrike" spc="-1" dirty="0" err="1">
                <a:solidFill>
                  <a:srgbClr val="FFFFFF"/>
                </a:solidFill>
              </a:rPr>
              <a:t>látkami</a:t>
            </a:r>
            <a:r>
              <a:rPr lang="en-US" sz="2000" b="0" strike="noStrike" spc="-1" dirty="0">
                <a:solidFill>
                  <a:srgbClr val="FFFFFF"/>
                </a:solidFill>
              </a:rPr>
              <a:t> a </a:t>
            </a:r>
            <a:r>
              <a:rPr lang="en-US" sz="2000" b="0" strike="noStrike" spc="-1" dirty="0" err="1">
                <a:solidFill>
                  <a:srgbClr val="FFFFFF"/>
                </a:solidFill>
              </a:rPr>
              <a:t>zanechávat</a:t>
            </a:r>
            <a:r>
              <a:rPr lang="en-US" sz="2000" b="0" strike="noStrike" spc="-1" dirty="0">
                <a:solidFill>
                  <a:srgbClr val="FFFFFF"/>
                </a:solidFill>
              </a:rPr>
              <a:t> </a:t>
            </a:r>
            <a:r>
              <a:rPr lang="en-US" sz="2000" b="0" strike="noStrike" spc="-1" dirty="0" err="1">
                <a:solidFill>
                  <a:srgbClr val="FFFFFF"/>
                </a:solidFill>
              </a:rPr>
              <a:t>stopy</a:t>
            </a:r>
            <a:r>
              <a:rPr lang="en-US" sz="2000" b="0" strike="noStrike" spc="-1" dirty="0">
                <a:solidFill>
                  <a:srgbClr val="FFFFFF"/>
                </a:solidFill>
              </a:rPr>
              <a:t> </a:t>
            </a:r>
            <a:r>
              <a:rPr lang="en-US" sz="2000" b="0" strike="noStrike" spc="-1" dirty="0" err="1">
                <a:solidFill>
                  <a:srgbClr val="FFFFFF"/>
                </a:solidFill>
              </a:rPr>
              <a:t>na</a:t>
            </a:r>
            <a:r>
              <a:rPr lang="en-US" sz="2000" b="0" strike="noStrike" spc="-1" dirty="0">
                <a:solidFill>
                  <a:srgbClr val="FFFFFF"/>
                </a:solidFill>
              </a:rPr>
              <a:t> </a:t>
            </a:r>
            <a:r>
              <a:rPr lang="en-US" sz="2000" b="0" strike="noStrike" spc="-1" dirty="0" err="1">
                <a:solidFill>
                  <a:srgbClr val="FFFFFF"/>
                </a:solidFill>
              </a:rPr>
              <a:t>fotografické</a:t>
            </a:r>
            <a:r>
              <a:rPr lang="en-US" sz="2000" b="0" strike="noStrike" spc="-1" dirty="0">
                <a:solidFill>
                  <a:srgbClr val="FFFFFF"/>
                </a:solidFill>
              </a:rPr>
              <a:t> </a:t>
            </a:r>
            <a:r>
              <a:rPr lang="en-US" sz="2000" b="0" strike="noStrike" spc="-1" dirty="0" err="1">
                <a:solidFill>
                  <a:srgbClr val="FFFFFF"/>
                </a:solidFill>
              </a:rPr>
              <a:t>desce</a:t>
            </a:r>
            <a:r>
              <a:rPr lang="en-US" sz="2000" b="0" strike="noStrike" spc="-1" dirty="0">
                <a:solidFill>
                  <a:srgbClr val="FFFFFF"/>
                </a:solidFill>
              </a:rPr>
              <a:t>, </a:t>
            </a:r>
            <a:r>
              <a:rPr lang="en-US" sz="2000" b="0" strike="noStrike" spc="-1" dirty="0" err="1">
                <a:solidFill>
                  <a:srgbClr val="FFFFFF"/>
                </a:solidFill>
              </a:rPr>
              <a:t>stejně</a:t>
            </a:r>
            <a:r>
              <a:rPr lang="en-US" sz="2000" b="0" strike="noStrike" spc="-1" dirty="0">
                <a:solidFill>
                  <a:srgbClr val="FFFFFF"/>
                </a:solidFill>
              </a:rPr>
              <a:t> </a:t>
            </a:r>
            <a:r>
              <a:rPr lang="en-US" sz="2000" b="0" strike="noStrike" spc="-1" dirty="0" err="1">
                <a:solidFill>
                  <a:srgbClr val="FFFFFF"/>
                </a:solidFill>
              </a:rPr>
              <a:t>jako</a:t>
            </a:r>
            <a:r>
              <a:rPr lang="en-US" sz="2000" b="0" strike="noStrike" spc="-1" dirty="0">
                <a:solidFill>
                  <a:srgbClr val="FFFFFF"/>
                </a:solidFill>
              </a:rPr>
              <a:t> </a:t>
            </a:r>
            <a:r>
              <a:rPr lang="en-US" sz="2000" b="0" strike="noStrike" spc="-1" dirty="0" err="1">
                <a:solidFill>
                  <a:srgbClr val="FFFFFF"/>
                </a:solidFill>
              </a:rPr>
              <a:t>obyčejné</a:t>
            </a:r>
            <a:r>
              <a:rPr lang="en-US" sz="2000" b="0" strike="noStrike" spc="-1" dirty="0">
                <a:solidFill>
                  <a:srgbClr val="FFFFFF"/>
                </a:solidFill>
              </a:rPr>
              <a:t> </a:t>
            </a:r>
            <a:r>
              <a:rPr lang="en-US" sz="2000" b="0" strike="noStrike" spc="-1" dirty="0" err="1">
                <a:solidFill>
                  <a:srgbClr val="FFFFFF"/>
                </a:solidFill>
              </a:rPr>
              <a:t>světlo</a:t>
            </a:r>
            <a:r>
              <a:rPr lang="en-US" sz="2000" b="0" strike="noStrike" spc="-1" dirty="0">
                <a:solidFill>
                  <a:srgbClr val="FFFFFF"/>
                </a:solidFill>
              </a:rPr>
              <a:t>. </a:t>
            </a:r>
            <a:r>
              <a:rPr lang="en-US" sz="2000" b="0" strike="noStrike" spc="-1" dirty="0" err="1">
                <a:solidFill>
                  <a:srgbClr val="FFFFFF"/>
                </a:solidFill>
              </a:rPr>
              <a:t>Snímek</a:t>
            </a:r>
            <a:r>
              <a:rPr lang="en-US" sz="2000" b="0" strike="noStrike" spc="-1" dirty="0">
                <a:solidFill>
                  <a:srgbClr val="FFFFFF"/>
                </a:solidFill>
              </a:rPr>
              <a:t> </a:t>
            </a:r>
            <a:r>
              <a:rPr lang="en-US" sz="2000" b="0" strike="noStrike" spc="-1" dirty="0" err="1">
                <a:solidFill>
                  <a:srgbClr val="FFFFFF"/>
                </a:solidFill>
              </a:rPr>
              <a:t>kostí</a:t>
            </a:r>
            <a:r>
              <a:rPr lang="en-US" sz="2000" b="0" strike="noStrike" spc="-1" dirty="0">
                <a:solidFill>
                  <a:srgbClr val="FFFFFF"/>
                </a:solidFill>
              </a:rPr>
              <a:t> </a:t>
            </a:r>
            <a:r>
              <a:rPr lang="en-US" sz="2000" b="0" strike="noStrike" spc="-1" dirty="0" err="1">
                <a:solidFill>
                  <a:srgbClr val="FFFFFF"/>
                </a:solidFill>
              </a:rPr>
              <a:t>ruky</a:t>
            </a:r>
            <a:r>
              <a:rPr lang="en-US" sz="2000" b="0" strike="noStrike" spc="-1" dirty="0">
                <a:solidFill>
                  <a:srgbClr val="FFFFFF"/>
                </a:solidFill>
              </a:rPr>
              <a:t> </a:t>
            </a:r>
            <a:r>
              <a:rPr lang="en-US" sz="2000" b="0" strike="noStrike" spc="-1" dirty="0" err="1">
                <a:solidFill>
                  <a:srgbClr val="FFFFFF"/>
                </a:solidFill>
              </a:rPr>
              <a:t>i</a:t>
            </a:r>
            <a:r>
              <a:rPr lang="en-US" sz="2000" b="0" strike="noStrike" spc="-1" dirty="0">
                <a:solidFill>
                  <a:srgbClr val="FFFFFF"/>
                </a:solidFill>
              </a:rPr>
              <a:t> s </a:t>
            </a:r>
            <a:r>
              <a:rPr lang="en-US" sz="2000" b="0" strike="noStrike" spc="-1" dirty="0" err="1">
                <a:solidFill>
                  <a:srgbClr val="FFFFFF"/>
                </a:solidFill>
              </a:rPr>
              <a:t>kovovým</a:t>
            </a:r>
            <a:r>
              <a:rPr lang="en-US" sz="2000" b="0" strike="noStrike" spc="-1" dirty="0">
                <a:solidFill>
                  <a:srgbClr val="FFFFFF"/>
                </a:solidFill>
              </a:rPr>
              <a:t> </a:t>
            </a:r>
            <a:r>
              <a:rPr lang="en-US" sz="2000" b="0" strike="noStrike" spc="-1" dirty="0" err="1">
                <a:solidFill>
                  <a:srgbClr val="FFFFFF"/>
                </a:solidFill>
              </a:rPr>
              <a:t>prstenem</a:t>
            </a:r>
            <a:r>
              <a:rPr lang="en-US" sz="2000" b="0" strike="noStrike" spc="-1" dirty="0">
                <a:solidFill>
                  <a:srgbClr val="FFFFFF"/>
                </a:solidFill>
              </a:rPr>
              <a:t> </a:t>
            </a:r>
            <a:r>
              <a:rPr lang="en-US" sz="2000" b="0" strike="noStrike" spc="-1" dirty="0" err="1">
                <a:solidFill>
                  <a:srgbClr val="FFFFFF"/>
                </a:solidFill>
              </a:rPr>
              <a:t>jeho</a:t>
            </a:r>
            <a:r>
              <a:rPr lang="en-US" sz="2000" b="0" strike="noStrike" spc="-1" dirty="0">
                <a:solidFill>
                  <a:srgbClr val="FFFFFF"/>
                </a:solidFill>
              </a:rPr>
              <a:t> </a:t>
            </a:r>
            <a:r>
              <a:rPr lang="en-US" sz="2000" b="0" strike="noStrike" spc="-1" dirty="0" err="1">
                <a:solidFill>
                  <a:srgbClr val="FFFFFF"/>
                </a:solidFill>
              </a:rPr>
              <a:t>manželky</a:t>
            </a:r>
            <a:r>
              <a:rPr lang="en-US" sz="2000" b="0" strike="noStrike" spc="-1" dirty="0">
                <a:solidFill>
                  <a:srgbClr val="FFFFFF"/>
                </a:solidFill>
              </a:rPr>
              <a:t> </a:t>
            </a:r>
            <a:r>
              <a:rPr lang="en-US" sz="2000" b="0" strike="noStrike" spc="-1" dirty="0" err="1">
                <a:solidFill>
                  <a:srgbClr val="FFFFFF"/>
                </a:solidFill>
              </a:rPr>
              <a:t>obletěl</a:t>
            </a:r>
            <a:r>
              <a:rPr lang="en-US" sz="2000" b="0" strike="noStrike" spc="-1" dirty="0">
                <a:solidFill>
                  <a:srgbClr val="FFFFFF"/>
                </a:solidFill>
              </a:rPr>
              <a:t> </a:t>
            </a:r>
            <a:r>
              <a:rPr lang="en-US" sz="2000" b="0" strike="noStrike" spc="-1" dirty="0" err="1">
                <a:solidFill>
                  <a:srgbClr val="FFFFFF"/>
                </a:solidFill>
              </a:rPr>
              <a:t>svět</a:t>
            </a:r>
            <a:r>
              <a:rPr lang="en-US" sz="2000" b="0" strike="noStrike" spc="-1" dirty="0">
                <a:solidFill>
                  <a:srgbClr val="FFFFFF"/>
                </a:solidFill>
              </a:rPr>
              <a:t> a </a:t>
            </a:r>
            <a:r>
              <a:rPr lang="en-US" sz="2000" b="0" strike="noStrike" spc="-1" dirty="0" err="1">
                <a:solidFill>
                  <a:srgbClr val="FFFFFF"/>
                </a:solidFill>
              </a:rPr>
              <a:t>uvedl</a:t>
            </a:r>
            <a:r>
              <a:rPr lang="en-US" sz="2000" b="0" strike="noStrike" spc="-1" dirty="0">
                <a:solidFill>
                  <a:srgbClr val="FFFFFF"/>
                </a:solidFill>
              </a:rPr>
              <a:t> </a:t>
            </a:r>
            <a:r>
              <a:rPr lang="en-US" sz="2000" b="0" strike="noStrike" spc="-1" dirty="0" err="1">
                <a:solidFill>
                  <a:srgbClr val="FFFFFF"/>
                </a:solidFill>
              </a:rPr>
              <a:t>vědce</a:t>
            </a:r>
            <a:r>
              <a:rPr lang="en-US" sz="2000" b="0" strike="noStrike" spc="-1" dirty="0">
                <a:solidFill>
                  <a:srgbClr val="FFFFFF"/>
                </a:solidFill>
              </a:rPr>
              <a:t> do </a:t>
            </a:r>
            <a:r>
              <a:rPr lang="en-US" sz="2000" b="0" strike="noStrike" spc="-1" dirty="0" err="1">
                <a:solidFill>
                  <a:srgbClr val="FFFFFF"/>
                </a:solidFill>
              </a:rPr>
              <a:t>varu</a:t>
            </a:r>
            <a:r>
              <a:rPr lang="en-US" sz="2000" b="0" strike="noStrike" spc="-1" dirty="0">
                <a:solidFill>
                  <a:srgbClr val="FFFFFF"/>
                </a:solidFill>
              </a:rPr>
              <a:t>. </a:t>
            </a:r>
            <a:r>
              <a:rPr lang="en-US" sz="2000" b="0" strike="noStrike" spc="-1" dirty="0" err="1">
                <a:solidFill>
                  <a:srgbClr val="FFFFFF"/>
                </a:solidFill>
              </a:rPr>
              <a:t>Záření</a:t>
            </a:r>
            <a:r>
              <a:rPr lang="en-US" sz="2000" b="0" strike="noStrike" spc="-1" dirty="0">
                <a:solidFill>
                  <a:srgbClr val="FFFFFF"/>
                </a:solidFill>
              </a:rPr>
              <a:t>, </a:t>
            </a:r>
            <a:r>
              <a:rPr lang="en-US" sz="2000" b="0" strike="noStrike" spc="-1" dirty="0" err="1">
                <a:solidFill>
                  <a:srgbClr val="FFFFFF"/>
                </a:solidFill>
              </a:rPr>
              <a:t>které</a:t>
            </a:r>
            <a:r>
              <a:rPr lang="en-US" sz="2000" b="0" strike="noStrike" spc="-1" dirty="0">
                <a:solidFill>
                  <a:srgbClr val="FFFFFF"/>
                </a:solidFill>
              </a:rPr>
              <a:t> </a:t>
            </a:r>
            <a:r>
              <a:rPr lang="en-US" sz="2000" b="0" strike="noStrike" spc="-1" dirty="0" err="1">
                <a:solidFill>
                  <a:srgbClr val="FFFFFF"/>
                </a:solidFill>
              </a:rPr>
              <a:t>dokáže</a:t>
            </a:r>
            <a:r>
              <a:rPr lang="en-US" sz="2000" b="0" strike="noStrike" spc="-1" dirty="0">
                <a:solidFill>
                  <a:srgbClr val="FFFFFF"/>
                </a:solidFill>
              </a:rPr>
              <a:t> </a:t>
            </a:r>
            <a:r>
              <a:rPr lang="en-US" sz="2000" b="0" strike="noStrike" spc="-1" dirty="0" err="1">
                <a:solidFill>
                  <a:srgbClr val="FFFFFF"/>
                </a:solidFill>
              </a:rPr>
              <a:t>zobrazovat</a:t>
            </a:r>
            <a:r>
              <a:rPr lang="en-US" sz="2000" b="0" strike="noStrike" spc="-1" dirty="0">
                <a:solidFill>
                  <a:srgbClr val="FFFFFF"/>
                </a:solidFill>
              </a:rPr>
              <a:t> </a:t>
            </a:r>
            <a:r>
              <a:rPr lang="en-US" sz="2000" b="0" strike="noStrike" spc="-1" dirty="0" err="1">
                <a:solidFill>
                  <a:srgbClr val="FFFFFF"/>
                </a:solidFill>
              </a:rPr>
              <a:t>věci</a:t>
            </a:r>
            <a:r>
              <a:rPr lang="en-US" sz="2000" b="0" strike="noStrike" spc="-1" dirty="0">
                <a:solidFill>
                  <a:srgbClr val="FFFFFF"/>
                </a:solidFill>
              </a:rPr>
              <a:t> </a:t>
            </a:r>
            <a:r>
              <a:rPr lang="en-US" sz="2000" b="0" strike="noStrike" spc="-1" dirty="0" err="1">
                <a:solidFill>
                  <a:srgbClr val="FFFFFF"/>
                </a:solidFill>
              </a:rPr>
              <a:t>dosud</a:t>
            </a:r>
            <a:r>
              <a:rPr lang="en-US" sz="2000" b="0" strike="noStrike" spc="-1" dirty="0">
                <a:solidFill>
                  <a:srgbClr val="FFFFFF"/>
                </a:solidFill>
              </a:rPr>
              <a:t> </a:t>
            </a:r>
            <a:r>
              <a:rPr lang="en-US" sz="2000" b="0" strike="noStrike" spc="-1" dirty="0" err="1">
                <a:solidFill>
                  <a:srgbClr val="FFFFFF"/>
                </a:solidFill>
              </a:rPr>
              <a:t>neviditelné</a:t>
            </a:r>
            <a:r>
              <a:rPr lang="en-US" sz="2000" b="0" strike="noStrike" spc="-1" dirty="0">
                <a:solidFill>
                  <a:srgbClr val="FFFFFF"/>
                </a:solidFill>
              </a:rPr>
              <a:t>!</a:t>
            </a:r>
          </a:p>
          <a:p>
            <a:pPr marL="228600" indent="-228600">
              <a:lnSpc>
                <a:spcPct val="90000"/>
              </a:lnSpc>
              <a:spcBef>
                <a:spcPts val="1001"/>
              </a:spcBef>
              <a:buClr>
                <a:srgbClr val="FFFFFF"/>
              </a:buClr>
              <a:buFont typeface="Arial" panose="020B0604020202020204" pitchFamily="34" charset="0"/>
              <a:buChar char="•"/>
            </a:pPr>
            <a:r>
              <a:rPr lang="en-US" sz="2000" b="0" strike="noStrike" spc="-1" dirty="0">
                <a:solidFill>
                  <a:srgbClr val="FFFFFF"/>
                </a:solidFill>
              </a:rPr>
              <a:t>20. </a:t>
            </a:r>
            <a:r>
              <a:rPr lang="en-US" sz="2000" b="0" strike="noStrike" spc="-1" dirty="0" err="1">
                <a:solidFill>
                  <a:srgbClr val="FFFFFF"/>
                </a:solidFill>
              </a:rPr>
              <a:t>února</a:t>
            </a:r>
            <a:r>
              <a:rPr lang="en-US" sz="2000" b="0" strike="noStrike" spc="-1" dirty="0">
                <a:solidFill>
                  <a:srgbClr val="FFFFFF"/>
                </a:solidFill>
              </a:rPr>
              <a:t> 1895. </a:t>
            </a:r>
            <a:r>
              <a:rPr lang="en-US" sz="2000" b="0" strike="noStrike" spc="-1" dirty="0" err="1">
                <a:solidFill>
                  <a:srgbClr val="FFFFFF"/>
                </a:solidFill>
              </a:rPr>
              <a:t>Jako</a:t>
            </a:r>
            <a:r>
              <a:rPr lang="en-US" sz="2000" b="0" strike="noStrike" spc="-1" dirty="0">
                <a:solidFill>
                  <a:srgbClr val="FFFFFF"/>
                </a:solidFill>
              </a:rPr>
              <a:t> </a:t>
            </a:r>
            <a:r>
              <a:rPr lang="en-US" sz="2000" b="0" strike="noStrike" spc="-1" dirty="0" err="1">
                <a:solidFill>
                  <a:srgbClr val="FFFFFF"/>
                </a:solidFill>
              </a:rPr>
              <a:t>řádný</a:t>
            </a:r>
            <a:r>
              <a:rPr lang="en-US" sz="2000" b="0" strike="noStrike" spc="-1" dirty="0">
                <a:solidFill>
                  <a:srgbClr val="FFFFFF"/>
                </a:solidFill>
              </a:rPr>
              <a:t> </a:t>
            </a:r>
            <a:r>
              <a:rPr lang="en-US" sz="2000" b="0" strike="noStrike" spc="-1" dirty="0" err="1">
                <a:solidFill>
                  <a:srgbClr val="FFFFFF"/>
                </a:solidFill>
              </a:rPr>
              <a:t>člen</a:t>
            </a:r>
            <a:r>
              <a:rPr lang="en-US" sz="2000" b="0" strike="noStrike" spc="-1" dirty="0">
                <a:solidFill>
                  <a:srgbClr val="FFFFFF"/>
                </a:solidFill>
              </a:rPr>
              <a:t> </a:t>
            </a:r>
            <a:r>
              <a:rPr lang="en-US" sz="2000" b="0" strike="noStrike" spc="-1" dirty="0" err="1">
                <a:solidFill>
                  <a:srgbClr val="FFFFFF"/>
                </a:solidFill>
              </a:rPr>
              <a:t>francouzské</a:t>
            </a:r>
            <a:r>
              <a:rPr lang="en-US" sz="2000" b="0" strike="noStrike" spc="-1" dirty="0">
                <a:solidFill>
                  <a:srgbClr val="FFFFFF"/>
                </a:solidFill>
              </a:rPr>
              <a:t> Akademie </a:t>
            </a:r>
            <a:r>
              <a:rPr lang="en-US" sz="2000" b="0" strike="noStrike" spc="-1" dirty="0" err="1">
                <a:solidFill>
                  <a:srgbClr val="FFFFFF"/>
                </a:solidFill>
              </a:rPr>
              <a:t>věd</a:t>
            </a:r>
            <a:r>
              <a:rPr lang="en-US" sz="2000" b="0" strike="noStrike" spc="-1" dirty="0">
                <a:solidFill>
                  <a:srgbClr val="FFFFFF"/>
                </a:solidFill>
              </a:rPr>
              <a:t> se Becquerel </a:t>
            </a:r>
            <a:r>
              <a:rPr lang="en-US" sz="2000" b="0" strike="noStrike" spc="-1" dirty="0" err="1">
                <a:solidFill>
                  <a:srgbClr val="FFFFFF"/>
                </a:solidFill>
              </a:rPr>
              <a:t>spořádaně</a:t>
            </a:r>
            <a:r>
              <a:rPr lang="en-US" sz="2000" b="0" strike="noStrike" spc="-1" dirty="0">
                <a:solidFill>
                  <a:srgbClr val="FFFFFF"/>
                </a:solidFill>
              </a:rPr>
              <a:t> </a:t>
            </a:r>
            <a:r>
              <a:rPr lang="en-US" sz="2000" b="0" strike="noStrike" spc="-1" dirty="0" err="1">
                <a:solidFill>
                  <a:srgbClr val="FFFFFF"/>
                </a:solidFill>
              </a:rPr>
              <a:t>dostavil</a:t>
            </a:r>
            <a:r>
              <a:rPr lang="en-US" sz="2000" b="0" strike="noStrike" spc="-1" dirty="0">
                <a:solidFill>
                  <a:srgbClr val="FFFFFF"/>
                </a:solidFill>
              </a:rPr>
              <a:t> </a:t>
            </a:r>
            <a:r>
              <a:rPr lang="en-US" sz="2000" b="0" strike="noStrike" spc="-1" dirty="0" err="1">
                <a:solidFill>
                  <a:srgbClr val="FFFFFF"/>
                </a:solidFill>
              </a:rPr>
              <a:t>na</a:t>
            </a:r>
            <a:r>
              <a:rPr lang="en-US" sz="2000" b="0" strike="noStrike" spc="-1" dirty="0">
                <a:solidFill>
                  <a:srgbClr val="FFFFFF"/>
                </a:solidFill>
              </a:rPr>
              <a:t> </a:t>
            </a:r>
            <a:r>
              <a:rPr lang="en-US" sz="2000" b="0" strike="noStrike" spc="-1" dirty="0" err="1">
                <a:solidFill>
                  <a:srgbClr val="FFFFFF"/>
                </a:solidFill>
              </a:rPr>
              <a:t>zasedání</a:t>
            </a:r>
            <a:r>
              <a:rPr lang="en-US" sz="2000" b="0" strike="noStrike" spc="-1" dirty="0">
                <a:solidFill>
                  <a:srgbClr val="FFFFFF"/>
                </a:solidFill>
              </a:rPr>
              <a:t> </a:t>
            </a:r>
            <a:r>
              <a:rPr lang="en-US" sz="2000" b="0" strike="noStrike" spc="-1" dirty="0" err="1">
                <a:solidFill>
                  <a:srgbClr val="FFFFFF"/>
                </a:solidFill>
              </a:rPr>
              <a:t>této</a:t>
            </a:r>
            <a:r>
              <a:rPr lang="en-US" sz="2000" b="0" strike="noStrike" spc="-1" dirty="0">
                <a:solidFill>
                  <a:srgbClr val="FFFFFF"/>
                </a:solidFill>
              </a:rPr>
              <a:t> </a:t>
            </a:r>
            <a:r>
              <a:rPr lang="en-US" sz="2000" b="0" strike="noStrike" spc="-1" dirty="0" err="1">
                <a:solidFill>
                  <a:srgbClr val="FFFFFF"/>
                </a:solidFill>
              </a:rPr>
              <a:t>ctihodné</a:t>
            </a:r>
            <a:r>
              <a:rPr lang="en-US" sz="2000" b="0" strike="noStrike" spc="-1" dirty="0">
                <a:solidFill>
                  <a:srgbClr val="FFFFFF"/>
                </a:solidFill>
              </a:rPr>
              <a:t> </a:t>
            </a:r>
            <a:r>
              <a:rPr lang="en-US" sz="2000" b="0" strike="noStrike" spc="-1" dirty="0" err="1">
                <a:solidFill>
                  <a:srgbClr val="FFFFFF"/>
                </a:solidFill>
              </a:rPr>
              <a:t>instituce</a:t>
            </a:r>
            <a:r>
              <a:rPr lang="en-US" sz="2000" b="0" strike="noStrike" spc="-1" dirty="0">
                <a:solidFill>
                  <a:srgbClr val="FFFFFF"/>
                </a:solidFill>
              </a:rPr>
              <a:t>, aby </a:t>
            </a:r>
            <a:r>
              <a:rPr lang="en-US" sz="2000" b="0" strike="noStrike" spc="-1" dirty="0" err="1">
                <a:solidFill>
                  <a:srgbClr val="FFFFFF"/>
                </a:solidFill>
              </a:rPr>
              <a:t>tu</a:t>
            </a:r>
            <a:r>
              <a:rPr lang="en-US" sz="2000" b="0" strike="noStrike" spc="-1" dirty="0">
                <a:solidFill>
                  <a:srgbClr val="FFFFFF"/>
                </a:solidFill>
              </a:rPr>
              <a:t> </a:t>
            </a:r>
            <a:r>
              <a:rPr lang="en-US" sz="2000" b="0" strike="noStrike" spc="-1" dirty="0" err="1">
                <a:solidFill>
                  <a:srgbClr val="FFFFFF"/>
                </a:solidFill>
              </a:rPr>
              <a:t>vyslechl</a:t>
            </a:r>
            <a:r>
              <a:rPr lang="en-US" sz="2000" b="0" strike="noStrike" spc="-1" dirty="0">
                <a:solidFill>
                  <a:srgbClr val="FFFFFF"/>
                </a:solidFill>
              </a:rPr>
              <a:t> </a:t>
            </a:r>
            <a:r>
              <a:rPr lang="en-US" sz="2000" b="0" strike="noStrike" spc="-1" dirty="0" err="1">
                <a:solidFill>
                  <a:srgbClr val="FFFFFF"/>
                </a:solidFill>
              </a:rPr>
              <a:t>přednášku</a:t>
            </a:r>
            <a:r>
              <a:rPr lang="en-US" sz="2000" b="0" strike="noStrike" spc="-1" dirty="0">
                <a:solidFill>
                  <a:srgbClr val="FFFFFF"/>
                </a:solidFill>
              </a:rPr>
              <a:t> </a:t>
            </a:r>
            <a:r>
              <a:rPr lang="en-US" sz="2000" b="0" strike="noStrike" spc="-1" dirty="0" err="1">
                <a:solidFill>
                  <a:srgbClr val="FFFFFF"/>
                </a:solidFill>
              </a:rPr>
              <a:t>svého</a:t>
            </a:r>
            <a:r>
              <a:rPr lang="en-US" sz="2000" b="0" strike="noStrike" spc="-1" dirty="0">
                <a:solidFill>
                  <a:srgbClr val="FFFFFF"/>
                </a:solidFill>
              </a:rPr>
              <a:t> </a:t>
            </a:r>
            <a:r>
              <a:rPr lang="en-US" sz="2000" b="0" strike="noStrike" spc="-1" dirty="0" err="1">
                <a:solidFill>
                  <a:srgbClr val="FFFFFF"/>
                </a:solidFill>
              </a:rPr>
              <a:t>kolegy</a:t>
            </a:r>
            <a:r>
              <a:rPr lang="en-US" sz="2000" b="0" strike="noStrike" spc="-1" dirty="0">
                <a:solidFill>
                  <a:srgbClr val="FFFFFF"/>
                </a:solidFill>
              </a:rPr>
              <a:t> a </a:t>
            </a:r>
            <a:r>
              <a:rPr lang="en-US" sz="2000" b="0" strike="noStrike" spc="-1" dirty="0" err="1">
                <a:solidFill>
                  <a:srgbClr val="FFFFFF"/>
                </a:solidFill>
              </a:rPr>
              <a:t>přítele</a:t>
            </a:r>
            <a:r>
              <a:rPr lang="en-US" sz="2000" b="0" strike="noStrike" spc="-1" dirty="0">
                <a:solidFill>
                  <a:srgbClr val="FFFFFF"/>
                </a:solidFill>
              </a:rPr>
              <a:t> </a:t>
            </a:r>
            <a:r>
              <a:rPr lang="en-US" sz="2000" b="0" strike="noStrike" spc="-1" dirty="0" err="1">
                <a:solidFill>
                  <a:srgbClr val="FFFFFF"/>
                </a:solidFill>
              </a:rPr>
              <a:t>jeho</a:t>
            </a:r>
            <a:r>
              <a:rPr lang="en-US" sz="2000" b="0" strike="noStrike" spc="-1" dirty="0">
                <a:solidFill>
                  <a:srgbClr val="FFFFFF"/>
                </a:solidFill>
              </a:rPr>
              <a:t> </a:t>
            </a:r>
            <a:r>
              <a:rPr lang="en-US" sz="2000" b="0" strike="noStrike" spc="-1" dirty="0" err="1">
                <a:solidFill>
                  <a:srgbClr val="FFFFFF"/>
                </a:solidFill>
              </a:rPr>
              <a:t>otce</a:t>
            </a:r>
            <a:r>
              <a:rPr lang="en-US" sz="2000" b="0" strike="noStrike" spc="-1" dirty="0">
                <a:solidFill>
                  <a:srgbClr val="FFFFFF"/>
                </a:solidFill>
              </a:rPr>
              <a:t> </a:t>
            </a:r>
            <a:r>
              <a:rPr lang="en-US" sz="2000" b="0" strike="noStrike" spc="-1" dirty="0" err="1">
                <a:solidFill>
                  <a:srgbClr val="FFFFFF"/>
                </a:solidFill>
              </a:rPr>
              <a:t>Henriho</a:t>
            </a:r>
            <a:r>
              <a:rPr lang="en-US" sz="2000" b="0" strike="noStrike" spc="-1" dirty="0">
                <a:solidFill>
                  <a:srgbClr val="FFFFFF"/>
                </a:solidFill>
              </a:rPr>
              <a:t> </a:t>
            </a:r>
            <a:r>
              <a:rPr lang="en-US" sz="2000" b="0" strike="noStrike" spc="-1" dirty="0" err="1">
                <a:solidFill>
                  <a:srgbClr val="FFFFFF"/>
                </a:solidFill>
              </a:rPr>
              <a:t>Poincarého</a:t>
            </a:r>
            <a:r>
              <a:rPr lang="cs-CZ" sz="2000" b="0" strike="noStrike" spc="-1" dirty="0">
                <a:solidFill>
                  <a:srgbClr val="FFFFFF"/>
                </a:solidFill>
              </a:rPr>
              <a:t> </a:t>
            </a:r>
            <a:r>
              <a:rPr lang="en-US" sz="2000" b="0" strike="noStrike" spc="-1" dirty="0">
                <a:solidFill>
                  <a:srgbClr val="FFFFFF"/>
                </a:solidFill>
              </a:rPr>
              <a:t>[</a:t>
            </a:r>
            <a:r>
              <a:rPr lang="cs-CZ" sz="2000" b="0" strike="noStrike" spc="-1" dirty="0" err="1">
                <a:solidFill>
                  <a:srgbClr val="FFFFFF"/>
                </a:solidFill>
              </a:rPr>
              <a:t>poňtaré</a:t>
            </a:r>
            <a:r>
              <a:rPr lang="en-US" sz="2000" b="0" strike="noStrike" spc="-1" dirty="0">
                <a:solidFill>
                  <a:srgbClr val="FFFFFF"/>
                </a:solidFill>
              </a:rPr>
              <a:t>] o </a:t>
            </a:r>
            <a:r>
              <a:rPr lang="en-US" sz="2000" b="0" strike="noStrike" spc="-1" dirty="0" err="1">
                <a:solidFill>
                  <a:srgbClr val="FFFFFF"/>
                </a:solidFill>
              </a:rPr>
              <a:t>Röntgenových</a:t>
            </a:r>
            <a:r>
              <a:rPr lang="en-US" sz="2000" b="0" strike="noStrike" spc="-1" dirty="0">
                <a:solidFill>
                  <a:srgbClr val="FFFFFF"/>
                </a:solidFill>
              </a:rPr>
              <a:t> </a:t>
            </a:r>
            <a:r>
              <a:rPr lang="en-US" sz="2000" b="0" strike="noStrike" spc="-1" dirty="0" err="1">
                <a:solidFill>
                  <a:srgbClr val="FFFFFF"/>
                </a:solidFill>
              </a:rPr>
              <a:t>pokusech</a:t>
            </a:r>
            <a:r>
              <a:rPr lang="en-US" sz="2000" b="0" strike="noStrike" spc="-1" dirty="0">
                <a:solidFill>
                  <a:srgbClr val="FFFFFF"/>
                </a:solidFill>
              </a:rPr>
              <a:t> s </a:t>
            </a:r>
            <a:r>
              <a:rPr lang="en-US" sz="2000" b="0" strike="noStrike" spc="-1" dirty="0" err="1">
                <a:solidFill>
                  <a:srgbClr val="FFFFFF"/>
                </a:solidFill>
              </a:rPr>
              <a:t>katodovými</a:t>
            </a:r>
            <a:r>
              <a:rPr lang="en-US" sz="2000" b="0" strike="noStrike" spc="-1" dirty="0">
                <a:solidFill>
                  <a:srgbClr val="FFFFFF"/>
                </a:solidFill>
              </a:rPr>
              <a:t> </a:t>
            </a:r>
            <a:r>
              <a:rPr lang="en-US" sz="2000" b="0" strike="noStrike" spc="-1" dirty="0" err="1">
                <a:solidFill>
                  <a:srgbClr val="FFFFFF"/>
                </a:solidFill>
              </a:rPr>
              <a:t>paprsky</a:t>
            </a:r>
            <a:r>
              <a:rPr lang="en-US" sz="2000" b="0" strike="noStrike" spc="-1" dirty="0">
                <a:solidFill>
                  <a:srgbClr val="FFFFFF"/>
                </a:solidFill>
              </a:rPr>
              <a:t>.</a:t>
            </a:r>
          </a:p>
        </p:txBody>
      </p:sp>
      <p:pic>
        <p:nvPicPr>
          <p:cNvPr id="4" name="Picture 12" descr="http://vesmir.cz/wp-content/uploads/2016/05/wilhelmrontgen.jpg"/>
          <p:cNvPicPr/>
          <p:nvPr/>
        </p:nvPicPr>
        <p:blipFill rotWithShape="1">
          <a:blip r:embed="rId3" cstate="print"/>
          <a:srcRect t="629" r="2" b="18049"/>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
          <p:cNvPicPr>
            <a:picLocks noChangeAspect="1" noChangeArrowheads="1"/>
          </p:cNvPicPr>
          <p:nvPr/>
        </p:nvPicPr>
        <p:blipFill rotWithShape="1">
          <a:blip r:embed="rId2" cstate="print"/>
          <a:srcRect l="3340" r="4308" b="2"/>
          <a:stretch/>
        </p:blipFill>
        <p:spPr bwMode="auto">
          <a:xfrm>
            <a:off x="2522356" y="10"/>
            <a:ext cx="9669642" cy="6857990"/>
          </a:xfrm>
          <a:prstGeom prst="rect">
            <a:avLst/>
          </a:prstGeom>
          <a:noFill/>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Shape 1"/>
          <p:cNvSpPr txBox="1"/>
          <p:nvPr/>
        </p:nvSpPr>
        <p:spPr>
          <a:xfrm>
            <a:off x="494071" y="335628"/>
            <a:ext cx="382218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strike="noStrike" spc="-1" dirty="0" err="1">
                <a:latin typeface="+mj-lt"/>
                <a:ea typeface="+mj-ea"/>
                <a:cs typeface="+mj-cs"/>
              </a:rPr>
              <a:t>Další</a:t>
            </a:r>
            <a:r>
              <a:rPr lang="en-US" sz="4000" b="1" strike="noStrike" spc="-1" dirty="0">
                <a:latin typeface="+mj-lt"/>
                <a:ea typeface="+mj-ea"/>
                <a:cs typeface="+mj-cs"/>
              </a:rPr>
              <a:t> </a:t>
            </a:r>
            <a:r>
              <a:rPr lang="en-US" sz="4000" b="1" strike="noStrike" spc="-1" dirty="0" err="1">
                <a:latin typeface="+mj-lt"/>
                <a:ea typeface="+mj-ea"/>
                <a:cs typeface="+mj-cs"/>
              </a:rPr>
              <a:t>inspirace</a:t>
            </a:r>
            <a:r>
              <a:rPr lang="en-US" sz="4000" b="1" strike="noStrike" spc="-1" dirty="0">
                <a:latin typeface="+mj-lt"/>
                <a:ea typeface="+mj-ea"/>
                <a:cs typeface="+mj-cs"/>
              </a:rPr>
              <a:t> pro </a:t>
            </a:r>
            <a:r>
              <a:rPr lang="en-US" sz="4000" b="1" strike="noStrike" spc="-1" dirty="0" err="1">
                <a:latin typeface="+mj-lt"/>
                <a:ea typeface="+mj-ea"/>
                <a:cs typeface="+mj-cs"/>
              </a:rPr>
              <a:t>Becquerelův</a:t>
            </a:r>
            <a:r>
              <a:rPr lang="en-US" sz="4000" b="1" strike="noStrike" spc="-1" dirty="0">
                <a:latin typeface="+mj-lt"/>
                <a:ea typeface="+mj-ea"/>
                <a:cs typeface="+mj-cs"/>
              </a:rPr>
              <a:t> </a:t>
            </a:r>
            <a:r>
              <a:rPr lang="en-US" sz="4000" b="1" strike="noStrike" spc="-1" dirty="0" err="1">
                <a:latin typeface="+mj-lt"/>
                <a:ea typeface="+mj-ea"/>
                <a:cs typeface="+mj-cs"/>
              </a:rPr>
              <a:t>objev</a:t>
            </a:r>
            <a:endParaRPr lang="en-US" sz="4000" b="0" strike="noStrike" spc="-1" dirty="0">
              <a:latin typeface="+mj-lt"/>
              <a:ea typeface="+mj-ea"/>
              <a:cs typeface="+mj-cs"/>
            </a:endParaRPr>
          </a:p>
        </p:txBody>
      </p:sp>
      <p:sp>
        <p:nvSpPr>
          <p:cNvPr id="7" name="Obdélník 6"/>
          <p:cNvSpPr/>
          <p:nvPr/>
        </p:nvSpPr>
        <p:spPr>
          <a:xfrm>
            <a:off x="277761" y="2421219"/>
            <a:ext cx="3822189" cy="3742762"/>
          </a:xfrm>
          <a:prstGeom prst="rect">
            <a:avLst/>
          </a:prstGeom>
        </p:spPr>
        <p:txBody>
          <a:bodyPr vert="horz" lIns="91440" tIns="45720" rIns="91440" bIns="45720" rtlCol="0">
            <a:noAutofit/>
          </a:bodyPr>
          <a:lstStyle/>
          <a:p>
            <a:pPr marL="228600" indent="-228600">
              <a:lnSpc>
                <a:spcPct val="90000"/>
              </a:lnSpc>
              <a:spcBef>
                <a:spcPts val="1001"/>
              </a:spcBef>
              <a:buClr>
                <a:srgbClr val="FFFFFF"/>
              </a:buClr>
              <a:buFont typeface="Arial" panose="020B0604020202020204" pitchFamily="34" charset="0"/>
              <a:buChar char="•"/>
            </a:pPr>
            <a:r>
              <a:rPr lang="en-US" sz="3200" spc="-1" dirty="0"/>
              <a:t>EXPERIMENTY </a:t>
            </a:r>
            <a:r>
              <a:rPr lang="en-US" sz="3200" spc="-1" dirty="0" err="1"/>
              <a:t>světélkování</a:t>
            </a:r>
            <a:r>
              <a:rPr lang="en-US" sz="3200" spc="-1" dirty="0"/>
              <a:t> </a:t>
            </a:r>
            <a:r>
              <a:rPr lang="en-US" sz="3200" spc="-1" dirty="0" err="1"/>
              <a:t>látek</a:t>
            </a:r>
            <a:r>
              <a:rPr lang="en-US" sz="3200" spc="-1" dirty="0"/>
              <a:t> </a:t>
            </a:r>
            <a:r>
              <a:rPr lang="en-US" sz="3200" spc="-1" dirty="0" err="1"/>
              <a:t>ve</a:t>
            </a:r>
            <a:r>
              <a:rPr lang="en-US" sz="3200" spc="-1" dirty="0"/>
              <a:t> </a:t>
            </a:r>
            <a:r>
              <a:rPr lang="en-US" sz="3200" spc="-1" dirty="0" err="1"/>
              <a:t>slunečním</a:t>
            </a:r>
            <a:r>
              <a:rPr lang="en-US" sz="3200" spc="-1" dirty="0"/>
              <a:t> </a:t>
            </a:r>
            <a:r>
              <a:rPr lang="en-US" sz="3200" spc="-1" dirty="0" err="1"/>
              <a:t>světle</a:t>
            </a:r>
            <a:r>
              <a:rPr lang="en-US" sz="3200" spc="-1" dirty="0"/>
              <a:t> JEHO </a:t>
            </a:r>
            <a:r>
              <a:rPr lang="en-US" sz="3200" b="0" strike="noStrike" spc="-1" dirty="0"/>
              <a:t>OTCE.                                   </a:t>
            </a:r>
            <a:endParaRPr lang="cs-CZ" sz="3200" b="0" strike="noStrike" spc="-1" dirty="0"/>
          </a:p>
          <a:p>
            <a:pPr marL="228600" indent="-228600">
              <a:lnSpc>
                <a:spcPct val="90000"/>
              </a:lnSpc>
              <a:spcBef>
                <a:spcPts val="1001"/>
              </a:spcBef>
              <a:buClr>
                <a:srgbClr val="FFFFFF"/>
              </a:buClr>
              <a:buFont typeface="Arial" panose="020B0604020202020204" pitchFamily="34" charset="0"/>
              <a:buChar char="•"/>
            </a:pPr>
            <a:r>
              <a:rPr lang="en-US" sz="3200" b="0" strike="noStrike" spc="-1" dirty="0"/>
              <a:t>(</a:t>
            </a:r>
            <a:r>
              <a:rPr lang="en-US" sz="3200" b="0" strike="noStrike" spc="-1" dirty="0" err="1"/>
              <a:t>ot</a:t>
            </a:r>
            <a:r>
              <a:rPr lang="cs-CZ" sz="3200" b="0" strike="noStrike" spc="-1" dirty="0" err="1"/>
              <a:t>ce</a:t>
            </a:r>
            <a:r>
              <a:rPr lang="en-US" sz="3200" b="0" strike="noStrike" spc="-1" dirty="0"/>
              <a:t>m H.B. </a:t>
            </a:r>
            <a:r>
              <a:rPr lang="en-US" sz="3200" spc="-1" dirty="0" err="1"/>
              <a:t>byl</a:t>
            </a:r>
            <a:r>
              <a:rPr lang="en-US" sz="3200" spc="-1" dirty="0"/>
              <a:t> </a:t>
            </a:r>
            <a:r>
              <a:rPr lang="en-US" sz="3200" b="0" strike="noStrike" spc="-1" dirty="0"/>
              <a:t>Alexandre Edmond Becquerel, 1820-1891, </a:t>
            </a:r>
            <a:r>
              <a:rPr lang="en-US" sz="3200" b="0" strike="noStrike" spc="-1" dirty="0" err="1"/>
              <a:t>též</a:t>
            </a:r>
            <a:r>
              <a:rPr lang="en-US" sz="3200" b="0" strike="noStrike" spc="-1" dirty="0"/>
              <a:t> </a:t>
            </a:r>
            <a:r>
              <a:rPr lang="en-US" sz="3200" b="0" strike="noStrike" spc="-1" dirty="0" err="1"/>
              <a:t>významný</a:t>
            </a:r>
            <a:r>
              <a:rPr lang="en-US" sz="3200" b="0" strike="noStrike" spc="-1" dirty="0"/>
              <a:t> </a:t>
            </a:r>
            <a:r>
              <a:rPr lang="en-US" sz="3200" b="0" strike="noStrike" spc="-1" dirty="0" err="1"/>
              <a:t>fyzik</a:t>
            </a:r>
            <a:r>
              <a:rPr lang="en-US" sz="3200" b="0" strike="noStrike" spc="-1" dirty="0"/>
              <a:t>) </a:t>
            </a:r>
          </a:p>
        </p:txBody>
      </p:sp>
    </p:spTree>
    <p:extLst>
      <p:ext uri="{BB962C8B-B14F-4D97-AF65-F5344CB8AC3E}">
        <p14:creationId xmlns:p14="http://schemas.microsoft.com/office/powerpoint/2010/main" val="2113272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B9423A-FE19-D48C-9EB3-481C7B00026D}"/>
              </a:ext>
            </a:extLst>
          </p:cNvPr>
          <p:cNvSpPr>
            <a:spLocks noGrp="1"/>
          </p:cNvSpPr>
          <p:nvPr>
            <p:ph type="title"/>
          </p:nvPr>
        </p:nvSpPr>
        <p:spPr>
          <a:xfrm>
            <a:off x="838080" y="156321"/>
            <a:ext cx="10515360" cy="1325160"/>
          </a:xfrm>
        </p:spPr>
        <p:txBody>
          <a:bodyPr/>
          <a:lstStyle/>
          <a:p>
            <a:r>
              <a:rPr lang="cs-CZ" sz="6000" b="1" dirty="0" err="1"/>
              <a:t>Becquerel's</a:t>
            </a:r>
            <a:r>
              <a:rPr lang="cs-CZ" sz="6000" b="1" dirty="0"/>
              <a:t> idea</a:t>
            </a:r>
          </a:p>
        </p:txBody>
      </p:sp>
      <p:pic>
        <p:nvPicPr>
          <p:cNvPr id="4" name="Obrázek 3" descr="Obsah obrázku zeď, interiér, světlo&#10;&#10;Popis byl vytvořen automaticky">
            <a:extLst>
              <a:ext uri="{FF2B5EF4-FFF2-40B4-BE49-F238E27FC236}">
                <a16:creationId xmlns:a16="http://schemas.microsoft.com/office/drawing/2014/main" id="{F138AEA9-B90D-54BF-45EE-ED136049A6BE}"/>
              </a:ext>
            </a:extLst>
          </p:cNvPr>
          <p:cNvPicPr>
            <a:picLocks noChangeAspect="1"/>
          </p:cNvPicPr>
          <p:nvPr/>
        </p:nvPicPr>
        <p:blipFill rotWithShape="1">
          <a:blip r:embed="rId2">
            <a:extLst>
              <a:ext uri="{28A0092B-C50C-407E-A947-70E740481C1C}">
                <a14:useLocalDpi xmlns:a14="http://schemas.microsoft.com/office/drawing/2010/main" val="0"/>
              </a:ext>
            </a:extLst>
          </a:blip>
          <a:srcRect l="40134" t="55808" b="12995"/>
          <a:stretch/>
        </p:blipFill>
        <p:spPr>
          <a:xfrm>
            <a:off x="2943299" y="1446686"/>
            <a:ext cx="3553252" cy="1936559"/>
          </a:xfrm>
          <a:prstGeom prst="rect">
            <a:avLst/>
          </a:prstGeom>
        </p:spPr>
      </p:pic>
      <p:sp>
        <p:nvSpPr>
          <p:cNvPr id="5" name="Ovál 4">
            <a:extLst>
              <a:ext uri="{FF2B5EF4-FFF2-40B4-BE49-F238E27FC236}">
                <a16:creationId xmlns:a16="http://schemas.microsoft.com/office/drawing/2014/main" id="{ACE2CCEB-F68F-2AA8-9339-63C31874C3DB}"/>
              </a:ext>
            </a:extLst>
          </p:cNvPr>
          <p:cNvSpPr/>
          <p:nvPr/>
        </p:nvSpPr>
        <p:spPr>
          <a:xfrm>
            <a:off x="4437141" y="1608572"/>
            <a:ext cx="1814415" cy="165064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6" name="Picture 12" descr="http://vesmir.cz/wp-content/uploads/2016/05/wilhelmrontgen.jpg">
            <a:extLst>
              <a:ext uri="{FF2B5EF4-FFF2-40B4-BE49-F238E27FC236}">
                <a16:creationId xmlns:a16="http://schemas.microsoft.com/office/drawing/2014/main" id="{130EF7B1-4089-2CF6-7E3D-2406728E08A2}"/>
              </a:ext>
            </a:extLst>
          </p:cNvPr>
          <p:cNvPicPr>
            <a:picLocks noChangeAspect="1" noChangeArrowheads="1"/>
          </p:cNvPicPr>
          <p:nvPr/>
        </p:nvPicPr>
        <p:blipFill>
          <a:blip r:embed="rId3" cstate="print"/>
          <a:srcRect/>
          <a:stretch>
            <a:fillRect/>
          </a:stretch>
        </p:blipFill>
        <p:spPr bwMode="auto">
          <a:xfrm>
            <a:off x="413385" y="1446686"/>
            <a:ext cx="1373731" cy="1942848"/>
          </a:xfrm>
          <a:prstGeom prst="rect">
            <a:avLst/>
          </a:prstGeom>
          <a:noFill/>
        </p:spPr>
      </p:pic>
      <p:pic>
        <p:nvPicPr>
          <p:cNvPr id="7" name="Picture 14" descr="Jeden z prvních snímk&amp;uring; paprsku X Wilhelma Röntgena zachycuje levouz ruku v&amp;ecaron;dcovy man&amp;zcaron;elky Anny Berthy Ludwig. Foto: Wilhelm Göntgen, Publiuc Domain.">
            <a:extLst>
              <a:ext uri="{FF2B5EF4-FFF2-40B4-BE49-F238E27FC236}">
                <a16:creationId xmlns:a16="http://schemas.microsoft.com/office/drawing/2014/main" id="{4A02DE79-530D-C892-AB67-50929E99FAFB}"/>
              </a:ext>
            </a:extLst>
          </p:cNvPr>
          <p:cNvPicPr>
            <a:picLocks noChangeAspect="1" noChangeArrowheads="1"/>
          </p:cNvPicPr>
          <p:nvPr/>
        </p:nvPicPr>
        <p:blipFill>
          <a:blip r:embed="rId4" cstate="print"/>
          <a:srcRect/>
          <a:stretch>
            <a:fillRect/>
          </a:stretch>
        </p:blipFill>
        <p:spPr bwMode="auto">
          <a:xfrm>
            <a:off x="10540445" y="1446686"/>
            <a:ext cx="1326713" cy="1942848"/>
          </a:xfrm>
          <a:prstGeom prst="rect">
            <a:avLst/>
          </a:prstGeom>
          <a:noFill/>
        </p:spPr>
      </p:pic>
      <p:pic>
        <p:nvPicPr>
          <p:cNvPr id="9" name="Obrázek 8" descr="Obsah obrázku text, osoba, zeď, muž&#10;&#10;Popis byl vytvořen automaticky">
            <a:extLst>
              <a:ext uri="{FF2B5EF4-FFF2-40B4-BE49-F238E27FC236}">
                <a16:creationId xmlns:a16="http://schemas.microsoft.com/office/drawing/2014/main" id="{B98117FE-EA12-1B9F-E6F5-05B34161C9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718" y="3573463"/>
            <a:ext cx="2287407" cy="2664940"/>
          </a:xfrm>
          <a:prstGeom prst="rect">
            <a:avLst/>
          </a:prstGeom>
        </p:spPr>
      </p:pic>
      <p:pic>
        <p:nvPicPr>
          <p:cNvPr id="11" name="Obrázek 10" descr="Obsah obrázku osvětlené, tmavé, barvy, barevné&#10;&#10;Popis byl vytvořen automaticky">
            <a:extLst>
              <a:ext uri="{FF2B5EF4-FFF2-40B4-BE49-F238E27FC236}">
                <a16:creationId xmlns:a16="http://schemas.microsoft.com/office/drawing/2014/main" id="{56B6DFAA-8C2E-9F8C-7792-65D724C11F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3299" y="3573463"/>
            <a:ext cx="3553252" cy="2664940"/>
          </a:xfrm>
          <a:prstGeom prst="rect">
            <a:avLst/>
          </a:prstGeom>
        </p:spPr>
      </p:pic>
      <p:sp>
        <p:nvSpPr>
          <p:cNvPr id="12" name="TextovéPole 11">
            <a:extLst>
              <a:ext uri="{FF2B5EF4-FFF2-40B4-BE49-F238E27FC236}">
                <a16:creationId xmlns:a16="http://schemas.microsoft.com/office/drawing/2014/main" id="{0456DD93-E186-66E7-0836-85A4451A8AB7}"/>
              </a:ext>
            </a:extLst>
          </p:cNvPr>
          <p:cNvSpPr txBox="1"/>
          <p:nvPr/>
        </p:nvSpPr>
        <p:spPr>
          <a:xfrm>
            <a:off x="2162881" y="1543071"/>
            <a:ext cx="692818" cy="646331"/>
          </a:xfrm>
          <a:prstGeom prst="rect">
            <a:avLst/>
          </a:prstGeom>
          <a:noFill/>
        </p:spPr>
        <p:txBody>
          <a:bodyPr wrap="none" rtlCol="0">
            <a:spAutoFit/>
          </a:bodyPr>
          <a:lstStyle/>
          <a:p>
            <a:r>
              <a:rPr lang="cs-CZ" sz="3600" dirty="0"/>
              <a:t>(+)</a:t>
            </a:r>
          </a:p>
        </p:txBody>
      </p:sp>
      <p:sp>
        <p:nvSpPr>
          <p:cNvPr id="13" name="TextovéPole 12">
            <a:extLst>
              <a:ext uri="{FF2B5EF4-FFF2-40B4-BE49-F238E27FC236}">
                <a16:creationId xmlns:a16="http://schemas.microsoft.com/office/drawing/2014/main" id="{1873E7BC-7703-8E83-298A-4B79B5B53DE1}"/>
              </a:ext>
            </a:extLst>
          </p:cNvPr>
          <p:cNvSpPr txBox="1"/>
          <p:nvPr/>
        </p:nvSpPr>
        <p:spPr>
          <a:xfrm>
            <a:off x="2231837" y="2422088"/>
            <a:ext cx="604653" cy="646331"/>
          </a:xfrm>
          <a:prstGeom prst="rect">
            <a:avLst/>
          </a:prstGeom>
          <a:noFill/>
        </p:spPr>
        <p:txBody>
          <a:bodyPr wrap="none" rtlCol="0">
            <a:spAutoFit/>
          </a:bodyPr>
          <a:lstStyle/>
          <a:p>
            <a:r>
              <a:rPr lang="cs-CZ" sz="3600" dirty="0"/>
              <a:t>(-)</a:t>
            </a:r>
          </a:p>
        </p:txBody>
      </p:sp>
      <p:pic>
        <p:nvPicPr>
          <p:cNvPr id="17" name="Obrázek 16">
            <a:extLst>
              <a:ext uri="{FF2B5EF4-FFF2-40B4-BE49-F238E27FC236}">
                <a16:creationId xmlns:a16="http://schemas.microsoft.com/office/drawing/2014/main" id="{3E89D14F-10BC-C254-8AE4-C5538E69E222}"/>
              </a:ext>
            </a:extLst>
          </p:cNvPr>
          <p:cNvPicPr>
            <a:picLocks noChangeAspect="1"/>
          </p:cNvPicPr>
          <p:nvPr/>
        </p:nvPicPr>
        <p:blipFill>
          <a:blip r:embed="rId7"/>
          <a:stretch>
            <a:fillRect/>
          </a:stretch>
        </p:blipFill>
        <p:spPr>
          <a:xfrm>
            <a:off x="6496552" y="1738568"/>
            <a:ext cx="4043894" cy="1390650"/>
          </a:xfrm>
          <a:prstGeom prst="rect">
            <a:avLst/>
          </a:prstGeom>
        </p:spPr>
      </p:pic>
      <p:sp>
        <p:nvSpPr>
          <p:cNvPr id="18" name="TextovéPole 17">
            <a:extLst>
              <a:ext uri="{FF2B5EF4-FFF2-40B4-BE49-F238E27FC236}">
                <a16:creationId xmlns:a16="http://schemas.microsoft.com/office/drawing/2014/main" id="{93ACB1CE-DDAC-0197-B026-133056C83035}"/>
              </a:ext>
            </a:extLst>
          </p:cNvPr>
          <p:cNvSpPr txBox="1"/>
          <p:nvPr/>
        </p:nvSpPr>
        <p:spPr>
          <a:xfrm>
            <a:off x="7026568" y="5476437"/>
            <a:ext cx="3954609" cy="1323439"/>
          </a:xfrm>
          <a:prstGeom prst="rect">
            <a:avLst/>
          </a:prstGeom>
          <a:noFill/>
        </p:spPr>
        <p:txBody>
          <a:bodyPr wrap="none" rtlCol="0">
            <a:spAutoFit/>
          </a:bodyPr>
          <a:lstStyle/>
          <a:p>
            <a:r>
              <a:rPr lang="cs-CZ" sz="4000" dirty="0" err="1">
                <a:solidFill>
                  <a:srgbClr val="C00000"/>
                </a:solidFill>
              </a:rPr>
              <a:t>Phosphorescence</a:t>
            </a:r>
            <a:r>
              <a:rPr lang="cs-CZ" sz="4000" dirty="0">
                <a:solidFill>
                  <a:srgbClr val="C00000"/>
                </a:solidFill>
              </a:rPr>
              <a:t> </a:t>
            </a:r>
          </a:p>
          <a:p>
            <a:pPr algn="ctr"/>
            <a:r>
              <a:rPr lang="cs-CZ" sz="4000" dirty="0">
                <a:solidFill>
                  <a:srgbClr val="C00000"/>
                </a:solidFill>
              </a:rPr>
              <a:t>+ X-</a:t>
            </a:r>
            <a:r>
              <a:rPr lang="cs-CZ" sz="4000" dirty="0" err="1">
                <a:solidFill>
                  <a:srgbClr val="C00000"/>
                </a:solidFill>
              </a:rPr>
              <a:t>rays</a:t>
            </a:r>
            <a:r>
              <a:rPr lang="cs-CZ" sz="4000" dirty="0">
                <a:solidFill>
                  <a:srgbClr val="C00000"/>
                </a:solidFill>
              </a:rPr>
              <a:t> ???</a:t>
            </a:r>
          </a:p>
        </p:txBody>
      </p:sp>
      <p:pic>
        <p:nvPicPr>
          <p:cNvPr id="19" name="Obrázek 18">
            <a:extLst>
              <a:ext uri="{FF2B5EF4-FFF2-40B4-BE49-F238E27FC236}">
                <a16:creationId xmlns:a16="http://schemas.microsoft.com/office/drawing/2014/main" id="{4B9A8C8F-BBC8-7AA9-AFEE-ADD437D6F214}"/>
              </a:ext>
            </a:extLst>
          </p:cNvPr>
          <p:cNvPicPr>
            <a:picLocks noChangeAspect="1"/>
          </p:cNvPicPr>
          <p:nvPr/>
        </p:nvPicPr>
        <p:blipFill>
          <a:blip r:embed="rId7"/>
          <a:stretch>
            <a:fillRect/>
          </a:stretch>
        </p:blipFill>
        <p:spPr>
          <a:xfrm>
            <a:off x="6496551" y="4156421"/>
            <a:ext cx="4043894" cy="1390650"/>
          </a:xfrm>
          <a:prstGeom prst="rect">
            <a:avLst/>
          </a:prstGeom>
        </p:spPr>
      </p:pic>
      <p:sp>
        <p:nvSpPr>
          <p:cNvPr id="20" name="TextovéPole 19">
            <a:extLst>
              <a:ext uri="{FF2B5EF4-FFF2-40B4-BE49-F238E27FC236}">
                <a16:creationId xmlns:a16="http://schemas.microsoft.com/office/drawing/2014/main" id="{4B896DE6-F22C-9D8C-B03C-FC8F3A1B4774}"/>
              </a:ext>
            </a:extLst>
          </p:cNvPr>
          <p:cNvSpPr txBox="1"/>
          <p:nvPr/>
        </p:nvSpPr>
        <p:spPr>
          <a:xfrm>
            <a:off x="10843766" y="4069743"/>
            <a:ext cx="720069" cy="1477328"/>
          </a:xfrm>
          <a:prstGeom prst="rect">
            <a:avLst/>
          </a:prstGeom>
          <a:noFill/>
        </p:spPr>
        <p:txBody>
          <a:bodyPr wrap="none" rtlCol="0">
            <a:spAutoFit/>
          </a:bodyPr>
          <a:lstStyle/>
          <a:p>
            <a:r>
              <a:rPr lang="cs-CZ" sz="9000" dirty="0">
                <a:solidFill>
                  <a:srgbClr val="C00000"/>
                </a:solidFill>
              </a:rPr>
              <a:t>?</a:t>
            </a:r>
          </a:p>
        </p:txBody>
      </p:sp>
      <p:sp>
        <p:nvSpPr>
          <p:cNvPr id="21" name="TextovéPole 20">
            <a:extLst>
              <a:ext uri="{FF2B5EF4-FFF2-40B4-BE49-F238E27FC236}">
                <a16:creationId xmlns:a16="http://schemas.microsoft.com/office/drawing/2014/main" id="{00F0626F-5A00-845A-559F-8B70FF6051FA}"/>
              </a:ext>
            </a:extLst>
          </p:cNvPr>
          <p:cNvSpPr txBox="1"/>
          <p:nvPr/>
        </p:nvSpPr>
        <p:spPr>
          <a:xfrm>
            <a:off x="7116928" y="373502"/>
            <a:ext cx="2803140" cy="1323439"/>
          </a:xfrm>
          <a:prstGeom prst="rect">
            <a:avLst/>
          </a:prstGeom>
          <a:noFill/>
        </p:spPr>
        <p:txBody>
          <a:bodyPr wrap="none" rtlCol="0">
            <a:spAutoFit/>
          </a:bodyPr>
          <a:lstStyle/>
          <a:p>
            <a:r>
              <a:rPr lang="cs-CZ" sz="4000" dirty="0" err="1"/>
              <a:t>Catodic</a:t>
            </a:r>
            <a:r>
              <a:rPr lang="cs-CZ" sz="4000" dirty="0"/>
              <a:t> </a:t>
            </a:r>
            <a:r>
              <a:rPr lang="cs-CZ" sz="4000" dirty="0" err="1"/>
              <a:t>rays</a:t>
            </a:r>
            <a:r>
              <a:rPr lang="cs-CZ" sz="4000" dirty="0"/>
              <a:t> </a:t>
            </a:r>
          </a:p>
          <a:p>
            <a:pPr algn="ctr"/>
            <a:r>
              <a:rPr lang="cs-CZ" sz="4000" dirty="0"/>
              <a:t>+ X-</a:t>
            </a:r>
            <a:r>
              <a:rPr lang="cs-CZ" sz="4000" dirty="0" err="1"/>
              <a:t>rays</a:t>
            </a:r>
            <a:r>
              <a:rPr lang="cs-CZ" sz="4000" dirty="0"/>
              <a:t> !</a:t>
            </a:r>
          </a:p>
        </p:txBody>
      </p:sp>
    </p:spTree>
    <p:extLst>
      <p:ext uri="{BB962C8B-B14F-4D97-AF65-F5344CB8AC3E}">
        <p14:creationId xmlns:p14="http://schemas.microsoft.com/office/powerpoint/2010/main" val="1850568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10;&#10;Popis byl vytvořen automaticky">
            <a:extLst>
              <a:ext uri="{FF2B5EF4-FFF2-40B4-BE49-F238E27FC236}">
                <a16:creationId xmlns:a16="http://schemas.microsoft.com/office/drawing/2014/main" id="{841FE9FD-C43F-B224-07DC-B50301CBB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38" y="767200"/>
            <a:ext cx="6460273" cy="6072656"/>
          </a:xfrm>
          <a:prstGeom prst="rect">
            <a:avLst/>
          </a:prstGeom>
        </p:spPr>
      </p:pic>
      <p:sp>
        <p:nvSpPr>
          <p:cNvPr id="10" name="Výbuch: čtrnácticípý 9">
            <a:extLst>
              <a:ext uri="{FF2B5EF4-FFF2-40B4-BE49-F238E27FC236}">
                <a16:creationId xmlns:a16="http://schemas.microsoft.com/office/drawing/2014/main" id="{12E4952A-AEEB-C3C7-752C-8756F2C17960}"/>
              </a:ext>
            </a:extLst>
          </p:cNvPr>
          <p:cNvSpPr/>
          <p:nvPr/>
        </p:nvSpPr>
        <p:spPr>
          <a:xfrm rot="1178348">
            <a:off x="3872725" y="2065477"/>
            <a:ext cx="8112752" cy="4128100"/>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DBD92C3B-0307-2DBF-0EFB-088263B3521D}"/>
              </a:ext>
            </a:extLst>
          </p:cNvPr>
          <p:cNvSpPr txBox="1"/>
          <p:nvPr/>
        </p:nvSpPr>
        <p:spPr>
          <a:xfrm>
            <a:off x="5605451" y="3018042"/>
            <a:ext cx="4209757" cy="2062103"/>
          </a:xfrm>
          <a:prstGeom prst="rect">
            <a:avLst/>
          </a:prstGeom>
          <a:noFill/>
        </p:spPr>
        <p:txBody>
          <a:bodyPr wrap="square">
            <a:spAutoFit/>
          </a:bodyPr>
          <a:lstStyle/>
          <a:p>
            <a:r>
              <a:rPr lang="cs-CZ" sz="3200" dirty="0" err="1"/>
              <a:t>Aren't</a:t>
            </a:r>
            <a:r>
              <a:rPr lang="cs-CZ" sz="3200" dirty="0"/>
              <a:t> </a:t>
            </a:r>
            <a:r>
              <a:rPr lang="cs-CZ" sz="3200" dirty="0" err="1"/>
              <a:t>visible</a:t>
            </a:r>
            <a:r>
              <a:rPr lang="cs-CZ" sz="3200" dirty="0"/>
              <a:t> </a:t>
            </a:r>
            <a:r>
              <a:rPr lang="cs-CZ" sz="3200" dirty="0" err="1"/>
              <a:t>light</a:t>
            </a:r>
            <a:r>
              <a:rPr lang="cs-CZ" sz="3200" dirty="0"/>
              <a:t> and </a:t>
            </a:r>
            <a:r>
              <a:rPr lang="cs-CZ" sz="3200" dirty="0" err="1"/>
              <a:t>invisible</a:t>
            </a:r>
            <a:r>
              <a:rPr lang="cs-CZ" sz="3200" dirty="0"/>
              <a:t> X-</a:t>
            </a:r>
            <a:r>
              <a:rPr lang="cs-CZ" sz="3200" dirty="0" err="1"/>
              <a:t>rays</a:t>
            </a:r>
            <a:r>
              <a:rPr lang="cs-CZ" sz="3200" dirty="0"/>
              <a:t> </a:t>
            </a:r>
            <a:r>
              <a:rPr lang="cs-CZ" sz="3200" dirty="0" err="1"/>
              <a:t>produced</a:t>
            </a:r>
            <a:r>
              <a:rPr lang="cs-CZ" sz="3200" dirty="0"/>
              <a:t> </a:t>
            </a:r>
            <a:r>
              <a:rPr lang="cs-CZ" sz="3200" dirty="0" err="1"/>
              <a:t>together</a:t>
            </a:r>
            <a:r>
              <a:rPr lang="cs-CZ" sz="3200" dirty="0"/>
              <a:t> by </a:t>
            </a:r>
            <a:r>
              <a:rPr lang="cs-CZ" sz="3200" dirty="0" err="1"/>
              <a:t>the</a:t>
            </a:r>
            <a:r>
              <a:rPr lang="cs-CZ" sz="3200" dirty="0"/>
              <a:t> </a:t>
            </a:r>
            <a:r>
              <a:rPr lang="cs-CZ" sz="3200" dirty="0" err="1"/>
              <a:t>same</a:t>
            </a:r>
            <a:r>
              <a:rPr lang="cs-CZ" sz="3200" dirty="0"/>
              <a:t> </a:t>
            </a:r>
            <a:r>
              <a:rPr lang="cs-CZ" sz="3200" dirty="0" err="1"/>
              <a:t>mechanism</a:t>
            </a:r>
            <a:r>
              <a:rPr lang="cs-CZ" sz="3200" dirty="0"/>
              <a:t>?</a:t>
            </a:r>
          </a:p>
        </p:txBody>
      </p:sp>
      <p:sp>
        <p:nvSpPr>
          <p:cNvPr id="11" name="TextovéPole 10">
            <a:extLst>
              <a:ext uri="{FF2B5EF4-FFF2-40B4-BE49-F238E27FC236}">
                <a16:creationId xmlns:a16="http://schemas.microsoft.com/office/drawing/2014/main" id="{B4CC0902-1ABF-4754-E600-FFC7C1934A3A}"/>
              </a:ext>
            </a:extLst>
          </p:cNvPr>
          <p:cNvSpPr txBox="1"/>
          <p:nvPr/>
        </p:nvSpPr>
        <p:spPr>
          <a:xfrm>
            <a:off x="9280187" y="3803528"/>
            <a:ext cx="2207656" cy="3170099"/>
          </a:xfrm>
          <a:prstGeom prst="rect">
            <a:avLst/>
          </a:prstGeom>
          <a:noFill/>
        </p:spPr>
        <p:txBody>
          <a:bodyPr wrap="none" rtlCol="0">
            <a:spAutoFit/>
          </a:bodyPr>
          <a:lstStyle/>
          <a:p>
            <a:r>
              <a:rPr lang="cs-CZ" sz="20000" dirty="0">
                <a:solidFill>
                  <a:srgbClr val="C00000"/>
                </a:solidFill>
              </a:rPr>
              <a:t>?!</a:t>
            </a:r>
          </a:p>
        </p:txBody>
      </p:sp>
      <p:pic>
        <p:nvPicPr>
          <p:cNvPr id="12" name="Picture 1">
            <a:extLst>
              <a:ext uri="{FF2B5EF4-FFF2-40B4-BE49-F238E27FC236}">
                <a16:creationId xmlns:a16="http://schemas.microsoft.com/office/drawing/2014/main" id="{D6691FF5-787D-07FE-BCBF-60423C69E229}"/>
              </a:ext>
            </a:extLst>
          </p:cNvPr>
          <p:cNvPicPr>
            <a:picLocks noChangeAspect="1" noChangeArrowheads="1"/>
          </p:cNvPicPr>
          <p:nvPr/>
        </p:nvPicPr>
        <p:blipFill>
          <a:blip r:embed="rId3" cstate="print"/>
          <a:srcRect b="3549"/>
          <a:stretch>
            <a:fillRect/>
          </a:stretch>
        </p:blipFill>
        <p:spPr bwMode="auto">
          <a:xfrm>
            <a:off x="7710329" y="236018"/>
            <a:ext cx="4093184" cy="1942978"/>
          </a:xfrm>
          <a:prstGeom prst="rect">
            <a:avLst/>
          </a:prstGeom>
          <a:noFill/>
          <a:ln w="9525">
            <a:noFill/>
            <a:miter lim="800000"/>
            <a:headEnd/>
            <a:tailEnd/>
          </a:ln>
        </p:spPr>
      </p:pic>
      <p:sp>
        <p:nvSpPr>
          <p:cNvPr id="14" name="TextovéPole 13">
            <a:extLst>
              <a:ext uri="{FF2B5EF4-FFF2-40B4-BE49-F238E27FC236}">
                <a16:creationId xmlns:a16="http://schemas.microsoft.com/office/drawing/2014/main" id="{90EFDCF3-6A4F-B7F7-F04C-DB482C3FD8C0}"/>
              </a:ext>
            </a:extLst>
          </p:cNvPr>
          <p:cNvSpPr txBox="1"/>
          <p:nvPr/>
        </p:nvSpPr>
        <p:spPr>
          <a:xfrm>
            <a:off x="235948" y="158497"/>
            <a:ext cx="7851561" cy="954107"/>
          </a:xfrm>
          <a:prstGeom prst="rect">
            <a:avLst/>
          </a:prstGeom>
          <a:noFill/>
        </p:spPr>
        <p:txBody>
          <a:bodyPr wrap="square">
            <a:spAutoFit/>
          </a:bodyPr>
          <a:lstStyle/>
          <a:p>
            <a:pPr marL="228600" indent="-228240">
              <a:spcBef>
                <a:spcPts val="1001"/>
              </a:spcBef>
              <a:buClr>
                <a:srgbClr val="FFFFFF"/>
              </a:buClr>
              <a:buFont typeface="Arial"/>
              <a:buChar char="•"/>
            </a:pPr>
            <a:r>
              <a:rPr lang="cs-CZ" sz="2800" b="1" strike="noStrike" spc="-1" dirty="0">
                <a:solidFill>
                  <a:srgbClr val="C00000"/>
                </a:solidFill>
                <a:latin typeface="Calibri"/>
              </a:rPr>
              <a:t>H. </a:t>
            </a:r>
            <a:r>
              <a:rPr lang="cs-CZ" sz="2800" b="1" strike="noStrike" spc="-1" dirty="0" err="1">
                <a:solidFill>
                  <a:srgbClr val="C00000"/>
                </a:solidFill>
                <a:latin typeface="Calibri"/>
              </a:rPr>
              <a:t>Becquerela</a:t>
            </a:r>
            <a:r>
              <a:rPr lang="cs-CZ" sz="2800" b="1" strike="noStrike" spc="-1" dirty="0">
                <a:solidFill>
                  <a:srgbClr val="C00000"/>
                </a:solidFill>
                <a:latin typeface="Calibri"/>
              </a:rPr>
              <a:t> tak napadlo, zdali světélkující nerosty také nevydávají paprsky X….</a:t>
            </a:r>
            <a:r>
              <a:rPr lang="cs-CZ" sz="2800" b="0" strike="noStrike" spc="-1" dirty="0">
                <a:latin typeface="Calibri"/>
              </a:rPr>
              <a:t> </a:t>
            </a:r>
          </a:p>
        </p:txBody>
      </p:sp>
    </p:spTree>
    <p:extLst>
      <p:ext uri="{BB962C8B-B14F-4D97-AF65-F5344CB8AC3E}">
        <p14:creationId xmlns:p14="http://schemas.microsoft.com/office/powerpoint/2010/main" val="614588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803AB-C170-27FA-7C14-00968A25E6F4}"/>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41DCE1B-562C-08CA-FBEB-C4EDC4C46923}"/>
              </a:ext>
            </a:extLst>
          </p:cNvPr>
          <p:cNvSpPr>
            <a:spLocks noGrp="1"/>
          </p:cNvSpPr>
          <p:nvPr>
            <p:ph type="title"/>
          </p:nvPr>
        </p:nvSpPr>
        <p:spPr/>
        <p:txBody>
          <a:bodyPr/>
          <a:lstStyle/>
          <a:p>
            <a:r>
              <a:rPr lang="cs-CZ" dirty="0"/>
              <a:t>QUIZ:</a:t>
            </a:r>
          </a:p>
        </p:txBody>
      </p:sp>
      <p:sp>
        <p:nvSpPr>
          <p:cNvPr id="3" name="Zástupný obsah 2">
            <a:extLst>
              <a:ext uri="{FF2B5EF4-FFF2-40B4-BE49-F238E27FC236}">
                <a16:creationId xmlns:a16="http://schemas.microsoft.com/office/drawing/2014/main" id="{11587909-D3F6-F12D-E0B0-B9FF3A9FFBF6}"/>
              </a:ext>
            </a:extLst>
          </p:cNvPr>
          <p:cNvSpPr>
            <a:spLocks noGrp="1"/>
          </p:cNvSpPr>
          <p:nvPr>
            <p:ph idx="1"/>
          </p:nvPr>
        </p:nvSpPr>
        <p:spPr/>
        <p:txBody>
          <a:bodyPr>
            <a:normAutofit/>
          </a:bodyPr>
          <a:lstStyle/>
          <a:p>
            <a:pPr marL="0" indent="0">
              <a:buNone/>
            </a:pPr>
            <a:r>
              <a:rPr lang="cs-CZ" dirty="0"/>
              <a:t>Q3: Brzdné RTG záření vzniká:</a:t>
            </a:r>
          </a:p>
          <a:p>
            <a:pPr marL="457200" indent="-457200">
              <a:buFont typeface="Arial" panose="020B0604020202020204" pitchFamily="34" charset="0"/>
              <a:buAutoNum type="alphaLcParenR"/>
            </a:pPr>
            <a:r>
              <a:rPr lang="cs-CZ" sz="2000" dirty="0"/>
              <a:t>Mají-li interagující (urychlené) elektrony minimálně takovou energii, která se rovná nebo je větší než vazebná energie elektronů terčového materiálu na hladinách K, L, M.</a:t>
            </a:r>
          </a:p>
          <a:p>
            <a:pPr marL="457200" indent="-457200">
              <a:buAutoNum type="alphaLcParenR"/>
            </a:pPr>
            <a:r>
              <a:rPr lang="cs-CZ" sz="2000" dirty="0" err="1"/>
              <a:t>Decelerací</a:t>
            </a:r>
            <a:r>
              <a:rPr lang="cs-CZ" sz="2000" dirty="0"/>
              <a:t> elektronů (případně i jiných nabitých částic) v cílovém materiálu, a to již při nižších energiích, než jsou nutné k produkci specifického RTG záření. </a:t>
            </a:r>
          </a:p>
          <a:p>
            <a:pPr marL="457200" indent="-457200">
              <a:buAutoNum type="alphaLcParenR"/>
            </a:pPr>
            <a:r>
              <a:rPr lang="cs-CZ" sz="2000" dirty="0"/>
              <a:t>Pouze pokud se foton přiblíží do blízkosti atomového jádra</a:t>
            </a:r>
          </a:p>
          <a:p>
            <a:pPr marL="457200" indent="-457200">
              <a:buAutoNum type="alphaLcParenR"/>
            </a:pPr>
            <a:r>
              <a:rPr lang="cs-CZ" sz="2000" dirty="0"/>
              <a:t>pokud urychlené nabité částice prolétají elektrickým polem atomů, čímž dochází ke změnám dráhy jejich letu (forma zrychlení) a uvolnění energie ve formě fotonu X o specifické energii</a:t>
            </a:r>
          </a:p>
          <a:p>
            <a:pPr marL="457200" indent="-457200">
              <a:buFont typeface="Arial" panose="020B0604020202020204" pitchFamily="34" charset="0"/>
              <a:buAutoNum type="alphaLcParenR"/>
            </a:pPr>
            <a:r>
              <a:rPr lang="cs-CZ" sz="2000" dirty="0"/>
              <a:t>Pouze jako vedlejší produkt na při srážkách částic na velkých urychlovačích</a:t>
            </a:r>
          </a:p>
          <a:p>
            <a:pPr marL="457200" indent="-457200">
              <a:buAutoNum type="alphaLcParenR"/>
            </a:pPr>
            <a:endParaRPr lang="cs-CZ" sz="2000" dirty="0"/>
          </a:p>
        </p:txBody>
      </p:sp>
      <p:sp>
        <p:nvSpPr>
          <p:cNvPr id="5" name="Ovál 4">
            <a:extLst>
              <a:ext uri="{FF2B5EF4-FFF2-40B4-BE49-F238E27FC236}">
                <a16:creationId xmlns:a16="http://schemas.microsoft.com/office/drawing/2014/main" id="{7301F549-220E-7605-3AF9-B76556A80271}"/>
              </a:ext>
            </a:extLst>
          </p:cNvPr>
          <p:cNvSpPr/>
          <p:nvPr/>
        </p:nvSpPr>
        <p:spPr>
          <a:xfrm>
            <a:off x="727788" y="2987934"/>
            <a:ext cx="559838" cy="44106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vál 3">
            <a:extLst>
              <a:ext uri="{FF2B5EF4-FFF2-40B4-BE49-F238E27FC236}">
                <a16:creationId xmlns:a16="http://schemas.microsoft.com/office/drawing/2014/main" id="{10361AE4-69C5-C286-57D0-D5AEF9CFA286}"/>
              </a:ext>
            </a:extLst>
          </p:cNvPr>
          <p:cNvSpPr/>
          <p:nvPr/>
        </p:nvSpPr>
        <p:spPr>
          <a:xfrm>
            <a:off x="727788" y="4072067"/>
            <a:ext cx="559838" cy="44106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9588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815414" y="404665"/>
            <a:ext cx="10561173" cy="2318392"/>
          </a:xfrm>
          <a:prstGeom prst="rect">
            <a:avLst/>
          </a:prstGeom>
        </p:spPr>
        <p:txBody>
          <a:bodyPr wrap="square">
            <a:spAutoFit/>
          </a:bodyPr>
          <a:lstStyle/>
          <a:p>
            <a:pPr marL="228600" indent="-228240">
              <a:lnSpc>
                <a:spcPct val="120000"/>
              </a:lnSpc>
              <a:spcBef>
                <a:spcPts val="1001"/>
              </a:spcBef>
              <a:buClr>
                <a:srgbClr val="FFFFFF"/>
              </a:buClr>
              <a:buFont typeface="Arial"/>
              <a:buChar char="•"/>
            </a:pPr>
            <a:r>
              <a:rPr lang="cs-CZ" sz="4400" b="1" spc="-1" dirty="0">
                <a:solidFill>
                  <a:srgbClr val="C00000"/>
                </a:solidFill>
                <a:latin typeface="Calibri"/>
              </a:rPr>
              <a:t>EXPERIMENT 1:</a:t>
            </a:r>
            <a:endParaRPr lang="cs-CZ" sz="4400" b="1" strike="noStrike" spc="-1" dirty="0">
              <a:solidFill>
                <a:srgbClr val="C00000"/>
              </a:solidFill>
              <a:latin typeface="Calibri"/>
            </a:endParaRPr>
          </a:p>
          <a:p>
            <a:pPr marL="228600" indent="-228240">
              <a:lnSpc>
                <a:spcPct val="120000"/>
              </a:lnSpc>
              <a:spcBef>
                <a:spcPts val="1001"/>
              </a:spcBef>
              <a:buClr>
                <a:srgbClr val="FFFFFF"/>
              </a:buClr>
              <a:buFont typeface="Arial"/>
              <a:buChar char="•"/>
            </a:pPr>
            <a:r>
              <a:rPr lang="cs-CZ" sz="3600" b="0" strike="noStrike" spc="-1" dirty="0">
                <a:latin typeface="Calibri"/>
              </a:rPr>
              <a:t>Nejprve si myslel, že nerosty mohou vydávat tajemné neviditelné záření jen tehdy, když viditelně světélkují.</a:t>
            </a:r>
          </a:p>
        </p:txBody>
      </p:sp>
      <p:grpSp>
        <p:nvGrpSpPr>
          <p:cNvPr id="2" name="Skupina 11"/>
          <p:cNvGrpSpPr/>
          <p:nvPr/>
        </p:nvGrpSpPr>
        <p:grpSpPr>
          <a:xfrm>
            <a:off x="623392" y="3652623"/>
            <a:ext cx="10463612" cy="2634115"/>
            <a:chOff x="107504" y="3140968"/>
            <a:chExt cx="8379830" cy="2812723"/>
          </a:xfrm>
        </p:grpSpPr>
        <p:pic>
          <p:nvPicPr>
            <p:cNvPr id="153602" name="Picture 2" descr="Image result for Alexandre Edmond Becquerel fluorescence minerals"/>
            <p:cNvPicPr>
              <a:picLocks noChangeAspect="1" noChangeArrowheads="1"/>
            </p:cNvPicPr>
            <p:nvPr/>
          </p:nvPicPr>
          <p:blipFill>
            <a:blip r:embed="rId2" cstate="print"/>
            <a:srcRect/>
            <a:stretch>
              <a:fillRect/>
            </a:stretch>
          </p:blipFill>
          <p:spPr bwMode="auto">
            <a:xfrm>
              <a:off x="3657047" y="3140968"/>
              <a:ext cx="1829906" cy="2520280"/>
            </a:xfrm>
            <a:prstGeom prst="rect">
              <a:avLst/>
            </a:prstGeom>
            <a:noFill/>
          </p:spPr>
        </p:pic>
        <p:sp>
          <p:nvSpPr>
            <p:cNvPr id="6" name="Volný tvar 5"/>
            <p:cNvSpPr/>
            <p:nvPr/>
          </p:nvSpPr>
          <p:spPr>
            <a:xfrm>
              <a:off x="1043608" y="4005064"/>
              <a:ext cx="2579077" cy="894861"/>
            </a:xfrm>
            <a:custGeom>
              <a:avLst/>
              <a:gdLst>
                <a:gd name="connsiteX0" fmla="*/ 0 w 2579077"/>
                <a:gd name="connsiteY0" fmla="*/ 855784 h 894861"/>
                <a:gd name="connsiteX1" fmla="*/ 265723 w 2579077"/>
                <a:gd name="connsiteY1" fmla="*/ 27354 h 894861"/>
                <a:gd name="connsiteX2" fmla="*/ 578339 w 2579077"/>
                <a:gd name="connsiteY2" fmla="*/ 863600 h 894861"/>
                <a:gd name="connsiteX3" fmla="*/ 859693 w 2579077"/>
                <a:gd name="connsiteY3" fmla="*/ 35169 h 894861"/>
                <a:gd name="connsiteX4" fmla="*/ 1148862 w 2579077"/>
                <a:gd name="connsiteY4" fmla="*/ 879231 h 894861"/>
                <a:gd name="connsiteX5" fmla="*/ 1445846 w 2579077"/>
                <a:gd name="connsiteY5" fmla="*/ 50800 h 894861"/>
                <a:gd name="connsiteX6" fmla="*/ 1703754 w 2579077"/>
                <a:gd name="connsiteY6" fmla="*/ 894861 h 894861"/>
                <a:gd name="connsiteX7" fmla="*/ 1969477 w 2579077"/>
                <a:gd name="connsiteY7" fmla="*/ 50800 h 894861"/>
                <a:gd name="connsiteX8" fmla="*/ 2211754 w 2579077"/>
                <a:gd name="connsiteY8" fmla="*/ 590061 h 894861"/>
                <a:gd name="connsiteX9" fmla="*/ 2579077 w 2579077"/>
                <a:gd name="connsiteY9" fmla="*/ 683846 h 89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9077" h="894861">
                  <a:moveTo>
                    <a:pt x="0" y="855784"/>
                  </a:moveTo>
                  <a:cubicBezTo>
                    <a:pt x="84666" y="440917"/>
                    <a:pt x="169333" y="26051"/>
                    <a:pt x="265723" y="27354"/>
                  </a:cubicBezTo>
                  <a:cubicBezTo>
                    <a:pt x="362113" y="28657"/>
                    <a:pt x="479344" y="862298"/>
                    <a:pt x="578339" y="863600"/>
                  </a:cubicBezTo>
                  <a:cubicBezTo>
                    <a:pt x="677334" y="864902"/>
                    <a:pt x="764606" y="32564"/>
                    <a:pt x="859693" y="35169"/>
                  </a:cubicBezTo>
                  <a:cubicBezTo>
                    <a:pt x="954780" y="37774"/>
                    <a:pt x="1051170" y="876626"/>
                    <a:pt x="1148862" y="879231"/>
                  </a:cubicBezTo>
                  <a:cubicBezTo>
                    <a:pt x="1246554" y="881836"/>
                    <a:pt x="1353364" y="48195"/>
                    <a:pt x="1445846" y="50800"/>
                  </a:cubicBezTo>
                  <a:cubicBezTo>
                    <a:pt x="1538328" y="53405"/>
                    <a:pt x="1616482" y="894861"/>
                    <a:pt x="1703754" y="894861"/>
                  </a:cubicBezTo>
                  <a:cubicBezTo>
                    <a:pt x="1791026" y="894861"/>
                    <a:pt x="1884810" y="101600"/>
                    <a:pt x="1969477" y="50800"/>
                  </a:cubicBezTo>
                  <a:cubicBezTo>
                    <a:pt x="2054144" y="0"/>
                    <a:pt x="2110154" y="484553"/>
                    <a:pt x="2211754" y="590061"/>
                  </a:cubicBezTo>
                  <a:cubicBezTo>
                    <a:pt x="2313354" y="695569"/>
                    <a:pt x="2446215" y="689707"/>
                    <a:pt x="2579077" y="683846"/>
                  </a:cubicBezTo>
                </a:path>
              </a:pathLst>
            </a:cu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ln w="76200">
                  <a:solidFill>
                    <a:schemeClr val="tx1"/>
                  </a:solidFill>
                  <a:tailEnd type="triangle"/>
                </a:ln>
              </a:endParaRPr>
            </a:p>
          </p:txBody>
        </p:sp>
        <p:pic>
          <p:nvPicPr>
            <p:cNvPr id="153604" name="Picture 4" descr="Image result for sun"/>
            <p:cNvPicPr>
              <a:picLocks noChangeAspect="1" noChangeArrowheads="1"/>
            </p:cNvPicPr>
            <p:nvPr/>
          </p:nvPicPr>
          <p:blipFill>
            <a:blip r:embed="rId3" cstate="print"/>
            <a:srcRect l="17446" t="16200" r="15678" b="24401"/>
            <a:stretch>
              <a:fillRect/>
            </a:stretch>
          </p:blipFill>
          <p:spPr bwMode="auto">
            <a:xfrm>
              <a:off x="107504" y="3645024"/>
              <a:ext cx="1656184" cy="1584176"/>
            </a:xfrm>
            <a:prstGeom prst="rect">
              <a:avLst/>
            </a:prstGeom>
            <a:noFill/>
          </p:spPr>
        </p:pic>
        <p:sp>
          <p:nvSpPr>
            <p:cNvPr id="8" name="Volný tvar 7"/>
            <p:cNvSpPr/>
            <p:nvPr/>
          </p:nvSpPr>
          <p:spPr>
            <a:xfrm>
              <a:off x="5508104" y="3861048"/>
              <a:ext cx="2016224" cy="894861"/>
            </a:xfrm>
            <a:custGeom>
              <a:avLst/>
              <a:gdLst>
                <a:gd name="connsiteX0" fmla="*/ 0 w 2579077"/>
                <a:gd name="connsiteY0" fmla="*/ 855784 h 894861"/>
                <a:gd name="connsiteX1" fmla="*/ 265723 w 2579077"/>
                <a:gd name="connsiteY1" fmla="*/ 27354 h 894861"/>
                <a:gd name="connsiteX2" fmla="*/ 578339 w 2579077"/>
                <a:gd name="connsiteY2" fmla="*/ 863600 h 894861"/>
                <a:gd name="connsiteX3" fmla="*/ 859693 w 2579077"/>
                <a:gd name="connsiteY3" fmla="*/ 35169 h 894861"/>
                <a:gd name="connsiteX4" fmla="*/ 1148862 w 2579077"/>
                <a:gd name="connsiteY4" fmla="*/ 879231 h 894861"/>
                <a:gd name="connsiteX5" fmla="*/ 1445846 w 2579077"/>
                <a:gd name="connsiteY5" fmla="*/ 50800 h 894861"/>
                <a:gd name="connsiteX6" fmla="*/ 1703754 w 2579077"/>
                <a:gd name="connsiteY6" fmla="*/ 894861 h 894861"/>
                <a:gd name="connsiteX7" fmla="*/ 1969477 w 2579077"/>
                <a:gd name="connsiteY7" fmla="*/ 50800 h 894861"/>
                <a:gd name="connsiteX8" fmla="*/ 2211754 w 2579077"/>
                <a:gd name="connsiteY8" fmla="*/ 590061 h 894861"/>
                <a:gd name="connsiteX9" fmla="*/ 2579077 w 2579077"/>
                <a:gd name="connsiteY9" fmla="*/ 683846 h 89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9077" h="894861">
                  <a:moveTo>
                    <a:pt x="0" y="855784"/>
                  </a:moveTo>
                  <a:cubicBezTo>
                    <a:pt x="84666" y="440917"/>
                    <a:pt x="169333" y="26051"/>
                    <a:pt x="265723" y="27354"/>
                  </a:cubicBezTo>
                  <a:cubicBezTo>
                    <a:pt x="362113" y="28657"/>
                    <a:pt x="479344" y="862298"/>
                    <a:pt x="578339" y="863600"/>
                  </a:cubicBezTo>
                  <a:cubicBezTo>
                    <a:pt x="677334" y="864902"/>
                    <a:pt x="764606" y="32564"/>
                    <a:pt x="859693" y="35169"/>
                  </a:cubicBezTo>
                  <a:cubicBezTo>
                    <a:pt x="954780" y="37774"/>
                    <a:pt x="1051170" y="876626"/>
                    <a:pt x="1148862" y="879231"/>
                  </a:cubicBezTo>
                  <a:cubicBezTo>
                    <a:pt x="1246554" y="881836"/>
                    <a:pt x="1353364" y="48195"/>
                    <a:pt x="1445846" y="50800"/>
                  </a:cubicBezTo>
                  <a:cubicBezTo>
                    <a:pt x="1538328" y="53405"/>
                    <a:pt x="1616482" y="894861"/>
                    <a:pt x="1703754" y="894861"/>
                  </a:cubicBezTo>
                  <a:cubicBezTo>
                    <a:pt x="1791026" y="894861"/>
                    <a:pt x="1884810" y="101600"/>
                    <a:pt x="1969477" y="50800"/>
                  </a:cubicBezTo>
                  <a:cubicBezTo>
                    <a:pt x="2054144" y="0"/>
                    <a:pt x="2110154" y="484553"/>
                    <a:pt x="2211754" y="590061"/>
                  </a:cubicBezTo>
                  <a:cubicBezTo>
                    <a:pt x="2313354" y="695569"/>
                    <a:pt x="2446215" y="689707"/>
                    <a:pt x="2579077" y="683846"/>
                  </a:cubicBezTo>
                </a:path>
              </a:pathLst>
            </a:cu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ln w="76200">
                  <a:solidFill>
                    <a:schemeClr val="tx1"/>
                  </a:solidFill>
                  <a:tailEnd type="triangle"/>
                </a:ln>
              </a:endParaRPr>
            </a:p>
          </p:txBody>
        </p:sp>
        <p:sp>
          <p:nvSpPr>
            <p:cNvPr id="9" name="TextovéPole 8"/>
            <p:cNvSpPr txBox="1"/>
            <p:nvPr/>
          </p:nvSpPr>
          <p:spPr>
            <a:xfrm>
              <a:off x="7380312" y="4005064"/>
              <a:ext cx="1107022" cy="394375"/>
            </a:xfrm>
            <a:prstGeom prst="rect">
              <a:avLst/>
            </a:prstGeom>
            <a:noFill/>
          </p:spPr>
          <p:txBody>
            <a:bodyPr wrap="none" rtlCol="0">
              <a:spAutoFit/>
            </a:bodyPr>
            <a:lstStyle/>
            <a:p>
              <a:r>
                <a:rPr lang="cs-CZ" dirty="0"/>
                <a:t>fluorescence</a:t>
              </a:r>
            </a:p>
          </p:txBody>
        </p:sp>
        <p:sp>
          <p:nvSpPr>
            <p:cNvPr id="10" name="TextovéPole 9"/>
            <p:cNvSpPr txBox="1"/>
            <p:nvPr/>
          </p:nvSpPr>
          <p:spPr>
            <a:xfrm>
              <a:off x="7452321" y="4725144"/>
              <a:ext cx="906908" cy="394375"/>
            </a:xfrm>
            <a:prstGeom prst="rect">
              <a:avLst/>
            </a:prstGeom>
            <a:noFill/>
          </p:spPr>
          <p:txBody>
            <a:bodyPr wrap="none" rtlCol="0">
              <a:spAutoFit/>
            </a:bodyPr>
            <a:lstStyle/>
            <a:p>
              <a:r>
                <a:rPr lang="cs-CZ" b="1" dirty="0">
                  <a:solidFill>
                    <a:srgbClr val="FF0000"/>
                  </a:solidFill>
                </a:rPr>
                <a:t>paprsky-X</a:t>
              </a:r>
            </a:p>
          </p:txBody>
        </p:sp>
        <p:sp>
          <p:nvSpPr>
            <p:cNvPr id="11" name="TextovéPole 10"/>
            <p:cNvSpPr txBox="1"/>
            <p:nvPr/>
          </p:nvSpPr>
          <p:spPr>
            <a:xfrm>
              <a:off x="7740352" y="4869160"/>
              <a:ext cx="432888" cy="1084531"/>
            </a:xfrm>
            <a:prstGeom prst="rect">
              <a:avLst/>
            </a:prstGeom>
            <a:noFill/>
          </p:spPr>
          <p:txBody>
            <a:bodyPr wrap="none" rtlCol="0">
              <a:spAutoFit/>
            </a:bodyPr>
            <a:lstStyle/>
            <a:p>
              <a:r>
                <a:rPr lang="cs-CZ" sz="6000" b="1" dirty="0">
                  <a:solidFill>
                    <a:srgbClr val="FF0000"/>
                  </a:solidFill>
                </a:rPr>
                <a:t>?</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9" name="TextShape 1"/>
          <p:cNvSpPr txBox="1"/>
          <p:nvPr/>
        </p:nvSpPr>
        <p:spPr>
          <a:xfrm>
            <a:off x="7233794" y="329489"/>
            <a:ext cx="4399093"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b="1" spc="-1">
                <a:latin typeface="+mj-lt"/>
                <a:ea typeface="+mj-ea"/>
                <a:cs typeface="+mj-cs"/>
              </a:rPr>
              <a:t>Epochální B</a:t>
            </a:r>
            <a:r>
              <a:rPr lang="en-US" sz="3700" b="1" strike="noStrike" spc="-1">
                <a:latin typeface="+mj-lt"/>
                <a:ea typeface="+mj-ea"/>
                <a:cs typeface="+mj-cs"/>
              </a:rPr>
              <a:t>ecquerelův </a:t>
            </a:r>
            <a:r>
              <a:rPr lang="en-US" sz="3700" b="1" strike="noStrike" spc="-1" dirty="0">
                <a:latin typeface="+mj-lt"/>
                <a:ea typeface="+mj-ea"/>
                <a:cs typeface="+mj-cs"/>
              </a:rPr>
              <a:t>experiment</a:t>
            </a:r>
          </a:p>
        </p:txBody>
      </p:sp>
      <p:sp>
        <p:nvSpPr>
          <p:cNvPr id="94" name="Freeform: Shape 93">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1" name="Obrázek 3"/>
          <p:cNvPicPr/>
          <p:nvPr/>
        </p:nvPicPr>
        <p:blipFill rotWithShape="1">
          <a:blip r:embed="rId2" cstate="print"/>
          <a:srcRect l="2754" t="4365" r="3597" b="24499"/>
          <a:stretch/>
        </p:blipFill>
        <p:spPr>
          <a:xfrm>
            <a:off x="1761841" y="716641"/>
            <a:ext cx="3932837" cy="2471968"/>
          </a:xfrm>
          <a:prstGeom prst="rect">
            <a:avLst/>
          </a:prstGeom>
        </p:spPr>
      </p:pic>
      <p:sp>
        <p:nvSpPr>
          <p:cNvPr id="5" name="Obdélník 4"/>
          <p:cNvSpPr/>
          <p:nvPr/>
        </p:nvSpPr>
        <p:spPr>
          <a:xfrm>
            <a:off x="6847622" y="1655051"/>
            <a:ext cx="4924168" cy="4873459"/>
          </a:xfrm>
          <a:prstGeom prst="rect">
            <a:avLst/>
          </a:prstGeom>
        </p:spPr>
        <p:txBody>
          <a:bodyPr vert="horz" lIns="91440" tIns="45720" rIns="91440" bIns="45720" rtlCol="0" anchor="t">
            <a:noAutofit/>
          </a:bodyPr>
          <a:lstStyle/>
          <a:p>
            <a:pPr marL="457560" indent="-228600">
              <a:lnSpc>
                <a:spcPct val="90000"/>
              </a:lnSpc>
              <a:spcBef>
                <a:spcPts val="1001"/>
              </a:spcBef>
              <a:buClr>
                <a:srgbClr val="FFFFFF"/>
              </a:buClr>
              <a:buFont typeface="Arial" panose="020B0604020202020204" pitchFamily="34" charset="0"/>
              <a:buChar char="•"/>
            </a:pPr>
            <a:r>
              <a:rPr lang="en-US" sz="2400" b="0" strike="noStrike" spc="-1" dirty="0"/>
              <a:t>Dal </a:t>
            </a:r>
            <a:r>
              <a:rPr lang="en-US" sz="2400" b="0" strike="noStrike" spc="-1" dirty="0" err="1"/>
              <a:t>vybrané</a:t>
            </a:r>
            <a:r>
              <a:rPr lang="en-US" sz="2400" b="0" strike="noStrike" spc="-1" dirty="0"/>
              <a:t> </a:t>
            </a:r>
            <a:r>
              <a:rPr lang="en-US" sz="2400" b="0" strike="noStrike" spc="-1" dirty="0" err="1"/>
              <a:t>kameny</a:t>
            </a:r>
            <a:r>
              <a:rPr lang="en-US" sz="2400" b="0" strike="noStrike" spc="-1" dirty="0"/>
              <a:t> z </a:t>
            </a:r>
            <a:r>
              <a:rPr lang="en-US" sz="2400" b="0" strike="noStrike" spc="-1" dirty="0" err="1"/>
              <a:t>otcovy</a:t>
            </a:r>
            <a:r>
              <a:rPr lang="en-US" sz="2400" b="0" strike="noStrike" spc="-1" dirty="0"/>
              <a:t> </a:t>
            </a:r>
            <a:r>
              <a:rPr lang="en-US" sz="2400" b="0" strike="noStrike" spc="-1" dirty="0" err="1"/>
              <a:t>sbírky</a:t>
            </a:r>
            <a:r>
              <a:rPr lang="en-US" sz="2400" b="0" strike="noStrike" spc="-1" dirty="0"/>
              <a:t> </a:t>
            </a:r>
            <a:r>
              <a:rPr lang="en-US" sz="2400" b="0" strike="noStrike" spc="-1" dirty="0" err="1"/>
              <a:t>na</a:t>
            </a:r>
            <a:r>
              <a:rPr lang="en-US" sz="2400" b="0" strike="noStrike" spc="-1" dirty="0"/>
              <a:t> </a:t>
            </a:r>
            <a:r>
              <a:rPr lang="en-US" sz="2400" b="0" strike="noStrike" spc="-1" dirty="0" err="1"/>
              <a:t>slunce</a:t>
            </a:r>
            <a:r>
              <a:rPr lang="en-US" sz="2400" b="0" strike="noStrike" spc="-1" dirty="0"/>
              <a:t>, a </a:t>
            </a:r>
            <a:r>
              <a:rPr lang="en-US" sz="2400" b="1" strike="noStrike" spc="-1" dirty="0" err="1">
                <a:solidFill>
                  <a:srgbClr val="FF0000"/>
                </a:solidFill>
              </a:rPr>
              <a:t>když</a:t>
            </a:r>
            <a:r>
              <a:rPr lang="en-US" sz="2400" b="1" strike="noStrike" spc="-1" dirty="0">
                <a:solidFill>
                  <a:srgbClr val="FF0000"/>
                </a:solidFill>
              </a:rPr>
              <a:t> se </a:t>
            </a:r>
            <a:r>
              <a:rPr lang="en-US" sz="2400" b="1" strike="noStrike" spc="-1" dirty="0" err="1">
                <a:solidFill>
                  <a:srgbClr val="FF0000"/>
                </a:solidFill>
              </a:rPr>
              <a:t>dostatečně</a:t>
            </a:r>
            <a:r>
              <a:rPr lang="en-US" sz="2400" b="1" strike="noStrike" spc="-1" dirty="0">
                <a:solidFill>
                  <a:srgbClr val="FF0000"/>
                </a:solidFill>
              </a:rPr>
              <a:t> "</a:t>
            </a:r>
            <a:r>
              <a:rPr lang="en-US" sz="2400" b="1" strike="noStrike" spc="-1" dirty="0" err="1">
                <a:solidFill>
                  <a:srgbClr val="FF0000"/>
                </a:solidFill>
              </a:rPr>
              <a:t>nasvítily</a:t>
            </a:r>
            <a:r>
              <a:rPr lang="en-US" sz="2400" b="1" strike="noStrike" spc="-1" dirty="0">
                <a:solidFill>
                  <a:srgbClr val="FF0000"/>
                </a:solidFill>
              </a:rPr>
              <a:t>" </a:t>
            </a:r>
            <a:r>
              <a:rPr lang="cs-CZ" sz="2400" b="1" strike="noStrike" spc="-1" dirty="0">
                <a:solidFill>
                  <a:srgbClr val="FF0000"/>
                </a:solidFill>
              </a:rPr>
              <a:t>                     </a:t>
            </a:r>
            <a:r>
              <a:rPr lang="en-US" sz="2400" b="1" strike="noStrike" spc="-1" dirty="0">
                <a:solidFill>
                  <a:srgbClr val="FF0000"/>
                </a:solidFill>
              </a:rPr>
              <a:t>a </a:t>
            </a:r>
            <a:r>
              <a:rPr lang="en-US" sz="2400" b="1" strike="noStrike" spc="-1" dirty="0" err="1">
                <a:solidFill>
                  <a:srgbClr val="FF0000"/>
                </a:solidFill>
              </a:rPr>
              <a:t>začaly</a:t>
            </a:r>
            <a:r>
              <a:rPr lang="en-US" sz="2400" b="1" strike="noStrike" spc="-1" dirty="0">
                <a:solidFill>
                  <a:srgbClr val="FF0000"/>
                </a:solidFill>
              </a:rPr>
              <a:t> </a:t>
            </a:r>
            <a:r>
              <a:rPr lang="en-US" sz="2400" b="1" strike="noStrike" spc="-1" dirty="0" err="1">
                <a:solidFill>
                  <a:srgbClr val="FF0000"/>
                </a:solidFill>
              </a:rPr>
              <a:t>samy</a:t>
            </a:r>
            <a:r>
              <a:rPr lang="en-US" sz="2400" b="1" strike="noStrike" spc="-1" dirty="0">
                <a:solidFill>
                  <a:srgbClr val="FF0000"/>
                </a:solidFill>
              </a:rPr>
              <a:t> </a:t>
            </a:r>
            <a:r>
              <a:rPr lang="en-US" sz="2400" b="1" strike="noStrike" spc="-1" dirty="0" err="1">
                <a:solidFill>
                  <a:srgbClr val="FF0000"/>
                </a:solidFill>
              </a:rPr>
              <a:t>pěkně</a:t>
            </a:r>
            <a:r>
              <a:rPr lang="en-US" sz="2400" b="1" strike="noStrike" spc="-1" dirty="0">
                <a:solidFill>
                  <a:srgbClr val="FF0000"/>
                </a:solidFill>
              </a:rPr>
              <a:t> </a:t>
            </a:r>
            <a:r>
              <a:rPr lang="en-US" sz="2400" b="1" strike="noStrike" spc="-1" dirty="0" err="1">
                <a:solidFill>
                  <a:srgbClr val="FF0000"/>
                </a:solidFill>
              </a:rPr>
              <a:t>zářit</a:t>
            </a:r>
            <a:r>
              <a:rPr lang="en-US" sz="2400" b="0" strike="noStrike" spc="-1" dirty="0"/>
              <a:t>, </a:t>
            </a:r>
            <a:endParaRPr lang="cs-CZ" sz="2400" b="0" strike="noStrike" spc="-1" dirty="0"/>
          </a:p>
          <a:p>
            <a:pPr marL="457560" indent="-228600">
              <a:lnSpc>
                <a:spcPct val="90000"/>
              </a:lnSpc>
              <a:spcBef>
                <a:spcPts val="1001"/>
              </a:spcBef>
              <a:buClr>
                <a:srgbClr val="FFFFFF"/>
              </a:buClr>
              <a:buFont typeface="Arial" panose="020B0604020202020204" pitchFamily="34" charset="0"/>
              <a:buChar char="•"/>
            </a:pPr>
            <a:r>
              <a:rPr lang="en-US" sz="2400" b="0" strike="noStrike" spc="-1" dirty="0" err="1"/>
              <a:t>položil</a:t>
            </a:r>
            <a:r>
              <a:rPr lang="en-US" sz="2400" b="0" strike="noStrike" spc="-1" dirty="0"/>
              <a:t> je </a:t>
            </a:r>
            <a:r>
              <a:rPr lang="en-US" sz="2400" b="0" strike="noStrike" spc="-1" dirty="0" err="1"/>
              <a:t>na</a:t>
            </a:r>
            <a:r>
              <a:rPr lang="en-US" sz="2400" b="0" strike="noStrike" spc="-1" dirty="0"/>
              <a:t> </a:t>
            </a:r>
            <a:r>
              <a:rPr lang="en-US" sz="2400" b="0" strike="noStrike" spc="-1" dirty="0" err="1"/>
              <a:t>světlotěsně</a:t>
            </a:r>
            <a:r>
              <a:rPr lang="en-US" sz="2400" b="0" strike="noStrike" spc="-1" dirty="0"/>
              <a:t> </a:t>
            </a:r>
            <a:r>
              <a:rPr lang="en-US" sz="2400" b="0" strike="noStrike" spc="-1" dirty="0" err="1"/>
              <a:t>zabalené</a:t>
            </a:r>
            <a:r>
              <a:rPr lang="en-US" sz="2400" b="0" strike="noStrike" spc="-1" dirty="0"/>
              <a:t> </a:t>
            </a:r>
            <a:r>
              <a:rPr lang="en-US" sz="2400" b="0" strike="noStrike" spc="-1" dirty="0" err="1"/>
              <a:t>fotografické</a:t>
            </a:r>
            <a:r>
              <a:rPr lang="en-US" sz="2400" b="0" strike="noStrike" spc="-1" dirty="0"/>
              <a:t> </a:t>
            </a:r>
            <a:r>
              <a:rPr lang="en-US" sz="2400" b="0" strike="noStrike" spc="-1" dirty="0" err="1"/>
              <a:t>desky</a:t>
            </a:r>
            <a:r>
              <a:rPr lang="en-US" sz="2400" b="0" strike="noStrike" spc="-1" dirty="0"/>
              <a:t> </a:t>
            </a:r>
            <a:r>
              <a:rPr lang="cs-CZ" sz="2400" b="0" strike="noStrike" spc="-1" dirty="0"/>
              <a:t>(alternativně: dal důkladně světlotěsně zabalení fotografické desky na několik hodin na slunce)</a:t>
            </a:r>
          </a:p>
          <a:p>
            <a:pPr marL="457560" indent="-228600">
              <a:lnSpc>
                <a:spcPct val="90000"/>
              </a:lnSpc>
              <a:spcBef>
                <a:spcPts val="1001"/>
              </a:spcBef>
              <a:buClr>
                <a:srgbClr val="FFFFFF"/>
              </a:buClr>
              <a:buFont typeface="Arial" panose="020B0604020202020204" pitchFamily="34" charset="0"/>
              <a:buChar char="•"/>
            </a:pPr>
            <a:r>
              <a:rPr lang="en-US" sz="2400" b="0" strike="noStrike" spc="-1" dirty="0"/>
              <a:t>a po </a:t>
            </a:r>
            <a:r>
              <a:rPr lang="en-US" sz="2400" b="0" strike="noStrike" spc="-1" dirty="0" err="1"/>
              <a:t>čase</a:t>
            </a:r>
            <a:r>
              <a:rPr lang="en-US" sz="2400" b="0" strike="noStrike" spc="-1" dirty="0"/>
              <a:t> je </a:t>
            </a:r>
            <a:r>
              <a:rPr lang="en-US" sz="2400" b="0" strike="noStrike" spc="-1" dirty="0" err="1"/>
              <a:t>vyvolal</a:t>
            </a:r>
            <a:endParaRPr lang="en-US" sz="2400" b="0" strike="noStrike" spc="-1" dirty="0"/>
          </a:p>
        </p:txBody>
      </p:sp>
      <p:pic>
        <p:nvPicPr>
          <p:cNvPr id="16" name="Obrázek 15" descr="Obsah obrázku text&#10;&#10;Popis byl vytvořen automaticky">
            <a:extLst>
              <a:ext uri="{FF2B5EF4-FFF2-40B4-BE49-F238E27FC236}">
                <a16:creationId xmlns:a16="http://schemas.microsoft.com/office/drawing/2014/main" id="{295570AF-59D6-487F-BAD1-98BA65382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39" y="3429000"/>
            <a:ext cx="4006661" cy="3205329"/>
          </a:xfrm>
          <a:prstGeom prst="rect">
            <a:avLst/>
          </a:prstGeom>
          <a:ln>
            <a:solidFill>
              <a:schemeClr val="bg1"/>
            </a:solidFill>
          </a:ln>
        </p:spPr>
      </p:pic>
      <p:pic>
        <p:nvPicPr>
          <p:cNvPr id="19" name="Picture 4" descr="Image result for sun">
            <a:extLst>
              <a:ext uri="{FF2B5EF4-FFF2-40B4-BE49-F238E27FC236}">
                <a16:creationId xmlns:a16="http://schemas.microsoft.com/office/drawing/2014/main" id="{AE58CE56-F7E8-4F7A-9E59-3700C976AB73}"/>
              </a:ext>
            </a:extLst>
          </p:cNvPr>
          <p:cNvPicPr>
            <a:picLocks noChangeAspect="1" noChangeArrowheads="1"/>
          </p:cNvPicPr>
          <p:nvPr/>
        </p:nvPicPr>
        <p:blipFill>
          <a:blip r:embed="rId4" cstate="print"/>
          <a:srcRect l="17446" t="16200" r="15678" b="24401"/>
          <a:stretch>
            <a:fillRect/>
          </a:stretch>
        </p:blipFill>
        <p:spPr bwMode="auto">
          <a:xfrm>
            <a:off x="260866" y="137946"/>
            <a:ext cx="1679807" cy="1205079"/>
          </a:xfrm>
          <a:prstGeom prst="rect">
            <a:avLst/>
          </a:prstGeom>
          <a:noFill/>
        </p:spPr>
      </p:pic>
    </p:spTree>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p:cNvSpPr txBox="1"/>
          <p:nvPr/>
        </p:nvSpPr>
        <p:spPr>
          <a:xfrm>
            <a:off x="6748670" y="0"/>
            <a:ext cx="5443330" cy="2697019"/>
          </a:xfrm>
          <a:prstGeom prst="rect">
            <a:avLst/>
          </a:prstGeom>
          <a:noFill/>
          <a:ln>
            <a:noFill/>
          </a:ln>
        </p:spPr>
        <p:txBody>
          <a:bodyPr anchor="ctr">
            <a:normAutofit fontScale="95500"/>
          </a:bodyPr>
          <a:lstStyle/>
          <a:p>
            <a:pPr algn="ctr">
              <a:lnSpc>
                <a:spcPct val="90000"/>
              </a:lnSpc>
            </a:pPr>
            <a:r>
              <a:rPr lang="cs-CZ" sz="4800" b="1" strike="noStrike" spc="-1" dirty="0">
                <a:latin typeface="Calibri Light"/>
              </a:rPr>
              <a:t>VÝSLEDEK BECQUERELOVA EXPERIMENTU:</a:t>
            </a:r>
            <a:endParaRPr lang="cs-CZ" sz="4800" b="1" strike="noStrike" spc="-1" dirty="0">
              <a:latin typeface="Calibri"/>
            </a:endParaRPr>
          </a:p>
        </p:txBody>
      </p:sp>
      <p:pic>
        <p:nvPicPr>
          <p:cNvPr id="8" name="Picture 1"/>
          <p:cNvPicPr>
            <a:picLocks noChangeAspect="1" noChangeArrowheads="1"/>
          </p:cNvPicPr>
          <p:nvPr/>
        </p:nvPicPr>
        <p:blipFill>
          <a:blip r:embed="rId2" cstate="print">
            <a:biLevel thresh="75000"/>
          </a:blip>
          <a:srcRect b="3549"/>
          <a:stretch>
            <a:fillRect/>
          </a:stretch>
        </p:blipFill>
        <p:spPr bwMode="auto">
          <a:xfrm>
            <a:off x="423303" y="3597384"/>
            <a:ext cx="6467733" cy="3070143"/>
          </a:xfrm>
          <a:prstGeom prst="rect">
            <a:avLst/>
          </a:prstGeom>
          <a:noFill/>
          <a:ln w="9525">
            <a:noFill/>
            <a:miter lim="800000"/>
            <a:headEnd/>
            <a:tailEnd/>
          </a:ln>
        </p:spPr>
      </p:pic>
      <p:sp>
        <p:nvSpPr>
          <p:cNvPr id="3" name="TextovéPole 2">
            <a:extLst>
              <a:ext uri="{FF2B5EF4-FFF2-40B4-BE49-F238E27FC236}">
                <a16:creationId xmlns:a16="http://schemas.microsoft.com/office/drawing/2014/main" id="{22A73313-797C-5F10-CF34-50207C84BCC3}"/>
              </a:ext>
            </a:extLst>
          </p:cNvPr>
          <p:cNvSpPr txBox="1"/>
          <p:nvPr/>
        </p:nvSpPr>
        <p:spPr>
          <a:xfrm>
            <a:off x="6891036" y="2650704"/>
            <a:ext cx="4880854" cy="3818225"/>
          </a:xfrm>
          <a:prstGeom prst="rect">
            <a:avLst/>
          </a:prstGeom>
          <a:noFill/>
        </p:spPr>
        <p:txBody>
          <a:bodyPr wrap="square">
            <a:spAutoFit/>
          </a:bodyPr>
          <a:lstStyle/>
          <a:p>
            <a:pPr marL="457560" indent="-228600" algn="ctr">
              <a:lnSpc>
                <a:spcPct val="90000"/>
              </a:lnSpc>
              <a:spcBef>
                <a:spcPts val="1001"/>
              </a:spcBef>
              <a:buClr>
                <a:srgbClr val="FFFFFF"/>
              </a:buClr>
              <a:buFont typeface="Arial" panose="020B0604020202020204" pitchFamily="34" charset="0"/>
              <a:buChar char="•"/>
            </a:pPr>
            <a:r>
              <a:rPr lang="cs-CZ" sz="4000" b="0" u="sng" strike="noStrike" spc="-1" dirty="0"/>
              <a:t>Nestačil divit!!</a:t>
            </a:r>
          </a:p>
          <a:p>
            <a:pPr marL="457560" indent="-228600" algn="ctr">
              <a:lnSpc>
                <a:spcPct val="90000"/>
              </a:lnSpc>
              <a:spcBef>
                <a:spcPts val="1001"/>
              </a:spcBef>
              <a:buClr>
                <a:srgbClr val="FFFFFF"/>
              </a:buClr>
              <a:buFont typeface="Arial" panose="020B0604020202020204" pitchFamily="34" charset="0"/>
              <a:buChar char="•"/>
            </a:pPr>
            <a:r>
              <a:rPr lang="cs-CZ" sz="1050" b="0" strike="noStrike" spc="-1" dirty="0"/>
              <a:t> </a:t>
            </a:r>
          </a:p>
          <a:p>
            <a:pPr marL="457560" indent="-228600" algn="ctr">
              <a:lnSpc>
                <a:spcPct val="90000"/>
              </a:lnSpc>
              <a:spcBef>
                <a:spcPts val="1001"/>
              </a:spcBef>
              <a:buClr>
                <a:srgbClr val="FFFFFF"/>
              </a:buClr>
              <a:buFont typeface="Arial" panose="020B0604020202020204" pitchFamily="34" charset="0"/>
              <a:buChar char="•"/>
            </a:pPr>
            <a:r>
              <a:rPr lang="cs-CZ" sz="4000" b="0" strike="noStrike" spc="-1" dirty="0"/>
              <a:t>Většina desek zůstala naprosto nezměněná, </a:t>
            </a:r>
            <a:r>
              <a:rPr lang="cs-CZ" sz="4000" b="1" strike="noStrike" spc="-1" dirty="0">
                <a:solidFill>
                  <a:srgbClr val="FF0000"/>
                </a:solidFill>
              </a:rPr>
              <a:t>jen pod několika vzorky zčernaly</a:t>
            </a:r>
            <a:endParaRPr lang="cs-CZ" sz="4000" spc="-1" dirty="0">
              <a:solidFill>
                <a:srgbClr val="FF0000"/>
              </a:solidFill>
            </a:endParaRPr>
          </a:p>
        </p:txBody>
      </p:sp>
      <p:pic>
        <p:nvPicPr>
          <p:cNvPr id="5" name="Picture 1">
            <a:extLst>
              <a:ext uri="{FF2B5EF4-FFF2-40B4-BE49-F238E27FC236}">
                <a16:creationId xmlns:a16="http://schemas.microsoft.com/office/drawing/2014/main" id="{C03B51CE-3705-F59F-2C8D-3FAFD1958CA7}"/>
              </a:ext>
            </a:extLst>
          </p:cNvPr>
          <p:cNvPicPr>
            <a:picLocks noChangeAspect="1" noChangeArrowheads="1"/>
          </p:cNvPicPr>
          <p:nvPr/>
        </p:nvPicPr>
        <p:blipFill>
          <a:blip r:embed="rId2" cstate="print"/>
          <a:srcRect b="3549"/>
          <a:stretch>
            <a:fillRect/>
          </a:stretch>
        </p:blipFill>
        <p:spPr bwMode="auto">
          <a:xfrm>
            <a:off x="423304" y="372450"/>
            <a:ext cx="6467733" cy="3070143"/>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90"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9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71" name="CustomShape 3"/>
          <p:cNvSpPr/>
          <p:nvPr/>
        </p:nvSpPr>
        <p:spPr>
          <a:xfrm>
            <a:off x="957008" y="1675430"/>
            <a:ext cx="3459349" cy="4511095"/>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endParaRPr lang="cs-CZ" sz="1000" b="0" strike="noStrike" spc="-1" dirty="0"/>
          </a:p>
          <a:p>
            <a:pPr indent="-228600">
              <a:lnSpc>
                <a:spcPct val="90000"/>
              </a:lnSpc>
              <a:spcAft>
                <a:spcPts val="600"/>
              </a:spcAft>
              <a:buFont typeface="Arial" panose="020B0604020202020204" pitchFamily="34" charset="0"/>
              <a:buChar char="•"/>
            </a:pPr>
            <a:r>
              <a:rPr lang="en-US" sz="2800" b="0" strike="noStrike" spc="-1" dirty="0" err="1"/>
              <a:t>Uranové</a:t>
            </a:r>
            <a:r>
              <a:rPr lang="en-US" sz="2800" b="0" strike="noStrike" spc="-1" dirty="0"/>
              <a:t> soli a </a:t>
            </a:r>
            <a:r>
              <a:rPr lang="en-US" sz="2800" b="0" strike="noStrike" spc="-1" dirty="0" err="1"/>
              <a:t>sklo</a:t>
            </a:r>
            <a:r>
              <a:rPr lang="en-US" sz="2800" b="0" strike="noStrike" spc="-1" dirty="0"/>
              <a:t> pod UV-</a:t>
            </a:r>
            <a:r>
              <a:rPr lang="en-US" sz="2800" b="0" strike="noStrike" spc="-1" dirty="0" err="1"/>
              <a:t>světlem</a:t>
            </a:r>
            <a:r>
              <a:rPr lang="en-US" sz="2800" b="0" strike="noStrike" spc="-1" dirty="0"/>
              <a:t> </a:t>
            </a:r>
            <a:r>
              <a:rPr lang="en-US" sz="2800" b="0" strike="noStrike" spc="-1" dirty="0" err="1"/>
              <a:t>světélkují</a:t>
            </a:r>
            <a:r>
              <a:rPr lang="en-US" sz="2800" b="0" strike="noStrike" spc="-1" dirty="0"/>
              <a:t> </a:t>
            </a:r>
            <a:r>
              <a:rPr lang="en-US" sz="2800" b="0" strike="noStrike" spc="-1" dirty="0" err="1"/>
              <a:t>podobně</a:t>
            </a:r>
            <a:r>
              <a:rPr lang="en-US" sz="2800" b="0" strike="noStrike" spc="-1" dirty="0"/>
              <a:t> </a:t>
            </a:r>
            <a:r>
              <a:rPr lang="en-US" sz="2800" b="0" strike="noStrike" spc="-1" dirty="0" err="1"/>
              <a:t>jako</a:t>
            </a:r>
            <a:r>
              <a:rPr lang="en-US" sz="2800" b="0" strike="noStrike" spc="-1" dirty="0"/>
              <a:t> </a:t>
            </a:r>
            <a:r>
              <a:rPr lang="en-US" sz="2800" b="0" strike="noStrike" spc="-1" dirty="0" err="1"/>
              <a:t>katodový</a:t>
            </a:r>
            <a:r>
              <a:rPr lang="en-US" sz="2800" b="0" strike="noStrike" spc="-1" dirty="0"/>
              <a:t> </a:t>
            </a:r>
            <a:r>
              <a:rPr lang="en-US" sz="2800" b="0" strike="noStrike" spc="-1" dirty="0" err="1"/>
              <a:t>konec</a:t>
            </a:r>
            <a:r>
              <a:rPr lang="en-US" sz="2800" b="0" strike="noStrike" spc="-1" dirty="0"/>
              <a:t> </a:t>
            </a:r>
            <a:r>
              <a:rPr lang="en-US" sz="2800" b="0" strike="noStrike" spc="-1" dirty="0" err="1"/>
              <a:t>trubice</a:t>
            </a:r>
            <a:r>
              <a:rPr lang="en-US" sz="2800" b="0" strike="noStrike" spc="-1" dirty="0"/>
              <a:t> </a:t>
            </a:r>
            <a:r>
              <a:rPr lang="en-US" sz="2800" b="0" strike="noStrike" spc="-1" dirty="0" err="1"/>
              <a:t>emitující</a:t>
            </a:r>
            <a:r>
              <a:rPr lang="en-US" sz="2800" b="0" strike="noStrike" spc="-1" dirty="0"/>
              <a:t> </a:t>
            </a:r>
            <a:r>
              <a:rPr lang="en-US" sz="2800" b="0" strike="noStrike" spc="-1" dirty="0" err="1"/>
              <a:t>paprsky</a:t>
            </a:r>
            <a:r>
              <a:rPr lang="en-US" sz="2800" b="0" strike="noStrike" spc="-1" dirty="0"/>
              <a:t> X, </a:t>
            </a:r>
            <a:endParaRPr lang="cs-CZ" sz="2800" b="0" strike="noStrike" spc="-1" dirty="0"/>
          </a:p>
          <a:p>
            <a:pPr indent="-228600">
              <a:lnSpc>
                <a:spcPct val="90000"/>
              </a:lnSpc>
              <a:spcBef>
                <a:spcPts val="1200"/>
              </a:spcBef>
              <a:spcAft>
                <a:spcPts val="600"/>
              </a:spcAft>
              <a:buFont typeface="Arial" panose="020B0604020202020204" pitchFamily="34" charset="0"/>
              <a:buChar char="•"/>
            </a:pPr>
            <a:r>
              <a:rPr lang="en-US" sz="2800" b="0" strike="noStrike" spc="-1" dirty="0"/>
              <a:t>to H. B. </a:t>
            </a:r>
            <a:r>
              <a:rPr lang="en-US" sz="2800" b="0" strike="noStrike" spc="-1" dirty="0" err="1"/>
              <a:t>fascinovalo</a:t>
            </a:r>
            <a:r>
              <a:rPr lang="cs-CZ" sz="2800" b="0" strike="noStrike" spc="-1" dirty="0"/>
              <a:t> </a:t>
            </a:r>
            <a:r>
              <a:rPr lang="en-US" sz="2800" b="0" strike="noStrike" spc="-1" dirty="0"/>
              <a:t> a </a:t>
            </a:r>
            <a:r>
              <a:rPr lang="en-US" sz="2800" b="0" strike="noStrike" spc="-1" dirty="0" err="1"/>
              <a:t>dovedlo</a:t>
            </a:r>
            <a:r>
              <a:rPr lang="en-US" sz="2800" b="0" strike="noStrike" spc="-1" dirty="0"/>
              <a:t> ho to k </a:t>
            </a:r>
            <a:r>
              <a:rPr lang="en-US" sz="2800" b="0" strike="noStrike" spc="-1" dirty="0" err="1"/>
              <a:t>vykonání</a:t>
            </a:r>
            <a:r>
              <a:rPr lang="en-US" sz="2800" b="0" strike="noStrike" spc="-1" dirty="0"/>
              <a:t> </a:t>
            </a:r>
            <a:r>
              <a:rPr lang="cs-CZ" sz="2800" b="0" strike="noStrike" spc="-1" dirty="0"/>
              <a:t>dalšího </a:t>
            </a:r>
            <a:r>
              <a:rPr lang="en-US" sz="2800" b="0" strike="noStrike" spc="-1" dirty="0" err="1"/>
              <a:t>převratného</a:t>
            </a:r>
            <a:r>
              <a:rPr lang="en-US" sz="2800" b="0" strike="noStrike" spc="-1" dirty="0"/>
              <a:t> </a:t>
            </a:r>
            <a:r>
              <a:rPr lang="en-US" sz="2800" b="0" strike="noStrike" spc="-1" dirty="0" err="1"/>
              <a:t>experimentu</a:t>
            </a:r>
            <a:r>
              <a:rPr lang="en-US" sz="2800" b="0" strike="noStrike" spc="-1" dirty="0"/>
              <a:t>…</a:t>
            </a:r>
            <a:endParaRPr lang="cs-CZ" sz="2800" b="0" strike="noStrike" spc="-1" dirty="0"/>
          </a:p>
        </p:txBody>
      </p:sp>
      <p:pic>
        <p:nvPicPr>
          <p:cNvPr id="273" name="Obrázek 7"/>
          <p:cNvPicPr/>
          <p:nvPr/>
        </p:nvPicPr>
        <p:blipFill rotWithShape="1">
          <a:blip r:embed="rId2" cstate="print"/>
          <a:srcRect r="40843" b="-1"/>
          <a:stretch/>
        </p:blipFill>
        <p:spPr>
          <a:xfrm rot="16200000">
            <a:off x="4811222" y="-174258"/>
            <a:ext cx="3383280" cy="3731799"/>
          </a:xfrm>
          <a:prstGeom prst="rect">
            <a:avLst/>
          </a:prstGeom>
        </p:spPr>
      </p:pic>
      <p:pic>
        <p:nvPicPr>
          <p:cNvPr id="274" name="Obrázek 4"/>
          <p:cNvPicPr/>
          <p:nvPr/>
        </p:nvPicPr>
        <p:blipFill rotWithShape="1">
          <a:blip r:embed="rId3" cstate="print"/>
          <a:srcRect l="13405" r="13244"/>
          <a:stretch/>
        </p:blipFill>
        <p:spPr>
          <a:xfrm>
            <a:off x="8460201" y="10"/>
            <a:ext cx="3731799" cy="3383270"/>
          </a:xfrm>
          <a:prstGeom prst="rect">
            <a:avLst/>
          </a:prstGeom>
        </p:spPr>
      </p:pic>
      <p:pic>
        <p:nvPicPr>
          <p:cNvPr id="9" name="Obrázek 8" descr="Obsah obrázku zeď, interiér, světlo&#10;&#10;Popis byl vytvořen automaticky">
            <a:extLst>
              <a:ext uri="{FF2B5EF4-FFF2-40B4-BE49-F238E27FC236}">
                <a16:creationId xmlns:a16="http://schemas.microsoft.com/office/drawing/2014/main" id="{36048891-345F-40C4-9558-F75689A0C845}"/>
              </a:ext>
            </a:extLst>
          </p:cNvPr>
          <p:cNvPicPr>
            <a:picLocks noChangeAspect="1"/>
          </p:cNvPicPr>
          <p:nvPr/>
        </p:nvPicPr>
        <p:blipFill rotWithShape="1">
          <a:blip r:embed="rId4">
            <a:extLst>
              <a:ext uri="{28A0092B-C50C-407E-A947-70E740481C1C}">
                <a14:useLocalDpi xmlns:a14="http://schemas.microsoft.com/office/drawing/2010/main" val="0"/>
              </a:ext>
            </a:extLst>
          </a:blip>
          <a:srcRect l="13342" t="51958" r="-1" b="12196"/>
          <a:stretch/>
        </p:blipFill>
        <p:spPr>
          <a:xfrm>
            <a:off x="4636962" y="3480899"/>
            <a:ext cx="7555037" cy="3272325"/>
          </a:xfrm>
          <a:prstGeom prst="rect">
            <a:avLst/>
          </a:prstGeom>
        </p:spPr>
      </p:pic>
      <p:sp>
        <p:nvSpPr>
          <p:cNvPr id="5" name="TextovéPole 4">
            <a:extLst>
              <a:ext uri="{FF2B5EF4-FFF2-40B4-BE49-F238E27FC236}">
                <a16:creationId xmlns:a16="http://schemas.microsoft.com/office/drawing/2014/main" id="{7513483C-0253-DFE8-ACB9-3DB1DB911606}"/>
              </a:ext>
            </a:extLst>
          </p:cNvPr>
          <p:cNvSpPr txBox="1"/>
          <p:nvPr/>
        </p:nvSpPr>
        <p:spPr>
          <a:xfrm>
            <a:off x="1640807" y="484928"/>
            <a:ext cx="2955750" cy="1166473"/>
          </a:xfrm>
          <a:prstGeom prst="rect">
            <a:avLst/>
          </a:prstGeom>
          <a:noFill/>
        </p:spPr>
        <p:txBody>
          <a:bodyPr wrap="square">
            <a:spAutoFit/>
          </a:bodyPr>
          <a:lstStyle/>
          <a:p>
            <a:pPr marR="0" lvl="0" algn="ctr" defTabSz="914400" rtl="0" eaLnBrk="1" fontAlgn="auto" latinLnBrk="0" hangingPunct="1">
              <a:lnSpc>
                <a:spcPct val="90000"/>
              </a:lnSpc>
              <a:spcBef>
                <a:spcPts val="0"/>
              </a:spcBef>
              <a:spcAft>
                <a:spcPts val="600"/>
              </a:spcAft>
              <a:buClrTx/>
              <a:buSzTx/>
              <a:tabLst/>
              <a:defRPr/>
            </a:pPr>
            <a:r>
              <a:rPr kumimoji="0" lang="cs-CZ" sz="3600" b="1" i="0" u="none" strike="noStrike" kern="1200" cap="none" spc="-1" normalizeH="0" baseline="0" noProof="0" dirty="0">
                <a:ln>
                  <a:noFill/>
                </a:ln>
                <a:solidFill>
                  <a:srgbClr val="C00000"/>
                </a:solidFill>
                <a:effectLst/>
                <a:uLnTx/>
                <a:uFillTx/>
                <a:latin typeface="Calibri"/>
                <a:ea typeface="+mn-ea"/>
                <a:cs typeface="+mn-cs"/>
              </a:rPr>
              <a:t>EXPERIMENT </a:t>
            </a:r>
          </a:p>
          <a:p>
            <a:pPr marR="0" lvl="0" algn="ctr" defTabSz="914400" rtl="0" eaLnBrk="1" fontAlgn="auto" latinLnBrk="0" hangingPunct="1">
              <a:lnSpc>
                <a:spcPct val="90000"/>
              </a:lnSpc>
              <a:spcBef>
                <a:spcPts val="0"/>
              </a:spcBef>
              <a:spcAft>
                <a:spcPts val="600"/>
              </a:spcAft>
              <a:buClrTx/>
              <a:buSzTx/>
              <a:tabLst/>
              <a:defRPr/>
            </a:pPr>
            <a:r>
              <a:rPr kumimoji="0" lang="cs-CZ" sz="3600" b="1" i="0" u="none" strike="noStrike" kern="1200" cap="none" spc="-1" normalizeH="0" baseline="0" noProof="0" dirty="0">
                <a:ln>
                  <a:noFill/>
                </a:ln>
                <a:solidFill>
                  <a:srgbClr val="C00000"/>
                </a:solidFill>
                <a:effectLst/>
                <a:uLnTx/>
                <a:uFillTx/>
                <a:latin typeface="Calibri"/>
                <a:ea typeface="+mn-ea"/>
                <a:cs typeface="+mn-cs"/>
              </a:rPr>
              <a:t>II.</a:t>
            </a:r>
            <a:endParaRPr kumimoji="0" lang="en-US" sz="3600" b="1" i="0" u="none" strike="noStrike" kern="1200" cap="none" spc="-1" normalizeH="0" baseline="0" noProof="0" dirty="0">
              <a:ln>
                <a:noFill/>
              </a:ln>
              <a:solidFill>
                <a:srgbClr val="C00000"/>
              </a:solidFill>
              <a:effectLst/>
              <a:uLnTx/>
              <a:uFillTx/>
              <a:latin typeface="Calibri"/>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BEEF067-AE98-ED1D-1F1B-7A67D5EA7CDA}"/>
              </a:ext>
            </a:extLst>
          </p:cNvPr>
          <p:cNvSpPr txBox="1"/>
          <p:nvPr/>
        </p:nvSpPr>
        <p:spPr>
          <a:xfrm>
            <a:off x="3048811" y="4508500"/>
            <a:ext cx="6094378" cy="2086725"/>
          </a:xfrm>
          <a:prstGeom prst="rect">
            <a:avLst/>
          </a:prstGeom>
          <a:noFill/>
        </p:spPr>
        <p:txBody>
          <a:bodyPr wrap="square">
            <a:spAutoFit/>
          </a:bodyPr>
          <a:lstStyle/>
          <a:p>
            <a:pPr marL="457560" indent="-228600" algn="ctr">
              <a:lnSpc>
                <a:spcPct val="90000"/>
              </a:lnSpc>
              <a:spcBef>
                <a:spcPts val="1001"/>
              </a:spcBef>
              <a:buClr>
                <a:srgbClr val="FFFFFF"/>
              </a:buClr>
              <a:buFont typeface="Arial" panose="020B0604020202020204" pitchFamily="34" charset="0"/>
              <a:buChar char="•"/>
            </a:pPr>
            <a:r>
              <a:rPr lang="cs-CZ" sz="4800" b="0" strike="noStrike" spc="-1" dirty="0"/>
              <a:t>Ukázalo se, že jde       o fluoreskující              </a:t>
            </a:r>
            <a:r>
              <a:rPr lang="cs-CZ" sz="4800" b="1" strike="noStrike" spc="-1" dirty="0">
                <a:solidFill>
                  <a:srgbClr val="FF0000"/>
                </a:solidFill>
              </a:rPr>
              <a:t>soli uranu</a:t>
            </a:r>
            <a:r>
              <a:rPr lang="cs-CZ" sz="4800" b="0" strike="noStrike" spc="-1" dirty="0">
                <a:solidFill>
                  <a:srgbClr val="FF0000"/>
                </a:solidFill>
              </a:rPr>
              <a:t>!</a:t>
            </a:r>
          </a:p>
        </p:txBody>
      </p:sp>
      <p:pic>
        <p:nvPicPr>
          <p:cNvPr id="4" name="Obrázek 3">
            <a:extLst>
              <a:ext uri="{FF2B5EF4-FFF2-40B4-BE49-F238E27FC236}">
                <a16:creationId xmlns:a16="http://schemas.microsoft.com/office/drawing/2014/main" id="{7644FBFD-30AD-911E-A95B-49BA2E0AFC5B}"/>
              </a:ext>
            </a:extLst>
          </p:cNvPr>
          <p:cNvPicPr/>
          <p:nvPr/>
        </p:nvPicPr>
        <p:blipFill>
          <a:blip r:embed="rId2" cstate="print"/>
          <a:srcRect l="2754" t="4365" r="3597" b="3988"/>
          <a:stretch/>
        </p:blipFill>
        <p:spPr>
          <a:xfrm>
            <a:off x="1160277" y="436733"/>
            <a:ext cx="4444110" cy="3670488"/>
          </a:xfrm>
          <a:prstGeom prst="rect">
            <a:avLst/>
          </a:prstGeom>
        </p:spPr>
      </p:pic>
      <p:pic>
        <p:nvPicPr>
          <p:cNvPr id="6" name="Obrázek 5" descr="Obsah obrázku interiér, jídlo, kukuřice&#10;&#10;Popis byl vytvořen automaticky">
            <a:extLst>
              <a:ext uri="{FF2B5EF4-FFF2-40B4-BE49-F238E27FC236}">
                <a16:creationId xmlns:a16="http://schemas.microsoft.com/office/drawing/2014/main" id="{2D5E27C6-8E3D-54B8-7E50-B62696D3E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650" y="436733"/>
            <a:ext cx="5506229" cy="3572166"/>
          </a:xfrm>
          <a:prstGeom prst="rect">
            <a:avLst/>
          </a:prstGeom>
        </p:spPr>
      </p:pic>
    </p:spTree>
    <p:extLst>
      <p:ext uri="{BB962C8B-B14F-4D97-AF65-F5344CB8AC3E}">
        <p14:creationId xmlns:p14="http://schemas.microsoft.com/office/powerpoint/2010/main" val="3922317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TextShape 1"/>
          <p:cNvSpPr txBox="1"/>
          <p:nvPr/>
        </p:nvSpPr>
        <p:spPr>
          <a:xfrm>
            <a:off x="4965430" y="-275607"/>
            <a:ext cx="6586491" cy="128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strike="noStrike" spc="-1" dirty="0" err="1">
                <a:latin typeface="+mj-lt"/>
                <a:ea typeface="+mj-ea"/>
                <a:cs typeface="+mj-cs"/>
              </a:rPr>
              <a:t>Becquerelovo</a:t>
            </a:r>
            <a:r>
              <a:rPr lang="en-US" sz="4400" b="1" strike="noStrike" spc="-1" dirty="0">
                <a:latin typeface="+mj-lt"/>
                <a:ea typeface="+mj-ea"/>
                <a:cs typeface="+mj-cs"/>
              </a:rPr>
              <a:t> </a:t>
            </a:r>
            <a:r>
              <a:rPr lang="en-US" sz="4400" b="1" strike="noStrike" spc="-1" dirty="0" err="1">
                <a:latin typeface="+mj-lt"/>
                <a:ea typeface="+mj-ea"/>
                <a:cs typeface="+mj-cs"/>
              </a:rPr>
              <a:t>záření</a:t>
            </a:r>
            <a:endParaRPr lang="en-US" sz="4400" b="1" strike="noStrike" spc="-1" dirty="0">
              <a:latin typeface="+mj-lt"/>
              <a:ea typeface="+mj-ea"/>
              <a:cs typeface="+mj-cs"/>
            </a:endParaRPr>
          </a:p>
        </p:txBody>
      </p:sp>
      <p:sp>
        <p:nvSpPr>
          <p:cNvPr id="287" name="TextShape 2"/>
          <p:cNvSpPr txBox="1"/>
          <p:nvPr/>
        </p:nvSpPr>
        <p:spPr>
          <a:xfrm>
            <a:off x="5739318" y="2538919"/>
            <a:ext cx="5744507" cy="4153711"/>
          </a:xfrm>
          <a:prstGeom prst="rect">
            <a:avLst/>
          </a:prstGeom>
        </p:spPr>
        <p:txBody>
          <a:bodyPr vert="horz" lIns="91440" tIns="45720" rIns="91440" bIns="45720" rtlCol="0">
            <a:normAutofit/>
          </a:bodyPr>
          <a:lstStyle/>
          <a:p>
            <a:pPr marL="228600" indent="-228600">
              <a:spcBef>
                <a:spcPts val="1001"/>
              </a:spcBef>
              <a:buClr>
                <a:srgbClr val="000000"/>
              </a:buClr>
              <a:buFont typeface="Arial" panose="020B0604020202020204" pitchFamily="34" charset="0"/>
              <a:buChar char="•"/>
            </a:pPr>
            <a:r>
              <a:rPr lang="en-US" sz="2800" b="1" strike="noStrike" spc="-1" dirty="0" err="1">
                <a:solidFill>
                  <a:srgbClr val="FF0000"/>
                </a:solidFill>
              </a:rPr>
              <a:t>černání</a:t>
            </a:r>
            <a:r>
              <a:rPr lang="en-US" sz="2800" b="1" strike="noStrike" spc="-1" dirty="0">
                <a:solidFill>
                  <a:srgbClr val="FF0000"/>
                </a:solidFill>
              </a:rPr>
              <a:t> </a:t>
            </a:r>
            <a:r>
              <a:rPr lang="en-US" sz="2800" b="1" strike="noStrike" spc="-1" dirty="0" err="1">
                <a:solidFill>
                  <a:srgbClr val="FF0000"/>
                </a:solidFill>
              </a:rPr>
              <a:t>fotografických</a:t>
            </a:r>
            <a:r>
              <a:rPr lang="en-US" sz="2800" b="1" strike="noStrike" spc="-1" dirty="0">
                <a:solidFill>
                  <a:srgbClr val="FF0000"/>
                </a:solidFill>
              </a:rPr>
              <a:t> </a:t>
            </a:r>
            <a:r>
              <a:rPr lang="en-US" sz="2800" b="1" strike="noStrike" spc="-1" dirty="0" err="1">
                <a:solidFill>
                  <a:srgbClr val="FF0000"/>
                </a:solidFill>
              </a:rPr>
              <a:t>desek</a:t>
            </a:r>
            <a:r>
              <a:rPr lang="en-US" sz="2800" b="1" strike="noStrike" spc="-1" dirty="0">
                <a:solidFill>
                  <a:srgbClr val="FF0000"/>
                </a:solidFill>
              </a:rPr>
              <a:t> </a:t>
            </a:r>
            <a:r>
              <a:rPr lang="en-US" sz="2800" b="1" strike="noStrike" spc="-1" dirty="0" err="1">
                <a:solidFill>
                  <a:srgbClr val="FF0000"/>
                </a:solidFill>
              </a:rPr>
              <a:t>způsobují</a:t>
            </a:r>
            <a:r>
              <a:rPr lang="en-US" sz="2800" b="1" strike="noStrike" spc="-1" dirty="0">
                <a:solidFill>
                  <a:srgbClr val="FF0000"/>
                </a:solidFill>
              </a:rPr>
              <a:t> </a:t>
            </a:r>
            <a:r>
              <a:rPr lang="en-US" sz="2800" b="1" strike="noStrike" spc="-1" dirty="0" err="1">
                <a:solidFill>
                  <a:srgbClr val="FF0000"/>
                </a:solidFill>
              </a:rPr>
              <a:t>všechny</a:t>
            </a:r>
            <a:r>
              <a:rPr lang="en-US" sz="2800" b="1" strike="noStrike" spc="-1" dirty="0">
                <a:solidFill>
                  <a:srgbClr val="FF0000"/>
                </a:solidFill>
              </a:rPr>
              <a:t> </a:t>
            </a:r>
            <a:r>
              <a:rPr lang="en-US" sz="2800" b="1" strike="noStrike" spc="-1" dirty="0" err="1">
                <a:solidFill>
                  <a:srgbClr val="FF0000"/>
                </a:solidFill>
              </a:rPr>
              <a:t>sloučeniny</a:t>
            </a:r>
            <a:r>
              <a:rPr lang="en-US" sz="2800" b="1" strike="noStrike" spc="-1" dirty="0">
                <a:solidFill>
                  <a:srgbClr val="FF0000"/>
                </a:solidFill>
              </a:rPr>
              <a:t> </a:t>
            </a:r>
            <a:r>
              <a:rPr lang="en-US" sz="2800" b="1" strike="noStrike" spc="-1" dirty="0" err="1">
                <a:solidFill>
                  <a:srgbClr val="FF0000"/>
                </a:solidFill>
              </a:rPr>
              <a:t>obsahující</a:t>
            </a:r>
            <a:r>
              <a:rPr lang="en-US" sz="2800" b="1" strike="noStrike" spc="-1" dirty="0">
                <a:solidFill>
                  <a:srgbClr val="FF0000"/>
                </a:solidFill>
              </a:rPr>
              <a:t> </a:t>
            </a:r>
            <a:r>
              <a:rPr lang="en-US" sz="2800" b="1" strike="noStrike" spc="-1" dirty="0" err="1">
                <a:solidFill>
                  <a:srgbClr val="FF0000"/>
                </a:solidFill>
              </a:rPr>
              <a:t>uran</a:t>
            </a:r>
            <a:r>
              <a:rPr lang="en-US" sz="2800" b="1" strike="noStrike" spc="-1" dirty="0">
                <a:solidFill>
                  <a:srgbClr val="FF0000"/>
                </a:solidFill>
              </a:rPr>
              <a:t>, </a:t>
            </a:r>
            <a:r>
              <a:rPr lang="en-US" sz="2800" b="1" strike="noStrike" spc="-1" dirty="0" err="1">
                <a:solidFill>
                  <a:srgbClr val="FF0000"/>
                </a:solidFill>
              </a:rPr>
              <a:t>zatímco</a:t>
            </a:r>
            <a:r>
              <a:rPr lang="en-US" sz="2800" b="1" strike="noStrike" spc="-1" dirty="0">
                <a:solidFill>
                  <a:srgbClr val="FF0000"/>
                </a:solidFill>
              </a:rPr>
              <a:t> </a:t>
            </a:r>
            <a:r>
              <a:rPr lang="en-US" sz="2800" b="1" strike="noStrike" spc="-1" dirty="0" err="1">
                <a:solidFill>
                  <a:srgbClr val="FF0000"/>
                </a:solidFill>
              </a:rPr>
              <a:t>luminiscencí</a:t>
            </a:r>
            <a:r>
              <a:rPr lang="en-US" sz="2800" b="1" strike="noStrike" spc="-1" dirty="0">
                <a:solidFill>
                  <a:srgbClr val="FF0000"/>
                </a:solidFill>
              </a:rPr>
              <a:t> se </a:t>
            </a:r>
            <a:r>
              <a:rPr lang="en-US" sz="2800" b="1" strike="noStrike" spc="-1" dirty="0" err="1">
                <a:solidFill>
                  <a:srgbClr val="FF0000"/>
                </a:solidFill>
              </a:rPr>
              <a:t>vyznačují</a:t>
            </a:r>
            <a:r>
              <a:rPr lang="en-US" sz="2800" b="1" strike="noStrike" spc="-1" dirty="0">
                <a:solidFill>
                  <a:srgbClr val="FF0000"/>
                </a:solidFill>
              </a:rPr>
              <a:t> </a:t>
            </a:r>
            <a:r>
              <a:rPr lang="en-US" sz="2800" b="1" strike="noStrike" spc="-1" dirty="0" err="1">
                <a:solidFill>
                  <a:srgbClr val="FF0000"/>
                </a:solidFill>
              </a:rPr>
              <a:t>jen</a:t>
            </a:r>
            <a:r>
              <a:rPr lang="en-US" sz="2800" b="1" strike="noStrike" spc="-1" dirty="0">
                <a:solidFill>
                  <a:srgbClr val="FF0000"/>
                </a:solidFill>
              </a:rPr>
              <a:t> </a:t>
            </a:r>
            <a:r>
              <a:rPr lang="en-US" sz="2800" b="1" strike="noStrike" spc="-1" dirty="0" err="1">
                <a:solidFill>
                  <a:srgbClr val="FF0000"/>
                </a:solidFill>
              </a:rPr>
              <a:t>některé</a:t>
            </a:r>
            <a:r>
              <a:rPr lang="en-US" sz="2800" b="1" strike="noStrike" spc="-1" dirty="0">
                <a:solidFill>
                  <a:srgbClr val="FF0000"/>
                </a:solidFill>
              </a:rPr>
              <a:t> </a:t>
            </a:r>
            <a:r>
              <a:rPr lang="en-US" sz="2800" b="1" strike="noStrike" spc="-1" dirty="0" err="1">
                <a:solidFill>
                  <a:srgbClr val="FF0000"/>
                </a:solidFill>
              </a:rPr>
              <a:t>jeho</a:t>
            </a:r>
            <a:r>
              <a:rPr lang="en-US" sz="2800" b="1" strike="noStrike" spc="-1" dirty="0">
                <a:solidFill>
                  <a:srgbClr val="FF0000"/>
                </a:solidFill>
              </a:rPr>
              <a:t> soli</a:t>
            </a:r>
            <a:endParaRPr lang="cs-CZ" sz="2800" b="1" strike="noStrike" spc="-1" dirty="0">
              <a:solidFill>
                <a:srgbClr val="FF0000"/>
              </a:solidFill>
            </a:endParaRPr>
          </a:p>
          <a:p>
            <a:pPr marL="228600" indent="-228600">
              <a:spcBef>
                <a:spcPts val="1001"/>
              </a:spcBef>
              <a:buClr>
                <a:srgbClr val="000000"/>
              </a:buClr>
              <a:buFont typeface="Arial" panose="020B0604020202020204" pitchFamily="34" charset="0"/>
              <a:buChar char="•"/>
            </a:pPr>
            <a:endParaRPr lang="en-US" sz="2800" b="1" strike="noStrike" spc="-1" dirty="0">
              <a:solidFill>
                <a:srgbClr val="FF0000"/>
              </a:solidFill>
            </a:endParaRPr>
          </a:p>
          <a:p>
            <a:pPr marL="228600" indent="-228600">
              <a:spcBef>
                <a:spcPts val="1001"/>
              </a:spcBef>
              <a:buClr>
                <a:srgbClr val="000000"/>
              </a:buClr>
              <a:buFont typeface="Arial" panose="020B0604020202020204" pitchFamily="34" charset="0"/>
              <a:buChar char="•"/>
            </a:pPr>
            <a:r>
              <a:rPr lang="en-US" sz="2800" b="1" spc="-1" dirty="0" err="1">
                <a:solidFill>
                  <a:srgbClr val="FF0000"/>
                </a:solidFill>
              </a:rPr>
              <a:t>Jiné</a:t>
            </a:r>
            <a:r>
              <a:rPr lang="en-US" sz="2800" b="1" spc="-1" dirty="0">
                <a:solidFill>
                  <a:srgbClr val="FF0000"/>
                </a:solidFill>
              </a:rPr>
              <a:t> </a:t>
            </a:r>
            <a:r>
              <a:rPr lang="en-US" sz="2800" b="1" spc="-1" dirty="0" err="1">
                <a:solidFill>
                  <a:srgbClr val="FF0000"/>
                </a:solidFill>
              </a:rPr>
              <a:t>fosforeskující</a:t>
            </a:r>
            <a:r>
              <a:rPr lang="en-US" sz="2800" b="1" spc="-1" dirty="0">
                <a:solidFill>
                  <a:srgbClr val="FF0000"/>
                </a:solidFill>
              </a:rPr>
              <a:t> </a:t>
            </a:r>
            <a:r>
              <a:rPr lang="en-US" sz="2800" b="1" spc="-1" dirty="0" err="1">
                <a:solidFill>
                  <a:srgbClr val="FF0000"/>
                </a:solidFill>
              </a:rPr>
              <a:t>látky</a:t>
            </a:r>
            <a:r>
              <a:rPr lang="en-US" sz="2800" b="1" spc="-1" dirty="0">
                <a:solidFill>
                  <a:srgbClr val="FF0000"/>
                </a:solidFill>
              </a:rPr>
              <a:t> </a:t>
            </a:r>
            <a:r>
              <a:rPr lang="en-US" sz="2800" b="1" spc="-1" dirty="0" err="1">
                <a:solidFill>
                  <a:srgbClr val="FF0000"/>
                </a:solidFill>
              </a:rPr>
              <a:t>naopak</a:t>
            </a:r>
            <a:r>
              <a:rPr lang="en-US" sz="2800" b="1" spc="-1" dirty="0">
                <a:solidFill>
                  <a:srgbClr val="FF0000"/>
                </a:solidFill>
              </a:rPr>
              <a:t> </a:t>
            </a:r>
            <a:r>
              <a:rPr lang="en-US" sz="2800" b="1" spc="-1" dirty="0" err="1">
                <a:solidFill>
                  <a:srgbClr val="FF0000"/>
                </a:solidFill>
              </a:rPr>
              <a:t>neznámé</a:t>
            </a:r>
            <a:r>
              <a:rPr lang="en-US" sz="2800" b="1" spc="-1" dirty="0">
                <a:solidFill>
                  <a:srgbClr val="FF0000"/>
                </a:solidFill>
              </a:rPr>
              <a:t> </a:t>
            </a:r>
            <a:r>
              <a:rPr lang="en-US" sz="2800" b="1" spc="-1" dirty="0" err="1">
                <a:solidFill>
                  <a:srgbClr val="FF0000"/>
                </a:solidFill>
              </a:rPr>
              <a:t>záření</a:t>
            </a:r>
            <a:r>
              <a:rPr lang="en-US" sz="2800" b="1" spc="-1" dirty="0">
                <a:solidFill>
                  <a:srgbClr val="FF0000"/>
                </a:solidFill>
              </a:rPr>
              <a:t> </a:t>
            </a:r>
            <a:r>
              <a:rPr lang="en-US" sz="2800" b="1" spc="-1" dirty="0" err="1">
                <a:solidFill>
                  <a:srgbClr val="FF0000"/>
                </a:solidFill>
              </a:rPr>
              <a:t>nevyzařovaly</a:t>
            </a:r>
            <a:endParaRPr lang="en-US" sz="2800" b="1" strike="noStrike" spc="-1" dirty="0">
              <a:solidFill>
                <a:srgbClr val="FF0000"/>
              </a:solidFill>
            </a:endParaRPr>
          </a:p>
        </p:txBody>
      </p:sp>
      <p:pic>
        <p:nvPicPr>
          <p:cNvPr id="3" name="Obrázek 2">
            <a:extLst>
              <a:ext uri="{FF2B5EF4-FFF2-40B4-BE49-F238E27FC236}">
                <a16:creationId xmlns:a16="http://schemas.microsoft.com/office/drawing/2014/main" id="{277F027C-3155-4F91-B45C-30EB328544BE}"/>
              </a:ext>
            </a:extLst>
          </p:cNvPr>
          <p:cNvPicPr>
            <a:picLocks noChangeAspect="1"/>
          </p:cNvPicPr>
          <p:nvPr/>
        </p:nvPicPr>
        <p:blipFill rotWithShape="1">
          <a:blip r:embed="rId2">
            <a:extLst>
              <a:ext uri="{28A0092B-C50C-407E-A947-70E740481C1C}">
                <a14:useLocalDpi xmlns:a14="http://schemas.microsoft.com/office/drawing/2010/main" val="0"/>
              </a:ext>
            </a:extLst>
          </a:blip>
          <a:srcRect l="4598" r="5277"/>
          <a:stretch/>
        </p:blipFill>
        <p:spPr>
          <a:xfrm>
            <a:off x="20" y="10"/>
            <a:ext cx="4635571" cy="6857990"/>
          </a:xfrm>
          <a:prstGeom prst="rect">
            <a:avLst/>
          </a:prstGeom>
          <a:effectLst/>
        </p:spPr>
      </p:pic>
      <p:sp>
        <p:nvSpPr>
          <p:cNvPr id="11" name="Obdélník 10">
            <a:extLst>
              <a:ext uri="{FF2B5EF4-FFF2-40B4-BE49-F238E27FC236}">
                <a16:creationId xmlns:a16="http://schemas.microsoft.com/office/drawing/2014/main" id="{22F34088-53B4-4902-9317-4A60E8E3DDB5}"/>
              </a:ext>
            </a:extLst>
          </p:cNvPr>
          <p:cNvSpPr/>
          <p:nvPr/>
        </p:nvSpPr>
        <p:spPr>
          <a:xfrm>
            <a:off x="4825438" y="1340771"/>
            <a:ext cx="7366562" cy="867930"/>
          </a:xfrm>
          <a:prstGeom prst="rect">
            <a:avLst/>
          </a:prstGeom>
        </p:spPr>
        <p:txBody>
          <a:bodyPr wrap="square">
            <a:spAutoFit/>
          </a:bodyPr>
          <a:lstStyle/>
          <a:p>
            <a:pPr marL="228600" lvl="0" indent="-228240">
              <a:lnSpc>
                <a:spcPct val="90000"/>
              </a:lnSpc>
              <a:spcBef>
                <a:spcPts val="1001"/>
              </a:spcBef>
              <a:buClr>
                <a:srgbClr val="000000"/>
              </a:buClr>
              <a:buFont typeface="Arial"/>
              <a:buChar char="•"/>
            </a:pPr>
            <a:r>
              <a:rPr lang="cs-CZ" sz="2800" spc="-1" dirty="0">
                <a:solidFill>
                  <a:srgbClr val="000000"/>
                </a:solidFill>
                <a:latin typeface="Calibri"/>
              </a:rPr>
              <a:t>Becquerel se podivným zářením z nitra uranu dál intenzívně zabýval a zjistil, že: </a:t>
            </a:r>
          </a:p>
        </p:txBody>
      </p:sp>
    </p:spTree>
    <p:extLst>
      <p:ext uri="{BB962C8B-B14F-4D97-AF65-F5344CB8AC3E}">
        <p14:creationId xmlns:p14="http://schemas.microsoft.com/office/powerpoint/2010/main" val="28374849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88" name="Rectangle 287">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9" name="TextShape 1"/>
          <p:cNvSpPr txBox="1"/>
          <p:nvPr/>
        </p:nvSpPr>
        <p:spPr>
          <a:xfrm>
            <a:off x="833002" y="30828"/>
            <a:ext cx="10520702"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strike="noStrike" kern="1200" spc="-1" dirty="0" err="1">
                <a:solidFill>
                  <a:schemeClr val="tx1"/>
                </a:solidFill>
                <a:latin typeface="+mj-lt"/>
                <a:ea typeface="+mj-ea"/>
                <a:cs typeface="+mj-cs"/>
              </a:rPr>
              <a:t>Becquerelův</a:t>
            </a:r>
            <a:r>
              <a:rPr lang="en-US" sz="4400" b="1" strike="noStrike" kern="1200" spc="-1" dirty="0">
                <a:solidFill>
                  <a:schemeClr val="tx1"/>
                </a:solidFill>
                <a:latin typeface="+mj-lt"/>
                <a:ea typeface="+mj-ea"/>
                <a:cs typeface="+mj-cs"/>
              </a:rPr>
              <a:t> experiment</a:t>
            </a:r>
            <a:endParaRPr lang="en-US" sz="4400" b="0" strike="noStrike" kern="1200" spc="-1" dirty="0">
              <a:solidFill>
                <a:schemeClr val="tx1"/>
              </a:solidFill>
              <a:latin typeface="+mj-lt"/>
              <a:ea typeface="+mj-ea"/>
              <a:cs typeface="+mj-cs"/>
            </a:endParaRPr>
          </a:p>
        </p:txBody>
      </p:sp>
      <p:sp>
        <p:nvSpPr>
          <p:cNvPr id="22" name="TextovéPole 21">
            <a:extLst>
              <a:ext uri="{FF2B5EF4-FFF2-40B4-BE49-F238E27FC236}">
                <a16:creationId xmlns:a16="http://schemas.microsoft.com/office/drawing/2014/main" id="{39A01F06-0879-4103-BA56-7C8D04460BFF}"/>
              </a:ext>
            </a:extLst>
          </p:cNvPr>
          <p:cNvSpPr txBox="1"/>
          <p:nvPr/>
        </p:nvSpPr>
        <p:spPr>
          <a:xfrm>
            <a:off x="838200" y="1235893"/>
            <a:ext cx="10515600" cy="708025"/>
          </a:xfrm>
          <a:prstGeom prst="rect">
            <a:avLst/>
          </a:prstGeom>
          <a:noFill/>
        </p:spPr>
        <p:txBody>
          <a:bodyPr wrap="square" anchor="t">
            <a:noAutofit/>
          </a:bodyPr>
          <a:lstStyle/>
          <a:p>
            <a:pPr marL="228600" indent="-228600">
              <a:lnSpc>
                <a:spcPct val="90000"/>
              </a:lnSpc>
              <a:spcBef>
                <a:spcPts val="1001"/>
              </a:spcBef>
              <a:buClr>
                <a:srgbClr val="FFFFFF"/>
              </a:buClr>
              <a:buFont typeface="Arial" panose="020B0604020202020204" pitchFamily="34" charset="0"/>
              <a:buChar char="•"/>
            </a:pPr>
            <a:r>
              <a:rPr lang="en-US" sz="2800" b="0" strike="noStrike" spc="-1" dirty="0" err="1"/>
              <a:t>Rok</a:t>
            </a:r>
            <a:r>
              <a:rPr lang="en-US" sz="2800" b="0" strike="noStrike" spc="-1" dirty="0"/>
              <a:t> po </a:t>
            </a:r>
            <a:r>
              <a:rPr lang="en-US" sz="2800" b="0" strike="noStrike" spc="-1" dirty="0" err="1"/>
              <a:t>Poincarého</a:t>
            </a:r>
            <a:r>
              <a:rPr lang="en-US" sz="2800" b="0" strike="noStrike" spc="-1" dirty="0"/>
              <a:t> </a:t>
            </a:r>
            <a:r>
              <a:rPr lang="en-US" sz="2800" b="0" strike="noStrike" spc="-1" dirty="0" err="1"/>
              <a:t>přednášce</a:t>
            </a:r>
            <a:r>
              <a:rPr lang="cs-CZ" sz="2800" b="0" strike="noStrike" spc="-1" dirty="0"/>
              <a:t>  </a:t>
            </a:r>
            <a:r>
              <a:rPr lang="en-US" sz="2800" b="0" strike="noStrike" spc="-1" dirty="0"/>
              <a:t>(24. </a:t>
            </a:r>
            <a:r>
              <a:rPr lang="en-US" sz="2800" b="0" strike="noStrike" spc="-1" dirty="0" err="1"/>
              <a:t>února</a:t>
            </a:r>
            <a:r>
              <a:rPr lang="en-US" sz="2800" b="0" strike="noStrike" spc="-1" dirty="0"/>
              <a:t> 1896) Becquerel </a:t>
            </a:r>
            <a:r>
              <a:rPr lang="cs-CZ" sz="2800" b="0" strike="noStrike" spc="-1" dirty="0"/>
              <a:t>      </a:t>
            </a:r>
            <a:r>
              <a:rPr lang="en-US" sz="2800" b="0" strike="noStrike" spc="-1" dirty="0" err="1"/>
              <a:t>informoval</a:t>
            </a:r>
            <a:r>
              <a:rPr lang="en-US" sz="2800" b="0" strike="noStrike" spc="-1" dirty="0"/>
              <a:t> </a:t>
            </a:r>
            <a:r>
              <a:rPr lang="en-US" sz="2800" b="0" strike="noStrike" spc="-1" dirty="0" err="1"/>
              <a:t>Akademii</a:t>
            </a:r>
            <a:r>
              <a:rPr lang="en-US" sz="2800" b="0" strike="noStrike" spc="-1" dirty="0"/>
              <a:t> o </a:t>
            </a:r>
            <a:r>
              <a:rPr lang="en-US" sz="2800" b="0" strike="noStrike" spc="-1" dirty="0" err="1"/>
              <a:t>svém</a:t>
            </a:r>
            <a:r>
              <a:rPr lang="en-US" sz="2800" b="0" strike="noStrike" spc="-1" dirty="0"/>
              <a:t> </a:t>
            </a:r>
            <a:r>
              <a:rPr lang="en-US" sz="2800" b="0" strike="noStrike" spc="-1" dirty="0" err="1"/>
              <a:t>objevu</a:t>
            </a:r>
            <a:r>
              <a:rPr lang="en-US" sz="2800" b="0" strike="noStrike" spc="-1" dirty="0"/>
              <a:t>: </a:t>
            </a:r>
          </a:p>
        </p:txBody>
      </p:sp>
      <p:sp>
        <p:nvSpPr>
          <p:cNvPr id="280" name="TextShape 2"/>
          <p:cNvSpPr txBox="1"/>
          <p:nvPr/>
        </p:nvSpPr>
        <p:spPr>
          <a:xfrm>
            <a:off x="2772697" y="2093042"/>
            <a:ext cx="8472948" cy="1306461"/>
          </a:xfrm>
          <a:prstGeom prst="rect">
            <a:avLst/>
          </a:prstGeom>
        </p:spPr>
        <p:txBody>
          <a:bodyPr vert="horz" wrap="square" lIns="91440" tIns="45720" rIns="91440" bIns="45720" rtlCol="0" anchor="t">
            <a:noAutofit/>
          </a:bodyPr>
          <a:lstStyle/>
          <a:p>
            <a:pPr marL="14400">
              <a:lnSpc>
                <a:spcPct val="90000"/>
              </a:lnSpc>
              <a:spcBef>
                <a:spcPts val="1800"/>
              </a:spcBef>
            </a:pPr>
            <a:r>
              <a:rPr lang="en-US" sz="4000" b="0" i="1" strike="noStrike" spc="-1" dirty="0">
                <a:solidFill>
                  <a:srgbClr val="FF0000"/>
                </a:solidFill>
              </a:rPr>
              <a:t>"</a:t>
            </a:r>
            <a:r>
              <a:rPr lang="en-US" sz="4000" b="0" i="1" strike="noStrike" spc="-1" dirty="0" err="1">
                <a:solidFill>
                  <a:srgbClr val="FF0000"/>
                </a:solidFill>
              </a:rPr>
              <a:t>Uran</a:t>
            </a:r>
            <a:r>
              <a:rPr lang="en-US" sz="4000" b="0" i="1" strike="noStrike" spc="-1" dirty="0">
                <a:solidFill>
                  <a:srgbClr val="FF0000"/>
                </a:solidFill>
              </a:rPr>
              <a:t> </a:t>
            </a:r>
            <a:r>
              <a:rPr lang="en-US" sz="4000" b="0" i="1" strike="noStrike" spc="-1" dirty="0" err="1">
                <a:solidFill>
                  <a:srgbClr val="FF0000"/>
                </a:solidFill>
              </a:rPr>
              <a:t>vydává</a:t>
            </a:r>
            <a:r>
              <a:rPr lang="en-US" sz="4000" b="0" i="1" strike="noStrike" spc="-1" dirty="0">
                <a:solidFill>
                  <a:srgbClr val="FF0000"/>
                </a:solidFill>
              </a:rPr>
              <a:t> </a:t>
            </a:r>
            <a:r>
              <a:rPr lang="en-US" sz="4000" b="0" i="1" strike="noStrike" spc="-1" dirty="0" err="1">
                <a:solidFill>
                  <a:srgbClr val="FF0000"/>
                </a:solidFill>
              </a:rPr>
              <a:t>záření</a:t>
            </a:r>
            <a:r>
              <a:rPr lang="en-US" sz="4000" b="0" i="1" strike="noStrike" spc="-1" dirty="0">
                <a:solidFill>
                  <a:srgbClr val="FF0000"/>
                </a:solidFill>
              </a:rPr>
              <a:t> </a:t>
            </a:r>
            <a:r>
              <a:rPr lang="en-US" sz="4000" b="0" i="1" strike="noStrike" spc="-1" dirty="0" err="1">
                <a:solidFill>
                  <a:srgbClr val="FF0000"/>
                </a:solidFill>
              </a:rPr>
              <a:t>pronikající</a:t>
            </a:r>
            <a:r>
              <a:rPr lang="en-US" sz="4000" b="0" i="1" strike="noStrike" spc="-1" dirty="0">
                <a:solidFill>
                  <a:srgbClr val="FF0000"/>
                </a:solidFill>
              </a:rPr>
              <a:t> </a:t>
            </a:r>
            <a:r>
              <a:rPr lang="en-US" sz="4000" b="0" i="1" strike="noStrike" spc="-1" dirty="0" err="1">
                <a:solidFill>
                  <a:srgbClr val="FF0000"/>
                </a:solidFill>
              </a:rPr>
              <a:t>hmotou</a:t>
            </a:r>
            <a:r>
              <a:rPr lang="en-US" sz="4000" b="0" i="1" strike="noStrike" spc="-1" dirty="0">
                <a:solidFill>
                  <a:srgbClr val="FF0000"/>
                </a:solidFill>
              </a:rPr>
              <a:t> </a:t>
            </a:r>
            <a:r>
              <a:rPr lang="en-US" sz="4000" b="0" i="1" strike="noStrike" spc="-1" dirty="0" err="1">
                <a:solidFill>
                  <a:srgbClr val="FF0000"/>
                </a:solidFill>
              </a:rPr>
              <a:t>i</a:t>
            </a:r>
            <a:r>
              <a:rPr lang="en-US" sz="4000" b="0" i="1" strike="noStrike" spc="-1" dirty="0">
                <a:solidFill>
                  <a:srgbClr val="FF0000"/>
                </a:solidFill>
              </a:rPr>
              <a:t> bez </a:t>
            </a:r>
            <a:r>
              <a:rPr lang="en-US" sz="4000" b="0" i="1" strike="noStrike" spc="-1" dirty="0" err="1">
                <a:solidFill>
                  <a:srgbClr val="FF0000"/>
                </a:solidFill>
              </a:rPr>
              <a:t>vysokého</a:t>
            </a:r>
            <a:r>
              <a:rPr lang="en-US" sz="4000" b="0" i="1" strike="noStrike" spc="-1" dirty="0">
                <a:solidFill>
                  <a:srgbClr val="FF0000"/>
                </a:solidFill>
              </a:rPr>
              <a:t> </a:t>
            </a:r>
            <a:r>
              <a:rPr lang="en-US" sz="4000" b="0" i="1" strike="noStrike" spc="-1" dirty="0" err="1">
                <a:solidFill>
                  <a:srgbClr val="FF0000"/>
                </a:solidFill>
              </a:rPr>
              <a:t>napětí</a:t>
            </a:r>
            <a:r>
              <a:rPr lang="en-US" sz="4000" b="0" i="1" strike="noStrike" spc="-1" dirty="0">
                <a:solidFill>
                  <a:srgbClr val="FF0000"/>
                </a:solidFill>
              </a:rPr>
              <a:t> </a:t>
            </a:r>
            <a:r>
              <a:rPr lang="en-US" sz="4000" b="0" i="1" strike="noStrike" spc="-1" dirty="0" err="1">
                <a:solidFill>
                  <a:srgbClr val="FF0000"/>
                </a:solidFill>
              </a:rPr>
              <a:t>katodové</a:t>
            </a:r>
            <a:r>
              <a:rPr lang="en-US" sz="4000" b="0" i="1" strike="noStrike" spc="-1" dirty="0">
                <a:solidFill>
                  <a:srgbClr val="FF0000"/>
                </a:solidFill>
              </a:rPr>
              <a:t> </a:t>
            </a:r>
            <a:r>
              <a:rPr lang="en-US" sz="4000" b="0" i="1" strike="noStrike" spc="-1" dirty="0" err="1">
                <a:solidFill>
                  <a:srgbClr val="FF0000"/>
                </a:solidFill>
              </a:rPr>
              <a:t>trubice</a:t>
            </a:r>
            <a:r>
              <a:rPr lang="en-US" sz="4000" b="0" i="1" strike="noStrike" spc="-1" dirty="0">
                <a:solidFill>
                  <a:srgbClr val="FF0000"/>
                </a:solidFill>
              </a:rPr>
              <a:t>." </a:t>
            </a:r>
            <a:endParaRPr lang="en-US" sz="4000" b="0" strike="noStrike" spc="-1" dirty="0">
              <a:solidFill>
                <a:srgbClr val="FF0000"/>
              </a:solidFill>
            </a:endParaRPr>
          </a:p>
        </p:txBody>
      </p:sp>
      <p:sp>
        <p:nvSpPr>
          <p:cNvPr id="5" name="TextovéPole 4">
            <a:extLst>
              <a:ext uri="{FF2B5EF4-FFF2-40B4-BE49-F238E27FC236}">
                <a16:creationId xmlns:a16="http://schemas.microsoft.com/office/drawing/2014/main" id="{808901B2-EC20-8279-AEF4-434602A3BFD6}"/>
              </a:ext>
            </a:extLst>
          </p:cNvPr>
          <p:cNvSpPr txBox="1"/>
          <p:nvPr/>
        </p:nvSpPr>
        <p:spPr>
          <a:xfrm>
            <a:off x="838200" y="3314087"/>
            <a:ext cx="10515600" cy="623888"/>
          </a:xfrm>
          <a:prstGeom prst="rect">
            <a:avLst/>
          </a:prstGeom>
          <a:noFill/>
        </p:spPr>
        <p:txBody>
          <a:bodyPr wrap="square" anchor="t">
            <a:noAutofit/>
          </a:bodyPr>
          <a:lstStyle/>
          <a:p>
            <a:pPr marL="2430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2800" b="0" i="0" u="none" strike="noStrike" kern="1200" cap="none" spc="-1" normalizeH="0" baseline="0" noProof="0" dirty="0">
                <a:ln>
                  <a:noFill/>
                </a:ln>
                <a:solidFill>
                  <a:prstClr val="white"/>
                </a:solidFill>
                <a:effectLst/>
                <a:uLnTx/>
                <a:uFillTx/>
                <a:latin typeface="Calibri"/>
                <a:ea typeface="+mn-ea"/>
                <a:cs typeface="+mn-cs"/>
              </a:rPr>
              <a:t>To </a:t>
            </a:r>
            <a:r>
              <a:rPr kumimoji="0" lang="en-US" sz="2800" b="0" i="0" u="none" strike="noStrike" kern="1200" cap="none" spc="-1" normalizeH="0" baseline="0" noProof="0" dirty="0" err="1">
                <a:ln>
                  <a:noFill/>
                </a:ln>
                <a:solidFill>
                  <a:prstClr val="white"/>
                </a:solidFill>
                <a:effectLst/>
                <a:uLnTx/>
                <a:uFillTx/>
                <a:latin typeface="Calibri"/>
                <a:ea typeface="+mn-ea"/>
                <a:cs typeface="+mn-cs"/>
              </a:rPr>
              <a:t>byl</a:t>
            </a:r>
            <a:r>
              <a:rPr kumimoji="0" lang="en-US" sz="2800" b="0" i="0" u="none" strike="noStrike" kern="1200" cap="none" spc="-1" normalizeH="0" baseline="0" noProof="0" dirty="0">
                <a:ln>
                  <a:noFill/>
                </a:ln>
                <a:solidFill>
                  <a:prstClr val="white"/>
                </a:solidFill>
                <a:effectLst/>
                <a:uLnTx/>
                <a:uFillTx/>
                <a:latin typeface="Calibri"/>
                <a:ea typeface="+mn-ea"/>
                <a:cs typeface="+mn-cs"/>
              </a:rPr>
              <a:t> </a:t>
            </a:r>
            <a:r>
              <a:rPr kumimoji="0" lang="en-US" sz="2800" b="0" i="0" u="none" strike="noStrike" kern="1200" cap="none" spc="-1" normalizeH="0" baseline="0" noProof="0" dirty="0" err="1">
                <a:ln>
                  <a:noFill/>
                </a:ln>
                <a:solidFill>
                  <a:prstClr val="white"/>
                </a:solidFill>
                <a:effectLst/>
                <a:uLnTx/>
                <a:uFillTx/>
                <a:latin typeface="Calibri"/>
                <a:ea typeface="+mn-ea"/>
                <a:cs typeface="+mn-cs"/>
              </a:rPr>
              <a:t>nepochybně</a:t>
            </a:r>
            <a:r>
              <a:rPr kumimoji="0" lang="en-US" sz="2800" b="0" i="0" u="none" strike="noStrike" kern="1200" cap="none" spc="-1" normalizeH="0" baseline="0" noProof="0" dirty="0">
                <a:ln>
                  <a:noFill/>
                </a:ln>
                <a:solidFill>
                  <a:prstClr val="white"/>
                </a:solidFill>
                <a:effectLst/>
                <a:uLnTx/>
                <a:uFillTx/>
                <a:latin typeface="Calibri"/>
                <a:ea typeface="+mn-ea"/>
                <a:cs typeface="+mn-cs"/>
              </a:rPr>
              <a:t> </a:t>
            </a:r>
            <a:r>
              <a:rPr kumimoji="0" lang="en-US" sz="2800" b="0" i="0" u="none" strike="noStrike" kern="1200" cap="none" spc="-1" normalizeH="0" baseline="0" noProof="0" dirty="0" err="1">
                <a:ln>
                  <a:noFill/>
                </a:ln>
                <a:solidFill>
                  <a:prstClr val="white"/>
                </a:solidFill>
                <a:effectLst/>
                <a:uLnTx/>
                <a:uFillTx/>
                <a:latin typeface="Calibri"/>
                <a:ea typeface="+mn-ea"/>
                <a:cs typeface="+mn-cs"/>
              </a:rPr>
              <a:t>významný</a:t>
            </a:r>
            <a:r>
              <a:rPr kumimoji="0" lang="en-US" sz="2800" b="0" i="0" u="none" strike="noStrike" kern="1200" cap="none" spc="-1" normalizeH="0" baseline="0" noProof="0" dirty="0">
                <a:ln>
                  <a:noFill/>
                </a:ln>
                <a:solidFill>
                  <a:prstClr val="white"/>
                </a:solidFill>
                <a:effectLst/>
                <a:uLnTx/>
                <a:uFillTx/>
                <a:latin typeface="Calibri"/>
                <a:ea typeface="+mn-ea"/>
                <a:cs typeface="+mn-cs"/>
              </a:rPr>
              <a:t> </a:t>
            </a:r>
            <a:r>
              <a:rPr kumimoji="0" lang="en-US" sz="2800" b="0" i="0" u="none" strike="noStrike" kern="1200" cap="none" spc="-1" normalizeH="0" baseline="0" noProof="0" dirty="0" err="1">
                <a:ln>
                  <a:noFill/>
                </a:ln>
                <a:solidFill>
                  <a:prstClr val="white"/>
                </a:solidFill>
                <a:effectLst/>
                <a:uLnTx/>
                <a:uFillTx/>
                <a:latin typeface="Calibri"/>
                <a:ea typeface="+mn-ea"/>
                <a:cs typeface="+mn-cs"/>
              </a:rPr>
              <a:t>poznatek</a:t>
            </a:r>
            <a:r>
              <a:rPr kumimoji="0" lang="en-US" sz="2800" b="0" i="0" u="none" strike="noStrike" kern="1200" cap="none" spc="-1" normalizeH="0" baseline="0" noProof="0" dirty="0">
                <a:ln>
                  <a:noFill/>
                </a:ln>
                <a:solidFill>
                  <a:prstClr val="white"/>
                </a:solidFill>
                <a:effectLst/>
                <a:uLnTx/>
                <a:uFillTx/>
                <a:latin typeface="Calibri"/>
                <a:ea typeface="+mn-ea"/>
                <a:cs typeface="+mn-cs"/>
              </a:rPr>
              <a:t>, ale k </a:t>
            </a:r>
            <a:r>
              <a:rPr kumimoji="0" lang="en-US" sz="2800" b="0" i="0" u="none" strike="noStrike" kern="1200" cap="none" spc="-1" normalizeH="0" baseline="0" noProof="0" dirty="0" err="1">
                <a:ln>
                  <a:noFill/>
                </a:ln>
                <a:solidFill>
                  <a:prstClr val="white"/>
                </a:solidFill>
                <a:effectLst/>
                <a:uLnTx/>
                <a:uFillTx/>
                <a:latin typeface="Calibri"/>
                <a:ea typeface="+mn-ea"/>
                <a:cs typeface="+mn-cs"/>
              </a:rPr>
              <a:t>objevu</a:t>
            </a:r>
            <a:r>
              <a:rPr kumimoji="0" lang="en-US" sz="2800" b="0" i="0" u="none" strike="noStrike" kern="1200" cap="none" spc="-1" normalizeH="0" baseline="0" noProof="0" dirty="0">
                <a:ln>
                  <a:noFill/>
                </a:ln>
                <a:solidFill>
                  <a:prstClr val="white"/>
                </a:solidFill>
                <a:effectLst/>
                <a:uLnTx/>
                <a:uFillTx/>
                <a:latin typeface="Calibri"/>
                <a:ea typeface="+mn-ea"/>
                <a:cs typeface="+mn-cs"/>
              </a:rPr>
              <a:t> </a:t>
            </a:r>
            <a:r>
              <a:rPr kumimoji="0" lang="en-US" sz="2800" b="0" i="0" u="none" strike="noStrike" kern="1200" cap="none" spc="-1" normalizeH="0" baseline="0" noProof="0" dirty="0" err="1">
                <a:ln>
                  <a:noFill/>
                </a:ln>
                <a:solidFill>
                  <a:prstClr val="white"/>
                </a:solidFill>
                <a:effectLst/>
                <a:uLnTx/>
                <a:uFillTx/>
                <a:latin typeface="Calibri"/>
                <a:ea typeface="+mn-ea"/>
                <a:cs typeface="+mn-cs"/>
              </a:rPr>
              <a:t>přirozené</a:t>
            </a:r>
            <a:r>
              <a:rPr kumimoji="0" lang="en-US" sz="2800" b="0" i="0" u="none" strike="noStrike" kern="1200" cap="none" spc="-1" normalizeH="0" baseline="0" noProof="0" dirty="0">
                <a:ln>
                  <a:noFill/>
                </a:ln>
                <a:solidFill>
                  <a:prstClr val="white"/>
                </a:solidFill>
                <a:effectLst/>
                <a:uLnTx/>
                <a:uFillTx/>
                <a:latin typeface="Calibri"/>
                <a:ea typeface="+mn-ea"/>
                <a:cs typeface="+mn-cs"/>
              </a:rPr>
              <a:t> </a:t>
            </a:r>
            <a:r>
              <a:rPr kumimoji="0" lang="en-US" sz="2800" b="0" i="0" u="none" strike="noStrike" kern="1200" cap="none" spc="-1" normalizeH="0" baseline="0" noProof="0" dirty="0" err="1">
                <a:ln>
                  <a:noFill/>
                </a:ln>
                <a:solidFill>
                  <a:prstClr val="white"/>
                </a:solidFill>
                <a:effectLst/>
                <a:uLnTx/>
                <a:uFillTx/>
                <a:latin typeface="Calibri"/>
                <a:ea typeface="+mn-ea"/>
                <a:cs typeface="+mn-cs"/>
              </a:rPr>
              <a:t>radioaktivity</a:t>
            </a:r>
            <a:r>
              <a:rPr kumimoji="0" lang="en-US" sz="2800" b="0" i="0" u="none" strike="noStrike" kern="1200" cap="none" spc="-1" normalizeH="0" baseline="0" noProof="0" dirty="0">
                <a:ln>
                  <a:noFill/>
                </a:ln>
                <a:solidFill>
                  <a:prstClr val="white"/>
                </a:solidFill>
                <a:effectLst/>
                <a:uLnTx/>
                <a:uFillTx/>
                <a:latin typeface="Calibri"/>
                <a:ea typeface="+mn-ea"/>
                <a:cs typeface="+mn-cs"/>
              </a:rPr>
              <a:t> </a:t>
            </a:r>
            <a:r>
              <a:rPr kumimoji="0" lang="en-US" sz="2800" b="0" i="0" u="none" strike="noStrike" kern="1200" cap="none" spc="-1" normalizeH="0" baseline="0" noProof="0" dirty="0" err="1">
                <a:ln>
                  <a:noFill/>
                </a:ln>
                <a:solidFill>
                  <a:prstClr val="white"/>
                </a:solidFill>
                <a:effectLst/>
                <a:uLnTx/>
                <a:uFillTx/>
                <a:latin typeface="Calibri"/>
                <a:ea typeface="+mn-ea"/>
                <a:cs typeface="+mn-cs"/>
              </a:rPr>
              <a:t>stále</a:t>
            </a:r>
            <a:r>
              <a:rPr kumimoji="0" lang="en-US" sz="2800" b="0" i="0" u="none" strike="noStrike" kern="1200" cap="none" spc="-1" normalizeH="0" baseline="0" noProof="0" dirty="0">
                <a:ln>
                  <a:noFill/>
                </a:ln>
                <a:solidFill>
                  <a:prstClr val="white"/>
                </a:solidFill>
                <a:effectLst/>
                <a:uLnTx/>
                <a:uFillTx/>
                <a:latin typeface="Calibri"/>
                <a:ea typeface="+mn-ea"/>
                <a:cs typeface="+mn-cs"/>
              </a:rPr>
              <a:t> </a:t>
            </a:r>
            <a:r>
              <a:rPr kumimoji="0" lang="en-US" sz="2800" b="0" i="0" u="none" strike="noStrike" kern="1200" cap="none" spc="-1" normalizeH="0" baseline="0" noProof="0" dirty="0" err="1">
                <a:ln>
                  <a:noFill/>
                </a:ln>
                <a:solidFill>
                  <a:prstClr val="white"/>
                </a:solidFill>
                <a:effectLst/>
                <a:uLnTx/>
                <a:uFillTx/>
                <a:latin typeface="Calibri"/>
                <a:ea typeface="+mn-ea"/>
                <a:cs typeface="+mn-cs"/>
              </a:rPr>
              <a:t>ještě</a:t>
            </a:r>
            <a:r>
              <a:rPr kumimoji="0" lang="en-US" sz="2800" b="0" i="0" u="none" strike="noStrike" kern="1200" cap="none" spc="-1" normalizeH="0" baseline="0" noProof="0" dirty="0">
                <a:ln>
                  <a:noFill/>
                </a:ln>
                <a:solidFill>
                  <a:prstClr val="white"/>
                </a:solidFill>
                <a:effectLst/>
                <a:uLnTx/>
                <a:uFillTx/>
                <a:latin typeface="Calibri"/>
                <a:ea typeface="+mn-ea"/>
                <a:cs typeface="+mn-cs"/>
              </a:rPr>
              <a:t> </a:t>
            </a:r>
            <a:r>
              <a:rPr kumimoji="0" lang="en-US" sz="2800" b="0" i="0" u="none" strike="noStrike" kern="1200" cap="none" spc="-1" normalizeH="0" baseline="0" noProof="0" dirty="0" err="1">
                <a:ln>
                  <a:noFill/>
                </a:ln>
                <a:solidFill>
                  <a:prstClr val="white"/>
                </a:solidFill>
                <a:effectLst/>
                <a:uLnTx/>
                <a:uFillTx/>
                <a:latin typeface="Calibri"/>
                <a:ea typeface="+mn-ea"/>
                <a:cs typeface="+mn-cs"/>
              </a:rPr>
              <a:t>nesměřoval</a:t>
            </a:r>
            <a:r>
              <a:rPr kumimoji="0" lang="en-US" sz="2800" b="0" i="0" u="none" strike="noStrike" kern="1200" cap="none" spc="-1" normalizeH="0" baseline="0" noProof="0" dirty="0">
                <a:ln>
                  <a:noFill/>
                </a:ln>
                <a:solidFill>
                  <a:prstClr val="white"/>
                </a:solidFill>
                <a:effectLst/>
                <a:uLnTx/>
                <a:uFillTx/>
                <a:latin typeface="Calibri"/>
                <a:ea typeface="+mn-ea"/>
                <a:cs typeface="+mn-cs"/>
              </a:rPr>
              <a:t>. </a:t>
            </a:r>
          </a:p>
        </p:txBody>
      </p:sp>
      <p:sp>
        <p:nvSpPr>
          <p:cNvPr id="23" name="TextShape 2">
            <a:extLst>
              <a:ext uri="{FF2B5EF4-FFF2-40B4-BE49-F238E27FC236}">
                <a16:creationId xmlns:a16="http://schemas.microsoft.com/office/drawing/2014/main" id="{F253FEAC-A923-4E41-AEF2-AF38614DFD4A}"/>
              </a:ext>
            </a:extLst>
          </p:cNvPr>
          <p:cNvSpPr txBox="1"/>
          <p:nvPr/>
        </p:nvSpPr>
        <p:spPr>
          <a:xfrm>
            <a:off x="838199" y="4264077"/>
            <a:ext cx="11176819" cy="2168525"/>
          </a:xfrm>
          <a:prstGeom prst="rect">
            <a:avLst/>
          </a:prstGeom>
        </p:spPr>
        <p:txBody>
          <a:bodyPr vert="horz" wrap="square" lIns="91440" tIns="45720" rIns="91440" bIns="45720" rtlCol="0" anchor="t">
            <a:noAutofit/>
          </a:bodyPr>
          <a:lstStyle/>
          <a:p>
            <a:pPr marL="243000" indent="-228600">
              <a:spcBef>
                <a:spcPts val="1800"/>
              </a:spcBef>
              <a:buFont typeface="Arial" panose="020B0604020202020204" pitchFamily="34" charset="0"/>
              <a:buChar char="•"/>
            </a:pPr>
            <a:r>
              <a:rPr lang="en-US" sz="2800" b="0" u="sng" strike="noStrike" spc="-1" dirty="0">
                <a:uFillTx/>
              </a:rPr>
              <a:t>Becquerel se </a:t>
            </a:r>
            <a:r>
              <a:rPr lang="en-US" sz="2800" b="0" u="sng" strike="noStrike" spc="-1" dirty="0" err="1">
                <a:uFillTx/>
              </a:rPr>
              <a:t>totiž</a:t>
            </a:r>
            <a:r>
              <a:rPr lang="en-US" sz="2800" b="0" u="sng" strike="noStrike" spc="-1" dirty="0">
                <a:uFillTx/>
              </a:rPr>
              <a:t> </a:t>
            </a:r>
            <a:r>
              <a:rPr lang="en-US" sz="2800" b="0" u="sng" strike="noStrike" spc="-1" dirty="0" err="1">
                <a:uFillTx/>
              </a:rPr>
              <a:t>stále</a:t>
            </a:r>
            <a:r>
              <a:rPr lang="en-US" sz="2800" b="0" u="sng" strike="noStrike" spc="-1" dirty="0">
                <a:uFillTx/>
              </a:rPr>
              <a:t> </a:t>
            </a:r>
            <a:r>
              <a:rPr lang="en-US" sz="2800" b="0" u="sng" strike="noStrike" spc="-1" dirty="0" err="1">
                <a:uFillTx/>
              </a:rPr>
              <a:t>ještě</a:t>
            </a:r>
            <a:r>
              <a:rPr lang="en-US" sz="2800" b="0" u="sng" strike="noStrike" spc="-1" dirty="0">
                <a:uFillTx/>
              </a:rPr>
              <a:t> </a:t>
            </a:r>
            <a:r>
              <a:rPr lang="en-US" sz="2800" b="0" u="sng" strike="noStrike" spc="-1" dirty="0" err="1">
                <a:uFillTx/>
              </a:rPr>
              <a:t>domníval</a:t>
            </a:r>
            <a:r>
              <a:rPr lang="en-US" sz="2800" b="0" u="sng" strike="noStrike" spc="-1" dirty="0">
                <a:uFillTx/>
              </a:rPr>
              <a:t>, </a:t>
            </a:r>
            <a:r>
              <a:rPr lang="en-US" sz="2800" b="0" u="sng" strike="noStrike" spc="-1" dirty="0" err="1">
                <a:uFillTx/>
              </a:rPr>
              <a:t>že</a:t>
            </a:r>
            <a:r>
              <a:rPr lang="en-US" sz="2800" b="0" u="sng" strike="noStrike" spc="-1" dirty="0">
                <a:uFillTx/>
              </a:rPr>
              <a:t> </a:t>
            </a:r>
            <a:r>
              <a:rPr lang="en-US" sz="2800" b="0" u="sng" strike="noStrike" spc="-1" dirty="0" err="1">
                <a:uFillTx/>
              </a:rPr>
              <a:t>záření</a:t>
            </a:r>
            <a:r>
              <a:rPr lang="en-US" sz="2800" b="0" u="sng" strike="noStrike" spc="-1" dirty="0">
                <a:uFillTx/>
              </a:rPr>
              <a:t> </a:t>
            </a:r>
            <a:r>
              <a:rPr lang="en-US" sz="2800" b="0" u="sng" strike="noStrike" spc="-1" dirty="0" err="1">
                <a:uFillTx/>
              </a:rPr>
              <a:t>souvisí</a:t>
            </a:r>
            <a:r>
              <a:rPr lang="cs-CZ" sz="2800" b="0" u="sng" strike="noStrike" spc="-1" dirty="0">
                <a:uFillTx/>
              </a:rPr>
              <a:t> </a:t>
            </a:r>
            <a:r>
              <a:rPr lang="en-US" sz="2800" b="0" u="sng" strike="noStrike" spc="-1" dirty="0">
                <a:uFillTx/>
              </a:rPr>
              <a:t>s </a:t>
            </a:r>
            <a:r>
              <a:rPr lang="en-US" sz="2800" b="0" u="sng" strike="noStrike" spc="-1" dirty="0" err="1">
                <a:uFillTx/>
              </a:rPr>
              <a:t>luminiscencí</a:t>
            </a:r>
            <a:r>
              <a:rPr lang="en-US" sz="2800" b="0" u="sng" strike="noStrike" spc="-1" dirty="0">
                <a:uFillTx/>
              </a:rPr>
              <a:t> </a:t>
            </a:r>
            <a:r>
              <a:rPr lang="en-US" sz="2800" b="0" u="sng" strike="noStrike" spc="-1" dirty="0" err="1">
                <a:uFillTx/>
              </a:rPr>
              <a:t>uranových</a:t>
            </a:r>
            <a:r>
              <a:rPr lang="en-US" sz="2800" b="0" u="sng" strike="noStrike" spc="-1" dirty="0">
                <a:uFillTx/>
              </a:rPr>
              <a:t> </a:t>
            </a:r>
            <a:r>
              <a:rPr lang="en-US" sz="2800" b="0" u="sng" strike="noStrike" spc="-1" dirty="0" err="1">
                <a:uFillTx/>
              </a:rPr>
              <a:t>solí</a:t>
            </a:r>
            <a:endParaRPr lang="cs-CZ" sz="2800" b="0" u="sng" strike="noStrike" spc="-1" dirty="0">
              <a:uFillTx/>
            </a:endParaRPr>
          </a:p>
          <a:p>
            <a:pPr marL="243000" indent="-228600">
              <a:spcBef>
                <a:spcPts val="1800"/>
              </a:spcBef>
              <a:buFont typeface="Arial" panose="020B0604020202020204" pitchFamily="34" charset="0"/>
              <a:buChar char="•"/>
            </a:pPr>
            <a:r>
              <a:rPr lang="cs-CZ" sz="2800" b="0" strike="noStrike" spc="-1" dirty="0">
                <a:uFillTx/>
              </a:rPr>
              <a:t>vedly ho k tomu i chyby v jeho experimentech týkajících se vlastností objeveného záření </a:t>
            </a:r>
            <a:r>
              <a:rPr lang="cs-CZ" sz="2000" b="0" strike="noStrike" spc="-1" dirty="0">
                <a:uFillTx/>
              </a:rPr>
              <a:t>(</a:t>
            </a:r>
            <a:r>
              <a:rPr lang="pt-BR" sz="2000" b="0" strike="noStrike" spc="-1" dirty="0">
                <a:uFillTx/>
              </a:rPr>
              <a:t>M</a:t>
            </a:r>
            <a:r>
              <a:rPr lang="cs-CZ" sz="2000" b="0" strike="noStrike" spc="-1" dirty="0" err="1">
                <a:uFillTx/>
              </a:rPr>
              <a:t>artins</a:t>
            </a:r>
            <a:r>
              <a:rPr lang="pt-BR" sz="2000" b="0" strike="noStrike" spc="-1" dirty="0">
                <a:uFillTx/>
              </a:rPr>
              <a:t>, Roberto de Andrade. </a:t>
            </a:r>
            <a:r>
              <a:rPr lang="cs-CZ" sz="2000" b="0" strike="noStrike" spc="-1" dirty="0">
                <a:uFillTx/>
              </a:rPr>
              <a:t>„</a:t>
            </a:r>
            <a:r>
              <a:rPr lang="cs-CZ" sz="2000" dirty="0">
                <a:effectLst/>
                <a:latin typeface="Arial" panose="020B0604020202020204" pitchFamily="34" charset="0"/>
              </a:rPr>
              <a:t> BECQUEREL’S EXPERIMENTAL MISTAKES „ in </a:t>
            </a:r>
            <a:r>
              <a:rPr lang="pt-BR" sz="2000" b="0" strike="noStrike" spc="-1" dirty="0">
                <a:uFillTx/>
              </a:rPr>
              <a:t>Historical Essays on Radioactivity</a:t>
            </a:r>
            <a:r>
              <a:rPr lang="cs-CZ" sz="2000" b="0" strike="noStrike" spc="-1" dirty="0">
                <a:uFillTx/>
              </a:rPr>
              <a:t>. </a:t>
            </a:r>
            <a:r>
              <a:rPr lang="pt-BR" sz="2000" b="0" strike="noStrike" spc="-1" dirty="0">
                <a:uFillTx/>
              </a:rPr>
              <a:t>Extrema: Quamcumque Editum, 2021</a:t>
            </a:r>
            <a:r>
              <a:rPr lang="en-US" sz="2000" b="0" strike="noStrike" spc="-1" dirty="0"/>
              <a:t>. </a:t>
            </a:r>
          </a:p>
        </p:txBody>
      </p:sp>
    </p:spTree>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extShape 1"/>
          <p:cNvSpPr txBox="1"/>
          <p:nvPr/>
        </p:nvSpPr>
        <p:spPr>
          <a:xfrm>
            <a:off x="717758" y="322790"/>
            <a:ext cx="8487360" cy="720080"/>
          </a:xfrm>
          <a:prstGeom prst="rect">
            <a:avLst/>
          </a:prstGeom>
          <a:noFill/>
          <a:ln>
            <a:noFill/>
          </a:ln>
        </p:spPr>
        <p:txBody>
          <a:bodyPr anchor="ctr">
            <a:normAutofit fontScale="95500"/>
          </a:bodyPr>
          <a:lstStyle/>
          <a:p>
            <a:pPr>
              <a:lnSpc>
                <a:spcPct val="90000"/>
              </a:lnSpc>
            </a:pPr>
            <a:r>
              <a:rPr lang="cs-CZ" sz="4400" b="1" strike="noStrike" spc="-1" dirty="0">
                <a:solidFill>
                  <a:srgbClr val="000000"/>
                </a:solidFill>
                <a:latin typeface="Calibri Light"/>
              </a:rPr>
              <a:t>URAN</a:t>
            </a:r>
            <a:r>
              <a:rPr lang="cs-CZ" sz="4400" b="0" strike="noStrike" spc="-1" dirty="0">
                <a:solidFill>
                  <a:srgbClr val="000000"/>
                </a:solidFill>
                <a:latin typeface="Calibri Light"/>
              </a:rPr>
              <a:t> – </a:t>
            </a:r>
            <a:endParaRPr lang="cs-CZ" sz="4400" b="0" strike="noStrike" spc="-1" dirty="0">
              <a:solidFill>
                <a:srgbClr val="000000"/>
              </a:solidFill>
              <a:latin typeface="Calibri"/>
            </a:endParaRPr>
          </a:p>
        </p:txBody>
      </p:sp>
      <p:sp>
        <p:nvSpPr>
          <p:cNvPr id="236" name="TextShape 2"/>
          <p:cNvSpPr txBox="1"/>
          <p:nvPr/>
        </p:nvSpPr>
        <p:spPr>
          <a:xfrm>
            <a:off x="1427520" y="2389680"/>
            <a:ext cx="9572640" cy="73152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cs-CZ" sz="1000" b="0" strike="noStrike" spc="-1">
                <a:solidFill>
                  <a:srgbClr val="000000"/>
                </a:solidFill>
                <a:latin typeface="Calibri"/>
              </a:rPr>
              <a:t> </a:t>
            </a:r>
          </a:p>
        </p:txBody>
      </p:sp>
      <p:pic>
        <p:nvPicPr>
          <p:cNvPr id="237" name="Obrázek 4"/>
          <p:cNvPicPr/>
          <p:nvPr/>
        </p:nvPicPr>
        <p:blipFill>
          <a:blip r:embed="rId2" cstate="print"/>
          <a:stretch/>
        </p:blipFill>
        <p:spPr>
          <a:xfrm>
            <a:off x="5432544" y="3228480"/>
            <a:ext cx="5651040" cy="3390480"/>
          </a:xfrm>
          <a:prstGeom prst="rect">
            <a:avLst/>
          </a:prstGeom>
          <a:ln>
            <a:noFill/>
          </a:ln>
        </p:spPr>
      </p:pic>
      <p:pic>
        <p:nvPicPr>
          <p:cNvPr id="238" name="Obrázek 5"/>
          <p:cNvPicPr/>
          <p:nvPr/>
        </p:nvPicPr>
        <p:blipFill>
          <a:blip r:embed="rId3" cstate="print"/>
          <a:stretch/>
        </p:blipFill>
        <p:spPr>
          <a:xfrm>
            <a:off x="911424" y="3228480"/>
            <a:ext cx="4520640" cy="3390480"/>
          </a:xfrm>
          <a:prstGeom prst="rect">
            <a:avLst/>
          </a:prstGeom>
          <a:ln>
            <a:noFill/>
          </a:ln>
        </p:spPr>
      </p:pic>
      <p:pic>
        <p:nvPicPr>
          <p:cNvPr id="239" name="Obrázek 7"/>
          <p:cNvPicPr/>
          <p:nvPr/>
        </p:nvPicPr>
        <p:blipFill>
          <a:blip r:embed="rId4" cstate="print"/>
          <a:stretch/>
        </p:blipFill>
        <p:spPr>
          <a:xfrm>
            <a:off x="9190079" y="260648"/>
            <a:ext cx="2922240" cy="2104200"/>
          </a:xfrm>
          <a:prstGeom prst="rect">
            <a:avLst/>
          </a:prstGeom>
          <a:ln>
            <a:noFill/>
          </a:ln>
        </p:spPr>
      </p:pic>
      <p:sp>
        <p:nvSpPr>
          <p:cNvPr id="240" name="CustomShape 3"/>
          <p:cNvSpPr/>
          <p:nvPr/>
        </p:nvSpPr>
        <p:spPr>
          <a:xfrm>
            <a:off x="3553287" y="1864911"/>
            <a:ext cx="6687569" cy="170676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a:lnSpc>
                <a:spcPct val="90000"/>
              </a:lnSpc>
              <a:spcBef>
                <a:spcPts val="1001"/>
              </a:spcBef>
            </a:pPr>
            <a:endParaRPr lang="cs-CZ" b="0" strike="noStrike" spc="-1" dirty="0">
              <a:latin typeface="Arial"/>
            </a:endParaRPr>
          </a:p>
          <a:p>
            <a:pPr>
              <a:lnSpc>
                <a:spcPct val="90000"/>
              </a:lnSpc>
              <a:spcBef>
                <a:spcPts val="1001"/>
              </a:spcBef>
            </a:pPr>
            <a:r>
              <a:rPr lang="cs-CZ" b="1" strike="noStrike" spc="-1" dirty="0">
                <a:solidFill>
                  <a:srgbClr val="000000"/>
                </a:solidFill>
                <a:latin typeface="Calibri"/>
              </a:rPr>
              <a:t>Protonové číslo:</a:t>
            </a:r>
            <a:r>
              <a:rPr lang="cs-CZ" b="0" strike="noStrike" spc="-1" dirty="0">
                <a:solidFill>
                  <a:srgbClr val="000000"/>
                </a:solidFill>
                <a:latin typeface="Calibri"/>
              </a:rPr>
              <a:t> 92, </a:t>
            </a:r>
            <a:r>
              <a:rPr lang="cs-CZ" b="1" strike="noStrike" spc="-1" dirty="0">
                <a:solidFill>
                  <a:srgbClr val="000000"/>
                </a:solidFill>
                <a:latin typeface="Calibri"/>
              </a:rPr>
              <a:t>Teplota tání:</a:t>
            </a:r>
            <a:r>
              <a:rPr lang="cs-CZ" b="0" strike="noStrike" spc="-1" dirty="0">
                <a:solidFill>
                  <a:srgbClr val="000000"/>
                </a:solidFill>
                <a:latin typeface="Calibri"/>
              </a:rPr>
              <a:t> 1 130 °C, </a:t>
            </a:r>
            <a:r>
              <a:rPr lang="cs-CZ" b="1" strike="noStrike" spc="-1" dirty="0">
                <a:solidFill>
                  <a:srgbClr val="000000"/>
                </a:solidFill>
                <a:latin typeface="Calibri"/>
              </a:rPr>
              <a:t>Teplota varu:</a:t>
            </a:r>
            <a:r>
              <a:rPr lang="cs-CZ" b="0" strike="noStrike" spc="-1" dirty="0">
                <a:solidFill>
                  <a:srgbClr val="000000"/>
                </a:solidFill>
                <a:latin typeface="Calibri"/>
              </a:rPr>
              <a:t> 3 900 °C, </a:t>
            </a:r>
            <a:r>
              <a:rPr lang="cs-CZ" b="1" strike="noStrike" spc="-1" dirty="0">
                <a:solidFill>
                  <a:srgbClr val="000000"/>
                </a:solidFill>
                <a:latin typeface="Calibri"/>
              </a:rPr>
              <a:t>Molární hmotnost:</a:t>
            </a:r>
            <a:r>
              <a:rPr lang="cs-CZ" b="0" strike="noStrike" spc="-1" dirty="0">
                <a:solidFill>
                  <a:srgbClr val="000000"/>
                </a:solidFill>
                <a:latin typeface="Calibri"/>
              </a:rPr>
              <a:t> 238,03 g·mol</a:t>
            </a:r>
            <a:r>
              <a:rPr lang="cs-CZ" b="0" strike="noStrike" spc="-1" baseline="30000" dirty="0">
                <a:solidFill>
                  <a:srgbClr val="000000"/>
                </a:solidFill>
                <a:latin typeface="Calibri"/>
              </a:rPr>
              <a:t>-1</a:t>
            </a:r>
            <a:r>
              <a:rPr lang="cs-CZ" b="0" strike="noStrike" spc="-1" dirty="0">
                <a:solidFill>
                  <a:srgbClr val="000000"/>
                </a:solidFill>
                <a:latin typeface="Calibri"/>
              </a:rPr>
              <a:t>, </a:t>
            </a:r>
            <a:r>
              <a:rPr lang="cs-CZ" b="1" strike="noStrike" spc="-1" dirty="0">
                <a:solidFill>
                  <a:srgbClr val="000000"/>
                </a:solidFill>
                <a:latin typeface="Calibri"/>
              </a:rPr>
              <a:t>Hustota:</a:t>
            </a:r>
            <a:r>
              <a:rPr lang="cs-CZ" b="0" strike="noStrike" spc="-1" dirty="0">
                <a:solidFill>
                  <a:srgbClr val="000000"/>
                </a:solidFill>
                <a:latin typeface="Calibri"/>
              </a:rPr>
              <a:t> 19 050 kg·m</a:t>
            </a:r>
            <a:r>
              <a:rPr lang="cs-CZ" b="0" strike="noStrike" spc="-1" baseline="30000" dirty="0">
                <a:solidFill>
                  <a:srgbClr val="000000"/>
                </a:solidFill>
                <a:latin typeface="Calibri"/>
              </a:rPr>
              <a:t>-3 </a:t>
            </a:r>
            <a:endParaRPr lang="cs-CZ" b="0" strike="noStrike" spc="-1" dirty="0">
              <a:latin typeface="Arial"/>
            </a:endParaRPr>
          </a:p>
          <a:p>
            <a:pPr>
              <a:lnSpc>
                <a:spcPct val="90000"/>
              </a:lnSpc>
              <a:spcBef>
                <a:spcPts val="1001"/>
              </a:spcBef>
            </a:pPr>
            <a:endParaRPr lang="cs-CZ" b="0" strike="noStrike" spc="-1" dirty="0">
              <a:latin typeface="Arial"/>
            </a:endParaRPr>
          </a:p>
        </p:txBody>
      </p:sp>
      <p:sp>
        <p:nvSpPr>
          <p:cNvPr id="241" name="CustomShape 4"/>
          <p:cNvSpPr/>
          <p:nvPr/>
        </p:nvSpPr>
        <p:spPr>
          <a:xfrm>
            <a:off x="3478243" y="414575"/>
            <a:ext cx="5786880" cy="156820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79388" indent="-179388">
              <a:lnSpc>
                <a:spcPct val="100000"/>
              </a:lnSpc>
              <a:buFont typeface="Arial" pitchFamily="34" charset="0"/>
              <a:buChar char="•"/>
            </a:pPr>
            <a:r>
              <a:rPr lang="cs-CZ" sz="2400" b="1" spc="-1" dirty="0">
                <a:solidFill>
                  <a:srgbClr val="FF0000"/>
                </a:solidFill>
                <a:latin typeface="Calibri"/>
              </a:rPr>
              <a:t>nejtěžší přirozeně se vyskytující prvek na Zemi (Z=92)</a:t>
            </a:r>
          </a:p>
          <a:p>
            <a:pPr marL="179388" indent="-179388">
              <a:lnSpc>
                <a:spcPct val="100000"/>
              </a:lnSpc>
              <a:buFont typeface="Arial" pitchFamily="34" charset="0"/>
              <a:buChar char="•"/>
            </a:pPr>
            <a:r>
              <a:rPr lang="cs-CZ" sz="2400" b="1" strike="noStrike" spc="-1" dirty="0">
                <a:solidFill>
                  <a:srgbClr val="FF0000"/>
                </a:solidFill>
                <a:latin typeface="Calibri"/>
              </a:rPr>
              <a:t>prvek s „nakumulovanou silou supernov“</a:t>
            </a:r>
            <a:endParaRPr lang="cs-CZ" sz="2400" b="1" strike="noStrike" spc="-1" dirty="0">
              <a:solidFill>
                <a:srgbClr val="FF0000"/>
              </a:solidFill>
              <a:latin typeface="Arial"/>
            </a:endParaRPr>
          </a:p>
          <a:p>
            <a:pPr marL="179388" indent="-179388">
              <a:lnSpc>
                <a:spcPct val="100000"/>
              </a:lnSpc>
              <a:buFont typeface="Arial" pitchFamily="34" charset="0"/>
              <a:buChar char="•"/>
            </a:pPr>
            <a:r>
              <a:rPr lang="cs-CZ" sz="2400" b="1" strike="noStrike" spc="-1" dirty="0">
                <a:solidFill>
                  <a:srgbClr val="FF0000"/>
                </a:solidFill>
                <a:latin typeface="Calibri"/>
              </a:rPr>
              <a:t>objev U změnil svět od základu</a:t>
            </a:r>
            <a:endParaRPr lang="cs-CZ" sz="2400" b="1" strike="noStrike" spc="-1" dirty="0">
              <a:solidFill>
                <a:srgbClr val="FF0000"/>
              </a:solidFill>
              <a:latin typeface="Arial"/>
            </a:endParaRPr>
          </a:p>
        </p:txBody>
      </p:sp>
      <p:sp>
        <p:nvSpPr>
          <p:cNvPr id="10" name="TextovéPole 9">
            <a:extLst>
              <a:ext uri="{FF2B5EF4-FFF2-40B4-BE49-F238E27FC236}">
                <a16:creationId xmlns:a16="http://schemas.microsoft.com/office/drawing/2014/main" id="{3A5544B9-310F-47CE-BEC1-FF32C1E1C64A}"/>
              </a:ext>
            </a:extLst>
          </p:cNvPr>
          <p:cNvSpPr txBox="1"/>
          <p:nvPr/>
        </p:nvSpPr>
        <p:spPr>
          <a:xfrm>
            <a:off x="743741" y="980728"/>
            <a:ext cx="2809546" cy="2031325"/>
          </a:xfrm>
          <a:prstGeom prst="rect">
            <a:avLst/>
          </a:prstGeom>
          <a:noFill/>
        </p:spPr>
        <p:txBody>
          <a:bodyPr wrap="square">
            <a:spAutoFit/>
          </a:bodyPr>
          <a:lstStyle/>
          <a:p>
            <a:r>
              <a:rPr lang="cs-CZ" dirty="0"/>
              <a:t>Roku 1789 objevil německý chemik a lékárník </a:t>
            </a:r>
            <a:r>
              <a:rPr lang="cs-CZ" b="1" dirty="0">
                <a:solidFill>
                  <a:srgbClr val="FF0000"/>
                </a:solidFill>
              </a:rPr>
              <a:t>Martin Heinrich </a:t>
            </a:r>
            <a:r>
              <a:rPr lang="cs-CZ" b="1" dirty="0" err="1">
                <a:solidFill>
                  <a:srgbClr val="FF0000"/>
                </a:solidFill>
              </a:rPr>
              <a:t>Klaproth</a:t>
            </a:r>
            <a:r>
              <a:rPr lang="cs-CZ" b="1" dirty="0">
                <a:solidFill>
                  <a:srgbClr val="FF0000"/>
                </a:solidFill>
              </a:rPr>
              <a:t> </a:t>
            </a:r>
            <a:r>
              <a:rPr lang="cs-CZ" dirty="0"/>
              <a:t>novou rudu. Vymyslel si pro ni název uran podle planety, objevené právě v tomto desetiletí.</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2" name="Rectangle 271">
            <a:extLst>
              <a:ext uri="{FF2B5EF4-FFF2-40B4-BE49-F238E27FC236}">
                <a16:creationId xmlns:a16="http://schemas.microsoft.com/office/drawing/2014/main" id="{F1BBBE79-C427-480A-88F3-4BBC7C8C3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Shape 1"/>
          <p:cNvSpPr txBox="1"/>
          <p:nvPr/>
        </p:nvSpPr>
        <p:spPr>
          <a:xfrm>
            <a:off x="532015" y="4495568"/>
            <a:ext cx="3861960" cy="190523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strike="noStrike" kern="1200" spc="-1">
                <a:solidFill>
                  <a:schemeClr val="tx1"/>
                </a:solidFill>
                <a:latin typeface="+mj-lt"/>
                <a:ea typeface="+mj-ea"/>
                <a:cs typeface="+mj-cs"/>
              </a:rPr>
              <a:t>Izolace URANU</a:t>
            </a:r>
            <a:endParaRPr lang="en-US" sz="3200" b="0" strike="noStrike" kern="1200" spc="-1">
              <a:solidFill>
                <a:schemeClr val="tx1"/>
              </a:solidFill>
              <a:latin typeface="+mj-lt"/>
              <a:ea typeface="+mj-ea"/>
              <a:cs typeface="+mj-cs"/>
            </a:endParaRPr>
          </a:p>
        </p:txBody>
      </p:sp>
      <p:sp>
        <p:nvSpPr>
          <p:cNvPr id="274" name="Rectangle 273">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1"/>
            <a:ext cx="11231745"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7" name="Obrázek 6"/>
          <p:cNvPicPr/>
          <p:nvPr/>
        </p:nvPicPr>
        <p:blipFill rotWithShape="1">
          <a:blip r:embed="rId2" cstate="print"/>
          <a:srcRect t="2637" r="3" b="19814"/>
          <a:stretch/>
        </p:blipFill>
        <p:spPr>
          <a:xfrm>
            <a:off x="838200" y="364143"/>
            <a:ext cx="3335789" cy="3426462"/>
          </a:xfrm>
          <a:prstGeom prst="rect">
            <a:avLst/>
          </a:prstGeom>
        </p:spPr>
      </p:pic>
      <p:pic>
        <p:nvPicPr>
          <p:cNvPr id="2" name="Obrázek 1">
            <a:extLst>
              <a:ext uri="{FF2B5EF4-FFF2-40B4-BE49-F238E27FC236}">
                <a16:creationId xmlns:a16="http://schemas.microsoft.com/office/drawing/2014/main" id="{483FADA3-4240-B5DF-64FD-C066EADCEDEB}"/>
              </a:ext>
            </a:extLst>
          </p:cNvPr>
          <p:cNvPicPr>
            <a:picLocks noChangeAspect="1"/>
          </p:cNvPicPr>
          <p:nvPr/>
        </p:nvPicPr>
        <p:blipFill rotWithShape="1">
          <a:blip r:embed="rId3"/>
          <a:srcRect l="22789" r="8927" b="1"/>
          <a:stretch/>
        </p:blipFill>
        <p:spPr>
          <a:xfrm rot="16200000">
            <a:off x="4421641" y="408896"/>
            <a:ext cx="3426462" cy="3336953"/>
          </a:xfrm>
          <a:prstGeom prst="rect">
            <a:avLst/>
          </a:prstGeom>
        </p:spPr>
      </p:pic>
      <p:pic>
        <p:nvPicPr>
          <p:cNvPr id="266" name="Obrázek 5"/>
          <p:cNvPicPr/>
          <p:nvPr/>
        </p:nvPicPr>
        <p:blipFill rotWithShape="1">
          <a:blip r:embed="rId4" cstate="print"/>
          <a:srcRect l="2612" r="1" b="1"/>
          <a:stretch/>
        </p:blipFill>
        <p:spPr>
          <a:xfrm>
            <a:off x="8095756" y="364142"/>
            <a:ext cx="3336953" cy="3426462"/>
          </a:xfrm>
          <a:prstGeom prst="rect">
            <a:avLst/>
          </a:prstGeom>
        </p:spPr>
      </p:pic>
      <p:sp>
        <p:nvSpPr>
          <p:cNvPr id="278" name="Rectangle 277">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37444" y="5460209"/>
            <a:ext cx="179036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TextShape 2"/>
          <p:cNvSpPr txBox="1"/>
          <p:nvPr/>
        </p:nvSpPr>
        <p:spPr>
          <a:xfrm>
            <a:off x="4709767" y="4495568"/>
            <a:ext cx="7305252" cy="1905232"/>
          </a:xfrm>
          <a:prstGeom prst="rect">
            <a:avLst/>
          </a:prstGeom>
        </p:spPr>
        <p:txBody>
          <a:bodyPr vert="horz" lIns="91440" tIns="45720" rIns="91440" bIns="45720" rtlCol="0" anchor="ctr">
            <a:noAutofit/>
          </a:bodyPr>
          <a:lstStyle/>
          <a:p>
            <a:pPr marL="228600" indent="-228600">
              <a:lnSpc>
                <a:spcPct val="90000"/>
              </a:lnSpc>
              <a:spcBef>
                <a:spcPts val="1001"/>
              </a:spcBef>
              <a:buClr>
                <a:srgbClr val="FFFFFF"/>
              </a:buClr>
              <a:buFont typeface="Arial" panose="020B0604020202020204" pitchFamily="34" charset="0"/>
              <a:buChar char="•"/>
            </a:pPr>
            <a:r>
              <a:rPr lang="en-US" sz="2400" b="1" strike="noStrike" spc="-1" dirty="0"/>
              <a:t>Eugène-Melchior </a:t>
            </a:r>
            <a:r>
              <a:rPr lang="en-US" sz="2400" b="1" strike="noStrike" spc="-1" dirty="0" err="1"/>
              <a:t>Péligot</a:t>
            </a:r>
            <a:r>
              <a:rPr lang="en-US" sz="2400" b="1" strike="noStrike" spc="-1" dirty="0"/>
              <a:t> </a:t>
            </a:r>
            <a:r>
              <a:rPr lang="en-US" sz="2400" dirty="0"/>
              <a:t>[</a:t>
            </a:r>
            <a:r>
              <a:rPr lang="en-US" sz="2400" dirty="0" err="1"/>
              <a:t>péligò</a:t>
            </a:r>
            <a:r>
              <a:rPr lang="en-US" sz="2400" dirty="0"/>
              <a:t>]</a:t>
            </a:r>
            <a:r>
              <a:rPr lang="en-US" sz="2400" b="1" strike="noStrike" spc="-1" dirty="0"/>
              <a:t> </a:t>
            </a:r>
            <a:r>
              <a:rPr lang="en-US" sz="2400" b="0" strike="noStrike" spc="-1" dirty="0"/>
              <a:t>(1811–1890, </a:t>
            </a:r>
            <a:r>
              <a:rPr lang="en-US" sz="2400" b="0" strike="noStrike" spc="-1" dirty="0" err="1"/>
              <a:t>Paříž</a:t>
            </a:r>
            <a:r>
              <a:rPr lang="en-US" sz="2400" b="0" strike="noStrike" spc="-1" dirty="0"/>
              <a:t>)</a:t>
            </a:r>
          </a:p>
          <a:p>
            <a:pPr marL="228600" indent="-228600">
              <a:lnSpc>
                <a:spcPct val="90000"/>
              </a:lnSpc>
              <a:spcBef>
                <a:spcPts val="1001"/>
              </a:spcBef>
              <a:buClr>
                <a:srgbClr val="FFFFFF"/>
              </a:buClr>
              <a:buFont typeface="Arial" panose="020B0604020202020204" pitchFamily="34" charset="0"/>
              <a:buChar char="•"/>
            </a:pPr>
            <a:r>
              <a:rPr lang="en-US" sz="2400" b="0" strike="noStrike" spc="-1" dirty="0" err="1"/>
              <a:t>francouzský</a:t>
            </a:r>
            <a:r>
              <a:rPr lang="en-US" sz="2400" b="0" strike="noStrike" spc="-1" dirty="0"/>
              <a:t> </a:t>
            </a:r>
            <a:r>
              <a:rPr lang="en-US" sz="2400" b="0" strike="noStrike" spc="-1" dirty="0" err="1"/>
              <a:t>chemik</a:t>
            </a:r>
            <a:endParaRPr lang="en-US" sz="2400" b="0" strike="noStrike" spc="-1" dirty="0"/>
          </a:p>
          <a:p>
            <a:pPr marL="228600" indent="-228600">
              <a:lnSpc>
                <a:spcPct val="90000"/>
              </a:lnSpc>
              <a:spcBef>
                <a:spcPts val="1001"/>
              </a:spcBef>
              <a:buClr>
                <a:srgbClr val="FFFFFF"/>
              </a:buClr>
              <a:buFont typeface="Arial" panose="020B0604020202020204" pitchFamily="34" charset="0"/>
              <a:buChar char="•"/>
            </a:pPr>
            <a:r>
              <a:rPr lang="en-US" sz="2400" b="0" strike="noStrike" spc="-1" dirty="0"/>
              <a:t>1841 </a:t>
            </a:r>
            <a:r>
              <a:rPr lang="en-US" sz="2400" b="0" strike="noStrike" spc="-1" dirty="0" err="1"/>
              <a:t>jako</a:t>
            </a:r>
            <a:r>
              <a:rPr lang="en-US" sz="2400" b="0" strike="noStrike" spc="-1" dirty="0"/>
              <a:t> </a:t>
            </a:r>
            <a:r>
              <a:rPr lang="en-US" sz="2400" b="0" strike="noStrike" spc="-1" dirty="0" err="1"/>
              <a:t>první</a:t>
            </a:r>
            <a:r>
              <a:rPr lang="en-US" sz="2400" b="0" strike="noStrike" spc="-1" dirty="0"/>
              <a:t> </a:t>
            </a:r>
            <a:r>
              <a:rPr lang="en-US" sz="2400" b="0" strike="noStrike" spc="-1" dirty="0" err="1"/>
              <a:t>izoloval</a:t>
            </a:r>
            <a:r>
              <a:rPr lang="en-US" sz="2400" b="0" strike="noStrike" spc="-1" dirty="0"/>
              <a:t> </a:t>
            </a:r>
            <a:r>
              <a:rPr lang="en-US" sz="2400" b="0" strike="noStrike" spc="-1" dirty="0" err="1"/>
              <a:t>čistý</a:t>
            </a:r>
            <a:r>
              <a:rPr lang="en-US" sz="2400" b="0" strike="noStrike" spc="-1" dirty="0"/>
              <a:t> </a:t>
            </a:r>
            <a:r>
              <a:rPr lang="en-US" sz="2400" b="0" strike="noStrike" spc="-1" dirty="0" err="1"/>
              <a:t>kovový</a:t>
            </a:r>
            <a:r>
              <a:rPr lang="en-US" sz="2400" b="0" strike="noStrike" spc="-1" dirty="0"/>
              <a:t> </a:t>
            </a:r>
            <a:r>
              <a:rPr lang="en-US" sz="2400" b="0" strike="noStrike" spc="-1" dirty="0" err="1"/>
              <a:t>uran</a:t>
            </a:r>
            <a:r>
              <a:rPr lang="en-US" sz="2400" b="0" strike="noStrike" spc="-1" dirty="0"/>
              <a:t> a </a:t>
            </a:r>
            <a:r>
              <a:rPr lang="en-US" sz="2400" b="0" strike="noStrike" spc="-1" dirty="0" err="1"/>
              <a:t>použil</a:t>
            </a:r>
            <a:r>
              <a:rPr lang="en-US" sz="2400" b="0" strike="noStrike" spc="-1" dirty="0"/>
              <a:t> </a:t>
            </a:r>
            <a:r>
              <a:rPr lang="en-US" sz="2400" b="0" strike="noStrike" spc="-1" dirty="0" err="1"/>
              <a:t>termín</a:t>
            </a:r>
            <a:r>
              <a:rPr lang="en-US" sz="2400" b="0" strike="noStrike" spc="-1" dirty="0"/>
              <a:t> „uranyl“ (pro </a:t>
            </a:r>
            <a:r>
              <a:rPr lang="en-US" sz="2400" b="0" strike="noStrike" spc="-1" dirty="0" err="1"/>
              <a:t>označení</a:t>
            </a:r>
            <a:r>
              <a:rPr lang="en-US" sz="2400" b="0" strike="noStrike" spc="-1" dirty="0"/>
              <a:t> </a:t>
            </a:r>
            <a:r>
              <a:rPr lang="en-US" sz="2400" b="0" strike="noStrike" spc="-1" dirty="0" err="1"/>
              <a:t>žlutých</a:t>
            </a:r>
            <a:r>
              <a:rPr lang="en-US" sz="2400" b="0" strike="noStrike" spc="-1" dirty="0"/>
              <a:t> </a:t>
            </a:r>
            <a:r>
              <a:rPr lang="en-US" sz="2400" b="0" strike="noStrike" spc="-1" dirty="0" err="1"/>
              <a:t>solí</a:t>
            </a:r>
            <a:r>
              <a:rPr lang="en-US" sz="2400" b="0" strike="noStrike" spc="-1" dirty="0"/>
              <a:t> </a:t>
            </a:r>
            <a:r>
              <a:rPr lang="en-US" sz="2400" b="0" strike="noStrike" spc="-1" dirty="0" err="1"/>
              <a:t>uranu</a:t>
            </a:r>
            <a:r>
              <a:rPr lang="en-US" sz="2400" b="0" strike="noStrike" spc="-1" dirty="0"/>
              <a:t>).</a:t>
            </a:r>
          </a:p>
          <a:p>
            <a:pPr marL="228600" indent="-228600">
              <a:lnSpc>
                <a:spcPct val="90000"/>
              </a:lnSpc>
              <a:spcBef>
                <a:spcPts val="1001"/>
              </a:spcBef>
              <a:buClr>
                <a:srgbClr val="FFFFFF"/>
              </a:buClr>
              <a:buFont typeface="Arial" panose="020B0604020202020204" pitchFamily="34" charset="0"/>
              <a:buChar char="•"/>
            </a:pPr>
            <a:r>
              <a:rPr lang="en-US" sz="2400" b="0" strike="noStrike" spc="-1" dirty="0" err="1"/>
              <a:t>Uran</a:t>
            </a:r>
            <a:r>
              <a:rPr lang="en-US" sz="2400" b="0" strike="noStrike" spc="-1" dirty="0"/>
              <a:t> </a:t>
            </a:r>
            <a:r>
              <a:rPr lang="en-US" sz="2400" b="0" strike="noStrike" spc="-1" dirty="0" err="1"/>
              <a:t>začal</a:t>
            </a:r>
            <a:r>
              <a:rPr lang="en-US" sz="2400" b="0" strike="noStrike" spc="-1" dirty="0"/>
              <a:t> </a:t>
            </a:r>
            <a:r>
              <a:rPr lang="en-US" sz="2400" b="0" strike="noStrike" spc="-1" dirty="0" err="1"/>
              <a:t>být</a:t>
            </a:r>
            <a:r>
              <a:rPr lang="en-US" sz="2400" b="0" strike="noStrike" spc="-1" dirty="0"/>
              <a:t> </a:t>
            </a:r>
            <a:r>
              <a:rPr lang="en-US" sz="2400" b="0" strike="noStrike" spc="-1" dirty="0" err="1"/>
              <a:t>zajímavý</a:t>
            </a:r>
            <a:r>
              <a:rPr lang="en-US" sz="2400" b="0" strike="noStrike" spc="-1" dirty="0"/>
              <a:t> pro </a:t>
            </a:r>
            <a:r>
              <a:rPr lang="en-US" sz="2400" b="0" strike="noStrike" spc="-1" dirty="0" err="1"/>
              <a:t>barvení</a:t>
            </a:r>
            <a:r>
              <a:rPr lang="en-US" sz="2400" b="0" strike="noStrike" spc="-1" dirty="0"/>
              <a:t> </a:t>
            </a:r>
            <a:r>
              <a:rPr lang="en-US" sz="2400" b="0" strike="noStrike" spc="-1" dirty="0" err="1"/>
              <a:t>skla</a:t>
            </a:r>
            <a:r>
              <a:rPr lang="en-US" sz="2400" b="0" strike="noStrike" spc="-1" dirty="0"/>
              <a:t>, </a:t>
            </a:r>
            <a:r>
              <a:rPr lang="en-US" sz="2400" b="0" strike="noStrike" spc="-1" dirty="0" err="1"/>
              <a:t>stále</a:t>
            </a:r>
            <a:r>
              <a:rPr lang="en-US" sz="2400" b="0" strike="noStrike" spc="-1" dirty="0"/>
              <a:t> </a:t>
            </a:r>
            <a:r>
              <a:rPr lang="en-US" sz="2400" b="0" strike="noStrike" spc="-1" dirty="0" err="1"/>
              <a:t>však</a:t>
            </a:r>
            <a:r>
              <a:rPr lang="en-US" sz="2400" b="0" strike="noStrike" spc="-1" dirty="0"/>
              <a:t> </a:t>
            </a:r>
            <a:r>
              <a:rPr lang="en-US" sz="2400" b="0" strike="noStrike" spc="-1" dirty="0" err="1"/>
              <a:t>trpělivě</a:t>
            </a:r>
            <a:r>
              <a:rPr lang="en-US" sz="2400" b="0" strike="noStrike" spc="-1" dirty="0"/>
              <a:t> </a:t>
            </a:r>
            <a:r>
              <a:rPr lang="en-US" sz="2400" b="0" strike="noStrike" spc="-1" dirty="0" err="1"/>
              <a:t>čekal</a:t>
            </a:r>
            <a:r>
              <a:rPr lang="en-US" sz="2400" b="0" strike="noStrike" spc="-1" dirty="0"/>
              <a:t>, </a:t>
            </a:r>
            <a:r>
              <a:rPr lang="en-US" sz="2400" b="0" strike="noStrike" spc="-1" dirty="0" err="1"/>
              <a:t>až</a:t>
            </a:r>
            <a:r>
              <a:rPr lang="en-US" sz="2400" b="0" strike="noStrike" spc="-1" dirty="0"/>
              <a:t> </a:t>
            </a:r>
            <a:r>
              <a:rPr lang="en-US" sz="2400" b="0" strike="noStrike" spc="-1" dirty="0" err="1"/>
              <a:t>přijde</a:t>
            </a:r>
            <a:r>
              <a:rPr lang="en-US" sz="2400" b="0" strike="noStrike" spc="-1" dirty="0"/>
              <a:t> </a:t>
            </a:r>
            <a:r>
              <a:rPr lang="en-US" sz="2400" b="0" strike="noStrike" spc="-1" dirty="0" err="1"/>
              <a:t>jeho</a:t>
            </a:r>
            <a:r>
              <a:rPr lang="en-US" sz="2400" b="0" strike="noStrike" spc="-1" dirty="0"/>
              <a:t> </a:t>
            </a:r>
            <a:r>
              <a:rPr lang="en-US" sz="2400" b="0" strike="noStrike" spc="-1" dirty="0" err="1"/>
              <a:t>čas</a:t>
            </a:r>
            <a:r>
              <a:rPr lang="en-US" sz="2400" b="0" strike="noStrike" spc="-1" dirty="0"/>
              <a:t>…</a:t>
            </a:r>
          </a:p>
        </p:txBody>
      </p:sp>
    </p:spTree>
    <p:extLst>
      <p:ext uri="{BB962C8B-B14F-4D97-AF65-F5344CB8AC3E}">
        <p14:creationId xmlns:p14="http://schemas.microsoft.com/office/powerpoint/2010/main" val="1747463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8" name="Obrázek 4"/>
          <p:cNvPicPr/>
          <p:nvPr/>
        </p:nvPicPr>
        <p:blipFill>
          <a:blip r:embed="rId2" cstate="print"/>
          <a:stretch/>
        </p:blipFill>
        <p:spPr>
          <a:xfrm>
            <a:off x="960" y="777960"/>
            <a:ext cx="12190560" cy="6079680"/>
          </a:xfrm>
          <a:prstGeom prst="rect">
            <a:avLst/>
          </a:prstGeom>
          <a:ln>
            <a:noFill/>
          </a:ln>
        </p:spPr>
      </p:pic>
      <p:sp>
        <p:nvSpPr>
          <p:cNvPr id="229" name="TextShape 1"/>
          <p:cNvSpPr txBox="1"/>
          <p:nvPr/>
        </p:nvSpPr>
        <p:spPr>
          <a:xfrm>
            <a:off x="488063" y="171894"/>
            <a:ext cx="10515360" cy="626040"/>
          </a:xfrm>
          <a:prstGeom prst="rect">
            <a:avLst/>
          </a:prstGeom>
          <a:noFill/>
          <a:ln>
            <a:noFill/>
          </a:ln>
        </p:spPr>
        <p:txBody>
          <a:bodyPr anchor="ctr">
            <a:normAutofit fontScale="92500" lnSpcReduction="10000"/>
          </a:bodyPr>
          <a:lstStyle/>
          <a:p>
            <a:pPr>
              <a:lnSpc>
                <a:spcPct val="90000"/>
              </a:lnSpc>
            </a:pPr>
            <a:r>
              <a:rPr lang="cs-CZ" sz="4400" b="0" strike="noStrike" spc="-1" dirty="0">
                <a:solidFill>
                  <a:srgbClr val="FFFFFF"/>
                </a:solidFill>
                <a:latin typeface="Calibri Light"/>
              </a:rPr>
              <a:t>OBROVSKÁ ENERGIE URANU</a:t>
            </a:r>
            <a:endParaRPr lang="cs-CZ" sz="4400" b="0" strike="noStrike" spc="-1" dirty="0">
              <a:solidFill>
                <a:srgbClr val="000000"/>
              </a:solidFill>
              <a:latin typeface="Calibri"/>
            </a:endParaRPr>
          </a:p>
        </p:txBody>
      </p:sp>
      <p:sp>
        <p:nvSpPr>
          <p:cNvPr id="230" name="TextShape 2"/>
          <p:cNvSpPr txBox="1"/>
          <p:nvPr/>
        </p:nvSpPr>
        <p:spPr>
          <a:xfrm>
            <a:off x="384594" y="1767939"/>
            <a:ext cx="6443584" cy="4350960"/>
          </a:xfrm>
          <a:prstGeom prst="rect">
            <a:avLst/>
          </a:prstGeom>
          <a:noFill/>
          <a:ln>
            <a:noFill/>
          </a:ln>
        </p:spPr>
        <p:txBody>
          <a:bodyPr>
            <a:noAutofit/>
          </a:bodyPr>
          <a:lstStyle/>
          <a:p>
            <a:pPr marL="228600" indent="-228240">
              <a:lnSpc>
                <a:spcPct val="90000"/>
              </a:lnSpc>
              <a:spcBef>
                <a:spcPts val="1001"/>
              </a:spcBef>
              <a:buClr>
                <a:srgbClr val="FFFFFF"/>
              </a:buClr>
              <a:buFont typeface="Arial"/>
              <a:buChar char="•"/>
            </a:pPr>
            <a:r>
              <a:rPr lang="cs-CZ" sz="2400" b="0" strike="noStrike" spc="-1" dirty="0">
                <a:solidFill>
                  <a:srgbClr val="FF0000"/>
                </a:solidFill>
                <a:latin typeface="Calibri"/>
              </a:rPr>
              <a:t>H, He, (Li) </a:t>
            </a:r>
            <a:r>
              <a:rPr lang="cs-CZ" sz="2400" b="0" strike="noStrike" spc="-1" dirty="0">
                <a:solidFill>
                  <a:srgbClr val="FFFFFF"/>
                </a:solidFill>
                <a:latin typeface="Calibri"/>
              </a:rPr>
              <a:t>– prvotní </a:t>
            </a:r>
            <a:r>
              <a:rPr lang="cs-CZ" sz="2400" b="0" strike="noStrike" spc="-1" dirty="0" err="1">
                <a:solidFill>
                  <a:srgbClr val="FFFFFF"/>
                </a:solidFill>
                <a:latin typeface="Calibri"/>
              </a:rPr>
              <a:t>nukleogeneze</a:t>
            </a:r>
            <a:r>
              <a:rPr lang="cs-CZ" sz="2400" b="0" strike="noStrike" spc="-1" dirty="0">
                <a:solidFill>
                  <a:srgbClr val="FFFFFF"/>
                </a:solidFill>
                <a:latin typeface="Calibri"/>
              </a:rPr>
              <a:t> (celý vesmír do cca. 3 vteřin po velkém třesku) + jaderná fůze           v prvních hvězdách</a:t>
            </a:r>
          </a:p>
          <a:p>
            <a:pPr marL="228600" indent="-228240">
              <a:lnSpc>
                <a:spcPct val="90000"/>
              </a:lnSpc>
              <a:spcBef>
                <a:spcPts val="1001"/>
              </a:spcBef>
              <a:buClr>
                <a:srgbClr val="FFFFFF"/>
              </a:buClr>
              <a:buFont typeface="Arial"/>
              <a:buChar char="•"/>
            </a:pPr>
            <a:r>
              <a:rPr lang="cs-CZ" sz="2400" spc="-1" dirty="0">
                <a:solidFill>
                  <a:srgbClr val="FF0000"/>
                </a:solidFill>
                <a:latin typeface="Calibri"/>
              </a:rPr>
              <a:t>Li, </a:t>
            </a:r>
            <a:r>
              <a:rPr lang="cs-CZ" sz="2400" spc="-1" dirty="0" err="1">
                <a:solidFill>
                  <a:srgbClr val="FF0000"/>
                </a:solidFill>
                <a:latin typeface="Calibri"/>
              </a:rPr>
              <a:t>Be</a:t>
            </a:r>
            <a:r>
              <a:rPr lang="cs-CZ" sz="2400" spc="-1" dirty="0">
                <a:solidFill>
                  <a:srgbClr val="FF0000"/>
                </a:solidFill>
                <a:latin typeface="Calibri"/>
              </a:rPr>
              <a:t>, B</a:t>
            </a:r>
            <a:r>
              <a:rPr lang="cs-CZ" sz="2400" spc="-1" dirty="0">
                <a:solidFill>
                  <a:srgbClr val="FFFFFF"/>
                </a:solidFill>
                <a:latin typeface="Calibri"/>
              </a:rPr>
              <a:t>: specifický vznik v mezihvězdném prostoru (interakce produktů supernov                       s kosmickým zářením?)</a:t>
            </a:r>
            <a:r>
              <a:rPr lang="cs-CZ" sz="2400" dirty="0"/>
              <a:t>.</a:t>
            </a:r>
            <a:endParaRPr lang="cs-CZ" sz="2400" b="0" strike="noStrike" spc="-1" dirty="0">
              <a:solidFill>
                <a:srgbClr val="000000"/>
              </a:solidFill>
              <a:latin typeface="Calibri"/>
            </a:endParaRPr>
          </a:p>
          <a:p>
            <a:pPr marL="228600" indent="-228240">
              <a:lnSpc>
                <a:spcPct val="90000"/>
              </a:lnSpc>
              <a:spcBef>
                <a:spcPts val="1001"/>
              </a:spcBef>
              <a:buClr>
                <a:srgbClr val="FFFFFF"/>
              </a:buClr>
              <a:buFont typeface="Arial"/>
              <a:buChar char="•"/>
            </a:pPr>
            <a:r>
              <a:rPr lang="cs-CZ" sz="2400" b="0" strike="noStrike" spc="-1" dirty="0">
                <a:solidFill>
                  <a:srgbClr val="FF0000"/>
                </a:solidFill>
                <a:latin typeface="Calibri"/>
              </a:rPr>
              <a:t>Těžší prvky až po železo</a:t>
            </a:r>
            <a:r>
              <a:rPr lang="cs-CZ" sz="2400" b="0" strike="noStrike" spc="-1" dirty="0">
                <a:solidFill>
                  <a:srgbClr val="FFFFFF"/>
                </a:solidFill>
                <a:latin typeface="Calibri"/>
              </a:rPr>
              <a:t>: Obrovský tlak hmoty zažehl v nitrech hvězd termojadernou fúzi, jež po spotřebování H „spaluje“ hélium... následkem postupně vznikají těžší prvky až po železo</a:t>
            </a:r>
          </a:p>
          <a:p>
            <a:pPr marL="228600" indent="-228240">
              <a:lnSpc>
                <a:spcPct val="90000"/>
              </a:lnSpc>
              <a:spcBef>
                <a:spcPts val="1001"/>
              </a:spcBef>
              <a:buClr>
                <a:srgbClr val="FFFFFF"/>
              </a:buClr>
              <a:buFont typeface="Arial"/>
              <a:buChar char="•"/>
            </a:pPr>
            <a:r>
              <a:rPr lang="cs-CZ" sz="2400" b="1" spc="-1" dirty="0">
                <a:solidFill>
                  <a:srgbClr val="C00000"/>
                </a:solidFill>
                <a:latin typeface="Calibri"/>
              </a:rPr>
              <a:t>ANI JADERNÁ FŮZE OVŠEM NESTAČÍ K PRODUKCI PRVKŮ &gt;</a:t>
            </a:r>
            <a:r>
              <a:rPr lang="cs-CZ" sz="2400" b="1" spc="-1" dirty="0" err="1">
                <a:solidFill>
                  <a:srgbClr val="C00000"/>
                </a:solidFill>
                <a:latin typeface="Calibri"/>
              </a:rPr>
              <a:t>Fe</a:t>
            </a:r>
            <a:endParaRPr lang="cs-CZ" sz="2400" b="1" strike="noStrike" spc="-1" dirty="0">
              <a:solidFill>
                <a:srgbClr val="C00000"/>
              </a:solidFill>
              <a:latin typeface="Calibri"/>
            </a:endParaRPr>
          </a:p>
          <a:p>
            <a:pPr marL="228600" indent="-228240">
              <a:lnSpc>
                <a:spcPct val="90000"/>
              </a:lnSpc>
              <a:spcBef>
                <a:spcPts val="1001"/>
              </a:spcBef>
              <a:buClr>
                <a:srgbClr val="000000"/>
              </a:buClr>
              <a:buFont typeface="Arial"/>
              <a:buChar char="•"/>
            </a:pPr>
            <a:r>
              <a:rPr lang="cs-CZ" sz="2400" b="0" strike="noStrike" spc="-1" dirty="0">
                <a:solidFill>
                  <a:srgbClr val="000000"/>
                </a:solidFill>
                <a:latin typeface="Calibri"/>
              </a:rPr>
              <a:t> </a:t>
            </a:r>
          </a:p>
        </p:txBody>
      </p:sp>
      <p:pic>
        <p:nvPicPr>
          <p:cNvPr id="5" name="Obrázek 4"/>
          <p:cNvPicPr/>
          <p:nvPr/>
        </p:nvPicPr>
        <p:blipFill>
          <a:blip r:embed="rId3" cstate="print"/>
          <a:stretch/>
        </p:blipFill>
        <p:spPr>
          <a:xfrm>
            <a:off x="7762285" y="3943419"/>
            <a:ext cx="4011541" cy="1944216"/>
          </a:xfrm>
          <a:prstGeom prst="rect">
            <a:avLst/>
          </a:prstGeom>
          <a:ln>
            <a:noFill/>
          </a:ln>
        </p:spPr>
      </p:pic>
      <p:pic>
        <p:nvPicPr>
          <p:cNvPr id="6" name="Picture 2" descr="Image result for vazebná energie"/>
          <p:cNvPicPr>
            <a:picLocks noChangeAspect="1" noChangeArrowheads="1"/>
          </p:cNvPicPr>
          <p:nvPr/>
        </p:nvPicPr>
        <p:blipFill>
          <a:blip r:embed="rId4" cstate="print"/>
          <a:srcRect/>
          <a:stretch>
            <a:fillRect/>
          </a:stretch>
        </p:blipFill>
        <p:spPr bwMode="auto">
          <a:xfrm>
            <a:off x="7726165" y="1351131"/>
            <a:ext cx="4019885" cy="2520280"/>
          </a:xfrm>
          <a:prstGeom prst="rect">
            <a:avLst/>
          </a:prstGeom>
          <a:noFill/>
        </p:spPr>
      </p:pic>
      <p:sp>
        <p:nvSpPr>
          <p:cNvPr id="7" name="TextShape 1"/>
          <p:cNvSpPr txBox="1"/>
          <p:nvPr/>
        </p:nvSpPr>
        <p:spPr>
          <a:xfrm>
            <a:off x="488063" y="959930"/>
            <a:ext cx="10515360" cy="626040"/>
          </a:xfrm>
          <a:prstGeom prst="rect">
            <a:avLst/>
          </a:prstGeom>
          <a:noFill/>
          <a:ln>
            <a:noFill/>
          </a:ln>
        </p:spPr>
        <p:txBody>
          <a:bodyPr anchor="ctr">
            <a:normAutofit fontScale="92500" lnSpcReduction="10000"/>
          </a:bodyPr>
          <a:lstStyle/>
          <a:p>
            <a:pPr>
              <a:lnSpc>
                <a:spcPct val="90000"/>
              </a:lnSpc>
            </a:pPr>
            <a:r>
              <a:rPr lang="cs-CZ" sz="4400" b="0" strike="noStrike" spc="-1" dirty="0">
                <a:solidFill>
                  <a:srgbClr val="FFFFFF"/>
                </a:solidFill>
                <a:latin typeface="Calibri Light"/>
                <a:sym typeface="Wingdings" panose="05000000000000000000" pitchFamily="2" charset="2"/>
              </a:rPr>
              <a:t> </a:t>
            </a:r>
            <a:r>
              <a:rPr lang="cs-CZ" sz="4400" b="0" strike="noStrike" spc="-1" dirty="0">
                <a:solidFill>
                  <a:srgbClr val="FFFFFF"/>
                </a:solidFill>
                <a:latin typeface="Calibri Light"/>
              </a:rPr>
              <a:t>Vznik lehkých a těžších prvků</a:t>
            </a:r>
            <a:endParaRPr lang="cs-CZ" sz="4400" b="0" strike="noStrike" spc="-1" dirty="0">
              <a:solidFill>
                <a:srgbClr val="000000"/>
              </a:solidFill>
              <a:latin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0011A-888F-64A5-7F91-E538CC2410A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2DBCF483-D33E-E309-BA10-872B2A9EF52B}"/>
              </a:ext>
            </a:extLst>
          </p:cNvPr>
          <p:cNvSpPr>
            <a:spLocks noGrp="1"/>
          </p:cNvSpPr>
          <p:nvPr>
            <p:ph type="title"/>
          </p:nvPr>
        </p:nvSpPr>
        <p:spPr/>
        <p:txBody>
          <a:bodyPr/>
          <a:lstStyle/>
          <a:p>
            <a:r>
              <a:rPr lang="cs-CZ" dirty="0"/>
              <a:t>QUIZ:</a:t>
            </a:r>
          </a:p>
        </p:txBody>
      </p:sp>
      <p:sp>
        <p:nvSpPr>
          <p:cNvPr id="3" name="Zástupný obsah 2">
            <a:extLst>
              <a:ext uri="{FF2B5EF4-FFF2-40B4-BE49-F238E27FC236}">
                <a16:creationId xmlns:a16="http://schemas.microsoft.com/office/drawing/2014/main" id="{F3B67DD0-F3DE-4063-99A5-1C5780B7C812}"/>
              </a:ext>
            </a:extLst>
          </p:cNvPr>
          <p:cNvSpPr>
            <a:spLocks noGrp="1"/>
          </p:cNvSpPr>
          <p:nvPr>
            <p:ph idx="1"/>
          </p:nvPr>
        </p:nvSpPr>
        <p:spPr/>
        <p:txBody>
          <a:bodyPr>
            <a:normAutofit/>
          </a:bodyPr>
          <a:lstStyle/>
          <a:p>
            <a:pPr marL="0" indent="0">
              <a:buNone/>
            </a:pPr>
            <a:r>
              <a:rPr lang="cs-CZ" dirty="0"/>
              <a:t>Q4: Radiodiagnostika je založená na:</a:t>
            </a:r>
          </a:p>
          <a:p>
            <a:pPr marL="457200" indent="-457200">
              <a:buFont typeface="Arial" panose="020B0604020202020204" pitchFamily="34" charset="0"/>
              <a:buAutoNum type="alphaLcParenR"/>
            </a:pPr>
            <a:r>
              <a:rPr lang="cs-CZ" sz="2000" dirty="0" err="1"/>
              <a:t>Comptonovu</a:t>
            </a:r>
            <a:r>
              <a:rPr lang="cs-CZ" sz="2000" dirty="0"/>
              <a:t> rozptylu (rozdílném rozptylu fotonů X v různých tkáních)</a:t>
            </a:r>
          </a:p>
          <a:p>
            <a:pPr marL="457200" indent="-457200">
              <a:buAutoNum type="alphaLcParenR"/>
            </a:pPr>
            <a:r>
              <a:rPr lang="cs-CZ" sz="2000" dirty="0"/>
              <a:t>Fotoefektu (rozdílné </a:t>
            </a:r>
            <a:r>
              <a:rPr lang="cs-CZ" sz="2000" dirty="0" err="1"/>
              <a:t>absorbci</a:t>
            </a:r>
            <a:r>
              <a:rPr lang="cs-CZ" sz="2000" dirty="0"/>
              <a:t> fotonů X v různých tkáních)</a:t>
            </a:r>
          </a:p>
          <a:p>
            <a:pPr marL="457200" indent="-457200">
              <a:buAutoNum type="alphaLcParenR"/>
            </a:pPr>
            <a:r>
              <a:rPr lang="cs-CZ" sz="2000" dirty="0"/>
              <a:t>Rozdílně efektivní produkci elektron pozitronových párů, k níž dochází přiblíží-li se foton X k atomovému jádru</a:t>
            </a:r>
          </a:p>
          <a:p>
            <a:pPr marL="457200" indent="-457200">
              <a:buAutoNum type="alphaLcParenR"/>
            </a:pPr>
            <a:r>
              <a:rPr lang="cs-CZ" sz="2000" dirty="0"/>
              <a:t>Různě intenzívní ionizaci atomů v různých tkáních těla</a:t>
            </a:r>
          </a:p>
          <a:p>
            <a:pPr marL="457200" indent="-457200">
              <a:buAutoNum type="alphaLcParenR"/>
            </a:pPr>
            <a:r>
              <a:rPr lang="cs-CZ" sz="2000" dirty="0"/>
              <a:t>Různě intenzívní excitaci atomů v různých tkáních těla</a:t>
            </a:r>
          </a:p>
          <a:p>
            <a:pPr marL="457200" indent="-457200">
              <a:buAutoNum type="alphaLcParenR"/>
            </a:pPr>
            <a:endParaRPr lang="cs-CZ" sz="2000" dirty="0"/>
          </a:p>
        </p:txBody>
      </p:sp>
      <p:sp>
        <p:nvSpPr>
          <p:cNvPr id="4" name="Ovál 3">
            <a:extLst>
              <a:ext uri="{FF2B5EF4-FFF2-40B4-BE49-F238E27FC236}">
                <a16:creationId xmlns:a16="http://schemas.microsoft.com/office/drawing/2014/main" id="{C8C15EA2-0BA2-EDF3-8EFC-EAB2B82036CD}"/>
              </a:ext>
            </a:extLst>
          </p:cNvPr>
          <p:cNvSpPr/>
          <p:nvPr/>
        </p:nvSpPr>
        <p:spPr>
          <a:xfrm>
            <a:off x="727789" y="2705877"/>
            <a:ext cx="559838" cy="44106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9523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 name="Obrázek 3"/>
          <p:cNvPicPr/>
          <p:nvPr/>
        </p:nvPicPr>
        <p:blipFill>
          <a:blip r:embed="rId2" cstate="print"/>
          <a:srcRect l="22481"/>
          <a:stretch/>
        </p:blipFill>
        <p:spPr>
          <a:xfrm>
            <a:off x="237506" y="1199020"/>
            <a:ext cx="8967913" cy="5445224"/>
          </a:xfrm>
          <a:prstGeom prst="rect">
            <a:avLst/>
          </a:prstGeom>
          <a:ln>
            <a:noFill/>
          </a:ln>
        </p:spPr>
      </p:pic>
      <p:sp>
        <p:nvSpPr>
          <p:cNvPr id="232" name="TextShape 1"/>
          <p:cNvSpPr txBox="1"/>
          <p:nvPr/>
        </p:nvSpPr>
        <p:spPr>
          <a:xfrm>
            <a:off x="237506" y="451658"/>
            <a:ext cx="10515360" cy="531000"/>
          </a:xfrm>
          <a:prstGeom prst="rect">
            <a:avLst/>
          </a:prstGeom>
          <a:noFill/>
          <a:ln>
            <a:noFill/>
          </a:ln>
        </p:spPr>
        <p:txBody>
          <a:bodyPr anchor="ctr">
            <a:normAutofit fontScale="87500" lnSpcReduction="20000"/>
          </a:bodyPr>
          <a:lstStyle/>
          <a:p>
            <a:pPr>
              <a:lnSpc>
                <a:spcPct val="90000"/>
              </a:lnSpc>
            </a:pPr>
            <a:r>
              <a:rPr lang="cs-CZ" sz="4400" b="0" strike="noStrike" spc="-1" dirty="0">
                <a:solidFill>
                  <a:srgbClr val="FFFFFF"/>
                </a:solidFill>
                <a:latin typeface="Calibri Light"/>
              </a:rPr>
              <a:t>Vznik nejtěžších prvků </a:t>
            </a:r>
            <a:r>
              <a:rPr lang="cs-CZ" sz="4400" b="0" strike="noStrike" spc="-1" dirty="0">
                <a:solidFill>
                  <a:srgbClr val="FFFFFF"/>
                </a:solidFill>
                <a:latin typeface="Wingdings"/>
              </a:rPr>
              <a:t></a:t>
            </a:r>
            <a:r>
              <a:rPr lang="cs-CZ" sz="4400" b="0" strike="noStrike" spc="-1" dirty="0">
                <a:solidFill>
                  <a:srgbClr val="FFFFFF"/>
                </a:solidFill>
                <a:latin typeface="Calibri Light"/>
              </a:rPr>
              <a:t> URAN</a:t>
            </a:r>
            <a:endParaRPr lang="cs-CZ" sz="4400" b="0" strike="noStrike" spc="-1" dirty="0">
              <a:solidFill>
                <a:srgbClr val="000000"/>
              </a:solidFill>
              <a:latin typeface="Calibri"/>
            </a:endParaRPr>
          </a:p>
        </p:txBody>
      </p:sp>
      <p:sp>
        <p:nvSpPr>
          <p:cNvPr id="233" name="TextShape 2"/>
          <p:cNvSpPr txBox="1"/>
          <p:nvPr/>
        </p:nvSpPr>
        <p:spPr>
          <a:xfrm>
            <a:off x="7199648" y="349068"/>
            <a:ext cx="5158957" cy="4350960"/>
          </a:xfrm>
          <a:prstGeom prst="rect">
            <a:avLst/>
          </a:prstGeom>
          <a:noFill/>
          <a:ln>
            <a:noFill/>
          </a:ln>
        </p:spPr>
        <p:txBody>
          <a:bodyPr>
            <a:noAutofit/>
          </a:bodyPr>
          <a:lstStyle/>
          <a:p>
            <a:pPr marL="360">
              <a:lnSpc>
                <a:spcPct val="90000"/>
              </a:lnSpc>
              <a:spcBef>
                <a:spcPts val="1001"/>
              </a:spcBef>
              <a:buClr>
                <a:srgbClr val="FFFFFF"/>
              </a:buClr>
            </a:pPr>
            <a:r>
              <a:rPr lang="cs-CZ" sz="3600" b="0" strike="noStrike" spc="-1" dirty="0">
                <a:solidFill>
                  <a:srgbClr val="FF0000"/>
                </a:solidFill>
                <a:latin typeface="Calibri"/>
              </a:rPr>
              <a:t>Prvky těžší než </a:t>
            </a:r>
            <a:r>
              <a:rPr lang="cs-CZ" sz="3600" b="0" strike="noStrike" spc="-1" dirty="0" err="1">
                <a:solidFill>
                  <a:srgbClr val="FF0000"/>
                </a:solidFill>
                <a:latin typeface="Calibri"/>
              </a:rPr>
              <a:t>Fe</a:t>
            </a:r>
            <a:r>
              <a:rPr lang="cs-CZ" sz="3600" b="0" strike="noStrike" spc="-1" dirty="0">
                <a:solidFill>
                  <a:srgbClr val="FF0000"/>
                </a:solidFill>
                <a:latin typeface="Calibri"/>
              </a:rPr>
              <a:t>: </a:t>
            </a:r>
          </a:p>
          <a:p>
            <a:pPr marL="228600" indent="-228240">
              <a:lnSpc>
                <a:spcPct val="90000"/>
              </a:lnSpc>
              <a:spcBef>
                <a:spcPts val="1001"/>
              </a:spcBef>
              <a:buClr>
                <a:srgbClr val="FFFFFF"/>
              </a:buClr>
            </a:pPr>
            <a:r>
              <a:rPr lang="cs-CZ" sz="2800" spc="-1" dirty="0">
                <a:solidFill>
                  <a:srgbClr val="FF0000"/>
                </a:solidFill>
                <a:latin typeface="Calibri"/>
                <a:sym typeface="Wingdings" pitchFamily="2" charset="2"/>
              </a:rPr>
              <a:t> </a:t>
            </a:r>
            <a:r>
              <a:rPr lang="cs-CZ" sz="2800" b="0" strike="noStrike" spc="-1" dirty="0">
                <a:solidFill>
                  <a:srgbClr val="FFFFFF"/>
                </a:solidFill>
                <a:latin typeface="Calibri"/>
              </a:rPr>
              <a:t>Exploze prvních supernov a/nebo srážky neutronových hvězd</a:t>
            </a:r>
            <a:endParaRPr lang="cs-CZ" sz="2800" b="0" strike="noStrike" spc="-1" dirty="0">
              <a:solidFill>
                <a:srgbClr val="000000"/>
              </a:solidFill>
              <a:latin typeface="Calibri"/>
            </a:endParaRPr>
          </a:p>
          <a:p>
            <a:pPr marL="228600" indent="-228240">
              <a:lnSpc>
                <a:spcPct val="90000"/>
              </a:lnSpc>
              <a:spcBef>
                <a:spcPts val="1001"/>
              </a:spcBef>
              <a:buClr>
                <a:srgbClr val="FFFFFF"/>
              </a:buClr>
              <a:buFont typeface="Arial"/>
              <a:buChar char="•"/>
            </a:pPr>
            <a:r>
              <a:rPr lang="cs-CZ" sz="2800" b="0" strike="noStrike" spc="-1" dirty="0">
                <a:solidFill>
                  <a:srgbClr val="FFFFFF"/>
                </a:solidFill>
                <a:latin typeface="Calibri"/>
              </a:rPr>
              <a:t>Nepředstavitelně obrovská energie umožňující vznik jader    v endotermických reakcích</a:t>
            </a:r>
            <a:endParaRPr lang="cs-CZ" sz="2800" b="0" strike="noStrike" spc="-1" dirty="0">
              <a:solidFill>
                <a:srgbClr val="000000"/>
              </a:solidFill>
              <a:latin typeface="Calibri"/>
            </a:endParaRPr>
          </a:p>
          <a:p>
            <a:pPr marL="273050" lvl="6" indent="-273050">
              <a:lnSpc>
                <a:spcPct val="90000"/>
              </a:lnSpc>
              <a:spcBef>
                <a:spcPts val="1001"/>
              </a:spcBef>
              <a:buClr>
                <a:srgbClr val="FFFFFF"/>
              </a:buClr>
              <a:buFont typeface="Arial"/>
              <a:buChar char="•"/>
            </a:pPr>
            <a:r>
              <a:rPr lang="cs-CZ" sz="2800" b="0" strike="noStrike" spc="-1" dirty="0">
                <a:solidFill>
                  <a:srgbClr val="FFFFFF"/>
                </a:solidFill>
                <a:latin typeface="Calibri"/>
              </a:rPr>
              <a:t>Vznik těžších prvků než </a:t>
            </a:r>
            <a:r>
              <a:rPr lang="cs-CZ" sz="2800" b="0" strike="noStrike" spc="-1" dirty="0" err="1">
                <a:solidFill>
                  <a:srgbClr val="FFFFFF"/>
                </a:solidFill>
                <a:latin typeface="Calibri"/>
              </a:rPr>
              <a:t>Fe</a:t>
            </a:r>
            <a:r>
              <a:rPr lang="cs-CZ" sz="2800" b="0" strike="noStrike" spc="-1" dirty="0">
                <a:solidFill>
                  <a:srgbClr val="FFFFFF"/>
                </a:solidFill>
                <a:latin typeface="Calibri"/>
              </a:rPr>
              <a:t>, </a:t>
            </a:r>
            <a:r>
              <a:rPr lang="cs-CZ" sz="2800" b="0" strike="noStrike" spc="-1" dirty="0">
                <a:solidFill>
                  <a:srgbClr val="FF0000"/>
                </a:solidFill>
                <a:latin typeface="Calibri"/>
              </a:rPr>
              <a:t>včetně U</a:t>
            </a:r>
            <a:r>
              <a:rPr lang="cs-CZ" sz="2800" b="0" strike="noStrike" spc="-1" dirty="0">
                <a:solidFill>
                  <a:srgbClr val="FFFFFF"/>
                </a:solidFill>
                <a:latin typeface="Calibri"/>
              </a:rPr>
              <a:t> (asi -6.6 mld. let)</a:t>
            </a:r>
            <a:endParaRPr lang="cs-CZ" sz="2800" b="0" strike="noStrike" spc="-1" dirty="0">
              <a:solidFill>
                <a:srgbClr val="000000"/>
              </a:solidFill>
              <a:latin typeface="Calibri"/>
            </a:endParaRPr>
          </a:p>
        </p:txBody>
      </p:sp>
      <p:pic>
        <p:nvPicPr>
          <p:cNvPr id="5" name="Obrázek 4"/>
          <p:cNvPicPr/>
          <p:nvPr/>
        </p:nvPicPr>
        <p:blipFill>
          <a:blip r:embed="rId3" cstate="print"/>
          <a:stretch/>
        </p:blipFill>
        <p:spPr>
          <a:xfrm>
            <a:off x="7559571" y="4571303"/>
            <a:ext cx="4011541" cy="1944216"/>
          </a:xfrm>
          <a:prstGeom prst="rect">
            <a:avLst/>
          </a:prstGeom>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2" name="Obrázek 3"/>
          <p:cNvPicPr/>
          <p:nvPr/>
        </p:nvPicPr>
        <p:blipFill rotWithShape="1">
          <a:blip r:embed="rId2" cstate="print"/>
          <a:srcRect l="9091" t="9091"/>
          <a:stretch/>
        </p:blipFill>
        <p:spPr>
          <a:xfrm>
            <a:off x="20" y="10"/>
            <a:ext cx="12191980" cy="6857990"/>
          </a:xfrm>
          <a:prstGeom prst="rect">
            <a:avLst/>
          </a:prstGeom>
        </p:spPr>
      </p:pic>
      <p:sp>
        <p:nvSpPr>
          <p:cNvPr id="287" name="Freeform: Shape 11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43" name="TextShape 1"/>
          <p:cNvSpPr txBox="1"/>
          <p:nvPr/>
        </p:nvSpPr>
        <p:spPr>
          <a:xfrm>
            <a:off x="6906847" y="1905605"/>
            <a:ext cx="5285153" cy="3244651"/>
          </a:xfrm>
          <a:prstGeom prst="rect">
            <a:avLst/>
          </a:prstGeom>
        </p:spPr>
        <p:txBody>
          <a:bodyPr vert="horz" lIns="91440" tIns="45720" rIns="91440" bIns="45720" rtlCol="0" anchor="t">
            <a:normAutofit/>
          </a:bodyPr>
          <a:lstStyle/>
          <a:p>
            <a:pPr marL="228600" indent="-228600">
              <a:lnSpc>
                <a:spcPct val="120000"/>
              </a:lnSpc>
              <a:spcBef>
                <a:spcPts val="1001"/>
              </a:spcBef>
              <a:buClr>
                <a:srgbClr val="FFFFFF"/>
              </a:buClr>
              <a:buFont typeface="Arial" panose="020B0604020202020204" pitchFamily="34" charset="0"/>
              <a:buChar char="•"/>
            </a:pPr>
            <a:r>
              <a:rPr lang="cs-CZ" sz="2300" b="0" strike="noStrike" spc="-1"/>
              <a:t>Dnes je již U ve Sluněční soustavě vzácný</a:t>
            </a:r>
          </a:p>
          <a:p>
            <a:pPr marL="228600" indent="-228600">
              <a:lnSpc>
                <a:spcPct val="120000"/>
              </a:lnSpc>
              <a:spcBef>
                <a:spcPts val="1001"/>
              </a:spcBef>
              <a:buClr>
                <a:srgbClr val="FFFFFF"/>
              </a:buClr>
              <a:buFont typeface="Arial" panose="020B0604020202020204" pitchFamily="34" charset="0"/>
              <a:buChar char="•"/>
            </a:pPr>
            <a:r>
              <a:rPr lang="cs-CZ" sz="2300" b="0" strike="noStrike" spc="-1"/>
              <a:t>Nicméně, jeho pomalý rozpad je hlavním zdrojem zahřívání kůry Země, zodpovídá za</a:t>
            </a:r>
          </a:p>
        </p:txBody>
      </p:sp>
      <p:sp>
        <p:nvSpPr>
          <p:cNvPr id="66" name="CustomShape 2">
            <a:extLst>
              <a:ext uri="{FF2B5EF4-FFF2-40B4-BE49-F238E27FC236}">
                <a16:creationId xmlns:a16="http://schemas.microsoft.com/office/drawing/2014/main" id="{DB789763-7A54-4E46-845E-3E1535962870}"/>
              </a:ext>
            </a:extLst>
          </p:cNvPr>
          <p:cNvSpPr/>
          <p:nvPr/>
        </p:nvSpPr>
        <p:spPr>
          <a:xfrm>
            <a:off x="1505760" y="3113160"/>
            <a:ext cx="583984" cy="82954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cs-CZ" sz="4800" b="1" strike="noStrike" spc="-1">
                <a:solidFill>
                  <a:srgbClr val="FF0000"/>
                </a:solidFill>
                <a:latin typeface="Calibri"/>
              </a:rPr>
              <a:t>U</a:t>
            </a:r>
            <a:endParaRPr lang="cs-CZ" sz="4800" b="0" strike="noStrike" spc="-1">
              <a:latin typeface="Arial"/>
            </a:endParaRPr>
          </a:p>
        </p:txBody>
      </p:sp>
      <p:sp>
        <p:nvSpPr>
          <p:cNvPr id="67" name="CustomShape 3">
            <a:extLst>
              <a:ext uri="{FF2B5EF4-FFF2-40B4-BE49-F238E27FC236}">
                <a16:creationId xmlns:a16="http://schemas.microsoft.com/office/drawing/2014/main" id="{E8B9C2B6-3E42-483D-B7B4-6E4DB29EBCD7}"/>
              </a:ext>
            </a:extLst>
          </p:cNvPr>
          <p:cNvSpPr/>
          <p:nvPr/>
        </p:nvSpPr>
        <p:spPr>
          <a:xfrm>
            <a:off x="2282880" y="3622920"/>
            <a:ext cx="1630560" cy="642600"/>
          </a:xfrm>
          <a:custGeom>
            <a:avLst/>
            <a:gdLst/>
            <a:ahLst/>
            <a:cxnLst/>
            <a:rect l="l" t="t" r="r" b="b"/>
            <a:pathLst>
              <a:path w="21600" h="21600">
                <a:moveTo>
                  <a:pt x="0" y="0"/>
                </a:moveTo>
                <a:lnTo>
                  <a:pt x="21600" y="21600"/>
                </a:lnTo>
              </a:path>
            </a:pathLst>
          </a:custGeom>
          <a:noFill/>
          <a:ln w="76320">
            <a:solidFill>
              <a:srgbClr val="FF0000"/>
            </a:solidFill>
            <a:tailEnd type="triangle" w="med" len="med"/>
          </a:ln>
        </p:spPr>
        <p:style>
          <a:lnRef idx="1">
            <a:schemeClr val="accent1"/>
          </a:lnRef>
          <a:fillRef idx="0">
            <a:schemeClr val="accent1"/>
          </a:fillRef>
          <a:effectRef idx="0">
            <a:schemeClr val="accent1"/>
          </a:effectRef>
          <a:fontRef idx="minor"/>
        </p:style>
        <p:txBody>
          <a:bodyPr/>
          <a:lstStyle/>
          <a:p>
            <a:endParaRPr lang="cs-CZ"/>
          </a:p>
        </p:txBody>
      </p:sp>
      <p:sp>
        <p:nvSpPr>
          <p:cNvPr id="68" name="TextShape 1">
            <a:extLst>
              <a:ext uri="{FF2B5EF4-FFF2-40B4-BE49-F238E27FC236}">
                <a16:creationId xmlns:a16="http://schemas.microsoft.com/office/drawing/2014/main" id="{3027365C-F3CE-408B-9B96-B6814399DB12}"/>
              </a:ext>
            </a:extLst>
          </p:cNvPr>
          <p:cNvSpPr txBox="1"/>
          <p:nvPr/>
        </p:nvSpPr>
        <p:spPr>
          <a:xfrm>
            <a:off x="6824579" y="128990"/>
            <a:ext cx="5076825" cy="1826376"/>
          </a:xfrm>
          <a:prstGeom prst="rect">
            <a:avLst/>
          </a:prstGeom>
        </p:spPr>
        <p:txBody>
          <a:bodyPr vert="horz" lIns="91440" tIns="45720" rIns="91440" bIns="45720" rtlCol="0" anchor="t">
            <a:noAutofit/>
          </a:bodyPr>
          <a:lstStyle/>
          <a:p>
            <a:pPr marL="228600" indent="-228600" algn="r">
              <a:lnSpc>
                <a:spcPct val="120000"/>
              </a:lnSpc>
              <a:spcBef>
                <a:spcPts val="1001"/>
              </a:spcBef>
              <a:buClr>
                <a:srgbClr val="FFFFFF"/>
              </a:buClr>
              <a:buFont typeface="Arial" panose="020B0604020202020204" pitchFamily="34" charset="0"/>
              <a:buChar char="•"/>
            </a:pPr>
            <a:r>
              <a:rPr lang="cs-CZ" sz="2300" b="0" strike="noStrike" spc="-1"/>
              <a:t>Před 4.5 mld let – vznik Země                         z hmoty, jež obsahuje uran vyprodukovaný erupcemi dávných supernov</a:t>
            </a:r>
          </a:p>
        </p:txBody>
      </p:sp>
      <p:sp>
        <p:nvSpPr>
          <p:cNvPr id="69" name="TextShape 1">
            <a:extLst>
              <a:ext uri="{FF2B5EF4-FFF2-40B4-BE49-F238E27FC236}">
                <a16:creationId xmlns:a16="http://schemas.microsoft.com/office/drawing/2014/main" id="{3ADEB754-1736-4F8F-86DD-53077D711DFF}"/>
              </a:ext>
            </a:extLst>
          </p:cNvPr>
          <p:cNvSpPr txBox="1"/>
          <p:nvPr/>
        </p:nvSpPr>
        <p:spPr>
          <a:xfrm>
            <a:off x="7545247" y="3331586"/>
            <a:ext cx="4487743" cy="2186420"/>
          </a:xfrm>
          <a:prstGeom prst="rect">
            <a:avLst/>
          </a:prstGeom>
        </p:spPr>
        <p:txBody>
          <a:bodyPr vert="horz" lIns="91440" tIns="45720" rIns="91440" bIns="45720" rtlCol="0" anchor="t">
            <a:noAutofit/>
          </a:bodyPr>
          <a:lstStyle/>
          <a:p>
            <a:pPr>
              <a:lnSpc>
                <a:spcPct val="120000"/>
              </a:lnSpc>
              <a:spcBef>
                <a:spcPts val="1001"/>
              </a:spcBef>
              <a:buClr>
                <a:srgbClr val="FFFFFF"/>
              </a:buClr>
            </a:pPr>
            <a:r>
              <a:rPr lang="cs-CZ" sz="2300" b="0" strike="noStrike" spc="-1" dirty="0"/>
              <a:t>kontinentální drift (asi ale                    i participace dalších fenoménů) </a:t>
            </a:r>
            <a:r>
              <a:rPr lang="cs-CZ" sz="2300" b="0" strike="noStrike" spc="-1" dirty="0">
                <a:sym typeface="Wingdings" panose="05000000000000000000" pitchFamily="2" charset="2"/>
              </a:rPr>
              <a:t>     </a:t>
            </a:r>
          </a:p>
          <a:p>
            <a:pPr>
              <a:lnSpc>
                <a:spcPct val="120000"/>
              </a:lnSpc>
              <a:spcBef>
                <a:spcPts val="1001"/>
              </a:spcBef>
              <a:buClr>
                <a:srgbClr val="FFFFFF"/>
              </a:buClr>
            </a:pPr>
            <a:r>
              <a:rPr lang="cs-CZ" sz="2300" spc="-1" dirty="0">
                <a:sym typeface="Wingdings" panose="05000000000000000000" pitchFamily="2" charset="2"/>
              </a:rPr>
              <a:t>        </a:t>
            </a:r>
            <a:r>
              <a:rPr lang="cs-CZ" sz="2300" b="0" strike="noStrike" spc="-1" dirty="0">
                <a:sym typeface="Wingdings" panose="05000000000000000000" pitchFamily="2" charset="2"/>
              </a:rPr>
              <a:t>vulkanická aktivity                                                          </a:t>
            </a:r>
          </a:p>
          <a:p>
            <a:pPr>
              <a:lnSpc>
                <a:spcPct val="120000"/>
              </a:lnSpc>
              <a:spcBef>
                <a:spcPts val="1001"/>
              </a:spcBef>
              <a:buClr>
                <a:srgbClr val="FFFFFF"/>
              </a:buClr>
            </a:pPr>
            <a:r>
              <a:rPr lang="cs-CZ" sz="2300" b="0" strike="noStrike" spc="-1" dirty="0">
                <a:sym typeface="Wingdings" panose="05000000000000000000" pitchFamily="2" charset="2"/>
              </a:rPr>
              <a:t>                       existence života</a:t>
            </a:r>
            <a:endParaRPr lang="cs-CZ" sz="2300" b="0" strike="noStrike" spc="-1" dirty="0"/>
          </a:p>
          <a:p>
            <a:pPr marL="228600" indent="-228600" algn="r">
              <a:lnSpc>
                <a:spcPct val="90000"/>
              </a:lnSpc>
              <a:spcBef>
                <a:spcPts val="1001"/>
              </a:spcBef>
              <a:buClr>
                <a:srgbClr val="FFFFFF"/>
              </a:buClr>
              <a:buFont typeface="Arial" panose="020B0604020202020204" pitchFamily="34" charset="0"/>
              <a:buChar char="•"/>
            </a:pPr>
            <a:r>
              <a:rPr lang="cs-CZ" sz="2300" b="0" strike="noStrike" spc="-1" dirty="0"/>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 name="Obrázek 4"/>
          <p:cNvPicPr/>
          <p:nvPr/>
        </p:nvPicPr>
        <p:blipFill>
          <a:blip r:embed="rId2" cstate="print"/>
          <a:stretch/>
        </p:blipFill>
        <p:spPr>
          <a:xfrm>
            <a:off x="7440149" y="1155821"/>
            <a:ext cx="4325280" cy="2605680"/>
          </a:xfrm>
          <a:prstGeom prst="rect">
            <a:avLst/>
          </a:prstGeom>
          <a:ln>
            <a:solidFill>
              <a:schemeClr val="bg1"/>
            </a:solidFill>
          </a:ln>
        </p:spPr>
      </p:pic>
      <p:sp>
        <p:nvSpPr>
          <p:cNvPr id="282" name="TextShape 1"/>
          <p:cNvSpPr txBox="1"/>
          <p:nvPr/>
        </p:nvSpPr>
        <p:spPr>
          <a:xfrm>
            <a:off x="419520" y="162616"/>
            <a:ext cx="11567040" cy="839880"/>
          </a:xfrm>
          <a:prstGeom prst="rect">
            <a:avLst/>
          </a:prstGeom>
          <a:noFill/>
          <a:ln>
            <a:noFill/>
          </a:ln>
        </p:spPr>
        <p:txBody>
          <a:bodyPr anchor="ctr">
            <a:normAutofit/>
          </a:bodyPr>
          <a:lstStyle/>
          <a:p>
            <a:pPr>
              <a:lnSpc>
                <a:spcPct val="90000"/>
              </a:lnSpc>
            </a:pPr>
            <a:r>
              <a:rPr lang="cs-CZ" sz="4000" b="1" strike="noStrike" spc="-1" dirty="0" err="1">
                <a:solidFill>
                  <a:srgbClr val="FFFFFF"/>
                </a:solidFill>
                <a:latin typeface="Calibri Light"/>
              </a:rPr>
              <a:t>Becquerelův</a:t>
            </a:r>
            <a:r>
              <a:rPr lang="cs-CZ" sz="4000" b="1" strike="noStrike" spc="-1" dirty="0">
                <a:solidFill>
                  <a:srgbClr val="FFFFFF"/>
                </a:solidFill>
                <a:latin typeface="Calibri Light"/>
              </a:rPr>
              <a:t> experiment  III. – A ZASE TA NÁHODA!</a:t>
            </a:r>
            <a:endParaRPr lang="cs-CZ" sz="4000" b="0" strike="noStrike" spc="-1" dirty="0">
              <a:solidFill>
                <a:srgbClr val="000000"/>
              </a:solidFill>
              <a:latin typeface="Calibri"/>
            </a:endParaRPr>
          </a:p>
        </p:txBody>
      </p:sp>
      <p:pic>
        <p:nvPicPr>
          <p:cNvPr id="64514" name="Picture 2" descr="Image result for drawer photographic uranium becquerel"/>
          <p:cNvPicPr>
            <a:picLocks noChangeAspect="1" noChangeArrowheads="1"/>
          </p:cNvPicPr>
          <p:nvPr/>
        </p:nvPicPr>
        <p:blipFill>
          <a:blip r:embed="rId3" cstate="print"/>
          <a:srcRect/>
          <a:stretch>
            <a:fillRect/>
          </a:stretch>
        </p:blipFill>
        <p:spPr bwMode="auto">
          <a:xfrm>
            <a:off x="7440149" y="3892126"/>
            <a:ext cx="4320480" cy="1661723"/>
          </a:xfrm>
          <a:prstGeom prst="rect">
            <a:avLst/>
          </a:prstGeom>
          <a:noFill/>
        </p:spPr>
      </p:pic>
      <p:sp>
        <p:nvSpPr>
          <p:cNvPr id="8" name="Obdélník 7"/>
          <p:cNvSpPr/>
          <p:nvPr/>
        </p:nvSpPr>
        <p:spPr>
          <a:xfrm>
            <a:off x="335360" y="5956143"/>
            <a:ext cx="11521280" cy="954107"/>
          </a:xfrm>
          <a:prstGeom prst="rect">
            <a:avLst/>
          </a:prstGeom>
        </p:spPr>
        <p:txBody>
          <a:bodyPr wrap="square">
            <a:spAutoFit/>
          </a:bodyPr>
          <a:lstStyle/>
          <a:p>
            <a:r>
              <a:rPr lang="cs-CZ" sz="2800" b="0" u="sng" strike="noStrike" spc="-1" dirty="0">
                <a:solidFill>
                  <a:srgbClr val="FF0000"/>
                </a:solidFill>
                <a:uFillTx/>
                <a:latin typeface="Calibri"/>
              </a:rPr>
              <a:t>Bylo zřejmé, že sluncem vyvolané světélkování nebylo příčinou expozice desek</a:t>
            </a:r>
            <a:r>
              <a:rPr lang="cs-CZ" sz="2800" b="0" strike="noStrike" spc="-1" dirty="0">
                <a:solidFill>
                  <a:srgbClr val="FF0000"/>
                </a:solidFill>
                <a:latin typeface="Calibri"/>
              </a:rPr>
              <a:t>. </a:t>
            </a:r>
          </a:p>
          <a:p>
            <a:endParaRPr lang="cs-CZ" sz="2800" dirty="0"/>
          </a:p>
        </p:txBody>
      </p:sp>
      <p:sp>
        <p:nvSpPr>
          <p:cNvPr id="64516" name="AutoShape 4" descr="Image result for cloudy"/>
          <p:cNvSpPr>
            <a:spLocks noChangeAspect="1" noChangeArrowheads="1"/>
          </p:cNvSpPr>
          <p:nvPr/>
        </p:nvSpPr>
        <p:spPr bwMode="auto">
          <a:xfrm>
            <a:off x="207433" y="318662"/>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64518" name="AutoShape 6" descr="Image result for cloudy"/>
          <p:cNvSpPr>
            <a:spLocks noChangeAspect="1" noChangeArrowheads="1"/>
          </p:cNvSpPr>
          <p:nvPr/>
        </p:nvSpPr>
        <p:spPr bwMode="auto">
          <a:xfrm>
            <a:off x="207433" y="318662"/>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64520" name="AutoShape 8" descr="Image result for cloudy"/>
          <p:cNvSpPr>
            <a:spLocks noChangeAspect="1" noChangeArrowheads="1"/>
          </p:cNvSpPr>
          <p:nvPr/>
        </p:nvSpPr>
        <p:spPr bwMode="auto">
          <a:xfrm>
            <a:off x="207433" y="318662"/>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64522" name="Picture 10" descr="http://www.iomtoday.co.im/images/news/2018/307_....cloudy.jpg"/>
          <p:cNvPicPr>
            <a:picLocks noChangeAspect="1" noChangeArrowheads="1"/>
          </p:cNvPicPr>
          <p:nvPr/>
        </p:nvPicPr>
        <p:blipFill>
          <a:blip r:embed="rId4" cstate="print"/>
          <a:srcRect/>
          <a:stretch>
            <a:fillRect/>
          </a:stretch>
        </p:blipFill>
        <p:spPr bwMode="auto">
          <a:xfrm>
            <a:off x="143339" y="1155821"/>
            <a:ext cx="7239000" cy="3609976"/>
          </a:xfrm>
          <a:prstGeom prst="rect">
            <a:avLst/>
          </a:prstGeom>
          <a:noFill/>
        </p:spPr>
      </p:pic>
      <p:sp>
        <p:nvSpPr>
          <p:cNvPr id="283" name="TextShape 2"/>
          <p:cNvSpPr txBox="1"/>
          <p:nvPr/>
        </p:nvSpPr>
        <p:spPr>
          <a:xfrm>
            <a:off x="335360" y="1299837"/>
            <a:ext cx="6720747" cy="1656184"/>
          </a:xfrm>
          <a:prstGeom prst="rect">
            <a:avLst/>
          </a:prstGeom>
          <a:noFill/>
          <a:ln>
            <a:noFill/>
          </a:ln>
        </p:spPr>
        <p:txBody>
          <a:bodyPr>
            <a:noAutofit/>
          </a:bodyPr>
          <a:lstStyle/>
          <a:p>
            <a:pPr indent="1588">
              <a:spcBef>
                <a:spcPts val="1001"/>
              </a:spcBef>
              <a:buClr>
                <a:srgbClr val="FFFFFF"/>
              </a:buClr>
            </a:pPr>
            <a:r>
              <a:rPr lang="cs-CZ" sz="2400" b="0" strike="noStrike" spc="-1" dirty="0">
                <a:solidFill>
                  <a:srgbClr val="FF0000"/>
                </a:solidFill>
                <a:latin typeface="Calibri"/>
              </a:rPr>
              <a:t>Když chtěl pokus opakovat, </a:t>
            </a:r>
          </a:p>
          <a:p>
            <a:pPr indent="1588">
              <a:spcBef>
                <a:spcPts val="1001"/>
              </a:spcBef>
              <a:buClr>
                <a:srgbClr val="FFFFFF"/>
              </a:buClr>
            </a:pPr>
            <a:r>
              <a:rPr lang="cs-CZ" sz="2400" spc="-1" dirty="0">
                <a:solidFill>
                  <a:srgbClr val="FF0000"/>
                </a:solidFill>
                <a:latin typeface="Calibri"/>
              </a:rPr>
              <a:t>	     </a:t>
            </a:r>
            <a:r>
              <a:rPr lang="cs-CZ" sz="2800" b="1" u="sng" strike="noStrike" spc="-1" dirty="0">
                <a:solidFill>
                  <a:srgbClr val="FF0000"/>
                </a:solidFill>
                <a:latin typeface="Calibri"/>
              </a:rPr>
              <a:t>neočekávaně se zatáhlo</a:t>
            </a:r>
          </a:p>
          <a:p>
            <a:pPr indent="1588">
              <a:spcBef>
                <a:spcPts val="1001"/>
              </a:spcBef>
              <a:buClr>
                <a:srgbClr val="FFFFFF"/>
              </a:buClr>
            </a:pPr>
            <a:r>
              <a:rPr lang="cs-CZ" sz="2400" b="0" strike="noStrike" spc="-1" dirty="0">
                <a:solidFill>
                  <a:srgbClr val="FF0000"/>
                </a:solidFill>
                <a:latin typeface="Calibri"/>
              </a:rPr>
              <a:t>... rozhodl se proto experiment odložit                            a neexponované desky i s uranem uklidil na několik dní do šuplíku</a:t>
            </a:r>
          </a:p>
          <a:p>
            <a:pPr indent="1588">
              <a:spcBef>
                <a:spcPts val="1001"/>
              </a:spcBef>
              <a:buClr>
                <a:srgbClr val="FFFFFF"/>
              </a:buClr>
            </a:pPr>
            <a:endParaRPr lang="cs-CZ" sz="2400" b="0" strike="noStrike" spc="-1" dirty="0">
              <a:latin typeface="Calibri"/>
            </a:endParaRPr>
          </a:p>
        </p:txBody>
      </p:sp>
      <p:sp>
        <p:nvSpPr>
          <p:cNvPr id="13" name="Obdélník 12"/>
          <p:cNvSpPr/>
          <p:nvPr/>
        </p:nvSpPr>
        <p:spPr>
          <a:xfrm>
            <a:off x="335360" y="4949401"/>
            <a:ext cx="7104789" cy="954107"/>
          </a:xfrm>
          <a:prstGeom prst="rect">
            <a:avLst/>
          </a:prstGeom>
        </p:spPr>
        <p:txBody>
          <a:bodyPr wrap="square">
            <a:spAutoFit/>
          </a:bodyPr>
          <a:lstStyle/>
          <a:p>
            <a:pPr indent="1588">
              <a:spcBef>
                <a:spcPts val="1001"/>
              </a:spcBef>
              <a:buClr>
                <a:srgbClr val="FFFFFF"/>
              </a:buClr>
            </a:pPr>
            <a:r>
              <a:rPr lang="cs-CZ" sz="2800" spc="-1" dirty="0">
                <a:solidFill>
                  <a:schemeClr val="bg1"/>
                </a:solidFill>
                <a:latin typeface="Calibri"/>
              </a:rPr>
              <a:t>Posléze desky ale přesto z nejasných pohnutek vyvolal, a byl udiven ještě více: opět ztmavly!</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 name="TextShape 1"/>
          <p:cNvSpPr txBox="1"/>
          <p:nvPr/>
        </p:nvSpPr>
        <p:spPr>
          <a:xfrm>
            <a:off x="5704732" y="-178331"/>
            <a:ext cx="6586491" cy="128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strike="noStrike" spc="-1" dirty="0" err="1">
                <a:latin typeface="+mj-lt"/>
                <a:ea typeface="+mj-ea"/>
                <a:cs typeface="+mj-cs"/>
              </a:rPr>
              <a:t>Becquerelovo</a:t>
            </a:r>
            <a:r>
              <a:rPr lang="en-US" sz="4400" b="1" strike="noStrike" spc="-1" dirty="0">
                <a:latin typeface="+mj-lt"/>
                <a:ea typeface="+mj-ea"/>
                <a:cs typeface="+mj-cs"/>
              </a:rPr>
              <a:t> </a:t>
            </a:r>
            <a:r>
              <a:rPr lang="en-US" sz="4400" b="1" strike="noStrike" spc="-1" dirty="0" err="1">
                <a:latin typeface="+mj-lt"/>
                <a:ea typeface="+mj-ea"/>
                <a:cs typeface="+mj-cs"/>
              </a:rPr>
              <a:t>záření</a:t>
            </a:r>
            <a:endParaRPr lang="en-US" sz="4400" b="1" strike="noStrike" spc="-1" dirty="0">
              <a:latin typeface="+mj-lt"/>
              <a:ea typeface="+mj-ea"/>
              <a:cs typeface="+mj-cs"/>
            </a:endParaRPr>
          </a:p>
        </p:txBody>
      </p:sp>
      <p:cxnSp>
        <p:nvCxnSpPr>
          <p:cNvPr id="289" name="Straight Connector 9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FA7E4"/>
            </a:solidFill>
          </a:ln>
        </p:spPr>
        <p:style>
          <a:lnRef idx="1">
            <a:schemeClr val="accent1"/>
          </a:lnRef>
          <a:fillRef idx="0">
            <a:schemeClr val="accent1"/>
          </a:fillRef>
          <a:effectRef idx="0">
            <a:schemeClr val="accent1"/>
          </a:effectRef>
          <a:fontRef idx="minor">
            <a:schemeClr val="tx1"/>
          </a:fontRef>
        </p:style>
      </p:cxnSp>
      <p:sp>
        <p:nvSpPr>
          <p:cNvPr id="11" name="Obdélník 10">
            <a:extLst>
              <a:ext uri="{FF2B5EF4-FFF2-40B4-BE49-F238E27FC236}">
                <a16:creationId xmlns:a16="http://schemas.microsoft.com/office/drawing/2014/main" id="{22F34088-53B4-4902-9317-4A60E8E3DDB5}"/>
              </a:ext>
            </a:extLst>
          </p:cNvPr>
          <p:cNvSpPr/>
          <p:nvPr/>
        </p:nvSpPr>
        <p:spPr>
          <a:xfrm>
            <a:off x="5169486" y="1084695"/>
            <a:ext cx="6676417" cy="867930"/>
          </a:xfrm>
          <a:prstGeom prst="rect">
            <a:avLst/>
          </a:prstGeom>
        </p:spPr>
        <p:txBody>
          <a:bodyPr wrap="square">
            <a:spAutoFit/>
          </a:bodyPr>
          <a:lstStyle/>
          <a:p>
            <a:pPr marL="228600" lvl="0" indent="-228240">
              <a:lnSpc>
                <a:spcPct val="90000"/>
              </a:lnSpc>
              <a:spcBef>
                <a:spcPts val="1001"/>
              </a:spcBef>
              <a:buClr>
                <a:srgbClr val="000000"/>
              </a:buClr>
              <a:buFont typeface="Arial"/>
              <a:buChar char="•"/>
            </a:pPr>
            <a:r>
              <a:rPr lang="cs-CZ" sz="2800" spc="-1" dirty="0">
                <a:solidFill>
                  <a:srgbClr val="000000"/>
                </a:solidFill>
                <a:latin typeface="Calibri"/>
              </a:rPr>
              <a:t>Becquerel se podivným zářením z nitra uranu dál intenzívně zabýval a zjistil, že: </a:t>
            </a:r>
          </a:p>
        </p:txBody>
      </p:sp>
      <p:pic>
        <p:nvPicPr>
          <p:cNvPr id="6" name="Obrázek 5" descr="Obsah obrázku text, klipart&#10;&#10;Popis byl vytvořen automaticky">
            <a:extLst>
              <a:ext uri="{FF2B5EF4-FFF2-40B4-BE49-F238E27FC236}">
                <a16:creationId xmlns:a16="http://schemas.microsoft.com/office/drawing/2014/main" id="{DE8FFFBE-2180-EB0E-7C10-189266945A8E}"/>
              </a:ext>
            </a:extLst>
          </p:cNvPr>
          <p:cNvPicPr>
            <a:picLocks noChangeAspect="1"/>
          </p:cNvPicPr>
          <p:nvPr/>
        </p:nvPicPr>
        <p:blipFill rotWithShape="1">
          <a:blip r:embed="rId2">
            <a:extLst>
              <a:ext uri="{28A0092B-C50C-407E-A947-70E740481C1C}">
                <a14:useLocalDpi xmlns:a14="http://schemas.microsoft.com/office/drawing/2010/main" val="0"/>
              </a:ext>
            </a:extLst>
          </a:blip>
          <a:srcRect l="15566" t="14154" r="14605" b="14620"/>
          <a:stretch/>
        </p:blipFill>
        <p:spPr>
          <a:xfrm>
            <a:off x="1167432" y="3630915"/>
            <a:ext cx="2976664" cy="3036215"/>
          </a:xfrm>
          <a:prstGeom prst="rect">
            <a:avLst/>
          </a:prstGeom>
        </p:spPr>
      </p:pic>
      <p:graphicFrame>
        <p:nvGraphicFramePr>
          <p:cNvPr id="291" name="TextShape 2">
            <a:extLst>
              <a:ext uri="{FF2B5EF4-FFF2-40B4-BE49-F238E27FC236}">
                <a16:creationId xmlns:a16="http://schemas.microsoft.com/office/drawing/2014/main" id="{99E40698-5BDB-0B99-6D82-E7785E8463B5}"/>
              </a:ext>
            </a:extLst>
          </p:cNvPr>
          <p:cNvGraphicFramePr/>
          <p:nvPr/>
        </p:nvGraphicFramePr>
        <p:xfrm>
          <a:off x="5259414" y="2257165"/>
          <a:ext cx="6586489" cy="4409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fický objekt 8">
            <a:extLst>
              <a:ext uri="{FF2B5EF4-FFF2-40B4-BE49-F238E27FC236}">
                <a16:creationId xmlns:a16="http://schemas.microsoft.com/office/drawing/2014/main" id="{CE0EFE07-CED0-E541-DF66-7C3DD5A8B2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27014" y="464749"/>
            <a:ext cx="2857500" cy="28575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838200" y="585216"/>
            <a:ext cx="10515600" cy="1325563"/>
          </a:xfrm>
        </p:spPr>
        <p:txBody>
          <a:bodyPr vert="horz" lIns="91440" tIns="45720" rIns="91440" bIns="45720" rtlCol="0" anchor="ctr">
            <a:normAutofit/>
          </a:bodyPr>
          <a:lstStyle/>
          <a:p>
            <a:r>
              <a:rPr lang="en-US" b="1">
                <a:solidFill>
                  <a:schemeClr val="bg1"/>
                </a:solidFill>
              </a:rPr>
              <a:t>Becquerel zjistil některé další zajímavé charakteristiky záření vycházejícího z uranu:</a:t>
            </a:r>
          </a:p>
        </p:txBody>
      </p:sp>
      <p:pic>
        <p:nvPicPr>
          <p:cNvPr id="157698" name="Picture 2" descr="https://www2.lbl.gov/abc/wallchart/chapters/03/graphics/Image9.gif"/>
          <p:cNvPicPr>
            <a:picLocks noChangeAspect="1" noChangeArrowheads="1"/>
          </p:cNvPicPr>
          <p:nvPr/>
        </p:nvPicPr>
        <p:blipFill rotWithShape="1">
          <a:blip r:embed="rId2" cstate="print"/>
          <a:srcRect r="13313" b="-3"/>
          <a:stretch/>
        </p:blipFill>
        <p:spPr bwMode="auto">
          <a:xfrm>
            <a:off x="681444" y="2516777"/>
            <a:ext cx="6236208" cy="3660185"/>
          </a:xfrm>
          <a:prstGeom prst="rect">
            <a:avLst/>
          </a:prstGeom>
          <a:noFill/>
        </p:spPr>
      </p:pic>
      <p:sp>
        <p:nvSpPr>
          <p:cNvPr id="5" name="Obdélník 4"/>
          <p:cNvSpPr/>
          <p:nvPr/>
        </p:nvSpPr>
        <p:spPr>
          <a:xfrm>
            <a:off x="7174447" y="2516777"/>
            <a:ext cx="4505324" cy="3660185"/>
          </a:xfrm>
          <a:prstGeom prst="rect">
            <a:avLst/>
          </a:prstGeom>
        </p:spPr>
        <p:txBody>
          <a:bodyPr vert="horz" lIns="91440" tIns="45720" rIns="91440" bIns="45720" rtlCol="0" anchor="ctr">
            <a:noAutofit/>
          </a:bodyPr>
          <a:lstStyle/>
          <a:p>
            <a:pPr marL="228600" indent="-228600">
              <a:lnSpc>
                <a:spcPct val="90000"/>
              </a:lnSpc>
              <a:spcBef>
                <a:spcPts val="1001"/>
              </a:spcBef>
              <a:buClr>
                <a:srgbClr val="000000"/>
              </a:buClr>
              <a:buFont typeface="Arial" panose="020B0604020202020204" pitchFamily="34" charset="0"/>
              <a:buChar char="•"/>
            </a:pPr>
            <a:r>
              <a:rPr lang="en-US" sz="2500" b="1" strike="noStrike" spc="-1" dirty="0" err="1">
                <a:solidFill>
                  <a:srgbClr val="FF0000"/>
                </a:solidFill>
              </a:rPr>
              <a:t>ionizuje</a:t>
            </a:r>
            <a:r>
              <a:rPr lang="en-US" sz="2500" b="1" strike="noStrike" spc="-1" dirty="0">
                <a:solidFill>
                  <a:srgbClr val="FF0000"/>
                </a:solidFill>
              </a:rPr>
              <a:t> </a:t>
            </a:r>
            <a:r>
              <a:rPr lang="en-US" sz="2500" b="1" strike="noStrike" spc="-1" dirty="0" err="1">
                <a:solidFill>
                  <a:srgbClr val="FF0000"/>
                </a:solidFill>
              </a:rPr>
              <a:t>vzduch</a:t>
            </a:r>
            <a:r>
              <a:rPr lang="en-US" sz="2500" b="1" strike="noStrike" spc="-1" dirty="0">
                <a:solidFill>
                  <a:srgbClr val="FF0000"/>
                </a:solidFill>
              </a:rPr>
              <a:t> </a:t>
            </a:r>
            <a:endParaRPr lang="en-US" sz="2500" b="0" strike="noStrike" spc="-1" dirty="0">
              <a:solidFill>
                <a:srgbClr val="FF0000"/>
              </a:solidFill>
            </a:endParaRPr>
          </a:p>
          <a:p>
            <a:pPr marL="228600" indent="-228600">
              <a:lnSpc>
                <a:spcPct val="90000"/>
              </a:lnSpc>
              <a:spcBef>
                <a:spcPts val="1001"/>
              </a:spcBef>
              <a:buClr>
                <a:srgbClr val="000000"/>
              </a:buClr>
              <a:buFont typeface="Arial" panose="020B0604020202020204" pitchFamily="34" charset="0"/>
              <a:buChar char="•"/>
            </a:pPr>
            <a:r>
              <a:rPr lang="en-US" sz="2500" b="1" strike="noStrike" spc="-1" dirty="0" err="1">
                <a:solidFill>
                  <a:srgbClr val="FF0000"/>
                </a:solidFill>
              </a:rPr>
              <a:t>lze</a:t>
            </a:r>
            <a:r>
              <a:rPr lang="en-US" sz="2500" b="1" strike="noStrike" spc="-1" dirty="0">
                <a:solidFill>
                  <a:srgbClr val="FF0000"/>
                </a:solidFill>
              </a:rPr>
              <a:t> </a:t>
            </a:r>
            <a:r>
              <a:rPr lang="en-US" sz="2500" b="1" strike="noStrike" spc="-1" dirty="0" err="1">
                <a:solidFill>
                  <a:srgbClr val="FF0000"/>
                </a:solidFill>
              </a:rPr>
              <a:t>jej</a:t>
            </a:r>
            <a:r>
              <a:rPr lang="en-US" sz="2500" b="1" strike="noStrike" spc="-1" dirty="0">
                <a:solidFill>
                  <a:srgbClr val="FF0000"/>
                </a:solidFill>
              </a:rPr>
              <a:t> </a:t>
            </a:r>
            <a:r>
              <a:rPr lang="en-US" sz="2500" b="1" strike="noStrike" spc="-1" dirty="0" err="1">
                <a:solidFill>
                  <a:srgbClr val="FF0000"/>
                </a:solidFill>
              </a:rPr>
              <a:t>odklonit</a:t>
            </a:r>
            <a:r>
              <a:rPr lang="en-US" sz="2500" b="1" strike="noStrike" spc="-1" dirty="0">
                <a:solidFill>
                  <a:srgbClr val="FF0000"/>
                </a:solidFill>
              </a:rPr>
              <a:t> </a:t>
            </a:r>
            <a:r>
              <a:rPr lang="en-US" sz="2500" b="1" strike="noStrike" spc="-1" dirty="0" err="1">
                <a:solidFill>
                  <a:srgbClr val="FF0000"/>
                </a:solidFill>
              </a:rPr>
              <a:t>pomocí</a:t>
            </a:r>
            <a:r>
              <a:rPr lang="en-US" sz="2500" b="1" strike="noStrike" spc="-1" dirty="0">
                <a:solidFill>
                  <a:srgbClr val="FF0000"/>
                </a:solidFill>
              </a:rPr>
              <a:t> </a:t>
            </a:r>
            <a:r>
              <a:rPr lang="en-US" sz="2500" b="1" strike="noStrike" spc="-1" dirty="0" err="1">
                <a:solidFill>
                  <a:srgbClr val="FF0000"/>
                </a:solidFill>
              </a:rPr>
              <a:t>magnetického</a:t>
            </a:r>
            <a:r>
              <a:rPr lang="en-US" sz="2500" b="1" strike="noStrike" spc="-1" dirty="0">
                <a:solidFill>
                  <a:srgbClr val="FF0000"/>
                </a:solidFill>
              </a:rPr>
              <a:t> pole</a:t>
            </a:r>
            <a:r>
              <a:rPr lang="en-US" sz="2500" b="0" strike="noStrike" spc="-1" dirty="0"/>
              <a:t>.</a:t>
            </a:r>
          </a:p>
          <a:p>
            <a:pPr marL="228600" indent="-228600">
              <a:lnSpc>
                <a:spcPct val="90000"/>
              </a:lnSpc>
              <a:spcBef>
                <a:spcPts val="1001"/>
              </a:spcBef>
              <a:buClr>
                <a:srgbClr val="000000"/>
              </a:buClr>
              <a:buFont typeface="Arial" panose="020B0604020202020204" pitchFamily="34" charset="0"/>
              <a:buChar char="•"/>
            </a:pPr>
            <a:r>
              <a:rPr lang="en-US" sz="2500" b="0" strike="noStrike" spc="-1" dirty="0" err="1"/>
              <a:t>Tento</a:t>
            </a:r>
            <a:r>
              <a:rPr lang="en-US" sz="2500" b="0" strike="noStrike" spc="-1" dirty="0"/>
              <a:t> </a:t>
            </a:r>
            <a:r>
              <a:rPr lang="en-US" sz="2500" b="0" strike="noStrike" spc="-1" dirty="0" err="1"/>
              <a:t>poznatek</a:t>
            </a:r>
            <a:r>
              <a:rPr lang="en-US" sz="2500" b="0" strike="noStrike" spc="-1" dirty="0"/>
              <a:t> </a:t>
            </a:r>
            <a:r>
              <a:rPr lang="en-US" sz="2500" b="0" strike="noStrike" spc="-1" dirty="0" err="1"/>
              <a:t>zveřejnil</a:t>
            </a:r>
            <a:r>
              <a:rPr lang="en-US" sz="2500" b="0" strike="noStrike" spc="-1" dirty="0"/>
              <a:t> v </a:t>
            </a:r>
            <a:r>
              <a:rPr lang="en-US" sz="2500" b="0" strike="noStrike" spc="-1" dirty="0" err="1"/>
              <a:t>roce</a:t>
            </a:r>
            <a:r>
              <a:rPr lang="en-US" sz="2500" b="0" strike="noStrike" spc="-1" dirty="0"/>
              <a:t> 1899. </a:t>
            </a:r>
            <a:r>
              <a:rPr lang="en-US" sz="2500" b="1" strike="noStrike" spc="-1" dirty="0" err="1"/>
              <a:t>Vyplývalo</a:t>
            </a:r>
            <a:r>
              <a:rPr lang="en-US" sz="2500" b="1" strike="noStrike" spc="-1" dirty="0"/>
              <a:t> z </a:t>
            </a:r>
            <a:r>
              <a:rPr lang="en-US" sz="2500" b="1" strike="noStrike" spc="-1" dirty="0" err="1"/>
              <a:t>něj</a:t>
            </a:r>
            <a:r>
              <a:rPr lang="en-US" sz="2500" b="1" strike="noStrike" spc="-1" dirty="0"/>
              <a:t>, </a:t>
            </a:r>
            <a:r>
              <a:rPr lang="en-US" sz="2500" b="1" strike="noStrike" spc="-1" dirty="0" err="1"/>
              <a:t>že</a:t>
            </a:r>
            <a:r>
              <a:rPr lang="en-US" sz="2500" b="1" strike="noStrike" spc="-1" dirty="0"/>
              <a:t> se </a:t>
            </a:r>
            <a:r>
              <a:rPr lang="en-US" sz="2500" b="1" strike="noStrike" spc="-1" dirty="0" err="1"/>
              <a:t>neznámé</a:t>
            </a:r>
            <a:r>
              <a:rPr lang="en-US" sz="2500" b="1" strike="noStrike" spc="-1" dirty="0"/>
              <a:t> </a:t>
            </a:r>
            <a:r>
              <a:rPr lang="en-US" sz="2500" b="1" strike="noStrike" spc="-1" dirty="0" err="1"/>
              <a:t>záření</a:t>
            </a:r>
            <a:r>
              <a:rPr lang="en-US" sz="2500" b="1" strike="noStrike" spc="-1" dirty="0"/>
              <a:t> (</a:t>
            </a:r>
            <a:r>
              <a:rPr lang="en-US" sz="2500" b="1" strike="noStrike" spc="-1" dirty="0" err="1"/>
              <a:t>přinejmenším</a:t>
            </a:r>
            <a:r>
              <a:rPr lang="en-US" sz="2500" b="1" strike="noStrike" spc="-1" dirty="0"/>
              <a:t> z </a:t>
            </a:r>
            <a:r>
              <a:rPr lang="en-US" sz="2500" b="1" strike="noStrike" spc="-1" dirty="0" err="1"/>
              <a:t>určité</a:t>
            </a:r>
            <a:r>
              <a:rPr lang="en-US" sz="2500" b="1" strike="noStrike" spc="-1" dirty="0"/>
              <a:t> </a:t>
            </a:r>
            <a:r>
              <a:rPr lang="en-US" sz="2500" b="1" strike="noStrike" spc="-1" dirty="0" err="1"/>
              <a:t>části</a:t>
            </a:r>
            <a:r>
              <a:rPr lang="en-US" sz="2500" b="1" strike="noStrike" spc="-1" dirty="0"/>
              <a:t>) </a:t>
            </a:r>
            <a:r>
              <a:rPr lang="en-US" sz="2500" b="1" strike="noStrike" spc="-1" dirty="0" err="1"/>
              <a:t>skládá</a:t>
            </a:r>
            <a:r>
              <a:rPr lang="en-US" sz="2500" b="1" strike="noStrike" spc="-1" dirty="0"/>
              <a:t> </a:t>
            </a:r>
            <a:r>
              <a:rPr lang="cs-CZ" sz="2500" b="1" strike="noStrike" spc="-1" dirty="0"/>
              <a:t>                  </a:t>
            </a:r>
            <a:r>
              <a:rPr lang="en-US" sz="2500" b="1" u="sng" strike="noStrike" spc="-1" dirty="0"/>
              <a:t>z </a:t>
            </a:r>
            <a:r>
              <a:rPr lang="en-US" sz="2500" b="1" u="sng" strike="noStrike" spc="-1" dirty="0" err="1">
                <a:solidFill>
                  <a:srgbClr val="FF0000"/>
                </a:solidFill>
              </a:rPr>
              <a:t>elektricky</a:t>
            </a:r>
            <a:r>
              <a:rPr lang="en-US" sz="2500" b="1" u="sng" strike="noStrike" spc="-1" dirty="0">
                <a:solidFill>
                  <a:srgbClr val="FF0000"/>
                </a:solidFill>
              </a:rPr>
              <a:t> </a:t>
            </a:r>
            <a:r>
              <a:rPr lang="en-US" sz="2500" b="1" u="sng" strike="noStrike" spc="-1" dirty="0" err="1">
                <a:solidFill>
                  <a:srgbClr val="FF0000"/>
                </a:solidFill>
              </a:rPr>
              <a:t>nabitých</a:t>
            </a:r>
            <a:r>
              <a:rPr lang="en-US" sz="2500" b="1" u="sng" strike="noStrike" spc="-1" dirty="0">
                <a:solidFill>
                  <a:srgbClr val="FF0000"/>
                </a:solidFill>
              </a:rPr>
              <a:t> </a:t>
            </a:r>
            <a:r>
              <a:rPr lang="en-US" sz="2500" b="1" u="sng" strike="noStrike" spc="-1" dirty="0" err="1">
                <a:solidFill>
                  <a:srgbClr val="FF0000"/>
                </a:solidFill>
              </a:rPr>
              <a:t>částic</a:t>
            </a:r>
            <a:r>
              <a:rPr lang="en-US" sz="2500" b="1" strike="noStrike" spc="-1" dirty="0"/>
              <a:t>. </a:t>
            </a:r>
            <a:endParaRPr lang="cs-CZ" sz="2500" b="1" strike="noStrike" spc="-1" dirty="0"/>
          </a:p>
          <a:p>
            <a:pPr marL="228600" indent="-228600">
              <a:lnSpc>
                <a:spcPct val="90000"/>
              </a:lnSpc>
              <a:spcBef>
                <a:spcPts val="1001"/>
              </a:spcBef>
              <a:buClr>
                <a:srgbClr val="000000"/>
              </a:buClr>
              <a:buFont typeface="Arial" panose="020B0604020202020204" pitchFamily="34" charset="0"/>
              <a:buChar char="•"/>
            </a:pPr>
            <a:r>
              <a:rPr lang="en-US" sz="2500" b="1" strike="noStrike" spc="-1" dirty="0"/>
              <a:t>Na </a:t>
            </a:r>
            <a:r>
              <a:rPr lang="en-US" sz="2500" b="1" strike="noStrike" spc="-1" dirty="0" err="1"/>
              <a:t>jeho</a:t>
            </a:r>
            <a:r>
              <a:rPr lang="en-US" sz="2500" b="1" strike="noStrike" spc="-1" dirty="0"/>
              <a:t> </a:t>
            </a:r>
            <a:r>
              <a:rPr lang="en-US" sz="2500" b="1" strike="noStrike" spc="-1" dirty="0" err="1"/>
              <a:t>podstatu</a:t>
            </a:r>
            <a:r>
              <a:rPr lang="en-US" sz="2500" b="1" strike="noStrike" spc="-1" dirty="0"/>
              <a:t> </a:t>
            </a:r>
            <a:r>
              <a:rPr lang="en-US" sz="2500" b="1" strike="noStrike" spc="-1" dirty="0" err="1"/>
              <a:t>však</a:t>
            </a:r>
            <a:r>
              <a:rPr lang="en-US" sz="2500" b="1" strike="noStrike" spc="-1" dirty="0"/>
              <a:t> </a:t>
            </a:r>
            <a:r>
              <a:rPr lang="en-US" sz="2500" b="1" strike="noStrike" spc="-1" dirty="0" err="1"/>
              <a:t>přijít</a:t>
            </a:r>
            <a:r>
              <a:rPr lang="en-US" sz="2500" b="1" strike="noStrike" spc="-1" dirty="0"/>
              <a:t> </a:t>
            </a:r>
            <a:r>
              <a:rPr lang="en-US" sz="2500" b="1" strike="noStrike" spc="-1" dirty="0" err="1"/>
              <a:t>nedokázal</a:t>
            </a:r>
            <a:r>
              <a:rPr lang="en-US" sz="2500" b="1" strike="noStrike" spc="-1" dirty="0"/>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0" name="Obrázek 4"/>
          <p:cNvPicPr/>
          <p:nvPr/>
        </p:nvPicPr>
        <p:blipFill rotWithShape="1">
          <a:blip r:embed="rId2" cstate="print"/>
          <a:srcRect l="9304" r="1403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94" name="Freeform: Shape 104">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5" name="Freeform: Shape 106">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8" name="TextShape 1"/>
          <p:cNvSpPr txBox="1"/>
          <p:nvPr/>
        </p:nvSpPr>
        <p:spPr>
          <a:xfrm>
            <a:off x="371093" y="13012"/>
            <a:ext cx="4075435" cy="4495488"/>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b="1" strike="noStrike" spc="-1" dirty="0">
                <a:latin typeface="+mj-lt"/>
                <a:ea typeface="+mj-ea"/>
                <a:cs typeface="+mj-cs"/>
              </a:rPr>
              <a:t>RADIOAKTIVITA, </a:t>
            </a:r>
            <a:endParaRPr lang="cs-CZ" sz="4800" b="1" strike="noStrike" spc="-1" dirty="0">
              <a:latin typeface="+mj-lt"/>
              <a:ea typeface="+mj-ea"/>
              <a:cs typeface="+mj-cs"/>
            </a:endParaRPr>
          </a:p>
          <a:p>
            <a:pPr>
              <a:lnSpc>
                <a:spcPct val="90000"/>
              </a:lnSpc>
              <a:spcBef>
                <a:spcPct val="0"/>
              </a:spcBef>
              <a:spcAft>
                <a:spcPts val="600"/>
              </a:spcAft>
            </a:pPr>
            <a:r>
              <a:rPr lang="en-US" sz="4800" b="1" strike="noStrike" spc="-1" dirty="0">
                <a:latin typeface="+mj-lt"/>
                <a:ea typeface="+mj-ea"/>
                <a:cs typeface="+mj-cs"/>
              </a:rPr>
              <a:t>Marie a Pierre </a:t>
            </a:r>
            <a:r>
              <a:rPr lang="en-US" sz="4800" b="1" strike="noStrike" spc="-1" dirty="0" err="1">
                <a:latin typeface="+mj-lt"/>
                <a:ea typeface="+mj-ea"/>
                <a:cs typeface="+mj-cs"/>
              </a:rPr>
              <a:t>Curieovi</a:t>
            </a:r>
            <a:r>
              <a:rPr lang="en-US" sz="4800" b="0" strike="noStrike" spc="-1" dirty="0">
                <a:latin typeface="+mj-lt"/>
                <a:ea typeface="+mj-ea"/>
                <a:cs typeface="+mj-cs"/>
              </a:rPr>
              <a:t> </a:t>
            </a:r>
          </a:p>
        </p:txBody>
      </p:sp>
      <p:sp>
        <p:nvSpPr>
          <p:cNvPr id="296" name="Rectangle 10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7" name="Rectangle 11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9" name="TextShape 2"/>
          <p:cNvSpPr txBox="1"/>
          <p:nvPr/>
        </p:nvSpPr>
        <p:spPr>
          <a:xfrm>
            <a:off x="371093" y="2611518"/>
            <a:ext cx="3899065" cy="3207258"/>
          </a:xfrm>
          <a:prstGeom prst="rect">
            <a:avLst/>
          </a:prstGeom>
        </p:spPr>
        <p:txBody>
          <a:bodyPr vert="horz" lIns="91440" tIns="45720" rIns="91440" bIns="45720" rtlCol="0" anchor="t">
            <a:noAutofit/>
          </a:bodyPr>
          <a:lstStyle/>
          <a:p>
            <a:pPr indent="-228600">
              <a:lnSpc>
                <a:spcPct val="90000"/>
              </a:lnSpc>
              <a:spcBef>
                <a:spcPts val="1001"/>
              </a:spcBef>
              <a:buFont typeface="Arial" panose="020B0604020202020204" pitchFamily="34" charset="0"/>
              <a:buChar char="•"/>
            </a:pPr>
            <a:endParaRPr lang="en-US" sz="2000" b="0" strike="noStrike" spc="-1" dirty="0"/>
          </a:p>
        </p:txBody>
      </p:sp>
      <p:sp>
        <p:nvSpPr>
          <p:cNvPr id="17" name="Obdélník 16">
            <a:extLst>
              <a:ext uri="{FF2B5EF4-FFF2-40B4-BE49-F238E27FC236}">
                <a16:creationId xmlns:a16="http://schemas.microsoft.com/office/drawing/2014/main" id="{222D8546-C25C-4131-B81D-AD1C41D5A7DD}"/>
              </a:ext>
            </a:extLst>
          </p:cNvPr>
          <p:cNvSpPr/>
          <p:nvPr/>
        </p:nvSpPr>
        <p:spPr>
          <a:xfrm>
            <a:off x="8071775" y="6416838"/>
            <a:ext cx="3756541" cy="369332"/>
          </a:xfrm>
          <a:prstGeom prst="rect">
            <a:avLst/>
          </a:prstGeom>
        </p:spPr>
        <p:txBody>
          <a:bodyPr wrap="none">
            <a:spAutoFit/>
          </a:bodyPr>
          <a:lstStyle/>
          <a:p>
            <a:r>
              <a:rPr lang="cs-CZ" b="1" spc="-1" dirty="0">
                <a:solidFill>
                  <a:schemeClr val="bg1"/>
                </a:solidFill>
                <a:latin typeface="Calibri"/>
              </a:rPr>
              <a:t>Marie </a:t>
            </a:r>
            <a:r>
              <a:rPr lang="cs-CZ" b="1" spc="-1" dirty="0" err="1">
                <a:solidFill>
                  <a:schemeClr val="bg1"/>
                </a:solidFill>
                <a:latin typeface="Calibri"/>
              </a:rPr>
              <a:t>Sklodowska</a:t>
            </a:r>
            <a:r>
              <a:rPr lang="cs-CZ" b="1" spc="-1" dirty="0">
                <a:solidFill>
                  <a:schemeClr val="bg1"/>
                </a:solidFill>
                <a:latin typeface="Calibri"/>
              </a:rPr>
              <a:t>-Curie (1867-1934) </a:t>
            </a:r>
            <a:endParaRPr lang="cs-CZ" dirty="0">
              <a:solidFill>
                <a:schemeClr val="bg1"/>
              </a:solidFill>
            </a:endParaRPr>
          </a:p>
        </p:txBody>
      </p:sp>
      <p:sp>
        <p:nvSpPr>
          <p:cNvPr id="18" name="Obdélník 17">
            <a:extLst>
              <a:ext uri="{FF2B5EF4-FFF2-40B4-BE49-F238E27FC236}">
                <a16:creationId xmlns:a16="http://schemas.microsoft.com/office/drawing/2014/main" id="{1436562B-8020-48A8-8349-1801C0D7D5AA}"/>
              </a:ext>
            </a:extLst>
          </p:cNvPr>
          <p:cNvSpPr/>
          <p:nvPr/>
        </p:nvSpPr>
        <p:spPr>
          <a:xfrm>
            <a:off x="4039327" y="6416838"/>
            <a:ext cx="2560957" cy="369332"/>
          </a:xfrm>
          <a:prstGeom prst="rect">
            <a:avLst/>
          </a:prstGeom>
        </p:spPr>
        <p:txBody>
          <a:bodyPr wrap="none">
            <a:spAutoFit/>
          </a:bodyPr>
          <a:lstStyle/>
          <a:p>
            <a:r>
              <a:rPr lang="cs-CZ" b="1" spc="-1" dirty="0" err="1">
                <a:solidFill>
                  <a:schemeClr val="bg1"/>
                </a:solidFill>
                <a:latin typeface="Calibri"/>
              </a:rPr>
              <a:t>Pierre</a:t>
            </a:r>
            <a:r>
              <a:rPr lang="cs-CZ" b="1" spc="-1" dirty="0">
                <a:solidFill>
                  <a:schemeClr val="bg1"/>
                </a:solidFill>
                <a:latin typeface="Calibri"/>
              </a:rPr>
              <a:t> Curie (1859-1906) </a:t>
            </a:r>
            <a:endParaRPr lang="cs-CZ" dirty="0">
              <a:solidFill>
                <a:schemeClr val="bg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Obrázek 7" descr="Obsah obrázku sladký&#10;&#10;Popis byl vytvořen automaticky">
            <a:extLst>
              <a:ext uri="{FF2B5EF4-FFF2-40B4-BE49-F238E27FC236}">
                <a16:creationId xmlns:a16="http://schemas.microsoft.com/office/drawing/2014/main" id="{996F3F26-6E49-6FE5-1018-F160BACB0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1944" y="4209469"/>
            <a:ext cx="2359552" cy="2241574"/>
          </a:xfrm>
          <a:prstGeom prst="rect">
            <a:avLst/>
          </a:prstGeom>
          <a:ln w="57150">
            <a:solidFill>
              <a:schemeClr val="tx1"/>
            </a:solidFill>
          </a:ln>
        </p:spPr>
      </p:pic>
      <p:sp>
        <p:nvSpPr>
          <p:cNvPr id="9" name="TextovéPole 8">
            <a:extLst>
              <a:ext uri="{FF2B5EF4-FFF2-40B4-BE49-F238E27FC236}">
                <a16:creationId xmlns:a16="http://schemas.microsoft.com/office/drawing/2014/main" id="{86FDC598-4226-10C9-A726-860A54AA982C}"/>
              </a:ext>
            </a:extLst>
          </p:cNvPr>
          <p:cNvSpPr txBox="1"/>
          <p:nvPr/>
        </p:nvSpPr>
        <p:spPr>
          <a:xfrm>
            <a:off x="510504" y="2749990"/>
            <a:ext cx="8336982" cy="3778278"/>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pPr>
            <a:r>
              <a:rPr lang="cs-CZ" sz="2400" dirty="0">
                <a:effectLst/>
                <a:latin typeface="Calibri" panose="020F0502020204030204" pitchFamily="34" charset="0"/>
                <a:ea typeface="Calibri" panose="020F0502020204030204" pitchFamily="34" charset="0"/>
                <a:cs typeface="Times New Roman" panose="02020603050405020304" pitchFamily="18" charset="0"/>
              </a:rPr>
              <a:t>Curieovi již v roce 1896 zjistili, že stejné záření jako uran vydávají také sloučeniny thoria - na světě tedy existuje přinejmenším ještě jeden „zářící“ prvek</a:t>
            </a:r>
          </a:p>
          <a:p>
            <a:pPr marL="342900" indent="-342900">
              <a:lnSpc>
                <a:spcPct val="107000"/>
              </a:lnSpc>
              <a:spcAft>
                <a:spcPts val="800"/>
              </a:spcAft>
              <a:buFont typeface="Arial" panose="020B0604020202020204" pitchFamily="34" charset="0"/>
              <a:buChar char="•"/>
            </a:pPr>
            <a:r>
              <a:rPr lang="cs-CZ" sz="2400" dirty="0">
                <a:effectLst/>
                <a:latin typeface="Calibri" panose="020F0502020204030204" pitchFamily="34" charset="0"/>
                <a:ea typeface="Calibri" panose="020F0502020204030204" pitchFamily="34" charset="0"/>
                <a:cs typeface="Times New Roman" panose="02020603050405020304" pitchFamily="18" charset="0"/>
              </a:rPr>
              <a:t>(prvenství objevu bylo nicméně přiřknuto Gerhardu </a:t>
            </a:r>
            <a:r>
              <a:rPr lang="cs-CZ" sz="2400" dirty="0" err="1">
                <a:effectLst/>
                <a:latin typeface="Calibri" panose="020F0502020204030204" pitchFamily="34" charset="0"/>
                <a:ea typeface="Calibri" panose="020F0502020204030204" pitchFamily="34" charset="0"/>
                <a:cs typeface="Times New Roman" panose="02020603050405020304" pitchFamily="18" charset="0"/>
              </a:rPr>
              <a:t>Carlemu</a:t>
            </a:r>
            <a:r>
              <a:rPr lang="cs-CZ" sz="2400" dirty="0">
                <a:effectLst/>
                <a:latin typeface="Calibri" panose="020F0502020204030204" pitchFamily="34" charset="0"/>
                <a:ea typeface="Calibri" panose="020F0502020204030204" pitchFamily="34" charset="0"/>
                <a:cs typeface="Times New Roman" panose="02020603050405020304" pitchFamily="18" charset="0"/>
              </a:rPr>
              <a:t> Schmidtovi)</a:t>
            </a:r>
          </a:p>
          <a:p>
            <a:pPr marL="342900" indent="-342900">
              <a:lnSpc>
                <a:spcPct val="107000"/>
              </a:lnSpc>
              <a:spcAft>
                <a:spcPts val="800"/>
              </a:spcAft>
              <a:buFont typeface="Arial" panose="020B0604020202020204" pitchFamily="34" charset="0"/>
              <a:buChar char="•"/>
            </a:pPr>
            <a:endParaRPr lang="cs-CZ"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cs-CZ" sz="2400" dirty="0">
                <a:effectLst/>
                <a:latin typeface="Calibri" panose="020F0502020204030204" pitchFamily="34" charset="0"/>
                <a:ea typeface="Calibri" panose="020F0502020204030204" pitchFamily="34" charset="0"/>
                <a:cs typeface="Times New Roman" panose="02020603050405020304" pitchFamily="18" charset="0"/>
              </a:rPr>
              <a:t>Marie a Pierre Curie začali svou experimentální práci systematickým studiem uranu a jeho sloučenin, přičemž měřili a tabelovali jejich ionizační proudy. </a:t>
            </a:r>
          </a:p>
        </p:txBody>
      </p:sp>
      <p:graphicFrame>
        <p:nvGraphicFramePr>
          <p:cNvPr id="11" name="TextovéPole 3">
            <a:extLst>
              <a:ext uri="{FF2B5EF4-FFF2-40B4-BE49-F238E27FC236}">
                <a16:creationId xmlns:a16="http://schemas.microsoft.com/office/drawing/2014/main" id="{8C99D2D8-B1C0-8E3B-FF51-654D1D406513}"/>
              </a:ext>
            </a:extLst>
          </p:cNvPr>
          <p:cNvGraphicFramePr/>
          <p:nvPr>
            <p:extLst>
              <p:ext uri="{D42A27DB-BD31-4B8C-83A1-F6EECF244321}">
                <p14:modId xmlns:p14="http://schemas.microsoft.com/office/powerpoint/2010/main" val="2383106606"/>
              </p:ext>
            </p:extLst>
          </p:nvPr>
        </p:nvGraphicFramePr>
        <p:xfrm>
          <a:off x="346953" y="-12290"/>
          <a:ext cx="11498093" cy="2380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Obrázek 5" descr="Obsah obrázku text&#10;&#10;Popis byl vytvořen automaticky">
            <a:extLst>
              <a:ext uri="{FF2B5EF4-FFF2-40B4-BE49-F238E27FC236}">
                <a16:creationId xmlns:a16="http://schemas.microsoft.com/office/drawing/2014/main" id="{D7C0BE84-E0C1-4D85-275C-1343380294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0544" y="1641281"/>
            <a:ext cx="2380952" cy="2400000"/>
          </a:xfrm>
          <a:prstGeom prst="rect">
            <a:avLst/>
          </a:prstGeom>
        </p:spPr>
      </p:pic>
    </p:spTree>
    <p:extLst>
      <p:ext uri="{BB962C8B-B14F-4D97-AF65-F5344CB8AC3E}">
        <p14:creationId xmlns:p14="http://schemas.microsoft.com/office/powerpoint/2010/main" val="25395938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696B606-671B-F42F-BAAE-9C22C783B6D7}"/>
              </a:ext>
            </a:extLst>
          </p:cNvPr>
          <p:cNvPicPr>
            <a:picLocks noChangeAspect="1"/>
          </p:cNvPicPr>
          <p:nvPr/>
        </p:nvPicPr>
        <p:blipFill rotWithShape="1">
          <a:blip r:embed="rId2"/>
          <a:srcRect l="2641"/>
          <a:stretch/>
        </p:blipFill>
        <p:spPr>
          <a:xfrm>
            <a:off x="107002" y="315362"/>
            <a:ext cx="6812616" cy="5948516"/>
          </a:xfrm>
          <a:prstGeom prst="rect">
            <a:avLst/>
          </a:prstGeom>
        </p:spPr>
      </p:pic>
      <p:pic>
        <p:nvPicPr>
          <p:cNvPr id="4" name="Obrázek 3">
            <a:extLst>
              <a:ext uri="{FF2B5EF4-FFF2-40B4-BE49-F238E27FC236}">
                <a16:creationId xmlns:a16="http://schemas.microsoft.com/office/drawing/2014/main" id="{617D1732-0F3A-D577-7430-D9B85870BB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208"/>
          <a:stretch/>
        </p:blipFill>
        <p:spPr>
          <a:xfrm>
            <a:off x="6979122" y="3082052"/>
            <a:ext cx="4793539" cy="3181826"/>
          </a:xfrm>
          <a:prstGeom prst="rect">
            <a:avLst/>
          </a:prstGeom>
        </p:spPr>
      </p:pic>
      <p:sp>
        <p:nvSpPr>
          <p:cNvPr id="5" name="Obdélník 4">
            <a:extLst>
              <a:ext uri="{FF2B5EF4-FFF2-40B4-BE49-F238E27FC236}">
                <a16:creationId xmlns:a16="http://schemas.microsoft.com/office/drawing/2014/main" id="{359FC5E8-F6FC-C09A-E0E1-6DA6F47BF72E}"/>
              </a:ext>
            </a:extLst>
          </p:cNvPr>
          <p:cNvSpPr/>
          <p:nvPr/>
        </p:nvSpPr>
        <p:spPr>
          <a:xfrm>
            <a:off x="6716266" y="2714172"/>
            <a:ext cx="5319252" cy="392333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ysClr val="windowText" lastClr="000000"/>
                </a:solidFill>
              </a:ln>
            </a:endParaRPr>
          </a:p>
        </p:txBody>
      </p:sp>
      <p:sp>
        <p:nvSpPr>
          <p:cNvPr id="7" name="Obdélník 6">
            <a:extLst>
              <a:ext uri="{FF2B5EF4-FFF2-40B4-BE49-F238E27FC236}">
                <a16:creationId xmlns:a16="http://schemas.microsoft.com/office/drawing/2014/main" id="{F3195519-AEBD-C3FD-D473-5EB8868B726A}"/>
              </a:ext>
            </a:extLst>
          </p:cNvPr>
          <p:cNvSpPr/>
          <p:nvPr/>
        </p:nvSpPr>
        <p:spPr>
          <a:xfrm>
            <a:off x="4410090" y="4224504"/>
            <a:ext cx="2306175" cy="170097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ysClr val="windowText" lastClr="000000"/>
                </a:solidFill>
              </a:ln>
            </a:endParaRPr>
          </a:p>
        </p:txBody>
      </p:sp>
      <p:sp>
        <p:nvSpPr>
          <p:cNvPr id="9" name="TextovéPole 8">
            <a:extLst>
              <a:ext uri="{FF2B5EF4-FFF2-40B4-BE49-F238E27FC236}">
                <a16:creationId xmlns:a16="http://schemas.microsoft.com/office/drawing/2014/main" id="{FCDCB1FA-65DC-4FAB-4287-7AF6C8E7175F}"/>
              </a:ext>
            </a:extLst>
          </p:cNvPr>
          <p:cNvSpPr txBox="1"/>
          <p:nvPr/>
        </p:nvSpPr>
        <p:spPr>
          <a:xfrm>
            <a:off x="7179010" y="315362"/>
            <a:ext cx="4593651" cy="2062103"/>
          </a:xfrm>
          <a:prstGeom prst="rect">
            <a:avLst/>
          </a:prstGeom>
          <a:noFill/>
        </p:spPr>
        <p:txBody>
          <a:bodyPr wrap="square">
            <a:spAutoFit/>
          </a:bodyPr>
          <a:lstStyle/>
          <a:p>
            <a:r>
              <a:rPr lang="cs-CZ" sz="2800" b="1" u="sng" dirty="0">
                <a:solidFill>
                  <a:srgbClr val="000000"/>
                </a:solidFill>
                <a:effectLst/>
                <a:latin typeface="Calibri" panose="020F0502020204030204" pitchFamily="34" charset="0"/>
              </a:rPr>
              <a:t>E</a:t>
            </a:r>
            <a:r>
              <a:rPr lang="en-US" sz="2800" b="1" u="sng" dirty="0" err="1">
                <a:solidFill>
                  <a:srgbClr val="000000"/>
                </a:solidFill>
                <a:effectLst/>
                <a:latin typeface="Calibri" panose="020F0502020204030204" pitchFamily="34" charset="0"/>
              </a:rPr>
              <a:t>lectrometer</a:t>
            </a:r>
            <a:r>
              <a:rPr lang="en-US" sz="2800" b="1" u="sng" dirty="0">
                <a:solidFill>
                  <a:srgbClr val="000000"/>
                </a:solidFill>
                <a:effectLst/>
                <a:latin typeface="Calibri" panose="020F0502020204030204" pitchFamily="34" charset="0"/>
              </a:rPr>
              <a:t> apparatus </a:t>
            </a:r>
            <a:r>
              <a:rPr lang="en-US" sz="2000" dirty="0">
                <a:solidFill>
                  <a:srgbClr val="000000"/>
                </a:solidFill>
                <a:effectLst/>
                <a:latin typeface="Calibri" panose="020F0502020204030204" pitchFamily="34" charset="0"/>
              </a:rPr>
              <a:t>developed by Pierre Curie and his brother Jacques for the precise measurement of very weak currents (of the order of tenths of picoamperes) following their discovery of piezoelectricity in 1880.</a:t>
            </a:r>
            <a:endParaRPr lang="cs-CZ" sz="2000" dirty="0"/>
          </a:p>
        </p:txBody>
      </p:sp>
      <p:sp>
        <p:nvSpPr>
          <p:cNvPr id="10" name="TextovéPole 9">
            <a:extLst>
              <a:ext uri="{FF2B5EF4-FFF2-40B4-BE49-F238E27FC236}">
                <a16:creationId xmlns:a16="http://schemas.microsoft.com/office/drawing/2014/main" id="{E3C1F685-5615-7049-3638-324F7A88EE99}"/>
              </a:ext>
            </a:extLst>
          </p:cNvPr>
          <p:cNvSpPr txBox="1"/>
          <p:nvPr/>
        </p:nvSpPr>
        <p:spPr>
          <a:xfrm>
            <a:off x="6979122" y="2827955"/>
            <a:ext cx="2763898" cy="461665"/>
          </a:xfrm>
          <a:prstGeom prst="rect">
            <a:avLst/>
          </a:prstGeom>
          <a:noFill/>
        </p:spPr>
        <p:txBody>
          <a:bodyPr wrap="none" rtlCol="0">
            <a:spAutoFit/>
          </a:bodyPr>
          <a:lstStyle/>
          <a:p>
            <a:r>
              <a:rPr lang="cs-CZ" sz="2400" b="1" dirty="0">
                <a:solidFill>
                  <a:srgbClr val="0070C0"/>
                </a:solidFill>
              </a:rPr>
              <a:t>IONIZING CHAMBER</a:t>
            </a:r>
          </a:p>
        </p:txBody>
      </p:sp>
    </p:spTree>
    <p:extLst>
      <p:ext uri="{BB962C8B-B14F-4D97-AF65-F5344CB8AC3E}">
        <p14:creationId xmlns:p14="http://schemas.microsoft.com/office/powerpoint/2010/main" val="42256154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ovéPole 2">
            <a:extLst>
              <a:ext uri="{FF2B5EF4-FFF2-40B4-BE49-F238E27FC236}">
                <a16:creationId xmlns:a16="http://schemas.microsoft.com/office/drawing/2014/main" id="{1B28FEB6-519C-CEBB-9580-2E6C2C0CABC9}"/>
              </a:ext>
            </a:extLst>
          </p:cNvPr>
          <p:cNvGraphicFramePr/>
          <p:nvPr>
            <p:extLst>
              <p:ext uri="{D42A27DB-BD31-4B8C-83A1-F6EECF244321}">
                <p14:modId xmlns:p14="http://schemas.microsoft.com/office/powerpoint/2010/main" val="1241190335"/>
              </p:ext>
            </p:extLst>
          </p:nvPr>
        </p:nvGraphicFramePr>
        <p:xfrm>
          <a:off x="473413" y="80386"/>
          <a:ext cx="11345693" cy="6777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55159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 name="TextShape 1"/>
          <p:cNvSpPr txBox="1"/>
          <p:nvPr/>
        </p:nvSpPr>
        <p:spPr>
          <a:xfrm>
            <a:off x="377760" y="305580"/>
            <a:ext cx="7994344" cy="1325160"/>
          </a:xfrm>
          <a:prstGeom prst="rect">
            <a:avLst/>
          </a:prstGeom>
          <a:noFill/>
          <a:ln>
            <a:noFill/>
          </a:ln>
        </p:spPr>
        <p:txBody>
          <a:bodyPr anchor="ctr">
            <a:normAutofit/>
          </a:bodyPr>
          <a:lstStyle/>
          <a:p>
            <a:pPr>
              <a:lnSpc>
                <a:spcPct val="90000"/>
              </a:lnSpc>
            </a:pPr>
            <a:r>
              <a:rPr lang="cs-CZ" sz="4400" b="1" strike="noStrike" spc="-1" dirty="0">
                <a:solidFill>
                  <a:srgbClr val="FFFFFF"/>
                </a:solidFill>
                <a:latin typeface="Calibri Light"/>
              </a:rPr>
              <a:t>Radioaktivita, </a:t>
            </a:r>
          </a:p>
          <a:p>
            <a:pPr>
              <a:lnSpc>
                <a:spcPct val="90000"/>
              </a:lnSpc>
            </a:pPr>
            <a:r>
              <a:rPr lang="cs-CZ" sz="4400" b="1" strike="noStrike" spc="-1" dirty="0">
                <a:solidFill>
                  <a:srgbClr val="FFFFFF"/>
                </a:solidFill>
                <a:latin typeface="Calibri Light"/>
              </a:rPr>
              <a:t>Marie a </a:t>
            </a:r>
            <a:r>
              <a:rPr lang="cs-CZ" sz="4400" b="1" strike="noStrike" spc="-1" dirty="0" err="1">
                <a:solidFill>
                  <a:srgbClr val="FFFFFF"/>
                </a:solidFill>
                <a:latin typeface="Calibri Light"/>
              </a:rPr>
              <a:t>Pierre</a:t>
            </a:r>
            <a:r>
              <a:rPr lang="cs-CZ" sz="4400" b="1" strike="noStrike" spc="-1" dirty="0">
                <a:solidFill>
                  <a:srgbClr val="FFFFFF"/>
                </a:solidFill>
                <a:latin typeface="Calibri Light"/>
              </a:rPr>
              <a:t> </a:t>
            </a:r>
            <a:r>
              <a:rPr lang="cs-CZ" sz="4400" b="1" strike="noStrike" spc="-1" dirty="0" err="1">
                <a:solidFill>
                  <a:srgbClr val="FFFFFF"/>
                </a:solidFill>
                <a:latin typeface="Calibri Light"/>
              </a:rPr>
              <a:t>Curieovi</a:t>
            </a:r>
            <a:endParaRPr lang="cs-CZ" sz="4400" b="0" strike="noStrike" spc="-1" dirty="0">
              <a:solidFill>
                <a:srgbClr val="000000"/>
              </a:solidFill>
              <a:latin typeface="Calibri"/>
            </a:endParaRPr>
          </a:p>
        </p:txBody>
      </p:sp>
      <p:sp>
        <p:nvSpPr>
          <p:cNvPr id="292" name="TextShape 2"/>
          <p:cNvSpPr txBox="1"/>
          <p:nvPr/>
        </p:nvSpPr>
        <p:spPr>
          <a:xfrm>
            <a:off x="6724176" y="-237031"/>
            <a:ext cx="5288341" cy="6982085"/>
          </a:xfrm>
          <a:prstGeom prst="rect">
            <a:avLst/>
          </a:prstGeom>
          <a:noFill/>
          <a:ln>
            <a:noFill/>
          </a:ln>
        </p:spPr>
        <p:txBody>
          <a:bodyPr>
            <a:normAutofit fontScale="94500"/>
          </a:bodyPr>
          <a:lstStyle/>
          <a:p>
            <a:pPr marL="228600" indent="-228240">
              <a:spcBef>
                <a:spcPts val="1001"/>
              </a:spcBef>
              <a:buClr>
                <a:srgbClr val="FFFFFF"/>
              </a:buClr>
              <a:buFont typeface="Arial"/>
              <a:buChar char="•"/>
            </a:pPr>
            <a:endParaRPr lang="cs-CZ" sz="3500" b="1" u="sng" spc="-1" dirty="0">
              <a:solidFill>
                <a:srgbClr val="FFFFFF"/>
              </a:solidFill>
              <a:latin typeface="Calibri"/>
            </a:endParaRPr>
          </a:p>
          <a:p>
            <a:pPr marL="228600" indent="-228240">
              <a:spcBef>
                <a:spcPts val="1800"/>
              </a:spcBef>
              <a:buClr>
                <a:srgbClr val="FFFFFF"/>
              </a:buClr>
              <a:buFont typeface="Arial"/>
              <a:buChar char="•"/>
            </a:pPr>
            <a:r>
              <a:rPr lang="cs-CZ" sz="2800" b="1" u="sng" strike="noStrike" spc="-1" dirty="0">
                <a:solidFill>
                  <a:srgbClr val="FFFFFF"/>
                </a:solidFill>
                <a:latin typeface="Calibri"/>
              </a:rPr>
              <a:t>Zobecnění </a:t>
            </a:r>
            <a:r>
              <a:rPr lang="cs-CZ" sz="2800" b="1" u="sng" strike="noStrike" spc="-1" dirty="0" err="1">
                <a:solidFill>
                  <a:srgbClr val="FFFFFF"/>
                </a:solidFill>
                <a:latin typeface="Calibri"/>
              </a:rPr>
              <a:t>Becquerelova</a:t>
            </a:r>
            <a:r>
              <a:rPr lang="cs-CZ" sz="2800" b="1" u="sng" strike="noStrike" spc="-1" dirty="0">
                <a:solidFill>
                  <a:srgbClr val="FFFFFF"/>
                </a:solidFill>
                <a:latin typeface="Calibri"/>
              </a:rPr>
              <a:t> </a:t>
            </a:r>
            <a:r>
              <a:rPr lang="cs-CZ" sz="2800" b="1" u="sng" spc="-1" dirty="0">
                <a:solidFill>
                  <a:srgbClr val="FFFFFF"/>
                </a:solidFill>
                <a:latin typeface="Calibri"/>
              </a:rPr>
              <a:t>objevu</a:t>
            </a:r>
          </a:p>
          <a:p>
            <a:pPr marL="228600" indent="-228240">
              <a:spcBef>
                <a:spcPts val="1800"/>
              </a:spcBef>
              <a:buClr>
                <a:srgbClr val="FFFFFF"/>
              </a:buClr>
              <a:buFont typeface="Arial"/>
              <a:buChar char="•"/>
            </a:pPr>
            <a:r>
              <a:rPr lang="cs-CZ" sz="2800" b="0" strike="noStrike" spc="-1" dirty="0">
                <a:solidFill>
                  <a:srgbClr val="FFFFFF"/>
                </a:solidFill>
                <a:latin typeface="Calibri"/>
              </a:rPr>
              <a:t>Tehdy Marie Curie pro tuto vlastnost (které se zpočátku říkalo </a:t>
            </a:r>
            <a:r>
              <a:rPr lang="cs-CZ" sz="2800" b="1" strike="noStrike" spc="-1" dirty="0" err="1">
                <a:solidFill>
                  <a:srgbClr val="FFFFFF"/>
                </a:solidFill>
                <a:latin typeface="Calibri"/>
              </a:rPr>
              <a:t>Becquerelovy</a:t>
            </a:r>
            <a:r>
              <a:rPr lang="cs-CZ" sz="2800" b="1" strike="noStrike" spc="-1" dirty="0">
                <a:solidFill>
                  <a:srgbClr val="FFFFFF"/>
                </a:solidFill>
                <a:latin typeface="Calibri"/>
              </a:rPr>
              <a:t> paprsky</a:t>
            </a:r>
            <a:r>
              <a:rPr lang="cs-CZ" sz="2800" b="0" strike="noStrike" spc="-1" dirty="0">
                <a:solidFill>
                  <a:srgbClr val="FFFFFF"/>
                </a:solidFill>
                <a:latin typeface="Calibri"/>
              </a:rPr>
              <a:t>) </a:t>
            </a:r>
            <a:r>
              <a:rPr lang="cs-CZ" sz="2800" b="1" strike="noStrike" spc="-1" dirty="0">
                <a:solidFill>
                  <a:srgbClr val="FF0000"/>
                </a:solidFill>
                <a:latin typeface="Calibri"/>
              </a:rPr>
              <a:t>poprvé použila název </a:t>
            </a:r>
            <a:r>
              <a:rPr lang="cs-CZ" sz="2800" b="1" u="sng" strike="noStrike" spc="-1" dirty="0">
                <a:solidFill>
                  <a:srgbClr val="FF0000"/>
                </a:solidFill>
                <a:latin typeface="Calibri"/>
              </a:rPr>
              <a:t>radioaktivita</a:t>
            </a:r>
            <a:r>
              <a:rPr lang="cs-CZ" sz="2800" b="0" strike="noStrike" spc="-1" dirty="0">
                <a:solidFill>
                  <a:srgbClr val="FF0000"/>
                </a:solidFill>
                <a:latin typeface="Calibri"/>
              </a:rPr>
              <a:t>.</a:t>
            </a:r>
            <a:r>
              <a:rPr lang="cs-CZ" sz="2800" b="0" strike="noStrike" spc="-1" dirty="0">
                <a:solidFill>
                  <a:srgbClr val="FFFFFF"/>
                </a:solidFill>
                <a:latin typeface="Calibri"/>
              </a:rPr>
              <a:t> </a:t>
            </a:r>
            <a:endParaRPr lang="cs-CZ" sz="2800" b="0" strike="noStrike" spc="-1" dirty="0">
              <a:solidFill>
                <a:srgbClr val="000000"/>
              </a:solidFill>
              <a:latin typeface="Calibri"/>
            </a:endParaRPr>
          </a:p>
          <a:p>
            <a:pPr marL="228600" indent="-228240">
              <a:spcBef>
                <a:spcPts val="1800"/>
              </a:spcBef>
              <a:buClr>
                <a:srgbClr val="FFFFFF"/>
              </a:buClr>
              <a:buFont typeface="Arial"/>
              <a:buChar char="•"/>
            </a:pPr>
            <a:r>
              <a:rPr lang="cs-CZ" sz="2800" b="0" strike="noStrike" spc="-1" dirty="0">
                <a:solidFill>
                  <a:srgbClr val="FFFFFF"/>
                </a:solidFill>
                <a:latin typeface="Calibri"/>
              </a:rPr>
              <a:t>Objevitel záření (H.B.) však o fyzikální zvěčnění svého jména nakonec přece jen nepřišel: byla po něm pojmenována </a:t>
            </a:r>
            <a:r>
              <a:rPr lang="cs-CZ" sz="2800" b="1" strike="noStrike" spc="-1" dirty="0">
                <a:solidFill>
                  <a:srgbClr val="FFFFFF"/>
                </a:solidFill>
                <a:latin typeface="Calibri"/>
              </a:rPr>
              <a:t>jednotka radioaktivity</a:t>
            </a:r>
            <a:r>
              <a:rPr lang="cs-CZ" sz="2800" b="0" strike="noStrike" spc="-1" dirty="0">
                <a:solidFill>
                  <a:srgbClr val="FFFFFF"/>
                </a:solidFill>
                <a:latin typeface="Calibri"/>
              </a:rPr>
              <a:t> </a:t>
            </a:r>
            <a:endParaRPr lang="cs-CZ" sz="2800" b="0" strike="noStrike" spc="-1" dirty="0">
              <a:solidFill>
                <a:srgbClr val="000000"/>
              </a:solidFill>
              <a:latin typeface="Calibri"/>
            </a:endParaRPr>
          </a:p>
          <a:p>
            <a:pPr marL="228600" indent="-228240">
              <a:spcBef>
                <a:spcPts val="1800"/>
              </a:spcBef>
              <a:buClr>
                <a:srgbClr val="FFFFFF"/>
              </a:buClr>
            </a:pPr>
            <a:r>
              <a:rPr lang="cs-CZ" sz="2800" b="0" strike="noStrike" spc="-1" dirty="0">
                <a:solidFill>
                  <a:srgbClr val="FFFFFF"/>
                </a:solidFill>
                <a:latin typeface="Calibri"/>
              </a:rPr>
              <a:t>	(1 Becquerel  </a:t>
            </a:r>
            <a:r>
              <a:rPr lang="en-US" sz="2800" b="0" strike="noStrike" spc="-1" dirty="0">
                <a:solidFill>
                  <a:srgbClr val="FFFFFF"/>
                </a:solidFill>
                <a:latin typeface="Calibri"/>
              </a:rPr>
              <a:t>[</a:t>
            </a:r>
            <a:r>
              <a:rPr lang="cs-CZ" sz="2800" b="0" strike="noStrike" spc="-1" dirty="0">
                <a:solidFill>
                  <a:srgbClr val="FFFFFF"/>
                </a:solidFill>
                <a:latin typeface="Calibri"/>
              </a:rPr>
              <a:t>1 </a:t>
            </a:r>
            <a:r>
              <a:rPr lang="cs-CZ" sz="2800" b="0" strike="noStrike" spc="-1" dirty="0" err="1">
                <a:solidFill>
                  <a:srgbClr val="FFFFFF"/>
                </a:solidFill>
                <a:latin typeface="Calibri"/>
              </a:rPr>
              <a:t>Bq</a:t>
            </a:r>
            <a:r>
              <a:rPr lang="en-US" sz="2800" b="0" strike="noStrike" spc="-1" dirty="0">
                <a:solidFill>
                  <a:srgbClr val="FFFFFF"/>
                </a:solidFill>
                <a:latin typeface="Calibri"/>
              </a:rPr>
              <a:t>]</a:t>
            </a:r>
            <a:r>
              <a:rPr lang="cs-CZ" sz="2800" b="0" strike="noStrike" spc="-1" dirty="0">
                <a:solidFill>
                  <a:srgbClr val="FFFFFF"/>
                </a:solidFill>
                <a:latin typeface="Calibri"/>
              </a:rPr>
              <a:t> vyjadřuje takovou aktivitu zdroje při níž se za 1 sec rozpadne 1 atom)</a:t>
            </a:r>
            <a:endParaRPr lang="cs-CZ" sz="2800" b="0" strike="noStrike" spc="-1" dirty="0">
              <a:solidFill>
                <a:srgbClr val="000000"/>
              </a:solidFill>
              <a:latin typeface="Calibri"/>
            </a:endParaRPr>
          </a:p>
          <a:p>
            <a:pPr>
              <a:spcBef>
                <a:spcPts val="1001"/>
              </a:spcBef>
            </a:pPr>
            <a:endParaRPr lang="cs-CZ" sz="2800" b="0" strike="noStrike" spc="-1" dirty="0">
              <a:solidFill>
                <a:srgbClr val="000000"/>
              </a:solidFill>
              <a:latin typeface="Calibri"/>
            </a:endParaRPr>
          </a:p>
        </p:txBody>
      </p:sp>
      <p:pic>
        <p:nvPicPr>
          <p:cNvPr id="293" name="Obrázek 3"/>
          <p:cNvPicPr/>
          <p:nvPr/>
        </p:nvPicPr>
        <p:blipFill>
          <a:blip r:embed="rId2" cstate="print"/>
          <a:stretch/>
        </p:blipFill>
        <p:spPr>
          <a:xfrm>
            <a:off x="300000" y="2023860"/>
            <a:ext cx="6172052" cy="4002120"/>
          </a:xfrm>
          <a:prstGeom prst="rect">
            <a:avLst/>
          </a:prstGeom>
          <a:ln>
            <a:solidFill>
              <a:schemeClr val="bg1"/>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653FB-3BA5-D2BF-547E-E0EB2B79B7F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BD712DE4-1402-748A-3BFE-230A2A6ECADD}"/>
              </a:ext>
            </a:extLst>
          </p:cNvPr>
          <p:cNvSpPr>
            <a:spLocks noGrp="1"/>
          </p:cNvSpPr>
          <p:nvPr>
            <p:ph type="title"/>
          </p:nvPr>
        </p:nvSpPr>
        <p:spPr/>
        <p:txBody>
          <a:bodyPr/>
          <a:lstStyle/>
          <a:p>
            <a:r>
              <a:rPr lang="cs-CZ" dirty="0"/>
              <a:t>QUIZ:</a:t>
            </a:r>
          </a:p>
        </p:txBody>
      </p:sp>
      <p:sp>
        <p:nvSpPr>
          <p:cNvPr id="3" name="Zástupný obsah 2">
            <a:extLst>
              <a:ext uri="{FF2B5EF4-FFF2-40B4-BE49-F238E27FC236}">
                <a16:creationId xmlns:a16="http://schemas.microsoft.com/office/drawing/2014/main" id="{99F3124F-DE9E-554A-AC86-C8FB974A6E22}"/>
              </a:ext>
            </a:extLst>
          </p:cNvPr>
          <p:cNvSpPr>
            <a:spLocks noGrp="1"/>
          </p:cNvSpPr>
          <p:nvPr>
            <p:ph idx="1"/>
          </p:nvPr>
        </p:nvSpPr>
        <p:spPr>
          <a:xfrm>
            <a:off x="2646842" y="709989"/>
            <a:ext cx="9090416" cy="942513"/>
          </a:xfrm>
        </p:spPr>
        <p:txBody>
          <a:bodyPr>
            <a:normAutofit fontScale="92500" lnSpcReduction="20000"/>
          </a:bodyPr>
          <a:lstStyle/>
          <a:p>
            <a:pPr marL="0" indent="0">
              <a:buNone/>
            </a:pPr>
            <a:r>
              <a:rPr lang="cs-CZ" dirty="0"/>
              <a:t>Q5: Pokud budeme zvyšovat urychlovací napětí mezi katodou a anodou rentgenky, budeme pozorovat následující změny spektra produkovaného RTG záření:</a:t>
            </a:r>
          </a:p>
          <a:p>
            <a:pPr marL="0" indent="0">
              <a:buNone/>
            </a:pPr>
            <a:endParaRPr lang="cs-CZ" sz="2000" dirty="0"/>
          </a:p>
        </p:txBody>
      </p:sp>
      <p:pic>
        <p:nvPicPr>
          <p:cNvPr id="4" name="Zástupný symbol pro obsah 3">
            <a:extLst>
              <a:ext uri="{FF2B5EF4-FFF2-40B4-BE49-F238E27FC236}">
                <a16:creationId xmlns:a16="http://schemas.microsoft.com/office/drawing/2014/main" id="{DECBEA5C-68EC-519F-61DC-08DD3D0267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5672" y="4540503"/>
            <a:ext cx="2454262" cy="2076305"/>
          </a:xfrm>
          <a:prstGeom prst="rect">
            <a:avLst/>
          </a:prstGeom>
        </p:spPr>
      </p:pic>
      <p:pic>
        <p:nvPicPr>
          <p:cNvPr id="5" name="Obrázek 4">
            <a:extLst>
              <a:ext uri="{FF2B5EF4-FFF2-40B4-BE49-F238E27FC236}">
                <a16:creationId xmlns:a16="http://schemas.microsoft.com/office/drawing/2014/main" id="{36F3220C-AD51-6EFB-4B71-6D961031AF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9321" y="2035552"/>
            <a:ext cx="2454261" cy="2086122"/>
          </a:xfrm>
          <a:prstGeom prst="rect">
            <a:avLst/>
          </a:prstGeom>
        </p:spPr>
      </p:pic>
      <p:pic>
        <p:nvPicPr>
          <p:cNvPr id="6" name="Obrázek 5">
            <a:extLst>
              <a:ext uri="{FF2B5EF4-FFF2-40B4-BE49-F238E27FC236}">
                <a16:creationId xmlns:a16="http://schemas.microsoft.com/office/drawing/2014/main" id="{99D98651-0274-8343-FC89-8E3D0AAB9D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0693" y="1967732"/>
            <a:ext cx="2454262" cy="2076305"/>
          </a:xfrm>
          <a:prstGeom prst="rect">
            <a:avLst/>
          </a:prstGeom>
        </p:spPr>
      </p:pic>
      <p:pic>
        <p:nvPicPr>
          <p:cNvPr id="7" name="Obrázek 6">
            <a:extLst>
              <a:ext uri="{FF2B5EF4-FFF2-40B4-BE49-F238E27FC236}">
                <a16:creationId xmlns:a16="http://schemas.microsoft.com/office/drawing/2014/main" id="{6622AED6-1516-834E-DC2E-84090DAB49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9321" y="4543570"/>
            <a:ext cx="2454262" cy="2076305"/>
          </a:xfrm>
          <a:prstGeom prst="rect">
            <a:avLst/>
          </a:prstGeom>
        </p:spPr>
      </p:pic>
      <p:sp>
        <p:nvSpPr>
          <p:cNvPr id="8" name="TextovéPole 7">
            <a:extLst>
              <a:ext uri="{FF2B5EF4-FFF2-40B4-BE49-F238E27FC236}">
                <a16:creationId xmlns:a16="http://schemas.microsoft.com/office/drawing/2014/main" id="{32C5D93F-A529-9647-0B62-B08F9CD1011F}"/>
              </a:ext>
            </a:extLst>
          </p:cNvPr>
          <p:cNvSpPr txBox="1"/>
          <p:nvPr/>
        </p:nvSpPr>
        <p:spPr>
          <a:xfrm>
            <a:off x="2517060" y="1773942"/>
            <a:ext cx="4651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9" name="TextovéPole 8">
            <a:extLst>
              <a:ext uri="{FF2B5EF4-FFF2-40B4-BE49-F238E27FC236}">
                <a16:creationId xmlns:a16="http://schemas.microsoft.com/office/drawing/2014/main" id="{FF47AD98-F40E-9EAE-5570-6999773DCE46}"/>
              </a:ext>
            </a:extLst>
          </p:cNvPr>
          <p:cNvSpPr txBox="1"/>
          <p:nvPr/>
        </p:nvSpPr>
        <p:spPr>
          <a:xfrm>
            <a:off x="2517060" y="4415272"/>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0" i="0" u="none" strike="noStrike" kern="1200" cap="none" spc="0" normalizeH="0" baseline="0" noProof="0" dirty="0">
                <a:ln>
                  <a:noFill/>
                </a:ln>
                <a:solidFill>
                  <a:prstClr val="black"/>
                </a:solidFill>
                <a:effectLst/>
                <a:uLnTx/>
                <a:uFillTx/>
                <a:latin typeface="Calibri"/>
                <a:ea typeface="+mn-ea"/>
                <a:cs typeface="+mn-cs"/>
              </a:rPr>
              <a:t>c)</a:t>
            </a:r>
          </a:p>
        </p:txBody>
      </p:sp>
      <p:sp>
        <p:nvSpPr>
          <p:cNvPr id="10" name="TextovéPole 9">
            <a:extLst>
              <a:ext uri="{FF2B5EF4-FFF2-40B4-BE49-F238E27FC236}">
                <a16:creationId xmlns:a16="http://schemas.microsoft.com/office/drawing/2014/main" id="{32A7F860-8190-11C9-773F-B52BE2B8348D}"/>
              </a:ext>
            </a:extLst>
          </p:cNvPr>
          <p:cNvSpPr txBox="1"/>
          <p:nvPr/>
        </p:nvSpPr>
        <p:spPr>
          <a:xfrm>
            <a:off x="6238056" y="1773942"/>
            <a:ext cx="4828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0" i="0" u="none" strike="noStrike" kern="1200" cap="none" spc="0" normalizeH="0" baseline="0" noProof="0" dirty="0">
                <a:ln>
                  <a:noFill/>
                </a:ln>
                <a:solidFill>
                  <a:prstClr val="black"/>
                </a:solidFill>
                <a:effectLst/>
                <a:uLnTx/>
                <a:uFillTx/>
                <a:latin typeface="Calibri"/>
                <a:ea typeface="+mn-ea"/>
                <a:cs typeface="+mn-cs"/>
              </a:rPr>
              <a:t>b)</a:t>
            </a:r>
          </a:p>
        </p:txBody>
      </p:sp>
      <p:sp>
        <p:nvSpPr>
          <p:cNvPr id="11" name="TextovéPole 10">
            <a:extLst>
              <a:ext uri="{FF2B5EF4-FFF2-40B4-BE49-F238E27FC236}">
                <a16:creationId xmlns:a16="http://schemas.microsoft.com/office/drawing/2014/main" id="{1F832469-9AD7-4F00-0A38-FA3982A54900}"/>
              </a:ext>
            </a:extLst>
          </p:cNvPr>
          <p:cNvSpPr txBox="1"/>
          <p:nvPr/>
        </p:nvSpPr>
        <p:spPr>
          <a:xfrm>
            <a:off x="6282369" y="4415272"/>
            <a:ext cx="4828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0" i="0" u="none" strike="noStrike" kern="1200" cap="none" spc="0" normalizeH="0" baseline="0" noProof="0" dirty="0">
                <a:ln>
                  <a:noFill/>
                </a:ln>
                <a:solidFill>
                  <a:prstClr val="black"/>
                </a:solidFill>
                <a:effectLst/>
                <a:uLnTx/>
                <a:uFillTx/>
                <a:latin typeface="Calibri"/>
                <a:ea typeface="+mn-ea"/>
                <a:cs typeface="+mn-cs"/>
              </a:rPr>
              <a:t>d)</a:t>
            </a:r>
          </a:p>
        </p:txBody>
      </p:sp>
      <p:sp>
        <p:nvSpPr>
          <p:cNvPr id="12" name="Obdélník 11">
            <a:extLst>
              <a:ext uri="{FF2B5EF4-FFF2-40B4-BE49-F238E27FC236}">
                <a16:creationId xmlns:a16="http://schemas.microsoft.com/office/drawing/2014/main" id="{D93D3469-D686-884B-265E-4A9B978584E1}"/>
              </a:ext>
            </a:extLst>
          </p:cNvPr>
          <p:cNvSpPr/>
          <p:nvPr/>
        </p:nvSpPr>
        <p:spPr>
          <a:xfrm>
            <a:off x="4601497" y="2035552"/>
            <a:ext cx="993458" cy="52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bdélník 12">
            <a:extLst>
              <a:ext uri="{FF2B5EF4-FFF2-40B4-BE49-F238E27FC236}">
                <a16:creationId xmlns:a16="http://schemas.microsoft.com/office/drawing/2014/main" id="{549D06E2-428E-2D40-5CFD-0121F4E7D8E4}"/>
              </a:ext>
            </a:extLst>
          </p:cNvPr>
          <p:cNvSpPr/>
          <p:nvPr/>
        </p:nvSpPr>
        <p:spPr>
          <a:xfrm>
            <a:off x="8323498" y="2035552"/>
            <a:ext cx="993458" cy="52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bdélník 13">
            <a:extLst>
              <a:ext uri="{FF2B5EF4-FFF2-40B4-BE49-F238E27FC236}">
                <a16:creationId xmlns:a16="http://schemas.microsoft.com/office/drawing/2014/main" id="{A03AC0B3-92AA-B8F0-A963-165BDCD35C15}"/>
              </a:ext>
            </a:extLst>
          </p:cNvPr>
          <p:cNvSpPr/>
          <p:nvPr/>
        </p:nvSpPr>
        <p:spPr>
          <a:xfrm>
            <a:off x="4579083" y="4545013"/>
            <a:ext cx="993458" cy="52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bdélník 14">
            <a:extLst>
              <a:ext uri="{FF2B5EF4-FFF2-40B4-BE49-F238E27FC236}">
                <a16:creationId xmlns:a16="http://schemas.microsoft.com/office/drawing/2014/main" id="{150319A4-9DFA-41E2-D458-C9BD72C423D8}"/>
              </a:ext>
            </a:extLst>
          </p:cNvPr>
          <p:cNvSpPr/>
          <p:nvPr/>
        </p:nvSpPr>
        <p:spPr>
          <a:xfrm>
            <a:off x="7475021" y="4505382"/>
            <a:ext cx="993458" cy="52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bdélník 15">
            <a:extLst>
              <a:ext uri="{FF2B5EF4-FFF2-40B4-BE49-F238E27FC236}">
                <a16:creationId xmlns:a16="http://schemas.microsoft.com/office/drawing/2014/main" id="{A218BC55-1260-A4D8-724E-7AA7E13438BF}"/>
              </a:ext>
            </a:extLst>
          </p:cNvPr>
          <p:cNvSpPr/>
          <p:nvPr/>
        </p:nvSpPr>
        <p:spPr>
          <a:xfrm>
            <a:off x="3912659" y="3131795"/>
            <a:ext cx="584526" cy="52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bdélník 16">
            <a:extLst>
              <a:ext uri="{FF2B5EF4-FFF2-40B4-BE49-F238E27FC236}">
                <a16:creationId xmlns:a16="http://schemas.microsoft.com/office/drawing/2014/main" id="{F40F640C-F8A2-44EF-9011-1FE66F85B067}"/>
              </a:ext>
            </a:extLst>
          </p:cNvPr>
          <p:cNvSpPr/>
          <p:nvPr/>
        </p:nvSpPr>
        <p:spPr>
          <a:xfrm>
            <a:off x="7606281" y="3167390"/>
            <a:ext cx="584526" cy="52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bdélník 17">
            <a:extLst>
              <a:ext uri="{FF2B5EF4-FFF2-40B4-BE49-F238E27FC236}">
                <a16:creationId xmlns:a16="http://schemas.microsoft.com/office/drawing/2014/main" id="{AD1678F2-A447-284B-67CF-B9668CA85083}"/>
              </a:ext>
            </a:extLst>
          </p:cNvPr>
          <p:cNvSpPr/>
          <p:nvPr/>
        </p:nvSpPr>
        <p:spPr>
          <a:xfrm>
            <a:off x="3783298" y="5886401"/>
            <a:ext cx="584526" cy="3813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bdélník 18">
            <a:extLst>
              <a:ext uri="{FF2B5EF4-FFF2-40B4-BE49-F238E27FC236}">
                <a16:creationId xmlns:a16="http://schemas.microsoft.com/office/drawing/2014/main" id="{73F25FB6-5EB7-147C-443D-ABB0FAC66A7C}"/>
              </a:ext>
            </a:extLst>
          </p:cNvPr>
          <p:cNvSpPr/>
          <p:nvPr/>
        </p:nvSpPr>
        <p:spPr>
          <a:xfrm>
            <a:off x="7679487" y="6148011"/>
            <a:ext cx="899248" cy="1546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bdélník 19">
            <a:extLst>
              <a:ext uri="{FF2B5EF4-FFF2-40B4-BE49-F238E27FC236}">
                <a16:creationId xmlns:a16="http://schemas.microsoft.com/office/drawing/2014/main" id="{CA3A0D91-423F-907B-4A19-37D41D875A35}"/>
              </a:ext>
            </a:extLst>
          </p:cNvPr>
          <p:cNvSpPr/>
          <p:nvPr/>
        </p:nvSpPr>
        <p:spPr>
          <a:xfrm>
            <a:off x="7164922" y="5285113"/>
            <a:ext cx="514565" cy="3426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ál 20">
            <a:extLst>
              <a:ext uri="{FF2B5EF4-FFF2-40B4-BE49-F238E27FC236}">
                <a16:creationId xmlns:a16="http://schemas.microsoft.com/office/drawing/2014/main" id="{467B109E-6014-0641-084B-220AC52EAA67}"/>
              </a:ext>
            </a:extLst>
          </p:cNvPr>
          <p:cNvSpPr/>
          <p:nvPr/>
        </p:nvSpPr>
        <p:spPr>
          <a:xfrm>
            <a:off x="2440502" y="4484342"/>
            <a:ext cx="559838" cy="44106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9309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22" presetClass="exit" presetSubtype="4" fill="hold" grpId="0" nodeType="withEffect">
                                  <p:stCondLst>
                                    <p:cond delay="0"/>
                                  </p:stCondLst>
                                  <p:childTnLst>
                                    <p:animEffect transition="out" filter="wipe(down)">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22" presetClass="exit" presetSubtype="4" fill="hold" grpId="0" nodeType="withEffect">
                                  <p:stCondLst>
                                    <p:cond delay="0"/>
                                  </p:stCondLst>
                                  <p:childTnLst>
                                    <p:animEffect transition="out" filter="wipe(down)">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par>
                                <p:cTn id="20" presetID="22" presetClass="exit" presetSubtype="4" fill="hold" grpId="0" nodeType="withEffect">
                                  <p:stCondLst>
                                    <p:cond delay="0"/>
                                  </p:stCondLst>
                                  <p:childTnLst>
                                    <p:animEffect transition="out" filter="wipe(down)">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22" presetClass="exit" presetSubtype="4" fill="hold" grpId="0" nodeType="withEffect">
                                  <p:stCondLst>
                                    <p:cond delay="0"/>
                                  </p:stCondLst>
                                  <p:childTnLst>
                                    <p:animEffect transition="out" filter="wipe(down)">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22" presetClass="exit" presetSubtype="4" fill="hold" grpId="0" nodeType="withEffect">
                                  <p:stCondLst>
                                    <p:cond delay="0"/>
                                  </p:stCondLst>
                                  <p:childTnLst>
                                    <p:animEffect transition="out" filter="wipe(down)">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22" presetClass="exit" presetSubtype="4" fill="hold" grpId="0" nodeType="withEffect">
                                  <p:stCondLst>
                                    <p:cond delay="0"/>
                                  </p:stCondLst>
                                  <p:childTnLst>
                                    <p:animEffect transition="out" filter="wipe(down)">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FDAF1F3A-C6DD-4BA8-B94E-9DBA369DD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8845" y="4479193"/>
            <a:ext cx="3128709" cy="1698443"/>
          </a:xfrm>
          <a:prstGeom prst="rect">
            <a:avLst/>
          </a:prstGeom>
        </p:spPr>
      </p:pic>
      <p:cxnSp>
        <p:nvCxnSpPr>
          <p:cNvPr id="34" name="Straight Connector 33">
            <a:extLst>
              <a:ext uri="{FF2B5EF4-FFF2-40B4-BE49-F238E27FC236}">
                <a16:creationId xmlns:a16="http://schemas.microsoft.com/office/drawing/2014/main" id="{B817B4B8-5E01-4B44-BC25-876D56C12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0"/>
            <a:ext cx="0" cy="32004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Obrázek 2" descr="Obsah obrázku text, stůl, stůl na jedné noze&#10;&#10;Popis byl vytvořen automaticky">
            <a:extLst>
              <a:ext uri="{FF2B5EF4-FFF2-40B4-BE49-F238E27FC236}">
                <a16:creationId xmlns:a16="http://schemas.microsoft.com/office/drawing/2014/main" id="{EB5D99DD-0E0F-4F48-8D27-CEDB770DA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97" y="4468701"/>
            <a:ext cx="3148038" cy="1708935"/>
          </a:xfrm>
          <a:prstGeom prst="rect">
            <a:avLst/>
          </a:prstGeom>
        </p:spPr>
      </p:pic>
      <p:cxnSp>
        <p:nvCxnSpPr>
          <p:cNvPr id="36" name="Straight Connector 35">
            <a:extLst>
              <a:ext uri="{FF2B5EF4-FFF2-40B4-BE49-F238E27FC236}">
                <a16:creationId xmlns:a16="http://schemas.microsoft.com/office/drawing/2014/main" id="{D683D1A4-93E5-4A4D-B103-8223A220EB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21742"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0E8ABF4-C289-489E-BEFB-3077F9D9C7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52330"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989CFA0-35DD-4943-B365-488C66B9B1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609790" y="3197412"/>
            <a:ext cx="4956048"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88AD040-1A2B-4FB4-A345-7B9F3E5ED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994133"/>
            <a:ext cx="3602736"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23B704A-724B-41D6-8F33-76939E727D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534400" y="3994133"/>
            <a:ext cx="3657600"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9FEC1B70-1611-4D4F-B71C-2124BE0029B0}"/>
              </a:ext>
            </a:extLst>
          </p:cNvPr>
          <p:cNvPicPr>
            <a:picLocks noChangeAspect="1"/>
          </p:cNvPicPr>
          <p:nvPr/>
        </p:nvPicPr>
        <p:blipFill rotWithShape="1">
          <a:blip r:embed="rId4"/>
          <a:srcRect l="3087" r="1252"/>
          <a:stretch/>
        </p:blipFill>
        <p:spPr>
          <a:xfrm>
            <a:off x="3705263" y="3460851"/>
            <a:ext cx="4799418" cy="3135717"/>
          </a:xfrm>
          <a:prstGeom prst="rect">
            <a:avLst/>
          </a:prstGeom>
        </p:spPr>
      </p:pic>
      <p:pic>
        <p:nvPicPr>
          <p:cNvPr id="5" name="Obrázek 4">
            <a:extLst>
              <a:ext uri="{FF2B5EF4-FFF2-40B4-BE49-F238E27FC236}">
                <a16:creationId xmlns:a16="http://schemas.microsoft.com/office/drawing/2014/main" id="{4C072E25-16A0-418C-BC92-D76F5D78C5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980" y="466016"/>
            <a:ext cx="4173070" cy="2265380"/>
          </a:xfrm>
          <a:prstGeom prst="rect">
            <a:avLst/>
          </a:prstGeom>
        </p:spPr>
      </p:pic>
      <p:pic>
        <p:nvPicPr>
          <p:cNvPr id="7" name="Obrázek 6">
            <a:extLst>
              <a:ext uri="{FF2B5EF4-FFF2-40B4-BE49-F238E27FC236}">
                <a16:creationId xmlns:a16="http://schemas.microsoft.com/office/drawing/2014/main" id="{A92E82BE-9364-4A98-A6CA-7EE388D3ED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188" y="481899"/>
            <a:ext cx="4428498" cy="2404042"/>
          </a:xfrm>
          <a:prstGeom prst="rect">
            <a:avLst/>
          </a:prstGeom>
        </p:spPr>
      </p:pic>
    </p:spTree>
    <p:extLst>
      <p:ext uri="{BB962C8B-B14F-4D97-AF65-F5344CB8AC3E}">
        <p14:creationId xmlns:p14="http://schemas.microsoft.com/office/powerpoint/2010/main" val="27547511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extShape 1"/>
          <p:cNvSpPr txBox="1"/>
          <p:nvPr/>
        </p:nvSpPr>
        <p:spPr>
          <a:xfrm>
            <a:off x="514560" y="76320"/>
            <a:ext cx="11170560" cy="1002240"/>
          </a:xfrm>
          <a:prstGeom prst="rect">
            <a:avLst/>
          </a:prstGeom>
          <a:noFill/>
          <a:ln>
            <a:noFill/>
          </a:ln>
        </p:spPr>
        <p:txBody>
          <a:bodyPr anchor="ctr">
            <a:noAutofit/>
          </a:bodyPr>
          <a:lstStyle/>
          <a:p>
            <a:pPr>
              <a:lnSpc>
                <a:spcPct val="90000"/>
              </a:lnSpc>
            </a:pPr>
            <a:r>
              <a:rPr lang="cs-CZ" sz="4400" b="1" strike="noStrike" spc="-1">
                <a:solidFill>
                  <a:srgbClr val="FFFFFF"/>
                </a:solidFill>
                <a:latin typeface="Calibri Light"/>
              </a:rPr>
              <a:t>Radioaktivita, Marie a Pierre Curieovi</a:t>
            </a:r>
            <a:endParaRPr lang="cs-CZ" sz="4400" b="0" strike="noStrike" spc="-1">
              <a:solidFill>
                <a:srgbClr val="000000"/>
              </a:solidFill>
              <a:latin typeface="Calibri"/>
            </a:endParaRPr>
          </a:p>
        </p:txBody>
      </p:sp>
      <p:sp>
        <p:nvSpPr>
          <p:cNvPr id="295" name="TextShape 2"/>
          <p:cNvSpPr txBox="1"/>
          <p:nvPr/>
        </p:nvSpPr>
        <p:spPr>
          <a:xfrm>
            <a:off x="374571" y="332656"/>
            <a:ext cx="11442859" cy="2592288"/>
          </a:xfrm>
          <a:prstGeom prst="rect">
            <a:avLst/>
          </a:prstGeom>
          <a:noFill/>
          <a:ln>
            <a:noFill/>
          </a:ln>
        </p:spPr>
        <p:txBody>
          <a:bodyPr>
            <a:noAutofit/>
          </a:bodyPr>
          <a:lstStyle/>
          <a:p>
            <a:pPr marL="179388" lvl="0" indent="-179388">
              <a:spcBef>
                <a:spcPts val="1200"/>
              </a:spcBef>
              <a:buFont typeface="Arial" pitchFamily="34" charset="0"/>
              <a:buChar char="•"/>
            </a:pPr>
            <a:r>
              <a:rPr lang="cs-CZ" sz="3200" b="1" u="sng" dirty="0">
                <a:solidFill>
                  <a:srgbClr val="FF0000"/>
                </a:solidFill>
              </a:rPr>
              <a:t>M a P Curie brzy zjistili, že s horninami a radioaktivitou něco nesedí</a:t>
            </a:r>
            <a:r>
              <a:rPr lang="cs-CZ" sz="3200" b="1" dirty="0">
                <a:solidFill>
                  <a:srgbClr val="FF0000"/>
                </a:solidFill>
              </a:rPr>
              <a:t>:</a:t>
            </a:r>
          </a:p>
          <a:p>
            <a:pPr marL="179388" lvl="0" indent="-179388">
              <a:spcBef>
                <a:spcPts val="1200"/>
              </a:spcBef>
              <a:buFont typeface="Arial" pitchFamily="34" charset="0"/>
              <a:buChar char="•"/>
            </a:pPr>
            <a:r>
              <a:rPr lang="cs-CZ" sz="2400" b="1" strike="noStrike" spc="-1" dirty="0">
                <a:latin typeface="Calibri"/>
              </a:rPr>
              <a:t>Radioaktivita nerostů </a:t>
            </a:r>
            <a:r>
              <a:rPr lang="cs-CZ" sz="2400" b="1" strike="noStrike" spc="-1" dirty="0" err="1">
                <a:latin typeface="Calibri"/>
              </a:rPr>
              <a:t>uranitu</a:t>
            </a:r>
            <a:r>
              <a:rPr lang="cs-CZ" sz="2400" b="1" strike="noStrike" spc="-1" dirty="0">
                <a:latin typeface="Calibri"/>
              </a:rPr>
              <a:t> a chalkolitu byla mnohem vyšší, než by odpovídalo zastoupení uranu a thoria ve vzorcích</a:t>
            </a:r>
            <a:endParaRPr lang="cs-CZ" sz="2400" b="0" strike="noStrike" spc="-1" dirty="0">
              <a:latin typeface="Calibri"/>
            </a:endParaRPr>
          </a:p>
        </p:txBody>
      </p:sp>
      <p:pic>
        <p:nvPicPr>
          <p:cNvPr id="166914" name="Picture 2" descr="Image result for smolinec"/>
          <p:cNvPicPr>
            <a:picLocks noChangeAspect="1" noChangeArrowheads="1"/>
          </p:cNvPicPr>
          <p:nvPr/>
        </p:nvPicPr>
        <p:blipFill>
          <a:blip r:embed="rId3" cstate="print"/>
          <a:srcRect/>
          <a:stretch>
            <a:fillRect/>
          </a:stretch>
        </p:blipFill>
        <p:spPr bwMode="auto">
          <a:xfrm rot="5400000">
            <a:off x="1940537" y="2202897"/>
            <a:ext cx="2043360" cy="4293609"/>
          </a:xfrm>
          <a:prstGeom prst="rect">
            <a:avLst/>
          </a:prstGeom>
          <a:noFill/>
        </p:spPr>
      </p:pic>
      <p:pic>
        <p:nvPicPr>
          <p:cNvPr id="166918" name="Picture 6" descr="Uranium (Ilustrasi)"/>
          <p:cNvPicPr>
            <a:picLocks noChangeAspect="1" noChangeArrowheads="1"/>
          </p:cNvPicPr>
          <p:nvPr/>
        </p:nvPicPr>
        <p:blipFill>
          <a:blip r:embed="rId4" cstate="print"/>
          <a:srcRect l="19559" r="16177"/>
          <a:stretch>
            <a:fillRect/>
          </a:stretch>
        </p:blipFill>
        <p:spPr bwMode="auto">
          <a:xfrm>
            <a:off x="6576054" y="3328021"/>
            <a:ext cx="2208245" cy="1726385"/>
          </a:xfrm>
          <a:prstGeom prst="rect">
            <a:avLst/>
          </a:prstGeom>
          <a:noFill/>
        </p:spPr>
      </p:pic>
      <p:pic>
        <p:nvPicPr>
          <p:cNvPr id="166922" name="Picture 10" descr="https://me-confidential.com/wp-content/uploads/2015/09/Iran-300x236.jpg"/>
          <p:cNvPicPr>
            <a:picLocks noChangeAspect="1" noChangeArrowheads="1"/>
          </p:cNvPicPr>
          <p:nvPr/>
        </p:nvPicPr>
        <p:blipFill>
          <a:blip r:embed="rId5" cstate="print"/>
          <a:srcRect/>
          <a:stretch>
            <a:fillRect/>
          </a:stretch>
        </p:blipFill>
        <p:spPr bwMode="auto">
          <a:xfrm>
            <a:off x="8784299" y="3328020"/>
            <a:ext cx="2929139" cy="1728192"/>
          </a:xfrm>
          <a:prstGeom prst="rect">
            <a:avLst/>
          </a:prstGeom>
          <a:noFill/>
        </p:spPr>
      </p:pic>
      <p:pic>
        <p:nvPicPr>
          <p:cNvPr id="14" name="Picture 12" descr="https://ih1.redbubble.net/image.221640511.1185/flat,750x1000,075,f.jpg"/>
          <p:cNvPicPr>
            <a:picLocks noChangeAspect="1" noChangeArrowheads="1"/>
          </p:cNvPicPr>
          <p:nvPr/>
        </p:nvPicPr>
        <p:blipFill>
          <a:blip r:embed="rId6" cstate="print"/>
          <a:srcRect l="12741" t="20138" r="12404" b="20138"/>
          <a:stretch>
            <a:fillRect/>
          </a:stretch>
        </p:blipFill>
        <p:spPr bwMode="auto">
          <a:xfrm>
            <a:off x="8880309" y="2535932"/>
            <a:ext cx="980979" cy="720080"/>
          </a:xfrm>
          <a:prstGeom prst="rect">
            <a:avLst/>
          </a:prstGeom>
          <a:noFill/>
        </p:spPr>
      </p:pic>
      <p:pic>
        <p:nvPicPr>
          <p:cNvPr id="15" name="Picture 12" descr="https://ih1.redbubble.net/image.221640511.1185/flat,750x1000,075,f.jpg"/>
          <p:cNvPicPr>
            <a:picLocks noChangeAspect="1" noChangeArrowheads="1"/>
          </p:cNvPicPr>
          <p:nvPr/>
        </p:nvPicPr>
        <p:blipFill>
          <a:blip r:embed="rId6" cstate="print"/>
          <a:srcRect l="12741" t="20138" r="12404" b="20138"/>
          <a:stretch>
            <a:fillRect/>
          </a:stretch>
        </p:blipFill>
        <p:spPr bwMode="auto">
          <a:xfrm>
            <a:off x="7824192" y="2535932"/>
            <a:ext cx="980979" cy="720080"/>
          </a:xfrm>
          <a:prstGeom prst="rect">
            <a:avLst/>
          </a:prstGeom>
          <a:noFill/>
        </p:spPr>
      </p:pic>
      <p:pic>
        <p:nvPicPr>
          <p:cNvPr id="16" name="Picture 12" descr="https://ih1.redbubble.net/image.221640511.1185/flat,750x1000,075,f.jpg"/>
          <p:cNvPicPr>
            <a:picLocks noChangeAspect="1" noChangeArrowheads="1"/>
          </p:cNvPicPr>
          <p:nvPr/>
        </p:nvPicPr>
        <p:blipFill>
          <a:blip r:embed="rId6" cstate="print"/>
          <a:srcRect l="12741" t="20138" r="12404" b="20138"/>
          <a:stretch>
            <a:fillRect/>
          </a:stretch>
        </p:blipFill>
        <p:spPr bwMode="auto">
          <a:xfrm>
            <a:off x="4367808" y="2535932"/>
            <a:ext cx="980979" cy="720080"/>
          </a:xfrm>
          <a:prstGeom prst="rect">
            <a:avLst/>
          </a:prstGeom>
          <a:noFill/>
        </p:spPr>
      </p:pic>
      <p:pic>
        <p:nvPicPr>
          <p:cNvPr id="17" name="Picture 12" descr="https://ih1.redbubble.net/image.221640511.1185/flat,750x1000,075,f.jpg"/>
          <p:cNvPicPr>
            <a:picLocks noChangeAspect="1" noChangeArrowheads="1"/>
          </p:cNvPicPr>
          <p:nvPr/>
        </p:nvPicPr>
        <p:blipFill>
          <a:blip r:embed="rId6" cstate="print"/>
          <a:srcRect l="12741" t="20138" r="12404" b="20138"/>
          <a:stretch>
            <a:fillRect/>
          </a:stretch>
        </p:blipFill>
        <p:spPr bwMode="auto">
          <a:xfrm>
            <a:off x="3407701" y="2535932"/>
            <a:ext cx="980979" cy="720080"/>
          </a:xfrm>
          <a:prstGeom prst="rect">
            <a:avLst/>
          </a:prstGeom>
          <a:noFill/>
        </p:spPr>
      </p:pic>
      <p:pic>
        <p:nvPicPr>
          <p:cNvPr id="18" name="Picture 12" descr="https://ih1.redbubble.net/image.221640511.1185/flat,750x1000,075,f.jpg"/>
          <p:cNvPicPr>
            <a:picLocks noChangeAspect="1" noChangeArrowheads="1"/>
          </p:cNvPicPr>
          <p:nvPr/>
        </p:nvPicPr>
        <p:blipFill>
          <a:blip r:embed="rId6" cstate="print"/>
          <a:srcRect l="12741" t="20138" r="12404" b="20138"/>
          <a:stretch>
            <a:fillRect/>
          </a:stretch>
        </p:blipFill>
        <p:spPr bwMode="auto">
          <a:xfrm>
            <a:off x="2447595" y="2535932"/>
            <a:ext cx="980979" cy="720080"/>
          </a:xfrm>
          <a:prstGeom prst="rect">
            <a:avLst/>
          </a:prstGeom>
          <a:noFill/>
        </p:spPr>
      </p:pic>
      <p:pic>
        <p:nvPicPr>
          <p:cNvPr id="19" name="Picture 12" descr="https://ih1.redbubble.net/image.221640511.1185/flat,750x1000,075,f.jpg"/>
          <p:cNvPicPr>
            <a:picLocks noChangeAspect="1" noChangeArrowheads="1"/>
          </p:cNvPicPr>
          <p:nvPr/>
        </p:nvPicPr>
        <p:blipFill>
          <a:blip r:embed="rId6" cstate="print"/>
          <a:srcRect l="12741" t="20138" r="12404" b="20138"/>
          <a:stretch>
            <a:fillRect/>
          </a:stretch>
        </p:blipFill>
        <p:spPr bwMode="auto">
          <a:xfrm>
            <a:off x="1487488" y="2535932"/>
            <a:ext cx="980979" cy="720080"/>
          </a:xfrm>
          <a:prstGeom prst="rect">
            <a:avLst/>
          </a:prstGeom>
          <a:noFill/>
        </p:spPr>
      </p:pic>
      <p:pic>
        <p:nvPicPr>
          <p:cNvPr id="20" name="Picture 12" descr="https://ih1.redbubble.net/image.221640511.1185/flat,750x1000,075,f.jpg"/>
          <p:cNvPicPr>
            <a:picLocks noChangeAspect="1" noChangeArrowheads="1"/>
          </p:cNvPicPr>
          <p:nvPr/>
        </p:nvPicPr>
        <p:blipFill>
          <a:blip r:embed="rId6" cstate="print"/>
          <a:srcRect l="12741" t="20138" r="12404" b="20138"/>
          <a:stretch>
            <a:fillRect/>
          </a:stretch>
        </p:blipFill>
        <p:spPr bwMode="auto">
          <a:xfrm>
            <a:off x="527381" y="2535932"/>
            <a:ext cx="980979" cy="720080"/>
          </a:xfrm>
          <a:prstGeom prst="rect">
            <a:avLst/>
          </a:prstGeom>
          <a:noFill/>
        </p:spPr>
      </p:pic>
      <p:sp>
        <p:nvSpPr>
          <p:cNvPr id="21" name="TextovéPole 20"/>
          <p:cNvSpPr txBox="1"/>
          <p:nvPr/>
        </p:nvSpPr>
        <p:spPr>
          <a:xfrm>
            <a:off x="3695733" y="5128220"/>
            <a:ext cx="1177438" cy="369332"/>
          </a:xfrm>
          <a:prstGeom prst="rect">
            <a:avLst/>
          </a:prstGeom>
          <a:noFill/>
        </p:spPr>
        <p:txBody>
          <a:bodyPr wrap="none" rtlCol="0">
            <a:spAutoFit/>
          </a:bodyPr>
          <a:lstStyle/>
          <a:p>
            <a:r>
              <a:rPr lang="cs-CZ" dirty="0"/>
              <a:t>SMOLINEC</a:t>
            </a:r>
          </a:p>
        </p:txBody>
      </p:sp>
      <p:sp>
        <p:nvSpPr>
          <p:cNvPr id="23" name="TextovéPole 22"/>
          <p:cNvSpPr txBox="1"/>
          <p:nvPr/>
        </p:nvSpPr>
        <p:spPr>
          <a:xfrm>
            <a:off x="6672064" y="5128220"/>
            <a:ext cx="2911759" cy="369332"/>
          </a:xfrm>
          <a:prstGeom prst="rect">
            <a:avLst/>
          </a:prstGeom>
          <a:noFill/>
        </p:spPr>
        <p:txBody>
          <a:bodyPr wrap="none" rtlCol="0">
            <a:spAutoFit/>
          </a:bodyPr>
          <a:lstStyle/>
          <a:p>
            <a:r>
              <a:rPr lang="cs-CZ" dirty="0"/>
              <a:t>ČISTÝ URAN / URANOVÉ SOLI</a:t>
            </a:r>
          </a:p>
        </p:txBody>
      </p:sp>
      <p:sp>
        <p:nvSpPr>
          <p:cNvPr id="24" name="TextovéPole 23"/>
          <p:cNvSpPr txBox="1"/>
          <p:nvPr/>
        </p:nvSpPr>
        <p:spPr>
          <a:xfrm>
            <a:off x="5615947" y="2391917"/>
            <a:ext cx="950901" cy="1015663"/>
          </a:xfrm>
          <a:prstGeom prst="rect">
            <a:avLst/>
          </a:prstGeom>
          <a:noFill/>
        </p:spPr>
        <p:txBody>
          <a:bodyPr wrap="none" rtlCol="0">
            <a:spAutoFit/>
          </a:bodyPr>
          <a:lstStyle/>
          <a:p>
            <a:r>
              <a:rPr lang="cs-CZ" sz="6000" dirty="0"/>
              <a:t>&gt;&gt;</a:t>
            </a:r>
          </a:p>
        </p:txBody>
      </p:sp>
      <p:sp>
        <p:nvSpPr>
          <p:cNvPr id="22" name="TextovéPole 21"/>
          <p:cNvSpPr txBox="1"/>
          <p:nvPr/>
        </p:nvSpPr>
        <p:spPr>
          <a:xfrm>
            <a:off x="10132113" y="1982450"/>
            <a:ext cx="707245" cy="1446550"/>
          </a:xfrm>
          <a:prstGeom prst="rect">
            <a:avLst/>
          </a:prstGeom>
          <a:noFill/>
        </p:spPr>
        <p:txBody>
          <a:bodyPr wrap="none" rtlCol="0">
            <a:spAutoFit/>
          </a:bodyPr>
          <a:lstStyle/>
          <a:p>
            <a:r>
              <a:rPr lang="cs-CZ" sz="8800" b="1" dirty="0">
                <a:solidFill>
                  <a:srgbClr val="FF0000"/>
                </a:solidFill>
              </a:rPr>
              <a:t>?</a:t>
            </a:r>
          </a:p>
        </p:txBody>
      </p:sp>
      <p:sp>
        <p:nvSpPr>
          <p:cNvPr id="25" name="TextShape 2"/>
          <p:cNvSpPr txBox="1"/>
          <p:nvPr/>
        </p:nvSpPr>
        <p:spPr>
          <a:xfrm>
            <a:off x="374570" y="5686425"/>
            <a:ext cx="11442859" cy="1082286"/>
          </a:xfrm>
          <a:prstGeom prst="rect">
            <a:avLst/>
          </a:prstGeom>
          <a:noFill/>
          <a:ln>
            <a:noFill/>
          </a:ln>
        </p:spPr>
        <p:txBody>
          <a:bodyPr>
            <a:noAutofit/>
          </a:bodyPr>
          <a:lstStyle/>
          <a:p>
            <a:pPr marL="179388" lvl="0" indent="-179388">
              <a:spcBef>
                <a:spcPts val="1200"/>
              </a:spcBef>
              <a:buFont typeface="Arial" pitchFamily="34" charset="0"/>
              <a:buChar char="•"/>
            </a:pPr>
            <a:r>
              <a:rPr lang="cs-CZ" sz="2400" b="0" strike="noStrike" spc="-1" dirty="0">
                <a:latin typeface="Calibri"/>
              </a:rPr>
              <a:t>Jediným logickým vysvětlením bylo, </a:t>
            </a:r>
            <a:r>
              <a:rPr lang="cs-CZ" sz="2400" strike="noStrike" spc="-1" dirty="0">
                <a:latin typeface="Calibri"/>
              </a:rPr>
              <a:t>že rudy obsahují </a:t>
            </a:r>
            <a:r>
              <a:rPr lang="cs-CZ" sz="2400" b="1" strike="noStrike" spc="-1" dirty="0">
                <a:solidFill>
                  <a:srgbClr val="FF0000"/>
                </a:solidFill>
                <a:latin typeface="Calibri"/>
              </a:rPr>
              <a:t>další dosud neznámé prvky, jejichž radioaktivita je ještě výrazně vyšší</a:t>
            </a:r>
            <a:r>
              <a:rPr lang="cs-CZ" sz="2400" b="0" strike="noStrike" spc="-1" dirty="0">
                <a:latin typeface="Calibri"/>
              </a:rPr>
              <a:t>. </a:t>
            </a:r>
          </a:p>
        </p:txBody>
      </p:sp>
      <p:sp>
        <p:nvSpPr>
          <p:cNvPr id="26" name="TextovéPole 25">
            <a:extLst>
              <a:ext uri="{FF2B5EF4-FFF2-40B4-BE49-F238E27FC236}">
                <a16:creationId xmlns:a16="http://schemas.microsoft.com/office/drawing/2014/main" id="{62DC992C-297E-4CD0-BDFE-72F9D9ACF96F}"/>
              </a:ext>
            </a:extLst>
          </p:cNvPr>
          <p:cNvSpPr txBox="1"/>
          <p:nvPr/>
        </p:nvSpPr>
        <p:spPr>
          <a:xfrm>
            <a:off x="10590163" y="1975139"/>
            <a:ext cx="707245" cy="1446550"/>
          </a:xfrm>
          <a:prstGeom prst="rect">
            <a:avLst/>
          </a:prstGeom>
          <a:noFill/>
        </p:spPr>
        <p:txBody>
          <a:bodyPr wrap="none" rtlCol="0">
            <a:spAutoFit/>
          </a:bodyPr>
          <a:lstStyle/>
          <a:p>
            <a:r>
              <a:rPr lang="cs-CZ" sz="8800" b="1" dirty="0">
                <a:solidFill>
                  <a:srgbClr val="FF0000"/>
                </a:solidFill>
              </a:rPr>
              <a:t>?</a:t>
            </a:r>
          </a:p>
        </p:txBody>
      </p:sp>
      <p:sp>
        <p:nvSpPr>
          <p:cNvPr id="27" name="TextovéPole 26">
            <a:extLst>
              <a:ext uri="{FF2B5EF4-FFF2-40B4-BE49-F238E27FC236}">
                <a16:creationId xmlns:a16="http://schemas.microsoft.com/office/drawing/2014/main" id="{113BBBEF-DA71-4F40-9BA7-AF0A1080F8AD}"/>
              </a:ext>
            </a:extLst>
          </p:cNvPr>
          <p:cNvSpPr txBox="1"/>
          <p:nvPr/>
        </p:nvSpPr>
        <p:spPr>
          <a:xfrm>
            <a:off x="11054123" y="1989762"/>
            <a:ext cx="707245" cy="1446550"/>
          </a:xfrm>
          <a:prstGeom prst="rect">
            <a:avLst/>
          </a:prstGeom>
          <a:noFill/>
        </p:spPr>
        <p:txBody>
          <a:bodyPr wrap="none" rtlCol="0">
            <a:spAutoFit/>
          </a:bodyPr>
          <a:lstStyle/>
          <a:p>
            <a:r>
              <a:rPr lang="cs-CZ" sz="8800" b="1" dirty="0">
                <a:solidFill>
                  <a:srgbClr val="FF0000"/>
                </a:solidFill>
              </a:rPr>
              <a:t>?</a:t>
            </a:r>
          </a:p>
        </p:txBody>
      </p:sp>
    </p:spTree>
    <p:extLst>
      <p:ext uri="{BB962C8B-B14F-4D97-AF65-F5344CB8AC3E}">
        <p14:creationId xmlns:p14="http://schemas.microsoft.com/office/powerpoint/2010/main" val="34668071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1">
            <a:extLst>
              <a:ext uri="{FF2B5EF4-FFF2-40B4-BE49-F238E27FC236}">
                <a16:creationId xmlns:a16="http://schemas.microsoft.com/office/drawing/2014/main" id="{4C3A44BB-E01C-4AA8-B2C8-32FC346D2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ovéPole 10">
            <a:extLst>
              <a:ext uri="{FF2B5EF4-FFF2-40B4-BE49-F238E27FC236}">
                <a16:creationId xmlns:a16="http://schemas.microsoft.com/office/drawing/2014/main" id="{47FABF3F-7075-80FA-26C1-54721127D8ED}"/>
              </a:ext>
            </a:extLst>
          </p:cNvPr>
          <p:cNvSpPr txBox="1"/>
          <p:nvPr/>
        </p:nvSpPr>
        <p:spPr>
          <a:xfrm>
            <a:off x="4889767" y="3451367"/>
            <a:ext cx="7411528" cy="1325563"/>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400" b="1" kern="1200" dirty="0">
                <a:solidFill>
                  <a:schemeClr val="tx1"/>
                </a:solidFill>
                <a:latin typeface="+mj-lt"/>
                <a:ea typeface="+mj-ea"/>
                <a:cs typeface="+mj-cs"/>
              </a:rPr>
              <a:t>Marie Curie‘s</a:t>
            </a:r>
            <a:endParaRPr lang="cs-CZ" sz="4400" b="1" kern="1200" dirty="0">
              <a:solidFill>
                <a:schemeClr val="tx1"/>
              </a:solidFill>
              <a:latin typeface="+mj-lt"/>
              <a:ea typeface="+mj-ea"/>
              <a:cs typeface="+mj-cs"/>
            </a:endParaRPr>
          </a:p>
          <a:p>
            <a:pPr>
              <a:lnSpc>
                <a:spcPct val="90000"/>
              </a:lnSpc>
              <a:spcBef>
                <a:spcPct val="0"/>
              </a:spcBef>
              <a:spcAft>
                <a:spcPts val="600"/>
              </a:spcAft>
            </a:pPr>
            <a:r>
              <a:rPr lang="en-US" sz="4400" b="1" kern="1200" dirty="0">
                <a:solidFill>
                  <a:schemeClr val="tx1"/>
                </a:solidFill>
                <a:latin typeface="+mj-lt"/>
                <a:ea typeface="+mj-ea"/>
                <a:cs typeface="+mj-cs"/>
              </a:rPr>
              <a:t>next brilliant idea</a:t>
            </a:r>
          </a:p>
        </p:txBody>
      </p:sp>
      <p:pic>
        <p:nvPicPr>
          <p:cNvPr id="3" name="Obrázek 2" descr="Obsah obrázku text, ukazatel skóre&#10;&#10;Popis byl vytvořen automaticky">
            <a:extLst>
              <a:ext uri="{FF2B5EF4-FFF2-40B4-BE49-F238E27FC236}">
                <a16:creationId xmlns:a16="http://schemas.microsoft.com/office/drawing/2014/main" id="{AAB7F2C4-206B-1876-C723-6948E2BC01DE}"/>
              </a:ext>
            </a:extLst>
          </p:cNvPr>
          <p:cNvPicPr>
            <a:picLocks noChangeAspect="1"/>
          </p:cNvPicPr>
          <p:nvPr/>
        </p:nvPicPr>
        <p:blipFill rotWithShape="1">
          <a:blip r:embed="rId2">
            <a:extLst>
              <a:ext uri="{28A0092B-C50C-407E-A947-70E740481C1C}">
                <a14:useLocalDpi xmlns:a14="http://schemas.microsoft.com/office/drawing/2010/main" val="0"/>
              </a:ext>
            </a:extLst>
          </a:blip>
          <a:srcRect l="18871" r="17250" b="2"/>
          <a:stretch/>
        </p:blipFill>
        <p:spPr>
          <a:xfrm>
            <a:off x="4406845"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sp>
        <p:nvSpPr>
          <p:cNvPr id="15" name="TextovéPole 14">
            <a:extLst>
              <a:ext uri="{FF2B5EF4-FFF2-40B4-BE49-F238E27FC236}">
                <a16:creationId xmlns:a16="http://schemas.microsoft.com/office/drawing/2014/main" id="{39FA34D1-F668-5DFA-71B1-DC35F8C09311}"/>
              </a:ext>
            </a:extLst>
          </p:cNvPr>
          <p:cNvSpPr txBox="1"/>
          <p:nvPr/>
        </p:nvSpPr>
        <p:spPr>
          <a:xfrm>
            <a:off x="3455085" y="4706131"/>
            <a:ext cx="8225637" cy="682961"/>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2200" dirty="0"/>
              <a:t>According to the periodic table, new elements have been predicted but have not yet been isolated</a:t>
            </a:r>
          </a:p>
        </p:txBody>
      </p:sp>
      <p:pic>
        <p:nvPicPr>
          <p:cNvPr id="5" name="Obrázek 4">
            <a:extLst>
              <a:ext uri="{FF2B5EF4-FFF2-40B4-BE49-F238E27FC236}">
                <a16:creationId xmlns:a16="http://schemas.microsoft.com/office/drawing/2014/main" id="{27D3AC91-7549-E0E3-CD8B-C543DB6C81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16085"/>
          <a:stretch/>
        </p:blipFill>
        <p:spPr>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17" name="Obrázek 16">
            <a:extLst>
              <a:ext uri="{FF2B5EF4-FFF2-40B4-BE49-F238E27FC236}">
                <a16:creationId xmlns:a16="http://schemas.microsoft.com/office/drawing/2014/main" id="{A7955BEC-2C0D-E2B7-AA25-77B5CB0978ED}"/>
              </a:ext>
            </a:extLst>
          </p:cNvPr>
          <p:cNvPicPr>
            <a:picLocks noChangeAspect="1"/>
          </p:cNvPicPr>
          <p:nvPr/>
        </p:nvPicPr>
        <p:blipFill rotWithShape="1">
          <a:blip r:embed="rId4">
            <a:extLst>
              <a:ext uri="{28A0092B-C50C-407E-A947-70E740481C1C}">
                <a14:useLocalDpi xmlns:a14="http://schemas.microsoft.com/office/drawing/2010/main" val="0"/>
              </a:ext>
            </a:extLst>
          </a:blip>
          <a:srcRect l="8895" r="8615" b="-1"/>
          <a:stretch/>
        </p:blipFill>
        <p:spPr>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
        <p:nvSpPr>
          <p:cNvPr id="18" name="TextovéPole 17">
            <a:extLst>
              <a:ext uri="{FF2B5EF4-FFF2-40B4-BE49-F238E27FC236}">
                <a16:creationId xmlns:a16="http://schemas.microsoft.com/office/drawing/2014/main" id="{6B976805-F428-A1C6-C98E-E24B6C3F3203}"/>
              </a:ext>
            </a:extLst>
          </p:cNvPr>
          <p:cNvSpPr txBox="1"/>
          <p:nvPr/>
        </p:nvSpPr>
        <p:spPr>
          <a:xfrm>
            <a:off x="2946855" y="5449666"/>
            <a:ext cx="9097661" cy="442929"/>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2200" dirty="0"/>
              <a:t>If there was a large content of them, they would have already been isolated</a:t>
            </a:r>
          </a:p>
        </p:txBody>
      </p:sp>
      <p:sp>
        <p:nvSpPr>
          <p:cNvPr id="19" name="TextovéPole 18">
            <a:extLst>
              <a:ext uri="{FF2B5EF4-FFF2-40B4-BE49-F238E27FC236}">
                <a16:creationId xmlns:a16="http://schemas.microsoft.com/office/drawing/2014/main" id="{9771E1B9-8E88-F974-603F-7420EFE9B4E3}"/>
              </a:ext>
            </a:extLst>
          </p:cNvPr>
          <p:cNvSpPr txBox="1"/>
          <p:nvPr/>
        </p:nvSpPr>
        <p:spPr>
          <a:xfrm>
            <a:off x="2154962" y="5924257"/>
            <a:ext cx="9741965" cy="966310"/>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2200" dirty="0"/>
              <a:t>It means, the unknown radioactive elements in pitchblende must be very small in number, but they must be incredibly radioactive!</a:t>
            </a:r>
          </a:p>
        </p:txBody>
      </p:sp>
    </p:spTree>
    <p:extLst>
      <p:ext uri="{BB962C8B-B14F-4D97-AF65-F5344CB8AC3E}">
        <p14:creationId xmlns:p14="http://schemas.microsoft.com/office/powerpoint/2010/main" val="5672551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6674" name="Picture 2" descr="Image result for pechblende"/>
          <p:cNvPicPr>
            <a:picLocks noChangeAspect="1" noChangeArrowheads="1"/>
          </p:cNvPicPr>
          <p:nvPr/>
        </p:nvPicPr>
        <p:blipFill>
          <a:blip r:embed="rId2" cstate="print"/>
          <a:srcRect/>
          <a:stretch>
            <a:fillRect/>
          </a:stretch>
        </p:blipFill>
        <p:spPr bwMode="auto">
          <a:xfrm>
            <a:off x="812946" y="692696"/>
            <a:ext cx="10566109" cy="5897004"/>
          </a:xfrm>
          <a:prstGeom prst="rect">
            <a:avLst/>
          </a:prstGeom>
          <a:noFill/>
          <a:ln w="38100">
            <a:solidFill>
              <a:schemeClr val="bg1"/>
            </a:solidFill>
          </a:ln>
        </p:spPr>
      </p:pic>
      <p:sp>
        <p:nvSpPr>
          <p:cNvPr id="5" name="TextShape 1"/>
          <p:cNvSpPr txBox="1"/>
          <p:nvPr/>
        </p:nvSpPr>
        <p:spPr>
          <a:xfrm>
            <a:off x="719403" y="-14368"/>
            <a:ext cx="6336704" cy="895988"/>
          </a:xfrm>
          <a:prstGeom prst="rect">
            <a:avLst/>
          </a:prstGeom>
          <a:noFill/>
          <a:ln>
            <a:noFill/>
          </a:ln>
        </p:spPr>
        <p:txBody>
          <a:bodyPr anchor="ctr">
            <a:normAutofit/>
          </a:bodyPr>
          <a:lstStyle/>
          <a:p>
            <a:pPr>
              <a:lnSpc>
                <a:spcPct val="90000"/>
              </a:lnSpc>
            </a:pPr>
            <a:r>
              <a:rPr lang="cs-CZ" sz="2800" b="1" strike="noStrike" spc="-1" dirty="0">
                <a:solidFill>
                  <a:schemeClr val="bg1"/>
                </a:solidFill>
                <a:latin typeface="Calibri Light"/>
              </a:rPr>
              <a:t>PECHBLENDE (SMOLINEC Z JÁCHYMOVA)</a:t>
            </a:r>
            <a:endParaRPr lang="cs-CZ" sz="2800" b="0" strike="noStrike" spc="-1" dirty="0">
              <a:solidFill>
                <a:schemeClr val="bg1"/>
              </a:solidFill>
              <a:latin typeface="Calibri"/>
            </a:endParaRPr>
          </a:p>
        </p:txBody>
      </p:sp>
      <p:pic>
        <p:nvPicPr>
          <p:cNvPr id="156676" name="Picture 4" descr="https://www.offroadsafari.cz/files/width/1024/768/6lehn-vita-skotnica.jpg"/>
          <p:cNvPicPr>
            <a:picLocks noChangeAspect="1" noChangeArrowheads="1"/>
          </p:cNvPicPr>
          <p:nvPr/>
        </p:nvPicPr>
        <p:blipFill>
          <a:blip r:embed="rId3" cstate="print"/>
          <a:srcRect/>
          <a:stretch>
            <a:fillRect/>
          </a:stretch>
        </p:blipFill>
        <p:spPr bwMode="auto">
          <a:xfrm>
            <a:off x="815414" y="692696"/>
            <a:ext cx="5026644" cy="3276646"/>
          </a:xfrm>
          <a:prstGeom prst="rect">
            <a:avLst/>
          </a:prstGeom>
          <a:noFill/>
          <a:ln w="38100">
            <a:solidFill>
              <a:schemeClr val="bg1"/>
            </a:solidFill>
          </a:ln>
        </p:spPr>
      </p:pic>
    </p:spTree>
    <p:extLst>
      <p:ext uri="{BB962C8B-B14F-4D97-AF65-F5344CB8AC3E}">
        <p14:creationId xmlns:p14="http://schemas.microsoft.com/office/powerpoint/2010/main" val="3186350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extShape 1"/>
          <p:cNvSpPr txBox="1"/>
          <p:nvPr/>
        </p:nvSpPr>
        <p:spPr>
          <a:xfrm>
            <a:off x="829440" y="0"/>
            <a:ext cx="11362560" cy="1325160"/>
          </a:xfrm>
          <a:prstGeom prst="rect">
            <a:avLst/>
          </a:prstGeom>
          <a:noFill/>
          <a:ln>
            <a:noFill/>
          </a:ln>
        </p:spPr>
        <p:txBody>
          <a:bodyPr anchor="ctr">
            <a:noAutofit/>
          </a:bodyPr>
          <a:lstStyle/>
          <a:p>
            <a:pPr>
              <a:lnSpc>
                <a:spcPct val="90000"/>
              </a:lnSpc>
            </a:pPr>
            <a:r>
              <a:rPr lang="cs-CZ" sz="4400" b="1" strike="noStrike" spc="-1" dirty="0">
                <a:solidFill>
                  <a:srgbClr val="C00000"/>
                </a:solidFill>
                <a:latin typeface="Calibri Light"/>
              </a:rPr>
              <a:t>Jáchymov</a:t>
            </a:r>
            <a:r>
              <a:rPr lang="cs-CZ" sz="4400" b="0" strike="noStrike" spc="-1" dirty="0">
                <a:solidFill>
                  <a:srgbClr val="000000"/>
                </a:solidFill>
                <a:latin typeface="Calibri Light"/>
              </a:rPr>
              <a:t>, dnešní ČR, kdysi dávno…</a:t>
            </a:r>
            <a:endParaRPr lang="cs-CZ" sz="4400" b="0" strike="noStrike" spc="-1" dirty="0">
              <a:solidFill>
                <a:srgbClr val="000000"/>
              </a:solidFill>
              <a:latin typeface="Calibri"/>
            </a:endParaRPr>
          </a:p>
        </p:txBody>
      </p:sp>
      <p:pic>
        <p:nvPicPr>
          <p:cNvPr id="247" name="Zástupný symbol pro obsah 3"/>
          <p:cNvPicPr/>
          <p:nvPr/>
        </p:nvPicPr>
        <p:blipFill>
          <a:blip r:embed="rId2" cstate="print"/>
          <a:stretch/>
        </p:blipFill>
        <p:spPr>
          <a:xfrm>
            <a:off x="8000881" y="5070712"/>
            <a:ext cx="3553810" cy="1514160"/>
          </a:xfrm>
          <a:prstGeom prst="rect">
            <a:avLst/>
          </a:prstGeom>
          <a:ln>
            <a:noFill/>
          </a:ln>
        </p:spPr>
      </p:pic>
      <p:sp>
        <p:nvSpPr>
          <p:cNvPr id="248" name="CustomShape 2"/>
          <p:cNvSpPr/>
          <p:nvPr/>
        </p:nvSpPr>
        <p:spPr>
          <a:xfrm>
            <a:off x="6228959" y="1719360"/>
            <a:ext cx="5729493" cy="353797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cs-CZ" sz="1600" b="0" i="1" strike="noStrike" spc="-1" dirty="0">
                <a:solidFill>
                  <a:srgbClr val="000000"/>
                </a:solidFill>
                <a:latin typeface="Calibri"/>
              </a:rPr>
              <a:t>Na začátku byly stříbrné mince, které byly raženy v Jáchymově v Krušných horách. Německý název pro Jáchymov byl </a:t>
            </a:r>
            <a:r>
              <a:rPr lang="cs-CZ" sz="1600" b="1" i="1" strike="noStrike" spc="-1" dirty="0" err="1">
                <a:solidFill>
                  <a:srgbClr val="000000"/>
                </a:solidFill>
                <a:latin typeface="Calibri"/>
              </a:rPr>
              <a:t>Joachimstal</a:t>
            </a:r>
            <a:r>
              <a:rPr lang="cs-CZ" sz="1600" b="0" i="1" strike="noStrike" spc="-1" dirty="0">
                <a:solidFill>
                  <a:srgbClr val="000000"/>
                </a:solidFill>
                <a:latin typeface="Calibri"/>
              </a:rPr>
              <a:t> a ta mince, která se tam razila, se nazývala </a:t>
            </a:r>
            <a:r>
              <a:rPr lang="cs-CZ" sz="1600" b="1" i="1" strike="noStrike" spc="-1" dirty="0" err="1">
                <a:solidFill>
                  <a:srgbClr val="000000"/>
                </a:solidFill>
                <a:latin typeface="Calibri"/>
              </a:rPr>
              <a:t>joachimstaler</a:t>
            </a:r>
            <a:r>
              <a:rPr lang="cs-CZ" sz="1600" b="0" i="1" strike="noStrike" spc="-1" dirty="0">
                <a:solidFill>
                  <a:srgbClr val="000000"/>
                </a:solidFill>
                <a:latin typeface="Calibri"/>
              </a:rPr>
              <a:t>. A protože to bylo dlouhé slovo, bylo zkracováno na </a:t>
            </a:r>
            <a:r>
              <a:rPr lang="cs-CZ" sz="1600" b="1" i="1" strike="noStrike" spc="-1" dirty="0" err="1">
                <a:solidFill>
                  <a:srgbClr val="000000"/>
                </a:solidFill>
                <a:latin typeface="Calibri"/>
              </a:rPr>
              <a:t>taler</a:t>
            </a:r>
            <a:r>
              <a:rPr lang="cs-CZ" sz="1600" b="0" i="1" strike="noStrike" spc="-1" dirty="0">
                <a:solidFill>
                  <a:srgbClr val="000000"/>
                </a:solidFill>
                <a:latin typeface="Calibri"/>
              </a:rPr>
              <a:t>. Z toho se pak vyvinulo </a:t>
            </a:r>
            <a:r>
              <a:rPr lang="cs-CZ" sz="1600" b="0" i="1" strike="noStrike" spc="-1" dirty="0" err="1">
                <a:solidFill>
                  <a:srgbClr val="000000"/>
                </a:solidFill>
                <a:latin typeface="Calibri"/>
              </a:rPr>
              <a:t>čeké</a:t>
            </a:r>
            <a:r>
              <a:rPr lang="cs-CZ" sz="1600" b="0" i="1" strike="noStrike" spc="-1" dirty="0">
                <a:solidFill>
                  <a:srgbClr val="000000"/>
                </a:solidFill>
                <a:latin typeface="Calibri"/>
              </a:rPr>
              <a:t> </a:t>
            </a:r>
            <a:r>
              <a:rPr lang="cs-CZ" sz="1600" b="1" i="1" strike="noStrike" spc="-1" dirty="0">
                <a:solidFill>
                  <a:srgbClr val="000000"/>
                </a:solidFill>
                <a:latin typeface="Calibri"/>
              </a:rPr>
              <a:t>tolar</a:t>
            </a:r>
            <a:r>
              <a:rPr lang="cs-CZ" sz="1600" b="0" i="1" strike="noStrike" spc="-1" dirty="0">
                <a:solidFill>
                  <a:srgbClr val="000000"/>
                </a:solidFill>
                <a:latin typeface="Calibri"/>
              </a:rPr>
              <a:t>. To se šířilo do různých zemí Evropy, protože </a:t>
            </a:r>
            <a:r>
              <a:rPr lang="cs-CZ" sz="1600" b="0" i="1" strike="noStrike" spc="-1" dirty="0">
                <a:solidFill>
                  <a:srgbClr val="C00000"/>
                </a:solidFill>
                <a:latin typeface="Calibri"/>
              </a:rPr>
              <a:t>tyto mince měly dobrý zvuk, a dostaly se i do Anglie, kde byly přijaty v podobě </a:t>
            </a:r>
            <a:r>
              <a:rPr lang="cs-CZ" sz="1600" b="1" i="1" strike="noStrike" spc="-1" dirty="0">
                <a:solidFill>
                  <a:srgbClr val="000000"/>
                </a:solidFill>
                <a:latin typeface="Calibri"/>
              </a:rPr>
              <a:t>dollar</a:t>
            </a:r>
            <a:r>
              <a:rPr lang="cs-CZ" sz="1600" b="0" i="1" strike="noStrike" spc="-1" dirty="0">
                <a:solidFill>
                  <a:srgbClr val="000000"/>
                </a:solidFill>
                <a:latin typeface="Calibri"/>
              </a:rPr>
              <a:t>. Když v 18. století hledaly Spojené státy získaly nezávislost, hledaly vhodný název pro svoje oficiální platidlo, protože se chtěly odlišit od Francie, Anglie atd., a sáhly po tomto pojmenování dollar, které od 16. století v Anglii žilo, ale nebylo prakticky využíváno. </a:t>
            </a:r>
            <a:r>
              <a:rPr lang="cs-CZ" sz="1600" b="0" i="1" strike="noStrike" spc="-1" dirty="0">
                <a:solidFill>
                  <a:srgbClr val="C00000"/>
                </a:solidFill>
                <a:latin typeface="Calibri"/>
              </a:rPr>
              <a:t>Takže v původu amerického dolaru je český tolar, který vznikl z jáchymovské mince na počátku 16. století." </a:t>
            </a:r>
            <a:endParaRPr lang="cs-CZ" sz="1600" b="0" strike="noStrike" spc="-1" dirty="0">
              <a:solidFill>
                <a:srgbClr val="C00000"/>
              </a:solidFill>
              <a:latin typeface="Arial"/>
            </a:endParaRPr>
          </a:p>
          <a:p>
            <a:pPr>
              <a:lnSpc>
                <a:spcPct val="100000"/>
              </a:lnSpc>
            </a:pPr>
            <a:r>
              <a:rPr lang="cs-CZ" sz="1600" b="0" strike="noStrike" spc="-1" dirty="0">
                <a:solidFill>
                  <a:srgbClr val="000000"/>
                </a:solidFill>
                <a:latin typeface="Calibri"/>
              </a:rPr>
              <a:t>(etymolog z Ústavu českého jazyka a komunikace Filosofické fakulty UK PhDr. Jiří Rejsek).</a:t>
            </a:r>
            <a:endParaRPr lang="cs-CZ" sz="1600" b="0" strike="noStrike" spc="-1" dirty="0">
              <a:latin typeface="Arial"/>
            </a:endParaRPr>
          </a:p>
        </p:txBody>
      </p:sp>
      <p:pic>
        <p:nvPicPr>
          <p:cNvPr id="249" name="Obrázek 5"/>
          <p:cNvPicPr/>
          <p:nvPr/>
        </p:nvPicPr>
        <p:blipFill>
          <a:blip r:embed="rId3" cstate="print"/>
          <a:stretch/>
        </p:blipFill>
        <p:spPr>
          <a:xfrm>
            <a:off x="344640" y="1195200"/>
            <a:ext cx="5679360" cy="5597640"/>
          </a:xfrm>
          <a:prstGeom prst="rect">
            <a:avLst/>
          </a:prstGeom>
          <a:ln>
            <a:noFill/>
          </a:ln>
        </p:spPr>
      </p:pic>
      <p:sp>
        <p:nvSpPr>
          <p:cNvPr id="250" name="CustomShape 3"/>
          <p:cNvSpPr/>
          <p:nvPr/>
        </p:nvSpPr>
        <p:spPr>
          <a:xfrm>
            <a:off x="7382176" y="1027068"/>
            <a:ext cx="3134426" cy="767987"/>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cs-CZ" sz="4400" b="0" strike="noStrike" spc="-1" dirty="0">
                <a:solidFill>
                  <a:srgbClr val="000000"/>
                </a:solidFill>
                <a:latin typeface="Calibri"/>
              </a:rPr>
              <a:t>Stříbrné doly</a:t>
            </a:r>
            <a:endParaRPr lang="cs-CZ" sz="4400" b="0" strike="noStrike" spc="-1" dirty="0">
              <a:latin typeface="Arial"/>
            </a:endParaRPr>
          </a:p>
        </p:txBody>
      </p:sp>
    </p:spTree>
    <p:extLst>
      <p:ext uri="{BB962C8B-B14F-4D97-AF65-F5344CB8AC3E}">
        <p14:creationId xmlns:p14="http://schemas.microsoft.com/office/powerpoint/2010/main" val="2623091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1" name="TextShape 1"/>
          <p:cNvSpPr txBox="1"/>
          <p:nvPr/>
        </p:nvSpPr>
        <p:spPr>
          <a:xfrm>
            <a:off x="402564" y="-92160"/>
            <a:ext cx="6736800" cy="952560"/>
          </a:xfrm>
          <a:prstGeom prst="rect">
            <a:avLst/>
          </a:prstGeom>
          <a:noFill/>
          <a:ln>
            <a:noFill/>
          </a:ln>
        </p:spPr>
        <p:txBody>
          <a:bodyPr anchor="ctr">
            <a:normAutofit/>
          </a:bodyPr>
          <a:lstStyle/>
          <a:p>
            <a:pPr>
              <a:lnSpc>
                <a:spcPct val="90000"/>
              </a:lnSpc>
            </a:pPr>
            <a:r>
              <a:rPr lang="cs-CZ" sz="3600" b="1" strike="noStrike" spc="-1" dirty="0">
                <a:solidFill>
                  <a:srgbClr val="FFFFFF"/>
                </a:solidFill>
                <a:latin typeface="Calibri Light"/>
              </a:rPr>
              <a:t>PECHBLENDE (SMOLINEC)</a:t>
            </a:r>
            <a:endParaRPr lang="cs-CZ" sz="3600" b="0" strike="noStrike" spc="-1" dirty="0">
              <a:solidFill>
                <a:srgbClr val="000000"/>
              </a:solidFill>
              <a:latin typeface="Calibri"/>
            </a:endParaRPr>
          </a:p>
        </p:txBody>
      </p:sp>
      <p:sp>
        <p:nvSpPr>
          <p:cNvPr id="252" name="CustomShape 2"/>
          <p:cNvSpPr/>
          <p:nvPr/>
        </p:nvSpPr>
        <p:spPr>
          <a:xfrm>
            <a:off x="451200" y="700560"/>
            <a:ext cx="6612240" cy="2424851"/>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cs-CZ" sz="2000" b="0" strike="noStrike" spc="-1" dirty="0">
                <a:solidFill>
                  <a:srgbClr val="FFFFFF"/>
                </a:solidFill>
                <a:latin typeface="Calibri"/>
              </a:rPr>
              <a:t>Po roce </a:t>
            </a:r>
            <a:r>
              <a:rPr lang="cs-CZ" sz="2000" b="1" strike="noStrike" spc="-1" dirty="0">
                <a:solidFill>
                  <a:srgbClr val="FFFFFF"/>
                </a:solidFill>
                <a:latin typeface="Calibri"/>
              </a:rPr>
              <a:t>1515</a:t>
            </a:r>
            <a:r>
              <a:rPr lang="cs-CZ" sz="2000" b="0" strike="noStrike" spc="-1" dirty="0">
                <a:solidFill>
                  <a:srgbClr val="FFFFFF"/>
                </a:solidFill>
                <a:latin typeface="Calibri"/>
              </a:rPr>
              <a:t> se rozvíjí těžba stříbra v Jáchymově</a:t>
            </a:r>
            <a:endParaRPr lang="cs-CZ" sz="2000" b="0" strike="noStrike" spc="-1" dirty="0">
              <a:latin typeface="Arial"/>
            </a:endParaRPr>
          </a:p>
          <a:p>
            <a:pPr>
              <a:lnSpc>
                <a:spcPct val="100000"/>
              </a:lnSpc>
            </a:pPr>
            <a:r>
              <a:rPr lang="cs-CZ" sz="2000" b="0" strike="noStrike" spc="-1" dirty="0">
                <a:solidFill>
                  <a:srgbClr val="FFFFFF"/>
                </a:solidFill>
                <a:latin typeface="Calibri"/>
              </a:rPr>
              <a:t>V dolech se těžily nejdříve stříbrné rudy, později rudy kobaltu a arsenu</a:t>
            </a:r>
            <a:endParaRPr lang="cs-CZ" sz="2000" b="0" strike="noStrike" spc="-1" dirty="0">
              <a:latin typeface="Arial"/>
            </a:endParaRPr>
          </a:p>
          <a:p>
            <a:pPr>
              <a:lnSpc>
                <a:spcPts val="2200"/>
              </a:lnSpc>
              <a:spcBef>
                <a:spcPts val="1200"/>
              </a:spcBef>
            </a:pPr>
            <a:r>
              <a:rPr lang="cs-CZ" sz="2000" b="0" strike="noStrike" spc="-1" dirty="0">
                <a:solidFill>
                  <a:srgbClr val="FFFFFF"/>
                </a:solidFill>
                <a:latin typeface="Calibri"/>
              </a:rPr>
              <a:t>Během těžby někdy horníci narazily na žílu podivné horniny, </a:t>
            </a:r>
            <a:r>
              <a:rPr lang="cs-CZ" sz="2000" b="0" strike="noStrike" spc="-1" dirty="0">
                <a:solidFill>
                  <a:srgbClr val="FF0000"/>
                </a:solidFill>
                <a:latin typeface="Calibri"/>
              </a:rPr>
              <a:t>jejíž nalezení znamenalo pro horníky „smůlu“</a:t>
            </a:r>
            <a:endParaRPr lang="cs-CZ" sz="2000" b="0" strike="noStrike" spc="-1" dirty="0">
              <a:solidFill>
                <a:srgbClr val="FF0000"/>
              </a:solidFill>
              <a:latin typeface="Arial"/>
            </a:endParaRPr>
          </a:p>
          <a:p>
            <a:pPr>
              <a:lnSpc>
                <a:spcPct val="100000"/>
              </a:lnSpc>
              <a:spcBef>
                <a:spcPts val="600"/>
              </a:spcBef>
            </a:pPr>
            <a:r>
              <a:rPr lang="cs-CZ" sz="2000" b="0" strike="noStrike" spc="-1" dirty="0">
                <a:solidFill>
                  <a:srgbClr val="FFFFFF"/>
                </a:solidFill>
                <a:latin typeface="Calibri"/>
              </a:rPr>
              <a:t>Nazvali ho proto </a:t>
            </a:r>
            <a:r>
              <a:rPr lang="cs-CZ" sz="2000" b="1" strike="noStrike" spc="-1" dirty="0">
                <a:solidFill>
                  <a:srgbClr val="FF0000"/>
                </a:solidFill>
                <a:latin typeface="Calibri"/>
              </a:rPr>
              <a:t>PECHBLENDE</a:t>
            </a:r>
            <a:r>
              <a:rPr lang="cs-CZ" sz="2000" b="1" strike="noStrike" spc="-1" dirty="0">
                <a:solidFill>
                  <a:srgbClr val="FFFFFF"/>
                </a:solidFill>
                <a:latin typeface="Calibri"/>
              </a:rPr>
              <a:t> (</a:t>
            </a:r>
            <a:r>
              <a:rPr lang="cs-CZ" sz="2000" b="0" strike="noStrike" spc="-1" dirty="0">
                <a:solidFill>
                  <a:srgbClr val="FFFFFF"/>
                </a:solidFill>
                <a:latin typeface="Calibri"/>
              </a:rPr>
              <a:t>pech = smůla, </a:t>
            </a:r>
            <a:r>
              <a:rPr lang="cs-CZ" sz="2000" b="0" strike="noStrike" spc="-1" dirty="0" err="1">
                <a:solidFill>
                  <a:srgbClr val="FFFFFF"/>
                </a:solidFill>
                <a:latin typeface="Calibri"/>
              </a:rPr>
              <a:t>blende</a:t>
            </a:r>
            <a:r>
              <a:rPr lang="cs-CZ" sz="2000" b="0" strike="noStrike" spc="-1" dirty="0">
                <a:solidFill>
                  <a:srgbClr val="FFFFFF"/>
                </a:solidFill>
                <a:latin typeface="Calibri"/>
              </a:rPr>
              <a:t> = nekov)</a:t>
            </a:r>
            <a:endParaRPr lang="cs-CZ" sz="2000" b="0" strike="noStrike" spc="-1" dirty="0">
              <a:latin typeface="Arial"/>
            </a:endParaRPr>
          </a:p>
          <a:p>
            <a:pPr>
              <a:lnSpc>
                <a:spcPct val="100000"/>
              </a:lnSpc>
            </a:pPr>
            <a:r>
              <a:rPr lang="cs-CZ" sz="2000" b="0" strike="noStrike" spc="-1" dirty="0">
                <a:solidFill>
                  <a:srgbClr val="FFFFFF"/>
                </a:solidFill>
                <a:latin typeface="Calibri"/>
              </a:rPr>
              <a:t>z toho </a:t>
            </a:r>
            <a:r>
              <a:rPr lang="cs-CZ" sz="2000" b="0" strike="noStrike" spc="-1" dirty="0">
                <a:solidFill>
                  <a:srgbClr val="FF0000"/>
                </a:solidFill>
                <a:latin typeface="Calibri"/>
              </a:rPr>
              <a:t>S</a:t>
            </a:r>
            <a:r>
              <a:rPr lang="cs-CZ" sz="2000" b="1" strike="noStrike" spc="-1" dirty="0">
                <a:solidFill>
                  <a:srgbClr val="FF0000"/>
                </a:solidFill>
                <a:latin typeface="Calibri"/>
              </a:rPr>
              <a:t>MOLINEC</a:t>
            </a:r>
            <a:r>
              <a:rPr lang="cs-CZ" sz="2000" b="0" strike="noStrike" spc="-1" dirty="0">
                <a:solidFill>
                  <a:srgbClr val="FFFFFF"/>
                </a:solidFill>
                <a:latin typeface="Calibri"/>
              </a:rPr>
              <a:t> (nosící smůlu), později nazýván </a:t>
            </a:r>
            <a:r>
              <a:rPr lang="cs-CZ" sz="2000" b="1" strike="noStrike" spc="-1" dirty="0">
                <a:solidFill>
                  <a:srgbClr val="FF0000"/>
                </a:solidFill>
                <a:latin typeface="Calibri"/>
              </a:rPr>
              <a:t>URANIT</a:t>
            </a:r>
            <a:endParaRPr lang="cs-CZ" sz="2000" b="0" strike="noStrike" spc="-1" dirty="0">
              <a:solidFill>
                <a:srgbClr val="FF0000"/>
              </a:solidFill>
              <a:latin typeface="Arial"/>
            </a:endParaRPr>
          </a:p>
        </p:txBody>
      </p:sp>
      <p:pic>
        <p:nvPicPr>
          <p:cNvPr id="253" name="Obrázek 5"/>
          <p:cNvPicPr/>
          <p:nvPr/>
        </p:nvPicPr>
        <p:blipFill>
          <a:blip r:embed="rId2" cstate="print"/>
          <a:stretch/>
        </p:blipFill>
        <p:spPr>
          <a:xfrm rot="5400000">
            <a:off x="6274704" y="978780"/>
            <a:ext cx="6857640" cy="5128320"/>
          </a:xfrm>
          <a:prstGeom prst="rect">
            <a:avLst/>
          </a:prstGeom>
          <a:ln>
            <a:noFill/>
          </a:ln>
        </p:spPr>
      </p:pic>
      <p:pic>
        <p:nvPicPr>
          <p:cNvPr id="254" name="Obrázek 7"/>
          <p:cNvPicPr/>
          <p:nvPr/>
        </p:nvPicPr>
        <p:blipFill>
          <a:blip r:embed="rId3" cstate="print"/>
          <a:stretch/>
        </p:blipFill>
        <p:spPr>
          <a:xfrm>
            <a:off x="539040" y="3429000"/>
            <a:ext cx="6070080" cy="3314520"/>
          </a:xfrm>
          <a:prstGeom prst="rect">
            <a:avLst/>
          </a:prstGeom>
          <a:ln>
            <a:solidFill>
              <a:schemeClr val="bg1"/>
            </a:solidFill>
          </a:ln>
        </p:spPr>
      </p:pic>
    </p:spTree>
    <p:extLst>
      <p:ext uri="{BB962C8B-B14F-4D97-AF65-F5344CB8AC3E}">
        <p14:creationId xmlns:p14="http://schemas.microsoft.com/office/powerpoint/2010/main" val="7785873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8" name="Rectangle 13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856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5" name="Obrázek 3"/>
          <p:cNvPicPr/>
          <p:nvPr/>
        </p:nvPicPr>
        <p:blipFill>
          <a:blip r:embed="rId2" cstate="print"/>
          <a:stretch/>
        </p:blipFill>
        <p:spPr>
          <a:xfrm>
            <a:off x="839284" y="1236858"/>
            <a:ext cx="5657311" cy="5410199"/>
          </a:xfrm>
          <a:prstGeom prst="rect">
            <a:avLst/>
          </a:prstGeom>
        </p:spPr>
      </p:pic>
      <p:pic>
        <p:nvPicPr>
          <p:cNvPr id="4" name="Obrázek 3" descr="Obsah obrázku houba, poleva, zavřít&#10;&#10;Popis byl vytvořen automaticky">
            <a:extLst>
              <a:ext uri="{FF2B5EF4-FFF2-40B4-BE49-F238E27FC236}">
                <a16:creationId xmlns:a16="http://schemas.microsoft.com/office/drawing/2014/main" id="{C60319AC-61E3-5311-33AE-70D3BA029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268" y="0"/>
            <a:ext cx="4704588" cy="3136392"/>
          </a:xfrm>
          <a:prstGeom prst="rect">
            <a:avLst/>
          </a:prstGeom>
        </p:spPr>
      </p:pic>
      <p:pic>
        <p:nvPicPr>
          <p:cNvPr id="2" name="Obrázek 1" descr="Obsah obrázku text, mapa, perokresba&#10;&#10;Popis byl vytvořen automaticky">
            <a:extLst>
              <a:ext uri="{FF2B5EF4-FFF2-40B4-BE49-F238E27FC236}">
                <a16:creationId xmlns:a16="http://schemas.microsoft.com/office/drawing/2014/main" id="{2F4C4FE6-5BA3-55CF-B47B-052442636A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112" b="16821"/>
          <a:stretch/>
        </p:blipFill>
        <p:spPr>
          <a:xfrm>
            <a:off x="7478268" y="1563500"/>
            <a:ext cx="4739243" cy="2312760"/>
          </a:xfrm>
          <a:prstGeom prst="rect">
            <a:avLst/>
          </a:prstGeom>
        </p:spPr>
      </p:pic>
      <p:pic>
        <p:nvPicPr>
          <p:cNvPr id="6" name="Obrázek 5">
            <a:extLst>
              <a:ext uri="{FF2B5EF4-FFF2-40B4-BE49-F238E27FC236}">
                <a16:creationId xmlns:a16="http://schemas.microsoft.com/office/drawing/2014/main" id="{53DD8167-83B9-FC18-A468-BF116C0DE0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3579" y="3957591"/>
            <a:ext cx="3725299" cy="2791783"/>
          </a:xfrm>
          <a:prstGeom prst="rect">
            <a:avLst/>
          </a:prstGeom>
        </p:spPr>
      </p:pic>
      <p:sp>
        <p:nvSpPr>
          <p:cNvPr id="7" name="TextovéPole 6">
            <a:extLst>
              <a:ext uri="{FF2B5EF4-FFF2-40B4-BE49-F238E27FC236}">
                <a16:creationId xmlns:a16="http://schemas.microsoft.com/office/drawing/2014/main" id="{8F0DB8EC-7EE7-9079-DEF9-58F131FCA780}"/>
              </a:ext>
            </a:extLst>
          </p:cNvPr>
          <p:cNvSpPr txBox="1"/>
          <p:nvPr/>
        </p:nvSpPr>
        <p:spPr>
          <a:xfrm>
            <a:off x="6767817" y="558839"/>
            <a:ext cx="710451" cy="923330"/>
          </a:xfrm>
          <a:prstGeom prst="rect">
            <a:avLst/>
          </a:prstGeom>
          <a:noFill/>
        </p:spPr>
        <p:txBody>
          <a:bodyPr wrap="none" rtlCol="0">
            <a:spAutoFit/>
          </a:bodyPr>
          <a:lstStyle/>
          <a:p>
            <a:r>
              <a:rPr lang="cs-CZ" sz="5400" dirty="0">
                <a:solidFill>
                  <a:srgbClr val="C00000"/>
                </a:solidFill>
              </a:rPr>
              <a:t>1.</a:t>
            </a:r>
          </a:p>
        </p:txBody>
      </p:sp>
      <p:sp>
        <p:nvSpPr>
          <p:cNvPr id="8" name="TextovéPole 7">
            <a:extLst>
              <a:ext uri="{FF2B5EF4-FFF2-40B4-BE49-F238E27FC236}">
                <a16:creationId xmlns:a16="http://schemas.microsoft.com/office/drawing/2014/main" id="{B2221A66-8783-FCA1-4F5D-BDD4CF7FFC74}"/>
              </a:ext>
            </a:extLst>
          </p:cNvPr>
          <p:cNvSpPr txBox="1"/>
          <p:nvPr/>
        </p:nvSpPr>
        <p:spPr>
          <a:xfrm>
            <a:off x="6821716" y="2425236"/>
            <a:ext cx="710451" cy="923330"/>
          </a:xfrm>
          <a:prstGeom prst="rect">
            <a:avLst/>
          </a:prstGeom>
          <a:noFill/>
        </p:spPr>
        <p:txBody>
          <a:bodyPr wrap="none" rtlCol="0">
            <a:spAutoFit/>
          </a:bodyPr>
          <a:lstStyle/>
          <a:p>
            <a:r>
              <a:rPr lang="cs-CZ" sz="5400" dirty="0">
                <a:solidFill>
                  <a:srgbClr val="C00000"/>
                </a:solidFill>
              </a:rPr>
              <a:t>2.</a:t>
            </a:r>
          </a:p>
        </p:txBody>
      </p:sp>
      <p:sp>
        <p:nvSpPr>
          <p:cNvPr id="9" name="TextovéPole 8">
            <a:extLst>
              <a:ext uri="{FF2B5EF4-FFF2-40B4-BE49-F238E27FC236}">
                <a16:creationId xmlns:a16="http://schemas.microsoft.com/office/drawing/2014/main" id="{B74E83D1-7B99-892B-1A2A-26256B55CFF6}"/>
              </a:ext>
            </a:extLst>
          </p:cNvPr>
          <p:cNvSpPr txBox="1"/>
          <p:nvPr/>
        </p:nvSpPr>
        <p:spPr>
          <a:xfrm>
            <a:off x="6818109" y="4978095"/>
            <a:ext cx="710451" cy="923330"/>
          </a:xfrm>
          <a:prstGeom prst="rect">
            <a:avLst/>
          </a:prstGeom>
          <a:noFill/>
        </p:spPr>
        <p:txBody>
          <a:bodyPr wrap="none" rtlCol="0">
            <a:spAutoFit/>
          </a:bodyPr>
          <a:lstStyle/>
          <a:p>
            <a:r>
              <a:rPr lang="cs-CZ" sz="5400" dirty="0">
                <a:solidFill>
                  <a:srgbClr val="C00000"/>
                </a:solidFill>
              </a:rPr>
              <a:t>3.</a:t>
            </a:r>
          </a:p>
        </p:txBody>
      </p:sp>
      <p:sp>
        <p:nvSpPr>
          <p:cNvPr id="10" name="TextovéPole 9">
            <a:extLst>
              <a:ext uri="{FF2B5EF4-FFF2-40B4-BE49-F238E27FC236}">
                <a16:creationId xmlns:a16="http://schemas.microsoft.com/office/drawing/2014/main" id="{5B8E28B8-9B10-6A4D-F47C-5F5AEB606167}"/>
              </a:ext>
            </a:extLst>
          </p:cNvPr>
          <p:cNvSpPr txBox="1"/>
          <p:nvPr/>
        </p:nvSpPr>
        <p:spPr>
          <a:xfrm>
            <a:off x="1245345" y="251063"/>
            <a:ext cx="4895443" cy="769441"/>
          </a:xfrm>
          <a:prstGeom prst="rect">
            <a:avLst/>
          </a:prstGeom>
          <a:noFill/>
        </p:spPr>
        <p:txBody>
          <a:bodyPr wrap="none" rtlCol="0">
            <a:spAutoFit/>
          </a:bodyPr>
          <a:lstStyle/>
          <a:p>
            <a:r>
              <a:rPr lang="cs-CZ" sz="4400" dirty="0"/>
              <a:t>PROČ </a:t>
            </a:r>
            <a:r>
              <a:rPr lang="en-US" sz="4400" dirty="0"/>
              <a:t>“</a:t>
            </a:r>
            <a:r>
              <a:rPr lang="cs-CZ" sz="4400" dirty="0"/>
              <a:t>SMOLINEC</a:t>
            </a:r>
            <a:r>
              <a:rPr lang="en-US" sz="4400" dirty="0"/>
              <a:t>”</a:t>
            </a:r>
            <a:r>
              <a:rPr lang="cs-CZ" sz="4400" dirty="0"/>
              <a:t> ?</a:t>
            </a:r>
          </a:p>
        </p:txBody>
      </p:sp>
    </p:spTree>
    <p:extLst>
      <p:ext uri="{BB962C8B-B14F-4D97-AF65-F5344CB8AC3E}">
        <p14:creationId xmlns:p14="http://schemas.microsoft.com/office/powerpoint/2010/main" val="37260982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8" name="Rectangle 13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856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55" name="Obrázek 3"/>
          <p:cNvPicPr/>
          <p:nvPr/>
        </p:nvPicPr>
        <p:blipFill>
          <a:blip r:embed="rId2" cstate="print"/>
          <a:stretch/>
        </p:blipFill>
        <p:spPr>
          <a:xfrm>
            <a:off x="946292" y="643467"/>
            <a:ext cx="5657311" cy="5410199"/>
          </a:xfrm>
          <a:prstGeom prst="rect">
            <a:avLst/>
          </a:prstGeom>
        </p:spPr>
      </p:pic>
      <p:sp>
        <p:nvSpPr>
          <p:cNvPr id="256" name="CustomShape 1"/>
          <p:cNvSpPr/>
          <p:nvPr/>
        </p:nvSpPr>
        <p:spPr>
          <a:xfrm>
            <a:off x="7528560" y="262592"/>
            <a:ext cx="4009135" cy="3415622"/>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Autofit/>
          </a:bodyPr>
          <a:lstStyle/>
          <a:p>
            <a:pPr>
              <a:lnSpc>
                <a:spcPct val="90000"/>
              </a:lnSpc>
              <a:spcAft>
                <a:spcPts val="600"/>
              </a:spcAft>
            </a:pPr>
            <a:r>
              <a:rPr lang="cs-CZ" sz="2400" b="1" strike="noStrike" spc="-1" dirty="0">
                <a:solidFill>
                  <a:schemeClr val="bg1"/>
                </a:solidFill>
              </a:rPr>
              <a:t>       </a:t>
            </a:r>
            <a:r>
              <a:rPr lang="en-US" sz="2800" b="1" strike="noStrike" spc="-1" dirty="0">
                <a:solidFill>
                  <a:schemeClr val="bg1"/>
                </a:solidFill>
              </a:rPr>
              <a:t>PROČ „SMOLINEC“ </a:t>
            </a:r>
            <a:r>
              <a:rPr lang="en-US" sz="2800" b="1" spc="-1" dirty="0">
                <a:solidFill>
                  <a:schemeClr val="bg1"/>
                </a:solidFill>
              </a:rPr>
              <a:t>?</a:t>
            </a:r>
            <a:endParaRPr lang="en-US" sz="2800" b="0" strike="noStrike" spc="-1" dirty="0">
              <a:solidFill>
                <a:schemeClr val="bg1"/>
              </a:solidFill>
            </a:endParaRPr>
          </a:p>
          <a:p>
            <a:pPr marL="514440" indent="-457200">
              <a:lnSpc>
                <a:spcPct val="90000"/>
              </a:lnSpc>
              <a:spcBef>
                <a:spcPts val="1200"/>
              </a:spcBef>
              <a:spcAft>
                <a:spcPts val="600"/>
              </a:spcAft>
              <a:buClr>
                <a:srgbClr val="FF0000"/>
              </a:buClr>
              <a:buFont typeface="Arial" panose="020B0604020202020204" pitchFamily="34" charset="0"/>
              <a:buChar char="•"/>
            </a:pPr>
            <a:r>
              <a:rPr lang="en-US" sz="2200" b="0" strike="noStrike" spc="-1" dirty="0" err="1">
                <a:solidFill>
                  <a:schemeClr val="bg1"/>
                </a:solidFill>
              </a:rPr>
              <a:t>jednak</a:t>
            </a:r>
            <a:r>
              <a:rPr lang="en-US" sz="2200" b="0" strike="noStrike" spc="-1" dirty="0">
                <a:solidFill>
                  <a:schemeClr val="bg1"/>
                </a:solidFill>
              </a:rPr>
              <a:t> </a:t>
            </a:r>
            <a:r>
              <a:rPr lang="en-US" sz="2200" b="1" strike="noStrike" spc="-1" dirty="0" err="1">
                <a:solidFill>
                  <a:srgbClr val="FF0000"/>
                </a:solidFill>
              </a:rPr>
              <a:t>vypadá</a:t>
            </a:r>
            <a:r>
              <a:rPr lang="en-US" sz="2200" b="1" strike="noStrike" spc="-1" dirty="0">
                <a:solidFill>
                  <a:srgbClr val="FF0000"/>
                </a:solidFill>
              </a:rPr>
              <a:t> </a:t>
            </a:r>
            <a:r>
              <a:rPr lang="en-US" sz="2200" b="1" strike="noStrike" spc="-1" dirty="0" err="1">
                <a:solidFill>
                  <a:srgbClr val="FF0000"/>
                </a:solidFill>
              </a:rPr>
              <a:t>jako</a:t>
            </a:r>
            <a:r>
              <a:rPr lang="en-US" sz="2200" b="1" strike="noStrike" spc="-1" dirty="0">
                <a:solidFill>
                  <a:srgbClr val="FF0000"/>
                </a:solidFill>
              </a:rPr>
              <a:t> </a:t>
            </a:r>
            <a:r>
              <a:rPr lang="en-US" sz="2200" b="1" strike="noStrike" spc="-1" dirty="0" err="1">
                <a:solidFill>
                  <a:srgbClr val="FF0000"/>
                </a:solidFill>
              </a:rPr>
              <a:t>pryskyřice</a:t>
            </a:r>
            <a:r>
              <a:rPr lang="en-US" sz="2200" b="1" strike="noStrike" spc="-1" dirty="0">
                <a:solidFill>
                  <a:srgbClr val="FF0000"/>
                </a:solidFill>
              </a:rPr>
              <a:t> </a:t>
            </a:r>
            <a:r>
              <a:rPr lang="en-US" sz="2200" b="0" strike="noStrike" spc="-1" dirty="0">
                <a:solidFill>
                  <a:srgbClr val="FF0000"/>
                </a:solidFill>
              </a:rPr>
              <a:t>(</a:t>
            </a:r>
            <a:r>
              <a:rPr lang="en-US" sz="2200" b="0" strike="noStrike" spc="-1" dirty="0" err="1">
                <a:solidFill>
                  <a:srgbClr val="FF0000"/>
                </a:solidFill>
              </a:rPr>
              <a:t>smůla</a:t>
            </a:r>
            <a:r>
              <a:rPr lang="en-US" sz="2200" b="0" strike="noStrike" spc="-1" dirty="0">
                <a:solidFill>
                  <a:srgbClr val="FF0000"/>
                </a:solidFill>
              </a:rPr>
              <a:t>)</a:t>
            </a:r>
            <a:r>
              <a:rPr lang="en-US" sz="2200" b="0" strike="noStrike" spc="-1" dirty="0">
                <a:solidFill>
                  <a:schemeClr val="bg1"/>
                </a:solidFill>
              </a:rPr>
              <a:t>, </a:t>
            </a:r>
          </a:p>
          <a:p>
            <a:pPr marL="514440" indent="-457200">
              <a:lnSpc>
                <a:spcPct val="90000"/>
              </a:lnSpc>
              <a:spcBef>
                <a:spcPts val="1200"/>
              </a:spcBef>
              <a:spcAft>
                <a:spcPts val="600"/>
              </a:spcAft>
              <a:buClr>
                <a:srgbClr val="FF0000"/>
              </a:buClr>
              <a:buFont typeface="Arial" panose="020B0604020202020204" pitchFamily="34" charset="0"/>
              <a:buChar char="•"/>
            </a:pPr>
            <a:r>
              <a:rPr lang="en-US" sz="2200" b="0" strike="noStrike" spc="-1" dirty="0" err="1">
                <a:solidFill>
                  <a:schemeClr val="bg1"/>
                </a:solidFill>
              </a:rPr>
              <a:t>pak</a:t>
            </a:r>
            <a:r>
              <a:rPr lang="en-US" sz="2200" b="0" strike="noStrike" spc="-1" dirty="0">
                <a:solidFill>
                  <a:schemeClr val="bg1"/>
                </a:solidFill>
              </a:rPr>
              <a:t> ho </a:t>
            </a:r>
            <a:r>
              <a:rPr lang="en-US" sz="2200" b="0" strike="noStrike" spc="-1" dirty="0" err="1">
                <a:solidFill>
                  <a:schemeClr val="bg1"/>
                </a:solidFill>
              </a:rPr>
              <a:t>mohli</a:t>
            </a:r>
            <a:r>
              <a:rPr lang="en-US" sz="2200" b="0" strike="noStrike" spc="-1" dirty="0">
                <a:solidFill>
                  <a:schemeClr val="bg1"/>
                </a:solidFill>
              </a:rPr>
              <a:t> </a:t>
            </a:r>
            <a:r>
              <a:rPr lang="en-US" sz="2200" b="0" strike="noStrike" spc="-1" dirty="0" err="1">
                <a:solidFill>
                  <a:schemeClr val="bg1"/>
                </a:solidFill>
              </a:rPr>
              <a:t>takto</a:t>
            </a:r>
            <a:r>
              <a:rPr lang="en-US" sz="2200" b="0" strike="noStrike" spc="-1" dirty="0">
                <a:solidFill>
                  <a:schemeClr val="bg1"/>
                </a:solidFill>
              </a:rPr>
              <a:t> </a:t>
            </a:r>
            <a:r>
              <a:rPr lang="en-US" sz="2200" b="0" strike="noStrike" spc="-1" dirty="0" err="1">
                <a:solidFill>
                  <a:schemeClr val="bg1"/>
                </a:solidFill>
              </a:rPr>
              <a:t>označit</a:t>
            </a:r>
            <a:r>
              <a:rPr lang="en-US" sz="2200" b="0" strike="noStrike" spc="-1" dirty="0">
                <a:solidFill>
                  <a:schemeClr val="bg1"/>
                </a:solidFill>
              </a:rPr>
              <a:t> </a:t>
            </a:r>
            <a:r>
              <a:rPr lang="en-US" sz="2200" b="0" strike="noStrike" spc="-1" dirty="0" err="1">
                <a:solidFill>
                  <a:schemeClr val="bg1"/>
                </a:solidFill>
              </a:rPr>
              <a:t>horníci</a:t>
            </a:r>
            <a:r>
              <a:rPr lang="en-US" sz="2200" b="0" strike="noStrike" spc="-1" dirty="0">
                <a:solidFill>
                  <a:schemeClr val="bg1"/>
                </a:solidFill>
              </a:rPr>
              <a:t> </a:t>
            </a:r>
            <a:r>
              <a:rPr lang="en-US" sz="2200" b="0" strike="noStrike" spc="-1" dirty="0" err="1">
                <a:solidFill>
                  <a:schemeClr val="bg1"/>
                </a:solidFill>
              </a:rPr>
              <a:t>ve</a:t>
            </a:r>
            <a:r>
              <a:rPr lang="en-US" sz="2200" b="0" strike="noStrike" spc="-1" dirty="0">
                <a:solidFill>
                  <a:schemeClr val="bg1"/>
                </a:solidFill>
              </a:rPr>
              <a:t> </a:t>
            </a:r>
            <a:r>
              <a:rPr lang="en-US" sz="2200" b="0" strike="noStrike" spc="-1" dirty="0" err="1">
                <a:solidFill>
                  <a:schemeClr val="bg1"/>
                </a:solidFill>
              </a:rPr>
              <a:t>stříbrných</a:t>
            </a:r>
            <a:r>
              <a:rPr lang="en-US" sz="2200" b="0" strike="noStrike" spc="-1" dirty="0">
                <a:solidFill>
                  <a:schemeClr val="bg1"/>
                </a:solidFill>
              </a:rPr>
              <a:t> </a:t>
            </a:r>
            <a:r>
              <a:rPr lang="en-US" sz="2200" b="0" strike="noStrike" spc="-1" dirty="0" err="1">
                <a:solidFill>
                  <a:schemeClr val="bg1"/>
                </a:solidFill>
              </a:rPr>
              <a:t>dolech</a:t>
            </a:r>
            <a:r>
              <a:rPr lang="en-US" sz="2200" b="0" strike="noStrike" spc="-1" dirty="0">
                <a:solidFill>
                  <a:schemeClr val="bg1"/>
                </a:solidFill>
              </a:rPr>
              <a:t>, </a:t>
            </a:r>
            <a:r>
              <a:rPr lang="en-US" sz="2200" b="0" strike="noStrike" spc="-1" dirty="0" err="1">
                <a:solidFill>
                  <a:schemeClr val="bg1"/>
                </a:solidFill>
              </a:rPr>
              <a:t>protože</a:t>
            </a:r>
            <a:r>
              <a:rPr lang="en-US" sz="2200" b="0" strike="noStrike" spc="-1" dirty="0">
                <a:solidFill>
                  <a:schemeClr val="bg1"/>
                </a:solidFill>
              </a:rPr>
              <a:t> se </a:t>
            </a:r>
            <a:r>
              <a:rPr lang="en-US" sz="2200" b="0" strike="noStrike" spc="-1" dirty="0" err="1">
                <a:solidFill>
                  <a:schemeClr val="bg1"/>
                </a:solidFill>
              </a:rPr>
              <a:t>vyskytuje</a:t>
            </a:r>
            <a:r>
              <a:rPr lang="en-US" sz="2200" b="0" strike="noStrike" spc="-1" dirty="0">
                <a:solidFill>
                  <a:schemeClr val="bg1"/>
                </a:solidFill>
              </a:rPr>
              <a:t> tam, </a:t>
            </a:r>
            <a:r>
              <a:rPr lang="en-US" sz="2200" b="0" strike="noStrike" spc="-1" dirty="0" err="1">
                <a:solidFill>
                  <a:schemeClr val="bg1"/>
                </a:solidFill>
              </a:rPr>
              <a:t>kde</a:t>
            </a:r>
            <a:r>
              <a:rPr lang="en-US" sz="2200" b="0" strike="noStrike" spc="-1" dirty="0">
                <a:solidFill>
                  <a:schemeClr val="bg1"/>
                </a:solidFill>
              </a:rPr>
              <a:t> se </a:t>
            </a:r>
            <a:r>
              <a:rPr lang="en-US" sz="2200" b="0" strike="noStrike" spc="-1" dirty="0" err="1">
                <a:solidFill>
                  <a:schemeClr val="bg1"/>
                </a:solidFill>
              </a:rPr>
              <a:t>nevyskytuje</a:t>
            </a:r>
            <a:r>
              <a:rPr lang="en-US" sz="2200" b="0" strike="noStrike" spc="-1" dirty="0">
                <a:solidFill>
                  <a:schemeClr val="bg1"/>
                </a:solidFill>
              </a:rPr>
              <a:t> </a:t>
            </a:r>
            <a:r>
              <a:rPr lang="en-US" sz="2200" b="0" strike="noStrike" spc="-1" dirty="0" err="1">
                <a:solidFill>
                  <a:schemeClr val="bg1"/>
                </a:solidFill>
              </a:rPr>
              <a:t>stříbro</a:t>
            </a:r>
            <a:r>
              <a:rPr lang="en-US" sz="2200" b="0" strike="noStrike" spc="-1" dirty="0">
                <a:solidFill>
                  <a:schemeClr val="bg1"/>
                </a:solidFill>
              </a:rPr>
              <a:t>,     a </a:t>
            </a:r>
            <a:r>
              <a:rPr lang="en-US" sz="2200" b="0" strike="noStrike" spc="-1" dirty="0" err="1">
                <a:solidFill>
                  <a:schemeClr val="bg1"/>
                </a:solidFill>
              </a:rPr>
              <a:t>mohl</a:t>
            </a:r>
            <a:r>
              <a:rPr lang="en-US" sz="2200" b="0" strike="noStrike" spc="-1" dirty="0">
                <a:solidFill>
                  <a:schemeClr val="bg1"/>
                </a:solidFill>
              </a:rPr>
              <a:t> </a:t>
            </a:r>
            <a:r>
              <a:rPr lang="en-US" sz="2200" b="0" strike="noStrike" spc="-1" dirty="0" err="1">
                <a:solidFill>
                  <a:schemeClr val="bg1"/>
                </a:solidFill>
              </a:rPr>
              <a:t>jim</a:t>
            </a:r>
            <a:r>
              <a:rPr lang="en-US" sz="2200" b="0" strike="noStrike" spc="-1" dirty="0">
                <a:solidFill>
                  <a:schemeClr val="bg1"/>
                </a:solidFill>
              </a:rPr>
              <a:t> </a:t>
            </a:r>
            <a:r>
              <a:rPr lang="en-US" sz="2200" b="0" strike="noStrike" spc="-1" dirty="0" err="1">
                <a:solidFill>
                  <a:schemeClr val="bg1"/>
                </a:solidFill>
              </a:rPr>
              <a:t>tak</a:t>
            </a:r>
            <a:r>
              <a:rPr lang="en-US" sz="2200" b="0" strike="noStrike" spc="-1" dirty="0">
                <a:solidFill>
                  <a:schemeClr val="bg1"/>
                </a:solidFill>
              </a:rPr>
              <a:t> </a:t>
            </a:r>
            <a:r>
              <a:rPr lang="en-US" sz="2200" b="0" strike="noStrike" spc="-1" dirty="0" err="1">
                <a:solidFill>
                  <a:schemeClr val="bg1"/>
                </a:solidFill>
              </a:rPr>
              <a:t>přinášet</a:t>
            </a:r>
            <a:r>
              <a:rPr lang="en-US" sz="2200" b="0" strike="noStrike" spc="-1" dirty="0">
                <a:solidFill>
                  <a:schemeClr val="bg1"/>
                </a:solidFill>
              </a:rPr>
              <a:t> </a:t>
            </a:r>
            <a:r>
              <a:rPr lang="en-US" sz="2200" b="1" strike="noStrike" spc="-1" dirty="0" err="1">
                <a:solidFill>
                  <a:srgbClr val="FF0000"/>
                </a:solidFill>
              </a:rPr>
              <a:t>smůlu</a:t>
            </a:r>
            <a:r>
              <a:rPr lang="en-US" sz="2200" b="1" strike="noStrike" spc="-1" dirty="0">
                <a:solidFill>
                  <a:srgbClr val="FF0000"/>
                </a:solidFill>
              </a:rPr>
              <a:t> v </a:t>
            </a:r>
            <a:r>
              <a:rPr lang="en-US" sz="2200" b="1" strike="noStrike" spc="-1" dirty="0" err="1">
                <a:solidFill>
                  <a:srgbClr val="FF0000"/>
                </a:solidFill>
              </a:rPr>
              <a:t>těžbě</a:t>
            </a:r>
            <a:r>
              <a:rPr lang="en-US" sz="2200" b="0" strike="noStrike" spc="-1" dirty="0">
                <a:solidFill>
                  <a:schemeClr val="bg1"/>
                </a:solidFill>
              </a:rPr>
              <a:t>. </a:t>
            </a:r>
          </a:p>
          <a:p>
            <a:pPr marL="514440" indent="-457200">
              <a:lnSpc>
                <a:spcPct val="90000"/>
              </a:lnSpc>
              <a:spcBef>
                <a:spcPts val="1200"/>
              </a:spcBef>
              <a:spcAft>
                <a:spcPts val="600"/>
              </a:spcAft>
              <a:buClr>
                <a:srgbClr val="FF0000"/>
              </a:buClr>
              <a:buFont typeface="Arial" panose="020B0604020202020204" pitchFamily="34" charset="0"/>
              <a:buChar char="•"/>
            </a:pPr>
            <a:r>
              <a:rPr lang="en-US" sz="2200" b="0" strike="noStrike" spc="-1" dirty="0" err="1">
                <a:solidFill>
                  <a:schemeClr val="bg1"/>
                </a:solidFill>
              </a:rPr>
              <a:t>Jako</a:t>
            </a:r>
            <a:r>
              <a:rPr lang="en-US" sz="2200" b="0" strike="noStrike" spc="-1" dirty="0">
                <a:solidFill>
                  <a:schemeClr val="bg1"/>
                </a:solidFill>
              </a:rPr>
              <a:t> </a:t>
            </a:r>
            <a:r>
              <a:rPr lang="en-US" sz="2200" b="0" strike="noStrike" spc="-1" dirty="0" err="1">
                <a:solidFill>
                  <a:schemeClr val="bg1"/>
                </a:solidFill>
              </a:rPr>
              <a:t>třetí</a:t>
            </a:r>
            <a:r>
              <a:rPr lang="en-US" sz="2200" b="0" strike="noStrike" spc="-1" dirty="0">
                <a:solidFill>
                  <a:schemeClr val="bg1"/>
                </a:solidFill>
              </a:rPr>
              <a:t> </a:t>
            </a:r>
            <a:r>
              <a:rPr lang="en-US" sz="2200" b="0" strike="noStrike" spc="-1" dirty="0" err="1">
                <a:solidFill>
                  <a:schemeClr val="bg1"/>
                </a:solidFill>
              </a:rPr>
              <a:t>původ</a:t>
            </a:r>
            <a:r>
              <a:rPr lang="en-US" sz="2200" b="0" strike="noStrike" spc="-1" dirty="0">
                <a:solidFill>
                  <a:schemeClr val="bg1"/>
                </a:solidFill>
              </a:rPr>
              <a:t> </a:t>
            </a:r>
            <a:r>
              <a:rPr lang="en-US" sz="2200" b="0" strike="noStrike" spc="-1" dirty="0" err="1">
                <a:solidFill>
                  <a:schemeClr val="bg1"/>
                </a:solidFill>
              </a:rPr>
              <a:t>smolného</a:t>
            </a:r>
            <a:r>
              <a:rPr lang="en-US" sz="2200" b="0" strike="noStrike" spc="-1" dirty="0">
                <a:solidFill>
                  <a:schemeClr val="bg1"/>
                </a:solidFill>
              </a:rPr>
              <a:t> </a:t>
            </a:r>
            <a:r>
              <a:rPr lang="en-US" sz="2200" b="0" strike="noStrike" spc="-1" dirty="0" err="1">
                <a:solidFill>
                  <a:schemeClr val="bg1"/>
                </a:solidFill>
              </a:rPr>
              <a:t>označení</a:t>
            </a:r>
            <a:r>
              <a:rPr lang="en-US" sz="2200" b="0" strike="noStrike" spc="-1" dirty="0">
                <a:solidFill>
                  <a:schemeClr val="bg1"/>
                </a:solidFill>
              </a:rPr>
              <a:t> se </a:t>
            </a:r>
            <a:r>
              <a:rPr lang="en-US" sz="2200" b="0" strike="noStrike" spc="-1" dirty="0" err="1">
                <a:solidFill>
                  <a:schemeClr val="bg1"/>
                </a:solidFill>
              </a:rPr>
              <a:t>nabízí</a:t>
            </a:r>
            <a:r>
              <a:rPr lang="en-US" sz="2200" b="0" strike="noStrike" spc="-1" dirty="0">
                <a:solidFill>
                  <a:schemeClr val="bg1"/>
                </a:solidFill>
              </a:rPr>
              <a:t> </a:t>
            </a:r>
            <a:r>
              <a:rPr lang="en-US" sz="2200" b="0" strike="noStrike" spc="-1" dirty="0" err="1">
                <a:solidFill>
                  <a:schemeClr val="bg1"/>
                </a:solidFill>
              </a:rPr>
              <a:t>možnost</a:t>
            </a:r>
            <a:r>
              <a:rPr lang="en-US" sz="2200" b="0" strike="noStrike" spc="-1" dirty="0">
                <a:solidFill>
                  <a:schemeClr val="bg1"/>
                </a:solidFill>
              </a:rPr>
              <a:t>, </a:t>
            </a:r>
            <a:r>
              <a:rPr lang="en-US" sz="2200" b="0" strike="noStrike" spc="-1" dirty="0" err="1">
                <a:solidFill>
                  <a:schemeClr val="bg1"/>
                </a:solidFill>
              </a:rPr>
              <a:t>že</a:t>
            </a:r>
            <a:r>
              <a:rPr lang="en-US" sz="2200" b="0" strike="noStrike" spc="-1" dirty="0">
                <a:solidFill>
                  <a:schemeClr val="bg1"/>
                </a:solidFill>
              </a:rPr>
              <a:t> </a:t>
            </a:r>
            <a:r>
              <a:rPr lang="en-US" sz="2200" b="0" strike="noStrike" spc="-1" dirty="0" err="1">
                <a:solidFill>
                  <a:schemeClr val="bg1"/>
                </a:solidFill>
              </a:rPr>
              <a:t>si</a:t>
            </a:r>
            <a:r>
              <a:rPr lang="en-US" sz="2200" b="0" strike="noStrike" spc="-1" dirty="0">
                <a:solidFill>
                  <a:schemeClr val="bg1"/>
                </a:solidFill>
              </a:rPr>
              <a:t> </a:t>
            </a:r>
            <a:r>
              <a:rPr lang="en-US" sz="2200" b="0" strike="noStrike" spc="-1" dirty="0" err="1">
                <a:solidFill>
                  <a:schemeClr val="bg1"/>
                </a:solidFill>
              </a:rPr>
              <a:t>horníci</a:t>
            </a:r>
            <a:r>
              <a:rPr lang="en-US" sz="2200" b="0" strike="noStrike" spc="-1" dirty="0">
                <a:solidFill>
                  <a:schemeClr val="bg1"/>
                </a:solidFill>
              </a:rPr>
              <a:t> </a:t>
            </a:r>
            <a:r>
              <a:rPr lang="en-US" sz="2200" b="0" strike="noStrike" spc="-1" dirty="0" err="1">
                <a:solidFill>
                  <a:schemeClr val="bg1"/>
                </a:solidFill>
              </a:rPr>
              <a:t>spojili</a:t>
            </a:r>
            <a:r>
              <a:rPr lang="en-US" sz="2200" b="0" strike="noStrike" spc="-1" dirty="0">
                <a:solidFill>
                  <a:schemeClr val="bg1"/>
                </a:solidFill>
              </a:rPr>
              <a:t> </a:t>
            </a:r>
            <a:r>
              <a:rPr lang="en-US" sz="2200" b="0" strike="noStrike" spc="-1" dirty="0" err="1">
                <a:solidFill>
                  <a:schemeClr val="bg1"/>
                </a:solidFill>
              </a:rPr>
              <a:t>jeho</a:t>
            </a:r>
            <a:r>
              <a:rPr lang="en-US" sz="2200" b="0" strike="noStrike" spc="-1" dirty="0">
                <a:solidFill>
                  <a:schemeClr val="bg1"/>
                </a:solidFill>
              </a:rPr>
              <a:t> </a:t>
            </a:r>
            <a:r>
              <a:rPr lang="en-US" sz="2200" b="0" strike="noStrike" spc="-1" dirty="0" err="1">
                <a:solidFill>
                  <a:schemeClr val="bg1"/>
                </a:solidFill>
              </a:rPr>
              <a:t>nálezy</a:t>
            </a:r>
            <a:r>
              <a:rPr lang="en-US" sz="2200" b="0" strike="noStrike" spc="-1" dirty="0">
                <a:solidFill>
                  <a:schemeClr val="bg1"/>
                </a:solidFill>
              </a:rPr>
              <a:t> se </a:t>
            </a:r>
            <a:r>
              <a:rPr lang="en-US" sz="2200" b="1" strike="noStrike" spc="-1" dirty="0" err="1">
                <a:solidFill>
                  <a:srgbClr val="FF0000"/>
                </a:solidFill>
              </a:rPr>
              <a:t>zvýšenou</a:t>
            </a:r>
            <a:r>
              <a:rPr lang="en-US" sz="2200" b="1" strike="noStrike" spc="-1" dirty="0">
                <a:solidFill>
                  <a:srgbClr val="FF0000"/>
                </a:solidFill>
              </a:rPr>
              <a:t> </a:t>
            </a:r>
            <a:r>
              <a:rPr lang="en-US" sz="2200" b="1" strike="noStrike" spc="-1" dirty="0" err="1">
                <a:solidFill>
                  <a:srgbClr val="FF0000"/>
                </a:solidFill>
              </a:rPr>
              <a:t>úmrtností</a:t>
            </a:r>
            <a:r>
              <a:rPr lang="en-US" sz="2200" b="1" strike="noStrike" spc="-1" dirty="0">
                <a:solidFill>
                  <a:srgbClr val="FF0000"/>
                </a:solidFill>
              </a:rPr>
              <a:t> </a:t>
            </a:r>
            <a:r>
              <a:rPr lang="en-US" sz="2200" b="1" strike="noStrike" spc="-1" dirty="0" err="1">
                <a:solidFill>
                  <a:srgbClr val="FF0000"/>
                </a:solidFill>
              </a:rPr>
              <a:t>kolegů</a:t>
            </a:r>
            <a:r>
              <a:rPr lang="en-US" sz="2200" b="0" strike="noStrike" spc="-1" dirty="0">
                <a:solidFill>
                  <a:schemeClr val="bg1"/>
                </a:solidFill>
              </a:rPr>
              <a:t>, </a:t>
            </a:r>
            <a:r>
              <a:rPr lang="en-US" sz="2200" b="0" strike="noStrike" spc="-1" dirty="0" err="1">
                <a:solidFill>
                  <a:schemeClr val="bg1"/>
                </a:solidFill>
              </a:rPr>
              <a:t>i</a:t>
            </a:r>
            <a:r>
              <a:rPr lang="en-US" sz="2200" b="0" strike="noStrike" spc="-1" dirty="0">
                <a:solidFill>
                  <a:schemeClr val="bg1"/>
                </a:solidFill>
              </a:rPr>
              <a:t> </a:t>
            </a:r>
            <a:r>
              <a:rPr lang="en-US" sz="2200" b="0" strike="noStrike" spc="-1" dirty="0" err="1">
                <a:solidFill>
                  <a:schemeClr val="bg1"/>
                </a:solidFill>
              </a:rPr>
              <a:t>když</a:t>
            </a:r>
            <a:r>
              <a:rPr lang="en-US" sz="2200" b="0" strike="noStrike" spc="-1" dirty="0">
                <a:solidFill>
                  <a:schemeClr val="bg1"/>
                </a:solidFill>
              </a:rPr>
              <a:t> se     v </a:t>
            </a:r>
            <a:r>
              <a:rPr lang="en-US" sz="2200" b="0" strike="noStrike" spc="-1" dirty="0" err="1">
                <a:solidFill>
                  <a:schemeClr val="bg1"/>
                </a:solidFill>
              </a:rPr>
              <a:t>té</a:t>
            </a:r>
            <a:r>
              <a:rPr lang="en-US" sz="2200" b="0" strike="noStrike" spc="-1" dirty="0">
                <a:solidFill>
                  <a:schemeClr val="bg1"/>
                </a:solidFill>
              </a:rPr>
              <a:t> </a:t>
            </a:r>
            <a:r>
              <a:rPr lang="en-US" sz="2200" b="0" strike="noStrike" spc="-1" dirty="0" err="1">
                <a:solidFill>
                  <a:schemeClr val="bg1"/>
                </a:solidFill>
              </a:rPr>
              <a:t>době</a:t>
            </a:r>
            <a:r>
              <a:rPr lang="en-US" sz="2200" b="0" strike="noStrike" spc="-1" dirty="0">
                <a:solidFill>
                  <a:schemeClr val="bg1"/>
                </a:solidFill>
              </a:rPr>
              <a:t> </a:t>
            </a:r>
            <a:r>
              <a:rPr lang="en-US" sz="2200" b="0" strike="noStrike" spc="-1" dirty="0" err="1">
                <a:solidFill>
                  <a:schemeClr val="bg1"/>
                </a:solidFill>
              </a:rPr>
              <a:t>ještě</a:t>
            </a:r>
            <a:r>
              <a:rPr lang="en-US" sz="2200" b="0" strike="noStrike" spc="-1" dirty="0">
                <a:solidFill>
                  <a:schemeClr val="bg1"/>
                </a:solidFill>
              </a:rPr>
              <a:t> </a:t>
            </a:r>
            <a:r>
              <a:rPr lang="en-US" sz="2200" b="0" strike="noStrike" spc="-1" dirty="0" err="1">
                <a:solidFill>
                  <a:schemeClr val="bg1"/>
                </a:solidFill>
              </a:rPr>
              <a:t>nevědělo</a:t>
            </a:r>
            <a:r>
              <a:rPr lang="en-US" sz="2200" b="0" strike="noStrike" spc="-1" dirty="0">
                <a:solidFill>
                  <a:schemeClr val="bg1"/>
                </a:solidFill>
              </a:rPr>
              <a:t>         o </a:t>
            </a:r>
            <a:r>
              <a:rPr lang="en-US" sz="2200" b="0" strike="noStrike" spc="-1" dirty="0" err="1">
                <a:solidFill>
                  <a:schemeClr val="bg1"/>
                </a:solidFill>
              </a:rPr>
              <a:t>rakovině</a:t>
            </a:r>
            <a:r>
              <a:rPr lang="en-US" sz="2200" b="0" strike="noStrike" spc="-1" dirty="0">
                <a:solidFill>
                  <a:schemeClr val="bg1"/>
                </a:solidFill>
              </a:rPr>
              <a:t> </a:t>
            </a:r>
            <a:r>
              <a:rPr lang="en-US" sz="2200" b="0" strike="noStrike" spc="-1" dirty="0" err="1">
                <a:solidFill>
                  <a:schemeClr val="bg1"/>
                </a:solidFill>
              </a:rPr>
              <a:t>plic</a:t>
            </a:r>
            <a:r>
              <a:rPr lang="en-US" sz="2200" b="0" strike="noStrike" spc="-1" dirty="0">
                <a:solidFill>
                  <a:schemeClr val="bg1"/>
                </a:solidFill>
              </a:rPr>
              <a:t> a </a:t>
            </a:r>
            <a:r>
              <a:rPr lang="en-US" sz="2200" b="0" strike="noStrike" spc="-1" dirty="0" err="1">
                <a:solidFill>
                  <a:schemeClr val="bg1"/>
                </a:solidFill>
              </a:rPr>
              <a:t>její</a:t>
            </a:r>
            <a:r>
              <a:rPr lang="en-US" sz="2200" b="0" strike="noStrike" spc="-1" dirty="0">
                <a:solidFill>
                  <a:schemeClr val="bg1"/>
                </a:solidFill>
              </a:rPr>
              <a:t> </a:t>
            </a:r>
            <a:r>
              <a:rPr lang="en-US" sz="2200" b="0" strike="noStrike" spc="-1" dirty="0" err="1">
                <a:solidFill>
                  <a:schemeClr val="bg1"/>
                </a:solidFill>
              </a:rPr>
              <a:t>spojitosti</a:t>
            </a:r>
            <a:r>
              <a:rPr lang="cs-CZ" sz="2200" b="0" strike="noStrike" spc="-1" dirty="0">
                <a:solidFill>
                  <a:schemeClr val="bg1"/>
                </a:solidFill>
              </a:rPr>
              <a:t> </a:t>
            </a:r>
            <a:r>
              <a:rPr lang="en-US" sz="2200" b="0" strike="noStrike" spc="-1" dirty="0">
                <a:solidFill>
                  <a:schemeClr val="bg1"/>
                </a:solidFill>
              </a:rPr>
              <a:t>s </a:t>
            </a:r>
            <a:r>
              <a:rPr lang="en-US" sz="2200" b="0" strike="noStrike" spc="-1" dirty="0" err="1">
                <a:solidFill>
                  <a:schemeClr val="bg1"/>
                </a:solidFill>
              </a:rPr>
              <a:t>touto</a:t>
            </a:r>
            <a:r>
              <a:rPr lang="en-US" sz="2200" b="0" strike="noStrike" spc="-1" dirty="0">
                <a:solidFill>
                  <a:schemeClr val="bg1"/>
                </a:solidFill>
              </a:rPr>
              <a:t> </a:t>
            </a:r>
            <a:r>
              <a:rPr lang="en-US" sz="2200" b="0" strike="noStrike" spc="-1" dirty="0" err="1">
                <a:solidFill>
                  <a:schemeClr val="bg1"/>
                </a:solidFill>
              </a:rPr>
              <a:t>horninou</a:t>
            </a:r>
            <a:r>
              <a:rPr lang="cs-CZ" sz="2200" b="0" strike="noStrike" spc="-1" dirty="0">
                <a:solidFill>
                  <a:schemeClr val="bg1"/>
                </a:solidFill>
              </a:rPr>
              <a:t> </a:t>
            </a:r>
            <a:r>
              <a:rPr lang="en-US" sz="2200" b="0" strike="noStrike" spc="-1" dirty="0">
                <a:solidFill>
                  <a:schemeClr val="bg1"/>
                </a:solidFill>
              </a:rPr>
              <a:t> (a </a:t>
            </a:r>
            <a:r>
              <a:rPr lang="en-US" sz="2200" b="0" strike="noStrike" spc="-1" dirty="0" err="1">
                <a:solidFill>
                  <a:schemeClr val="bg1"/>
                </a:solidFill>
              </a:rPr>
              <a:t>jejími</a:t>
            </a:r>
            <a:r>
              <a:rPr lang="en-US" sz="2200" b="0" strike="noStrike" spc="-1" dirty="0">
                <a:solidFill>
                  <a:schemeClr val="bg1"/>
                </a:solidFill>
              </a:rPr>
              <a:t> </a:t>
            </a:r>
            <a:r>
              <a:rPr lang="en-US" sz="2200" b="0" strike="noStrike" spc="-1" dirty="0" err="1">
                <a:solidFill>
                  <a:schemeClr val="bg1"/>
                </a:solidFill>
              </a:rPr>
              <a:t>štěpnými</a:t>
            </a:r>
            <a:r>
              <a:rPr lang="en-US" sz="2200" b="0" strike="noStrike" spc="-1" dirty="0">
                <a:solidFill>
                  <a:schemeClr val="bg1"/>
                </a:solidFill>
              </a:rPr>
              <a:t> </a:t>
            </a:r>
            <a:r>
              <a:rPr lang="en-US" sz="2200" b="0" strike="noStrike" spc="-1" dirty="0" err="1">
                <a:solidFill>
                  <a:schemeClr val="bg1"/>
                </a:solidFill>
              </a:rPr>
              <a:t>produkty</a:t>
            </a:r>
            <a:r>
              <a:rPr lang="en-US" sz="2200" b="0" strike="noStrike" spc="-1" dirty="0">
                <a:solidFill>
                  <a:schemeClr val="bg1"/>
                </a:solidFill>
              </a:rPr>
              <a:t>). </a:t>
            </a:r>
          </a:p>
        </p:txBody>
      </p:sp>
    </p:spTree>
    <p:extLst>
      <p:ext uri="{BB962C8B-B14F-4D97-AF65-F5344CB8AC3E}">
        <p14:creationId xmlns:p14="http://schemas.microsoft.com/office/powerpoint/2010/main" val="15988932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8" name="Zástupný symbol pro obsah 3"/>
          <p:cNvPicPr/>
          <p:nvPr/>
        </p:nvPicPr>
        <p:blipFill>
          <a:blip r:embed="rId2" cstate="print"/>
          <a:stretch/>
        </p:blipFill>
        <p:spPr>
          <a:xfrm>
            <a:off x="838080" y="2369880"/>
            <a:ext cx="10515360" cy="3701520"/>
          </a:xfrm>
          <a:prstGeom prst="rect">
            <a:avLst/>
          </a:prstGeom>
          <a:ln>
            <a:solidFill>
              <a:schemeClr val="bg1"/>
            </a:solidFill>
          </a:ln>
        </p:spPr>
      </p:pic>
      <p:sp>
        <p:nvSpPr>
          <p:cNvPr id="259" name="TextShape 1"/>
          <p:cNvSpPr txBox="1"/>
          <p:nvPr/>
        </p:nvSpPr>
        <p:spPr>
          <a:xfrm>
            <a:off x="815413" y="139650"/>
            <a:ext cx="6736800" cy="952560"/>
          </a:xfrm>
          <a:prstGeom prst="rect">
            <a:avLst/>
          </a:prstGeom>
          <a:noFill/>
          <a:ln>
            <a:noFill/>
          </a:ln>
        </p:spPr>
        <p:txBody>
          <a:bodyPr anchor="ctr">
            <a:normAutofit/>
          </a:bodyPr>
          <a:lstStyle/>
          <a:p>
            <a:pPr>
              <a:lnSpc>
                <a:spcPct val="90000"/>
              </a:lnSpc>
            </a:pPr>
            <a:r>
              <a:rPr lang="cs-CZ" sz="3600" b="1" strike="noStrike" spc="-1" dirty="0">
                <a:solidFill>
                  <a:srgbClr val="FFFFFF"/>
                </a:solidFill>
                <a:latin typeface="Calibri Light"/>
              </a:rPr>
              <a:t>PECHBLENDE (SMOLINEC)</a:t>
            </a:r>
            <a:endParaRPr lang="cs-CZ" sz="3600" b="0" strike="noStrike" spc="-1" dirty="0">
              <a:solidFill>
                <a:srgbClr val="000000"/>
              </a:solidFill>
              <a:latin typeface="Calibri"/>
            </a:endParaRPr>
          </a:p>
        </p:txBody>
      </p:sp>
      <p:sp>
        <p:nvSpPr>
          <p:cNvPr id="260" name="CustomShape 2"/>
          <p:cNvSpPr/>
          <p:nvPr/>
        </p:nvSpPr>
        <p:spPr>
          <a:xfrm>
            <a:off x="838080" y="1284530"/>
            <a:ext cx="9956590" cy="952653"/>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cs-CZ" sz="2800" b="0" strike="noStrike" spc="-1">
                <a:solidFill>
                  <a:srgbClr val="FFFFFF"/>
                </a:solidFill>
                <a:latin typeface="Calibri"/>
              </a:rPr>
              <a:t>Smolinec proto nejprve končil na haldách kolem dolů jakožto naprosto bezcenný materiál…</a:t>
            </a:r>
            <a:endParaRPr lang="cs-CZ" sz="2800" b="0" strike="noStrike" spc="-1">
              <a:latin typeface="Arial"/>
            </a:endParaRPr>
          </a:p>
        </p:txBody>
      </p:sp>
    </p:spTree>
    <p:extLst>
      <p:ext uri="{BB962C8B-B14F-4D97-AF65-F5344CB8AC3E}">
        <p14:creationId xmlns:p14="http://schemas.microsoft.com/office/powerpoint/2010/main" val="24704869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0" name="Rectangle 319">
            <a:extLst>
              <a:ext uri="{FF2B5EF4-FFF2-40B4-BE49-F238E27FC236}">
                <a16:creationId xmlns:a16="http://schemas.microsoft.com/office/drawing/2014/main" id="{620FDFD2-19AF-4124-A49A-BAC0929B1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TextShape 1"/>
          <p:cNvSpPr txBox="1"/>
          <p:nvPr/>
        </p:nvSpPr>
        <p:spPr>
          <a:xfrm>
            <a:off x="6748538" y="195863"/>
            <a:ext cx="4965010" cy="1323439"/>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strike="noStrike" kern="1200" spc="-1" dirty="0">
                <a:solidFill>
                  <a:schemeClr val="bg1"/>
                </a:solidFill>
                <a:latin typeface="+mj-lt"/>
                <a:ea typeface="+mj-ea"/>
                <a:cs typeface="+mj-cs"/>
              </a:rPr>
              <a:t>Marie a Pierre </a:t>
            </a:r>
            <a:r>
              <a:rPr lang="en-US" sz="4000" b="1" strike="noStrike" kern="1200" spc="-1" dirty="0" err="1">
                <a:solidFill>
                  <a:schemeClr val="bg1"/>
                </a:solidFill>
                <a:latin typeface="+mj-lt"/>
                <a:ea typeface="+mj-ea"/>
                <a:cs typeface="+mj-cs"/>
              </a:rPr>
              <a:t>Curieovi</a:t>
            </a:r>
            <a:r>
              <a:rPr lang="cs-CZ" sz="4000" b="1" strike="noStrike" kern="1200" spc="-1" dirty="0">
                <a:solidFill>
                  <a:schemeClr val="bg1"/>
                </a:solidFill>
                <a:latin typeface="+mj-lt"/>
                <a:ea typeface="+mj-ea"/>
                <a:cs typeface="+mj-cs"/>
              </a:rPr>
              <a:t> a smolinec z Jáchymova</a:t>
            </a:r>
            <a:endParaRPr lang="en-US" sz="4000" b="0" strike="noStrike" kern="1200" spc="-1" dirty="0">
              <a:solidFill>
                <a:schemeClr val="bg1"/>
              </a:solidFill>
              <a:latin typeface="+mj-lt"/>
              <a:ea typeface="+mj-ea"/>
              <a:cs typeface="+mj-cs"/>
            </a:endParaRPr>
          </a:p>
        </p:txBody>
      </p:sp>
      <p:pic>
        <p:nvPicPr>
          <p:cNvPr id="15" name="Zástupný symbol pro obsah 3"/>
          <p:cNvPicPr/>
          <p:nvPr/>
        </p:nvPicPr>
        <p:blipFill rotWithShape="1">
          <a:blip r:embed="rId2" cstate="print"/>
          <a:srcRect l="6781" r="7386" b="2"/>
          <a:stretch/>
        </p:blipFill>
        <p:spPr>
          <a:xfrm>
            <a:off x="20" y="1"/>
            <a:ext cx="6088360" cy="3333749"/>
          </a:xfrm>
          <a:custGeom>
            <a:avLst/>
            <a:gdLst/>
            <a:ahLst/>
            <a:cxnLst/>
            <a:rect l="l" t="t" r="r" b="b"/>
            <a:pathLst>
              <a:path w="6088380" h="3333749">
                <a:moveTo>
                  <a:pt x="0" y="0"/>
                </a:moveTo>
                <a:lnTo>
                  <a:pt x="6088380" y="0"/>
                </a:lnTo>
                <a:lnTo>
                  <a:pt x="6088380" y="2202180"/>
                </a:lnTo>
                <a:lnTo>
                  <a:pt x="5913795" y="3333749"/>
                </a:lnTo>
                <a:lnTo>
                  <a:pt x="0" y="3333749"/>
                </a:lnTo>
                <a:close/>
              </a:path>
            </a:pathLst>
          </a:custGeom>
        </p:spPr>
      </p:pic>
      <p:pic>
        <p:nvPicPr>
          <p:cNvPr id="60426" name="Picture 10" descr="Image result for mapa cr jachymov"/>
          <p:cNvPicPr>
            <a:picLocks noChangeAspect="1" noChangeArrowheads="1"/>
          </p:cNvPicPr>
          <p:nvPr/>
        </p:nvPicPr>
        <p:blipFill rotWithShape="1">
          <a:blip r:embed="rId3" cstate="print"/>
          <a:srcRect t="6572" r="-2" b="2166"/>
          <a:stretch/>
        </p:blipFill>
        <p:spPr bwMode="auto">
          <a:xfrm>
            <a:off x="20" y="3524252"/>
            <a:ext cx="6088360" cy="3333748"/>
          </a:xfrm>
          <a:custGeom>
            <a:avLst/>
            <a:gdLst/>
            <a:ahLst/>
            <a:cxnLst/>
            <a:rect l="l" t="t" r="r" b="b"/>
            <a:pathLst>
              <a:path w="6088380" h="3333748">
                <a:moveTo>
                  <a:pt x="0" y="0"/>
                </a:moveTo>
                <a:lnTo>
                  <a:pt x="5884403" y="0"/>
                </a:lnTo>
                <a:lnTo>
                  <a:pt x="5882640" y="11428"/>
                </a:lnTo>
                <a:lnTo>
                  <a:pt x="5562600" y="1931668"/>
                </a:lnTo>
                <a:lnTo>
                  <a:pt x="6088380" y="3333748"/>
                </a:lnTo>
                <a:lnTo>
                  <a:pt x="0" y="3333748"/>
                </a:lnTo>
                <a:close/>
              </a:path>
            </a:pathLst>
          </a:custGeom>
          <a:noFill/>
        </p:spPr>
      </p:pic>
      <p:grpSp>
        <p:nvGrpSpPr>
          <p:cNvPr id="321" name="Group 320">
            <a:extLst>
              <a:ext uri="{FF2B5EF4-FFF2-40B4-BE49-F238E27FC236}">
                <a16:creationId xmlns:a16="http://schemas.microsoft.com/office/drawing/2014/main" id="{7F6F6FC6-9A5F-4E14-8105-15D94914A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70" y="544"/>
            <a:ext cx="874716" cy="6857455"/>
            <a:chOff x="5395370" y="544"/>
            <a:chExt cx="874716" cy="6857455"/>
          </a:xfrm>
        </p:grpSpPr>
        <p:sp>
          <p:nvSpPr>
            <p:cNvPr id="322" name="Freeform: Shape 321">
              <a:extLst>
                <a:ext uri="{FF2B5EF4-FFF2-40B4-BE49-F238E27FC236}">
                  <a16:creationId xmlns:a16="http://schemas.microsoft.com/office/drawing/2014/main" id="{2DCFA6DA-C89C-4BD9-A659-4E35D789BF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3" name="Freeform: Shape 322">
              <a:extLst>
                <a:ext uri="{FF2B5EF4-FFF2-40B4-BE49-F238E27FC236}">
                  <a16:creationId xmlns:a16="http://schemas.microsoft.com/office/drawing/2014/main" id="{868AC5BD-C02C-4D96-813D-3C9ABB388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Obdélník 7"/>
          <p:cNvSpPr/>
          <p:nvPr/>
        </p:nvSpPr>
        <p:spPr>
          <a:xfrm>
            <a:off x="6438361" y="1681059"/>
            <a:ext cx="5585364" cy="4655818"/>
          </a:xfrm>
          <a:prstGeom prst="rect">
            <a:avLst/>
          </a:prstGeom>
        </p:spPr>
        <p:txBody>
          <a:bodyPr vert="horz" lIns="91440" tIns="45720" rIns="91440" bIns="45720" rtlCol="0">
            <a:noAutofit/>
          </a:bodyPr>
          <a:lstStyle/>
          <a:p>
            <a:pPr marL="179388" indent="-228600">
              <a:lnSpc>
                <a:spcPct val="90000"/>
              </a:lnSpc>
              <a:spcBef>
                <a:spcPts val="1200"/>
              </a:spcBef>
              <a:buFont typeface="Arial" panose="020B0604020202020204" pitchFamily="34" charset="0"/>
              <a:buChar char="•"/>
            </a:pPr>
            <a:r>
              <a:rPr lang="en-US" sz="2200" dirty="0" err="1">
                <a:solidFill>
                  <a:schemeClr val="bg1">
                    <a:alpha val="80000"/>
                  </a:schemeClr>
                </a:solidFill>
              </a:rPr>
              <a:t>Manželé</a:t>
            </a:r>
            <a:r>
              <a:rPr lang="en-US" sz="2200" dirty="0">
                <a:solidFill>
                  <a:schemeClr val="bg1">
                    <a:alpha val="80000"/>
                  </a:schemeClr>
                </a:solidFill>
              </a:rPr>
              <a:t> </a:t>
            </a:r>
            <a:r>
              <a:rPr lang="en-US" sz="2200" dirty="0" err="1">
                <a:solidFill>
                  <a:schemeClr val="bg1">
                    <a:alpha val="80000"/>
                  </a:schemeClr>
                </a:solidFill>
              </a:rPr>
              <a:t>Curieovi</a:t>
            </a:r>
            <a:r>
              <a:rPr lang="en-US" sz="2200" dirty="0">
                <a:solidFill>
                  <a:schemeClr val="bg1">
                    <a:alpha val="80000"/>
                  </a:schemeClr>
                </a:solidFill>
              </a:rPr>
              <a:t> </a:t>
            </a:r>
            <a:r>
              <a:rPr lang="en-US" sz="2200" dirty="0" err="1">
                <a:solidFill>
                  <a:schemeClr val="bg1">
                    <a:alpha val="80000"/>
                  </a:schemeClr>
                </a:solidFill>
              </a:rPr>
              <a:t>pak</a:t>
            </a:r>
            <a:r>
              <a:rPr lang="en-US" sz="2200" dirty="0">
                <a:solidFill>
                  <a:schemeClr val="bg1">
                    <a:alpha val="80000"/>
                  </a:schemeClr>
                </a:solidFill>
              </a:rPr>
              <a:t> </a:t>
            </a:r>
            <a:r>
              <a:rPr lang="en-US" sz="2200" dirty="0" err="1">
                <a:solidFill>
                  <a:schemeClr val="bg1">
                    <a:alpha val="80000"/>
                  </a:schemeClr>
                </a:solidFill>
              </a:rPr>
              <a:t>prováděli</a:t>
            </a:r>
            <a:r>
              <a:rPr lang="en-US" sz="2200" dirty="0">
                <a:solidFill>
                  <a:schemeClr val="bg1">
                    <a:alpha val="80000"/>
                  </a:schemeClr>
                </a:solidFill>
              </a:rPr>
              <a:t> </a:t>
            </a:r>
            <a:r>
              <a:rPr lang="en-US" sz="2200" dirty="0" err="1">
                <a:solidFill>
                  <a:schemeClr val="bg1">
                    <a:alpha val="80000"/>
                  </a:schemeClr>
                </a:solidFill>
              </a:rPr>
              <a:t>pečlivá</a:t>
            </a:r>
            <a:r>
              <a:rPr lang="en-US" sz="2200" dirty="0">
                <a:solidFill>
                  <a:schemeClr val="bg1">
                    <a:alpha val="80000"/>
                  </a:schemeClr>
                </a:solidFill>
              </a:rPr>
              <a:t> </a:t>
            </a:r>
            <a:r>
              <a:rPr lang="en-US" sz="2200" dirty="0" err="1">
                <a:solidFill>
                  <a:schemeClr val="bg1">
                    <a:alpha val="80000"/>
                  </a:schemeClr>
                </a:solidFill>
              </a:rPr>
              <a:t>měření</a:t>
            </a:r>
            <a:r>
              <a:rPr lang="en-US" sz="2200" dirty="0">
                <a:solidFill>
                  <a:schemeClr val="bg1">
                    <a:alpha val="80000"/>
                  </a:schemeClr>
                </a:solidFill>
              </a:rPr>
              <a:t> v </a:t>
            </a:r>
            <a:r>
              <a:rPr lang="en-US" sz="2200" dirty="0" err="1">
                <a:solidFill>
                  <a:schemeClr val="bg1">
                    <a:alpha val="80000"/>
                  </a:schemeClr>
                </a:solidFill>
              </a:rPr>
              <a:t>různých</a:t>
            </a:r>
            <a:r>
              <a:rPr lang="en-US" sz="2200" dirty="0">
                <a:solidFill>
                  <a:schemeClr val="bg1">
                    <a:alpha val="80000"/>
                  </a:schemeClr>
                </a:solidFill>
              </a:rPr>
              <a:t> </a:t>
            </a:r>
            <a:r>
              <a:rPr lang="en-US" sz="2200" dirty="0" err="1">
                <a:solidFill>
                  <a:schemeClr val="bg1">
                    <a:alpha val="80000"/>
                  </a:schemeClr>
                </a:solidFill>
              </a:rPr>
              <a:t>horninách</a:t>
            </a:r>
            <a:r>
              <a:rPr lang="en-US" sz="2200" dirty="0">
                <a:solidFill>
                  <a:schemeClr val="bg1">
                    <a:alpha val="80000"/>
                  </a:schemeClr>
                </a:solidFill>
              </a:rPr>
              <a:t> (</a:t>
            </a:r>
            <a:r>
              <a:rPr lang="en-US" sz="2200" dirty="0" err="1">
                <a:solidFill>
                  <a:schemeClr val="bg1">
                    <a:alpha val="80000"/>
                  </a:schemeClr>
                </a:solidFill>
              </a:rPr>
              <a:t>uranitu</a:t>
            </a:r>
            <a:r>
              <a:rPr lang="cs-CZ" sz="2200" dirty="0">
                <a:solidFill>
                  <a:schemeClr val="bg1">
                    <a:alpha val="80000"/>
                  </a:schemeClr>
                </a:solidFill>
              </a:rPr>
              <a:t>                </a:t>
            </a:r>
            <a:r>
              <a:rPr lang="en-US" sz="2200" dirty="0">
                <a:solidFill>
                  <a:schemeClr val="bg1">
                    <a:alpha val="80000"/>
                  </a:schemeClr>
                </a:solidFill>
              </a:rPr>
              <a:t> a </a:t>
            </a:r>
            <a:r>
              <a:rPr lang="en-US" sz="2200" dirty="0" err="1">
                <a:solidFill>
                  <a:schemeClr val="bg1">
                    <a:alpha val="80000"/>
                  </a:schemeClr>
                </a:solidFill>
              </a:rPr>
              <a:t>chalkolitu</a:t>
            </a:r>
            <a:r>
              <a:rPr lang="en-US" sz="2200" dirty="0">
                <a:solidFill>
                  <a:schemeClr val="bg1">
                    <a:alpha val="80000"/>
                  </a:schemeClr>
                </a:solidFill>
              </a:rPr>
              <a:t>).</a:t>
            </a:r>
          </a:p>
          <a:p>
            <a:pPr marL="179388" indent="-228600">
              <a:lnSpc>
                <a:spcPct val="90000"/>
              </a:lnSpc>
              <a:spcBef>
                <a:spcPts val="1200"/>
              </a:spcBef>
              <a:buFont typeface="Arial" panose="020B0604020202020204" pitchFamily="34" charset="0"/>
              <a:buChar char="•"/>
            </a:pPr>
            <a:r>
              <a:rPr lang="en-US" sz="2200" b="1" dirty="0" err="1">
                <a:solidFill>
                  <a:schemeClr val="bg1">
                    <a:alpha val="80000"/>
                  </a:schemeClr>
                </a:solidFill>
              </a:rPr>
              <a:t>Hlavní</a:t>
            </a:r>
            <a:r>
              <a:rPr lang="en-US" sz="2200" b="1" dirty="0">
                <a:solidFill>
                  <a:schemeClr val="bg1">
                    <a:alpha val="80000"/>
                  </a:schemeClr>
                </a:solidFill>
              </a:rPr>
              <a:t> </a:t>
            </a:r>
            <a:r>
              <a:rPr lang="en-US" sz="2200" b="1" dirty="0" err="1">
                <a:solidFill>
                  <a:schemeClr val="bg1">
                    <a:alpha val="80000"/>
                  </a:schemeClr>
                </a:solidFill>
              </a:rPr>
              <a:t>roli</a:t>
            </a:r>
            <a:r>
              <a:rPr lang="en-US" sz="2200" b="1" dirty="0">
                <a:solidFill>
                  <a:schemeClr val="bg1">
                    <a:alpha val="80000"/>
                  </a:schemeClr>
                </a:solidFill>
              </a:rPr>
              <a:t> </a:t>
            </a:r>
            <a:r>
              <a:rPr lang="en-US" sz="2200" b="1" dirty="0" err="1">
                <a:solidFill>
                  <a:schemeClr val="bg1">
                    <a:alpha val="80000"/>
                  </a:schemeClr>
                </a:solidFill>
              </a:rPr>
              <a:t>zde</a:t>
            </a:r>
            <a:r>
              <a:rPr lang="en-US" sz="2200" b="1" dirty="0">
                <a:solidFill>
                  <a:schemeClr val="bg1">
                    <a:alpha val="80000"/>
                  </a:schemeClr>
                </a:solidFill>
              </a:rPr>
              <a:t> </a:t>
            </a:r>
            <a:r>
              <a:rPr lang="en-US" sz="2200" b="1" dirty="0" err="1">
                <a:solidFill>
                  <a:schemeClr val="bg1">
                    <a:alpha val="80000"/>
                  </a:schemeClr>
                </a:solidFill>
              </a:rPr>
              <a:t>hrál</a:t>
            </a:r>
            <a:r>
              <a:rPr lang="en-US" sz="2200" b="1" dirty="0">
                <a:solidFill>
                  <a:schemeClr val="bg1">
                    <a:alpha val="80000"/>
                  </a:schemeClr>
                </a:solidFill>
              </a:rPr>
              <a:t> SMOLINEC Z JÁCHYMOVA </a:t>
            </a:r>
          </a:p>
          <a:p>
            <a:pPr marL="179388" indent="-228600">
              <a:lnSpc>
                <a:spcPct val="90000"/>
              </a:lnSpc>
              <a:spcBef>
                <a:spcPts val="1200"/>
              </a:spcBef>
              <a:buFont typeface="Arial" panose="020B0604020202020204" pitchFamily="34" charset="0"/>
              <a:buChar char="•"/>
            </a:pPr>
            <a:r>
              <a:rPr lang="en-US" sz="2200" dirty="0" err="1">
                <a:solidFill>
                  <a:schemeClr val="bg1">
                    <a:alpha val="80000"/>
                  </a:schemeClr>
                </a:solidFill>
              </a:rPr>
              <a:t>Bádání</a:t>
            </a:r>
            <a:r>
              <a:rPr lang="en-US" sz="2200" dirty="0">
                <a:solidFill>
                  <a:schemeClr val="bg1">
                    <a:alpha val="80000"/>
                  </a:schemeClr>
                </a:solidFill>
              </a:rPr>
              <a:t> </a:t>
            </a:r>
            <a:r>
              <a:rPr lang="en-US" sz="2200" dirty="0" err="1">
                <a:solidFill>
                  <a:schemeClr val="bg1">
                    <a:alpha val="80000"/>
                  </a:schemeClr>
                </a:solidFill>
              </a:rPr>
              <a:t>bylo</a:t>
            </a:r>
            <a:r>
              <a:rPr lang="en-US" sz="2200" dirty="0">
                <a:solidFill>
                  <a:schemeClr val="bg1">
                    <a:alpha val="80000"/>
                  </a:schemeClr>
                </a:solidFill>
              </a:rPr>
              <a:t> </a:t>
            </a:r>
            <a:r>
              <a:rPr lang="en-US" sz="2200" dirty="0" err="1">
                <a:solidFill>
                  <a:schemeClr val="bg1">
                    <a:alpha val="80000"/>
                  </a:schemeClr>
                </a:solidFill>
              </a:rPr>
              <a:t>nesmírně</a:t>
            </a:r>
            <a:r>
              <a:rPr lang="en-US" sz="2200" dirty="0">
                <a:solidFill>
                  <a:schemeClr val="bg1">
                    <a:alpha val="80000"/>
                  </a:schemeClr>
                </a:solidFill>
              </a:rPr>
              <a:t> </a:t>
            </a:r>
            <a:r>
              <a:rPr lang="en-US" sz="2200" dirty="0" err="1">
                <a:solidFill>
                  <a:schemeClr val="bg1">
                    <a:alpha val="80000"/>
                  </a:schemeClr>
                </a:solidFill>
              </a:rPr>
              <a:t>náročné</a:t>
            </a:r>
            <a:r>
              <a:rPr lang="en-US" sz="2200" dirty="0">
                <a:solidFill>
                  <a:schemeClr val="bg1">
                    <a:alpha val="80000"/>
                  </a:schemeClr>
                </a:solidFill>
              </a:rPr>
              <a:t> </a:t>
            </a:r>
            <a:r>
              <a:rPr lang="en-US" sz="2200" dirty="0" err="1">
                <a:solidFill>
                  <a:schemeClr val="bg1">
                    <a:alpha val="80000"/>
                  </a:schemeClr>
                </a:solidFill>
              </a:rPr>
              <a:t>na</a:t>
            </a:r>
            <a:r>
              <a:rPr lang="en-US" sz="2200" dirty="0">
                <a:solidFill>
                  <a:schemeClr val="bg1">
                    <a:alpha val="80000"/>
                  </a:schemeClr>
                </a:solidFill>
              </a:rPr>
              <a:t> </a:t>
            </a:r>
            <a:r>
              <a:rPr lang="en-US" sz="2200" dirty="0" err="1">
                <a:solidFill>
                  <a:schemeClr val="bg1">
                    <a:alpha val="80000"/>
                  </a:schemeClr>
                </a:solidFill>
              </a:rPr>
              <a:t>množství</a:t>
            </a:r>
            <a:r>
              <a:rPr lang="en-US" sz="2200" dirty="0">
                <a:solidFill>
                  <a:schemeClr val="bg1">
                    <a:alpha val="80000"/>
                  </a:schemeClr>
                </a:solidFill>
              </a:rPr>
              <a:t> </a:t>
            </a:r>
            <a:r>
              <a:rPr lang="en-US" sz="2200" dirty="0" err="1">
                <a:solidFill>
                  <a:schemeClr val="bg1">
                    <a:alpha val="80000"/>
                  </a:schemeClr>
                </a:solidFill>
              </a:rPr>
              <a:t>výchozího</a:t>
            </a:r>
            <a:r>
              <a:rPr lang="en-US" sz="2200" dirty="0">
                <a:solidFill>
                  <a:schemeClr val="bg1">
                    <a:alpha val="80000"/>
                  </a:schemeClr>
                </a:solidFill>
              </a:rPr>
              <a:t> </a:t>
            </a:r>
            <a:r>
              <a:rPr lang="en-US" sz="2200" dirty="0" err="1">
                <a:solidFill>
                  <a:schemeClr val="bg1">
                    <a:alpha val="80000"/>
                  </a:schemeClr>
                </a:solidFill>
              </a:rPr>
              <a:t>materiálu</a:t>
            </a:r>
            <a:endParaRPr lang="en-US" sz="2200" dirty="0">
              <a:solidFill>
                <a:schemeClr val="bg1">
                  <a:alpha val="80000"/>
                </a:schemeClr>
              </a:solidFill>
            </a:endParaRPr>
          </a:p>
          <a:p>
            <a:pPr marL="179388" indent="-228600">
              <a:lnSpc>
                <a:spcPct val="90000"/>
              </a:lnSpc>
              <a:spcBef>
                <a:spcPts val="1200"/>
              </a:spcBef>
              <a:buFont typeface="Arial" panose="020B0604020202020204" pitchFamily="34" charset="0"/>
              <a:buChar char="•"/>
            </a:pPr>
            <a:r>
              <a:rPr lang="en-US" sz="2200" dirty="0">
                <a:solidFill>
                  <a:schemeClr val="bg1">
                    <a:alpha val="80000"/>
                  </a:schemeClr>
                </a:solidFill>
              </a:rPr>
              <a:t>M.C. proto </a:t>
            </a:r>
            <a:r>
              <a:rPr lang="en-US" sz="2200" dirty="0" err="1">
                <a:solidFill>
                  <a:schemeClr val="bg1">
                    <a:alpha val="80000"/>
                  </a:schemeClr>
                </a:solidFill>
              </a:rPr>
              <a:t>požádala</a:t>
            </a:r>
            <a:r>
              <a:rPr lang="en-US" sz="2200" dirty="0">
                <a:solidFill>
                  <a:schemeClr val="bg1">
                    <a:alpha val="80000"/>
                  </a:schemeClr>
                </a:solidFill>
              </a:rPr>
              <a:t> </a:t>
            </a:r>
            <a:r>
              <a:rPr lang="en-US" sz="2200" b="1" dirty="0" err="1">
                <a:solidFill>
                  <a:schemeClr val="bg1">
                    <a:alpha val="80000"/>
                  </a:schemeClr>
                </a:solidFill>
              </a:rPr>
              <a:t>vídeňského</a:t>
            </a:r>
            <a:r>
              <a:rPr lang="en-US" sz="2200" b="1" dirty="0">
                <a:solidFill>
                  <a:schemeClr val="bg1">
                    <a:alpha val="80000"/>
                  </a:schemeClr>
                </a:solidFill>
              </a:rPr>
              <a:t> </a:t>
            </a:r>
            <a:r>
              <a:rPr lang="en-US" sz="2200" b="1" dirty="0" err="1">
                <a:solidFill>
                  <a:schemeClr val="bg1">
                    <a:alpha val="80000"/>
                  </a:schemeClr>
                </a:solidFill>
              </a:rPr>
              <a:t>ministra</a:t>
            </a:r>
            <a:r>
              <a:rPr lang="en-US" sz="2200" b="1" dirty="0">
                <a:solidFill>
                  <a:schemeClr val="bg1">
                    <a:alpha val="80000"/>
                  </a:schemeClr>
                </a:solidFill>
              </a:rPr>
              <a:t> orby</a:t>
            </a:r>
            <a:r>
              <a:rPr lang="en-US" sz="2200" dirty="0">
                <a:solidFill>
                  <a:schemeClr val="bg1">
                    <a:alpha val="80000"/>
                  </a:schemeClr>
                </a:solidFill>
              </a:rPr>
              <a:t>, </a:t>
            </a:r>
            <a:r>
              <a:rPr lang="en-US" sz="2200" dirty="0" err="1">
                <a:solidFill>
                  <a:schemeClr val="bg1">
                    <a:alpha val="80000"/>
                  </a:schemeClr>
                </a:solidFill>
              </a:rPr>
              <a:t>hraběte</a:t>
            </a:r>
            <a:r>
              <a:rPr lang="en-US" sz="2200" dirty="0">
                <a:solidFill>
                  <a:schemeClr val="bg1">
                    <a:alpha val="80000"/>
                  </a:schemeClr>
                </a:solidFill>
              </a:rPr>
              <a:t> </a:t>
            </a:r>
            <a:r>
              <a:rPr lang="en-US" sz="2200" dirty="0" err="1">
                <a:solidFill>
                  <a:schemeClr val="bg1">
                    <a:alpha val="80000"/>
                  </a:schemeClr>
                </a:solidFill>
              </a:rPr>
              <a:t>Buquoye</a:t>
            </a:r>
            <a:r>
              <a:rPr lang="en-US" sz="2200" dirty="0">
                <a:solidFill>
                  <a:schemeClr val="bg1">
                    <a:alpha val="80000"/>
                  </a:schemeClr>
                </a:solidFill>
              </a:rPr>
              <a:t>, o </a:t>
            </a:r>
            <a:r>
              <a:rPr lang="en-US" sz="2200" dirty="0" err="1">
                <a:solidFill>
                  <a:schemeClr val="bg1">
                    <a:alpha val="80000"/>
                  </a:schemeClr>
                </a:solidFill>
              </a:rPr>
              <a:t>zaslání</a:t>
            </a:r>
            <a:r>
              <a:rPr lang="en-US" sz="2200" dirty="0">
                <a:solidFill>
                  <a:schemeClr val="bg1">
                    <a:alpha val="80000"/>
                  </a:schemeClr>
                </a:solidFill>
              </a:rPr>
              <a:t> </a:t>
            </a:r>
            <a:r>
              <a:rPr lang="en-US" sz="2200" dirty="0" err="1">
                <a:solidFill>
                  <a:schemeClr val="bg1">
                    <a:alpha val="80000"/>
                  </a:schemeClr>
                </a:solidFill>
              </a:rPr>
              <a:t>vzorku</a:t>
            </a:r>
            <a:r>
              <a:rPr lang="en-US" sz="2200" dirty="0">
                <a:solidFill>
                  <a:schemeClr val="bg1">
                    <a:alpha val="80000"/>
                  </a:schemeClr>
                </a:solidFill>
              </a:rPr>
              <a:t> </a:t>
            </a:r>
            <a:r>
              <a:rPr lang="en-US" sz="2200" dirty="0" err="1">
                <a:solidFill>
                  <a:schemeClr val="bg1">
                    <a:alpha val="80000"/>
                  </a:schemeClr>
                </a:solidFill>
              </a:rPr>
              <a:t>smolince</a:t>
            </a:r>
            <a:r>
              <a:rPr lang="en-US" sz="2200" dirty="0">
                <a:solidFill>
                  <a:schemeClr val="bg1">
                    <a:alpha val="80000"/>
                  </a:schemeClr>
                </a:solidFill>
              </a:rPr>
              <a:t> z </a:t>
            </a:r>
            <a:r>
              <a:rPr lang="en-US" sz="2200" dirty="0" err="1">
                <a:solidFill>
                  <a:schemeClr val="bg1">
                    <a:alpha val="80000"/>
                  </a:schemeClr>
                </a:solidFill>
              </a:rPr>
              <a:t>Jáchymova</a:t>
            </a:r>
            <a:r>
              <a:rPr lang="en-US" sz="2200" dirty="0">
                <a:solidFill>
                  <a:schemeClr val="bg1">
                    <a:alpha val="80000"/>
                  </a:schemeClr>
                </a:solidFill>
              </a:rPr>
              <a:t>. Ten </a:t>
            </a:r>
            <a:r>
              <a:rPr lang="en-US" sz="2200" dirty="0" err="1">
                <a:solidFill>
                  <a:schemeClr val="bg1">
                    <a:alpha val="80000"/>
                  </a:schemeClr>
                </a:solidFill>
              </a:rPr>
              <a:t>jí</a:t>
            </a:r>
            <a:r>
              <a:rPr lang="en-US" sz="2200" dirty="0">
                <a:solidFill>
                  <a:schemeClr val="bg1">
                    <a:alpha val="80000"/>
                  </a:schemeClr>
                </a:solidFill>
              </a:rPr>
              <a:t> </a:t>
            </a:r>
            <a:r>
              <a:rPr lang="en-US" sz="2200" dirty="0" err="1">
                <a:solidFill>
                  <a:schemeClr val="bg1">
                    <a:alpha val="80000"/>
                  </a:schemeClr>
                </a:solidFill>
              </a:rPr>
              <a:t>nechal</a:t>
            </a:r>
            <a:r>
              <a:rPr lang="en-US" sz="2200" dirty="0">
                <a:solidFill>
                  <a:schemeClr val="bg1">
                    <a:alpha val="80000"/>
                  </a:schemeClr>
                </a:solidFill>
              </a:rPr>
              <a:t> </a:t>
            </a:r>
            <a:r>
              <a:rPr lang="en-US" sz="2200" dirty="0" err="1">
                <a:solidFill>
                  <a:schemeClr val="bg1">
                    <a:alpha val="80000"/>
                  </a:schemeClr>
                </a:solidFill>
              </a:rPr>
              <a:t>poslat</a:t>
            </a:r>
            <a:r>
              <a:rPr lang="en-US" sz="2200" dirty="0">
                <a:solidFill>
                  <a:schemeClr val="bg1">
                    <a:alpha val="80000"/>
                  </a:schemeClr>
                </a:solidFill>
              </a:rPr>
              <a:t> </a:t>
            </a:r>
            <a:r>
              <a:rPr lang="en-US" sz="2200" b="1" dirty="0" err="1">
                <a:solidFill>
                  <a:srgbClr val="FF0000">
                    <a:alpha val="80000"/>
                  </a:srgbClr>
                </a:solidFill>
              </a:rPr>
              <a:t>několik</a:t>
            </a:r>
            <a:r>
              <a:rPr lang="en-US" sz="2200" b="1" dirty="0">
                <a:solidFill>
                  <a:srgbClr val="FF0000">
                    <a:alpha val="80000"/>
                  </a:srgbClr>
                </a:solidFill>
              </a:rPr>
              <a:t> tun </a:t>
            </a:r>
            <a:r>
              <a:rPr lang="en-US" sz="2200" b="1" dirty="0" err="1">
                <a:solidFill>
                  <a:srgbClr val="FF0000">
                    <a:alpha val="80000"/>
                  </a:srgbClr>
                </a:solidFill>
              </a:rPr>
              <a:t>odpadu</a:t>
            </a:r>
            <a:r>
              <a:rPr lang="en-US" sz="2200" b="1" dirty="0">
                <a:solidFill>
                  <a:srgbClr val="FF0000">
                    <a:alpha val="80000"/>
                  </a:srgbClr>
                </a:solidFill>
              </a:rPr>
              <a:t> z </a:t>
            </a:r>
            <a:r>
              <a:rPr lang="en-US" sz="2200" b="1" dirty="0" err="1">
                <a:solidFill>
                  <a:srgbClr val="FF0000">
                    <a:alpha val="80000"/>
                  </a:srgbClr>
                </a:solidFill>
              </a:rPr>
              <a:t>továrny</a:t>
            </a:r>
            <a:r>
              <a:rPr lang="en-US" sz="2200" b="1" dirty="0">
                <a:solidFill>
                  <a:srgbClr val="FF0000">
                    <a:alpha val="80000"/>
                  </a:srgbClr>
                </a:solidFill>
              </a:rPr>
              <a:t> </a:t>
            </a:r>
            <a:r>
              <a:rPr lang="en-US" sz="2200" b="1" dirty="0" err="1">
                <a:solidFill>
                  <a:srgbClr val="FF0000">
                    <a:alpha val="80000"/>
                  </a:srgbClr>
                </a:solidFill>
              </a:rPr>
              <a:t>na</a:t>
            </a:r>
            <a:r>
              <a:rPr lang="en-US" sz="2200" b="1" dirty="0">
                <a:solidFill>
                  <a:srgbClr val="FF0000">
                    <a:alpha val="80000"/>
                  </a:srgbClr>
                </a:solidFill>
              </a:rPr>
              <a:t> </a:t>
            </a:r>
            <a:r>
              <a:rPr lang="en-US" sz="2200" b="1" dirty="0" err="1">
                <a:solidFill>
                  <a:srgbClr val="FF0000">
                    <a:alpha val="80000"/>
                  </a:srgbClr>
                </a:solidFill>
              </a:rPr>
              <a:t>uranové</a:t>
            </a:r>
            <a:r>
              <a:rPr lang="en-US" sz="2200" b="1" dirty="0">
                <a:solidFill>
                  <a:srgbClr val="FF0000">
                    <a:alpha val="80000"/>
                  </a:srgbClr>
                </a:solidFill>
              </a:rPr>
              <a:t> </a:t>
            </a:r>
            <a:r>
              <a:rPr lang="en-US" sz="2200" b="1" dirty="0" err="1">
                <a:solidFill>
                  <a:srgbClr val="FF0000">
                    <a:alpha val="80000"/>
                  </a:srgbClr>
                </a:solidFill>
              </a:rPr>
              <a:t>barvy</a:t>
            </a:r>
            <a:r>
              <a:rPr lang="en-US" sz="2200" b="1" dirty="0">
                <a:solidFill>
                  <a:srgbClr val="FF0000">
                    <a:alpha val="80000"/>
                  </a:srgbClr>
                </a:solidFill>
              </a:rPr>
              <a:t> v </a:t>
            </a:r>
            <a:r>
              <a:rPr lang="en-US" sz="2200" b="1" dirty="0" err="1">
                <a:solidFill>
                  <a:srgbClr val="FF0000">
                    <a:alpha val="80000"/>
                  </a:srgbClr>
                </a:solidFill>
              </a:rPr>
              <a:t>Jáchymově</a:t>
            </a:r>
            <a:r>
              <a:rPr lang="en-US" sz="2200" dirty="0">
                <a:solidFill>
                  <a:schemeClr val="bg1">
                    <a:alpha val="80000"/>
                  </a:schemeClr>
                </a:solidFill>
              </a:rPr>
              <a:t>. </a:t>
            </a:r>
          </a:p>
          <a:p>
            <a:pPr marL="179388" indent="-228600">
              <a:lnSpc>
                <a:spcPct val="90000"/>
              </a:lnSpc>
              <a:spcBef>
                <a:spcPts val="1200"/>
              </a:spcBef>
              <a:buFont typeface="Arial" panose="020B0604020202020204" pitchFamily="34" charset="0"/>
              <a:buChar char="•"/>
            </a:pPr>
            <a:r>
              <a:rPr lang="en-US" sz="2500" dirty="0">
                <a:solidFill>
                  <a:schemeClr val="bg1">
                    <a:alpha val="80000"/>
                  </a:schemeClr>
                </a:solidFill>
              </a:rPr>
              <a:t>(</a:t>
            </a:r>
            <a:r>
              <a:rPr lang="en-US" sz="2500" dirty="0" err="1">
                <a:solidFill>
                  <a:schemeClr val="bg1">
                    <a:alpha val="80000"/>
                  </a:schemeClr>
                </a:solidFill>
              </a:rPr>
              <a:t>nakonec</a:t>
            </a:r>
            <a:r>
              <a:rPr lang="en-US" sz="2500" dirty="0">
                <a:solidFill>
                  <a:schemeClr val="bg1">
                    <a:alpha val="80000"/>
                  </a:schemeClr>
                </a:solidFill>
              </a:rPr>
              <a:t> M-C. </a:t>
            </a:r>
            <a:r>
              <a:rPr lang="en-US" sz="2500" dirty="0" err="1">
                <a:solidFill>
                  <a:schemeClr val="bg1">
                    <a:alpha val="80000"/>
                  </a:schemeClr>
                </a:solidFill>
              </a:rPr>
              <a:t>získala</a:t>
            </a:r>
            <a:r>
              <a:rPr lang="en-US" sz="2500" dirty="0">
                <a:solidFill>
                  <a:schemeClr val="bg1">
                    <a:alpha val="80000"/>
                  </a:schemeClr>
                </a:solidFill>
              </a:rPr>
              <a:t> </a:t>
            </a:r>
            <a:r>
              <a:rPr lang="en-US" sz="2500" b="1" dirty="0">
                <a:solidFill>
                  <a:srgbClr val="FF0000">
                    <a:alpha val="80000"/>
                  </a:srgbClr>
                </a:solidFill>
              </a:rPr>
              <a:t>0.1 g Po </a:t>
            </a:r>
            <a:r>
              <a:rPr lang="cs-CZ" sz="2500" b="1" dirty="0">
                <a:solidFill>
                  <a:srgbClr val="FF0000">
                    <a:alpha val="80000"/>
                  </a:srgbClr>
                </a:solidFill>
              </a:rPr>
              <a:t>                 </a:t>
            </a:r>
            <a:r>
              <a:rPr lang="en-US" sz="2500" b="1" dirty="0">
                <a:solidFill>
                  <a:srgbClr val="FF0000">
                    <a:alpha val="80000"/>
                  </a:srgbClr>
                </a:solidFill>
              </a:rPr>
              <a:t>z </a:t>
            </a:r>
            <a:r>
              <a:rPr lang="en-US" sz="2500" b="1" dirty="0" err="1">
                <a:solidFill>
                  <a:srgbClr val="FF0000">
                    <a:alpha val="80000"/>
                  </a:srgbClr>
                </a:solidFill>
              </a:rPr>
              <a:t>několika</a:t>
            </a:r>
            <a:r>
              <a:rPr lang="en-US" sz="2500" b="1" dirty="0">
                <a:solidFill>
                  <a:srgbClr val="FF0000">
                    <a:alpha val="80000"/>
                  </a:srgbClr>
                </a:solidFill>
              </a:rPr>
              <a:t> tun </a:t>
            </a:r>
            <a:r>
              <a:rPr lang="en-US" sz="2500" b="1" dirty="0" err="1">
                <a:solidFill>
                  <a:srgbClr val="FF0000">
                    <a:alpha val="80000"/>
                  </a:srgbClr>
                </a:solidFill>
              </a:rPr>
              <a:t>smolince</a:t>
            </a:r>
            <a:r>
              <a:rPr lang="en-US" sz="2500" dirty="0">
                <a:solidFill>
                  <a:schemeClr val="bg1">
                    <a:alpha val="80000"/>
                  </a:schemeClr>
                </a:solidFill>
              </a:rPr>
              <a:t>)</a:t>
            </a:r>
          </a:p>
        </p:txBody>
      </p:sp>
      <p:sp>
        <p:nvSpPr>
          <p:cNvPr id="60420" name="AutoShape 4" descr="Image result for mapa cr jachymov"/>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60422" name="AutoShape 6" descr="Základní mapa obce Jáchymov v ČR"/>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60424" name="AutoShape 8" descr="Základní mapa obce Jáchymov v ČR"/>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923A07-E5CE-747F-164D-10A08197E4BC}"/>
              </a:ext>
            </a:extLst>
          </p:cNvPr>
          <p:cNvSpPr>
            <a:spLocks noGrp="1"/>
          </p:cNvSpPr>
          <p:nvPr>
            <p:ph type="title"/>
          </p:nvPr>
        </p:nvSpPr>
        <p:spPr/>
        <p:txBody>
          <a:bodyPr/>
          <a:lstStyle/>
          <a:p>
            <a:r>
              <a:rPr lang="cs-CZ" dirty="0"/>
              <a:t>QUIZ Q6</a:t>
            </a:r>
          </a:p>
        </p:txBody>
      </p:sp>
      <p:sp>
        <p:nvSpPr>
          <p:cNvPr id="3" name="Zástupný obsah 2">
            <a:extLst>
              <a:ext uri="{FF2B5EF4-FFF2-40B4-BE49-F238E27FC236}">
                <a16:creationId xmlns:a16="http://schemas.microsoft.com/office/drawing/2014/main" id="{CDF3D915-D2E6-4908-99E6-229CB46000D3}"/>
              </a:ext>
            </a:extLst>
          </p:cNvPr>
          <p:cNvSpPr>
            <a:spLocks noGrp="1"/>
          </p:cNvSpPr>
          <p:nvPr>
            <p:ph idx="1"/>
          </p:nvPr>
        </p:nvSpPr>
        <p:spPr>
          <a:xfrm>
            <a:off x="838200" y="1825625"/>
            <a:ext cx="5338864" cy="4351338"/>
          </a:xfrm>
        </p:spPr>
        <p:txBody>
          <a:bodyPr>
            <a:normAutofit fontScale="85000" lnSpcReduction="10000"/>
          </a:bodyPr>
          <a:lstStyle/>
          <a:p>
            <a:pPr marL="0" indent="0">
              <a:buNone/>
            </a:pPr>
            <a:r>
              <a:rPr lang="cs-CZ" dirty="0"/>
              <a:t>Změny RTG spektra uvedené na obrázku můžeme pozorovat pokud měníme:</a:t>
            </a:r>
          </a:p>
          <a:p>
            <a:r>
              <a:rPr lang="cs-CZ" dirty="0"/>
              <a:t>A) katodový (žhavící) proud</a:t>
            </a:r>
          </a:p>
          <a:p>
            <a:r>
              <a:rPr lang="cs-CZ" dirty="0"/>
              <a:t>B) materiál katody</a:t>
            </a:r>
          </a:p>
          <a:p>
            <a:r>
              <a:rPr lang="cs-CZ" dirty="0"/>
              <a:t>C) urychlovací napětí mezi anodou a katodou</a:t>
            </a:r>
          </a:p>
          <a:p>
            <a:r>
              <a:rPr lang="cs-CZ" dirty="0"/>
              <a:t>D) materiál anody</a:t>
            </a:r>
          </a:p>
          <a:p>
            <a:r>
              <a:rPr lang="cs-CZ" dirty="0"/>
              <a:t>E) hodnotu vakua v rentgence</a:t>
            </a:r>
          </a:p>
          <a:p>
            <a:r>
              <a:rPr lang="cs-CZ" dirty="0"/>
              <a:t>F) rozsah filtrace nízkých, diagnosticky nevyužitelných energií RTG záření za účelem snížení expozice pacienta </a:t>
            </a:r>
          </a:p>
        </p:txBody>
      </p:sp>
      <p:pic>
        <p:nvPicPr>
          <p:cNvPr id="4" name="Obrázek 3" descr="Obsah obrázku tabulka&#10;&#10;Popis byl vytvořen automaticky">
            <a:extLst>
              <a:ext uri="{FF2B5EF4-FFF2-40B4-BE49-F238E27FC236}">
                <a16:creationId xmlns:a16="http://schemas.microsoft.com/office/drawing/2014/main" id="{24EEC5A9-71BB-E7BD-63AC-F8A4C1970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2225" y="1690690"/>
            <a:ext cx="5177769" cy="4401104"/>
          </a:xfrm>
          <a:prstGeom prst="rect">
            <a:avLst/>
          </a:prstGeom>
        </p:spPr>
      </p:pic>
      <p:sp>
        <p:nvSpPr>
          <p:cNvPr id="5" name="Obdélník: se zakulacenými rohy 4">
            <a:extLst>
              <a:ext uri="{FF2B5EF4-FFF2-40B4-BE49-F238E27FC236}">
                <a16:creationId xmlns:a16="http://schemas.microsoft.com/office/drawing/2014/main" id="{C760038E-D3EA-8BDA-EA82-57BDB09E8621}"/>
              </a:ext>
            </a:extLst>
          </p:cNvPr>
          <p:cNvSpPr/>
          <p:nvPr/>
        </p:nvSpPr>
        <p:spPr>
          <a:xfrm>
            <a:off x="9815804" y="2099388"/>
            <a:ext cx="1324947" cy="10170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E5BF4F5D-962C-26D9-BCAB-BE174AA0AC80}"/>
              </a:ext>
            </a:extLst>
          </p:cNvPr>
          <p:cNvSpPr/>
          <p:nvPr/>
        </p:nvSpPr>
        <p:spPr>
          <a:xfrm>
            <a:off x="923732" y="4059805"/>
            <a:ext cx="559838" cy="44106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7644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Obrázek 3"/>
          <p:cNvPicPr/>
          <p:nvPr/>
        </p:nvPicPr>
        <p:blipFill>
          <a:blip r:embed="rId2" cstate="print"/>
          <a:stretch/>
        </p:blipFill>
        <p:spPr>
          <a:xfrm>
            <a:off x="1366560" y="0"/>
            <a:ext cx="9605760" cy="6857640"/>
          </a:xfrm>
          <a:prstGeom prst="rect">
            <a:avLst/>
          </a:prstGeom>
          <a:ln>
            <a:noFill/>
          </a:ln>
        </p:spPr>
      </p:pic>
    </p:spTree>
    <p:extLst>
      <p:ext uri="{BB962C8B-B14F-4D97-AF65-F5344CB8AC3E}">
        <p14:creationId xmlns:p14="http://schemas.microsoft.com/office/powerpoint/2010/main" val="5077221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TextShape 1"/>
          <p:cNvSpPr txBox="1"/>
          <p:nvPr/>
        </p:nvSpPr>
        <p:spPr>
          <a:xfrm>
            <a:off x="550288" y="309322"/>
            <a:ext cx="10515360" cy="936104"/>
          </a:xfrm>
          <a:prstGeom prst="rect">
            <a:avLst/>
          </a:prstGeom>
          <a:noFill/>
          <a:ln>
            <a:noFill/>
          </a:ln>
        </p:spPr>
        <p:txBody>
          <a:bodyPr anchor="ctr">
            <a:noAutofit/>
          </a:bodyPr>
          <a:lstStyle/>
          <a:p>
            <a:pPr algn="ctr">
              <a:lnSpc>
                <a:spcPct val="90000"/>
              </a:lnSpc>
            </a:pPr>
            <a:r>
              <a:rPr lang="cs-CZ" sz="3200" b="1" strike="noStrike" spc="-1">
                <a:latin typeface="Calibri" pitchFamily="34" charset="0"/>
                <a:cs typeface="Calibri" pitchFamily="34" charset="0"/>
              </a:rPr>
              <a:t>Marie a Pierre Curieovi – objev nových radioaktivních prvků, polonia a radia</a:t>
            </a:r>
          </a:p>
        </p:txBody>
      </p:sp>
      <p:pic>
        <p:nvPicPr>
          <p:cNvPr id="300" name="Obrázek 3"/>
          <p:cNvPicPr/>
          <p:nvPr/>
        </p:nvPicPr>
        <p:blipFill>
          <a:blip r:embed="rId2" cstate="print"/>
          <a:stretch/>
        </p:blipFill>
        <p:spPr>
          <a:xfrm>
            <a:off x="5807968" y="2678693"/>
            <a:ext cx="5833504" cy="3497387"/>
          </a:xfrm>
          <a:prstGeom prst="rect">
            <a:avLst/>
          </a:prstGeom>
          <a:ln>
            <a:noFill/>
          </a:ln>
        </p:spPr>
      </p:pic>
      <p:sp>
        <p:nvSpPr>
          <p:cNvPr id="301" name="CustomShape 3"/>
          <p:cNvSpPr/>
          <p:nvPr/>
        </p:nvSpPr>
        <p:spPr>
          <a:xfrm>
            <a:off x="5903979" y="5190955"/>
            <a:ext cx="5760640" cy="92187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cs-CZ" b="0" strike="noStrike" spc="-1">
                <a:latin typeface="Calibri"/>
              </a:rPr>
              <a:t>Malé množství radia vyelektrolyzované na tenký měděný plíšek a překryté polyurethanem k zabránění reakce se vzduchem (stříbřitý kov alkalických zemin)</a:t>
            </a:r>
            <a:endParaRPr lang="cs-CZ" b="0" strike="noStrike" spc="-1">
              <a:latin typeface="Arial"/>
            </a:endParaRPr>
          </a:p>
        </p:txBody>
      </p:sp>
      <p:sp>
        <p:nvSpPr>
          <p:cNvPr id="299" name="TextShape 2"/>
          <p:cNvSpPr txBox="1"/>
          <p:nvPr/>
        </p:nvSpPr>
        <p:spPr>
          <a:xfrm>
            <a:off x="6768075" y="3007727"/>
            <a:ext cx="4777387" cy="1224136"/>
          </a:xfrm>
          <a:prstGeom prst="rect">
            <a:avLst/>
          </a:prstGeom>
          <a:noFill/>
          <a:ln>
            <a:noFill/>
          </a:ln>
        </p:spPr>
        <p:txBody>
          <a:bodyPr>
            <a:noAutofit/>
          </a:bodyPr>
          <a:lstStyle/>
          <a:p>
            <a:pPr marL="228600" indent="-228240">
              <a:lnSpc>
                <a:spcPct val="90000"/>
              </a:lnSpc>
              <a:spcBef>
                <a:spcPts val="1001"/>
              </a:spcBef>
              <a:buClr>
                <a:srgbClr val="FFFFFF"/>
              </a:buClr>
              <a:buFont typeface="Arial"/>
              <a:buChar char="•"/>
            </a:pPr>
            <a:r>
              <a:rPr lang="cs-CZ" sz="2400" b="0" strike="noStrike" spc="-1">
                <a:latin typeface="Calibri"/>
              </a:rPr>
              <a:t>Radium dostalo název                         z latinského radius – paprsek.</a:t>
            </a:r>
          </a:p>
          <a:p>
            <a:pPr>
              <a:lnSpc>
                <a:spcPct val="90000"/>
              </a:lnSpc>
              <a:spcBef>
                <a:spcPts val="1001"/>
              </a:spcBef>
            </a:pPr>
            <a:endParaRPr lang="cs-CZ" sz="2800" b="0" strike="noStrike" spc="-1">
              <a:latin typeface="Calibri"/>
            </a:endParaRPr>
          </a:p>
        </p:txBody>
      </p:sp>
      <p:pic>
        <p:nvPicPr>
          <p:cNvPr id="6" name="Obrázek 7"/>
          <p:cNvPicPr/>
          <p:nvPr/>
        </p:nvPicPr>
        <p:blipFill>
          <a:blip r:embed="rId3" cstate="print"/>
          <a:stretch/>
        </p:blipFill>
        <p:spPr>
          <a:xfrm>
            <a:off x="719402" y="2692259"/>
            <a:ext cx="4812324" cy="2115668"/>
          </a:xfrm>
          <a:prstGeom prst="rect">
            <a:avLst/>
          </a:prstGeom>
          <a:ln>
            <a:noFill/>
          </a:ln>
        </p:spPr>
      </p:pic>
      <p:sp>
        <p:nvSpPr>
          <p:cNvPr id="7" name="CustomShape 3"/>
          <p:cNvSpPr/>
          <p:nvPr/>
        </p:nvSpPr>
        <p:spPr>
          <a:xfrm>
            <a:off x="239350" y="4805314"/>
            <a:ext cx="5376597" cy="119887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85840" indent="-285480">
              <a:lnSpc>
                <a:spcPct val="100000"/>
              </a:lnSpc>
              <a:buClr>
                <a:srgbClr val="FFFFFF"/>
              </a:buClr>
              <a:buFont typeface="Arial"/>
              <a:buChar char="•"/>
            </a:pPr>
            <a:r>
              <a:rPr lang="cs-CZ" sz="1800" b="0" strike="noStrike" spc="-1">
                <a:latin typeface="Calibri"/>
              </a:rPr>
              <a:t>POLONIUM (Po)</a:t>
            </a:r>
          </a:p>
          <a:p>
            <a:pPr marL="285840" indent="-285480">
              <a:lnSpc>
                <a:spcPct val="100000"/>
              </a:lnSpc>
              <a:buClr>
                <a:srgbClr val="FFFFFF"/>
              </a:buClr>
              <a:buFont typeface="Arial"/>
              <a:buChar char="•"/>
            </a:pPr>
            <a:r>
              <a:rPr lang="cs-CZ"/>
              <a:t>stříbřitě bílý, silně radioaktivní kov</a:t>
            </a:r>
            <a:endParaRPr lang="cs-CZ" sz="1800" b="0" strike="noStrike" spc="-1">
              <a:latin typeface="Arial"/>
            </a:endParaRPr>
          </a:p>
          <a:p>
            <a:pPr marL="285840" indent="-285480">
              <a:lnSpc>
                <a:spcPct val="100000"/>
              </a:lnSpc>
              <a:buClr>
                <a:srgbClr val="FFFFFF"/>
              </a:buClr>
              <a:buFont typeface="Arial"/>
              <a:buChar char="•"/>
            </a:pPr>
            <a:r>
              <a:rPr lang="cs-CZ" sz="1800" b="0" strike="noStrike" spc="-1">
                <a:latin typeface="Calibri"/>
              </a:rPr>
              <a:t>Existuje </a:t>
            </a:r>
            <a:r>
              <a:rPr lang="cs-CZ" sz="1800" b="0" strike="noStrike" spc="-1">
                <a:solidFill>
                  <a:srgbClr val="FF0000"/>
                </a:solidFill>
                <a:latin typeface="Calibri"/>
              </a:rPr>
              <a:t>42 izotopů </a:t>
            </a:r>
            <a:r>
              <a:rPr lang="cs-CZ" sz="1800" b="0" strike="noStrike" spc="-1">
                <a:latin typeface="Calibri"/>
              </a:rPr>
              <a:t>polonia s atomovou hmotností 194 až 218 (izotopy = liší se počtem neutronů)</a:t>
            </a:r>
            <a:endParaRPr lang="cs-CZ" sz="1800" b="0" strike="noStrike" spc="-1">
              <a:latin typeface="Arial"/>
            </a:endParaRPr>
          </a:p>
        </p:txBody>
      </p:sp>
      <p:sp>
        <p:nvSpPr>
          <p:cNvPr id="8" name="Obdélník 7"/>
          <p:cNvSpPr/>
          <p:nvPr/>
        </p:nvSpPr>
        <p:spPr>
          <a:xfrm>
            <a:off x="407707" y="1245426"/>
            <a:ext cx="10800523" cy="1383969"/>
          </a:xfrm>
          <a:prstGeom prst="rect">
            <a:avLst/>
          </a:prstGeom>
        </p:spPr>
        <p:txBody>
          <a:bodyPr wrap="square">
            <a:spAutoFit/>
          </a:bodyPr>
          <a:lstStyle/>
          <a:p>
            <a:pPr marL="228600" indent="-228240">
              <a:lnSpc>
                <a:spcPct val="90000"/>
              </a:lnSpc>
              <a:spcBef>
                <a:spcPts val="1001"/>
              </a:spcBef>
              <a:buClr>
                <a:srgbClr val="FFFFFF"/>
              </a:buClr>
              <a:buFont typeface="Arial"/>
              <a:buChar char="•"/>
            </a:pPr>
            <a:r>
              <a:rPr lang="cs-CZ" sz="2000" strike="noStrike" spc="-1">
                <a:latin typeface="Calibri"/>
              </a:rPr>
              <a:t>Nejprve identifikovali </a:t>
            </a:r>
            <a:r>
              <a:rPr lang="cs-CZ" sz="3200" b="1" strike="noStrike" spc="-1">
                <a:solidFill>
                  <a:srgbClr val="FF0000"/>
                </a:solidFill>
                <a:latin typeface="Calibri"/>
              </a:rPr>
              <a:t>polonium</a:t>
            </a:r>
            <a:r>
              <a:rPr lang="cs-CZ" sz="2000" b="1" strike="noStrike" spc="-1">
                <a:latin typeface="Calibri"/>
              </a:rPr>
              <a:t>, </a:t>
            </a:r>
            <a:r>
              <a:rPr lang="cs-CZ" sz="2000" strike="noStrike" spc="-1">
                <a:latin typeface="Calibri"/>
              </a:rPr>
              <a:t>které</a:t>
            </a:r>
            <a:r>
              <a:rPr lang="cs-CZ" sz="2000" b="1" strike="noStrike" spc="-1">
                <a:latin typeface="Calibri"/>
              </a:rPr>
              <a:t> </a:t>
            </a:r>
            <a:r>
              <a:rPr lang="cs-CZ" sz="2000" b="0" strike="noStrike" spc="-1">
                <a:latin typeface="Calibri"/>
              </a:rPr>
              <a:t>bylo </a:t>
            </a:r>
            <a:r>
              <a:rPr lang="cs-CZ" sz="2800" b="1" strike="noStrike" spc="-1">
                <a:solidFill>
                  <a:srgbClr val="FF0000"/>
                </a:solidFill>
                <a:latin typeface="Calibri"/>
              </a:rPr>
              <a:t>150x</a:t>
            </a:r>
            <a:r>
              <a:rPr lang="cs-CZ" sz="2000" b="1" strike="noStrike" spc="-1">
                <a:solidFill>
                  <a:srgbClr val="FF0000"/>
                </a:solidFill>
                <a:latin typeface="Calibri"/>
              </a:rPr>
              <a:t> radioaktivnější </a:t>
            </a:r>
            <a:r>
              <a:rPr lang="cs-CZ" sz="2000" b="0" strike="noStrike" spc="-1">
                <a:latin typeface="Calibri"/>
              </a:rPr>
              <a:t>než uran.</a:t>
            </a:r>
          </a:p>
          <a:p>
            <a:pPr marL="228600" indent="-228240">
              <a:lnSpc>
                <a:spcPct val="90000"/>
              </a:lnSpc>
              <a:spcBef>
                <a:spcPts val="1001"/>
              </a:spcBef>
              <a:buClr>
                <a:srgbClr val="FFFFFF"/>
              </a:buClr>
              <a:buFont typeface="Arial"/>
              <a:buChar char="•"/>
            </a:pPr>
            <a:r>
              <a:rPr lang="cs-CZ" sz="2000" b="0" strike="noStrike" spc="-1">
                <a:latin typeface="Calibri"/>
              </a:rPr>
              <a:t>Později ještě objevili </a:t>
            </a:r>
            <a:r>
              <a:rPr lang="cs-CZ" sz="3200" b="1" strike="noStrike" spc="-1">
                <a:solidFill>
                  <a:srgbClr val="FF0000"/>
                </a:solidFill>
                <a:latin typeface="Calibri"/>
              </a:rPr>
              <a:t>radium</a:t>
            </a:r>
            <a:r>
              <a:rPr lang="cs-CZ" sz="2000" b="0" strike="noStrike" spc="-1">
                <a:latin typeface="Calibri"/>
              </a:rPr>
              <a:t>, jehož aktivita byla </a:t>
            </a:r>
            <a:r>
              <a:rPr lang="cs-CZ" sz="2000" b="1" strike="noStrike" spc="-1">
                <a:solidFill>
                  <a:srgbClr val="FF0000"/>
                </a:solidFill>
                <a:latin typeface="Calibri"/>
              </a:rPr>
              <a:t>dokonce </a:t>
            </a:r>
            <a:r>
              <a:rPr lang="cs-CZ" sz="2800" b="1" strike="noStrike" spc="-1">
                <a:solidFill>
                  <a:srgbClr val="FF0000"/>
                </a:solidFill>
                <a:latin typeface="Calibri"/>
              </a:rPr>
              <a:t>900x</a:t>
            </a:r>
            <a:r>
              <a:rPr lang="cs-CZ" sz="2000" b="1" strike="noStrike" spc="-1">
                <a:solidFill>
                  <a:srgbClr val="FF0000"/>
                </a:solidFill>
                <a:latin typeface="Calibri"/>
              </a:rPr>
              <a:t> </a:t>
            </a:r>
            <a:r>
              <a:rPr lang="cs-CZ" sz="2000" b="0" strike="noStrike" spc="-1">
                <a:latin typeface="Calibri"/>
              </a:rPr>
              <a:t>vyšší než u uranu. Proto ho také pojmenovali „radium“ = zářící</a:t>
            </a:r>
          </a:p>
        </p:txBody>
      </p:sp>
      <p:pic>
        <p:nvPicPr>
          <p:cNvPr id="59396" name="Picture 4" descr="Image result for polonium"/>
          <p:cNvPicPr>
            <a:picLocks noChangeAspect="1" noChangeArrowheads="1"/>
          </p:cNvPicPr>
          <p:nvPr/>
        </p:nvPicPr>
        <p:blipFill>
          <a:blip r:embed="rId4" cstate="print"/>
          <a:srcRect/>
          <a:stretch>
            <a:fillRect/>
          </a:stretch>
        </p:blipFill>
        <p:spPr bwMode="auto">
          <a:xfrm>
            <a:off x="719403" y="2719695"/>
            <a:ext cx="1056117" cy="792088"/>
          </a:xfrm>
          <a:prstGeom prst="rect">
            <a:avLst/>
          </a:prstGeom>
          <a:noFill/>
        </p:spPr>
      </p:pic>
      <p:pic>
        <p:nvPicPr>
          <p:cNvPr id="59398" name="Picture 6" descr="Image result for radium"/>
          <p:cNvPicPr>
            <a:picLocks noChangeAspect="1" noChangeArrowheads="1"/>
          </p:cNvPicPr>
          <p:nvPr/>
        </p:nvPicPr>
        <p:blipFill>
          <a:blip r:embed="rId5" cstate="print"/>
          <a:srcRect/>
          <a:stretch>
            <a:fillRect/>
          </a:stretch>
        </p:blipFill>
        <p:spPr bwMode="auto">
          <a:xfrm>
            <a:off x="5807968" y="2719695"/>
            <a:ext cx="1056117" cy="792088"/>
          </a:xfrm>
          <a:prstGeom prst="rect">
            <a:avLst/>
          </a:prstGeom>
          <a:noFill/>
        </p:spPr>
      </p:pic>
      <p:sp>
        <p:nvSpPr>
          <p:cNvPr id="12" name="Obdélník 11"/>
          <p:cNvSpPr/>
          <p:nvPr/>
        </p:nvSpPr>
        <p:spPr>
          <a:xfrm>
            <a:off x="5058889" y="6320096"/>
            <a:ext cx="6845080" cy="369332"/>
          </a:xfrm>
          <a:prstGeom prst="rect">
            <a:avLst/>
          </a:prstGeom>
        </p:spPr>
        <p:txBody>
          <a:bodyPr wrap="square">
            <a:spAutoFit/>
          </a:bodyPr>
          <a:lstStyle/>
          <a:p>
            <a:r>
              <a:rPr lang="cs-CZ" spc="-1">
                <a:solidFill>
                  <a:srgbClr val="FF0000"/>
                </a:solidFill>
                <a:latin typeface="Calibri"/>
              </a:rPr>
              <a:t>34 známých radioaktivních izotopů</a:t>
            </a:r>
            <a:r>
              <a:rPr lang="cs-CZ" spc="-1">
                <a:latin typeface="Calibri"/>
              </a:rPr>
              <a:t>, s nukleonovými čísly 201 až 234</a:t>
            </a:r>
            <a:r>
              <a:rPr lang="cs-CZ"/>
              <a:t> </a:t>
            </a:r>
            <a:endParaRPr lang="cs-CZ" spc="-1">
              <a:latin typeface="Calibri"/>
            </a:endParaRPr>
          </a:p>
        </p:txBody>
      </p:sp>
      <p:sp>
        <p:nvSpPr>
          <p:cNvPr id="13" name="TextovéPole 12"/>
          <p:cNvSpPr txBox="1"/>
          <p:nvPr/>
        </p:nvSpPr>
        <p:spPr>
          <a:xfrm>
            <a:off x="7056107" y="2719695"/>
            <a:ext cx="1453155" cy="369332"/>
          </a:xfrm>
          <a:prstGeom prst="rect">
            <a:avLst/>
          </a:prstGeom>
          <a:noFill/>
        </p:spPr>
        <p:txBody>
          <a:bodyPr wrap="none" rtlCol="0">
            <a:spAutoFit/>
          </a:bodyPr>
          <a:lstStyle/>
          <a:p>
            <a:r>
              <a:rPr lang="cs-CZ" b="1">
                <a:solidFill>
                  <a:srgbClr val="FF0000"/>
                </a:solidFill>
              </a:rPr>
              <a:t>Tm = 1600 let</a:t>
            </a:r>
          </a:p>
        </p:txBody>
      </p:sp>
      <p:sp>
        <p:nvSpPr>
          <p:cNvPr id="14" name="TextovéPole 13"/>
          <p:cNvSpPr txBox="1"/>
          <p:nvPr/>
        </p:nvSpPr>
        <p:spPr>
          <a:xfrm>
            <a:off x="1871531" y="2719695"/>
            <a:ext cx="1181093" cy="369332"/>
          </a:xfrm>
          <a:prstGeom prst="rect">
            <a:avLst/>
          </a:prstGeom>
          <a:noFill/>
        </p:spPr>
        <p:txBody>
          <a:bodyPr wrap="none" rtlCol="0">
            <a:spAutoFit/>
          </a:bodyPr>
          <a:lstStyle/>
          <a:p>
            <a:r>
              <a:rPr lang="cs-CZ" b="1">
                <a:solidFill>
                  <a:srgbClr val="FF0000"/>
                </a:solidFill>
              </a:rPr>
              <a:t>Tm 124 let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Shape 1"/>
          <p:cNvSpPr txBox="1"/>
          <p:nvPr/>
        </p:nvSpPr>
        <p:spPr>
          <a:xfrm>
            <a:off x="1039955" y="-27384"/>
            <a:ext cx="10515360" cy="1080120"/>
          </a:xfrm>
          <a:prstGeom prst="rect">
            <a:avLst/>
          </a:prstGeom>
          <a:noFill/>
          <a:ln>
            <a:noFill/>
          </a:ln>
        </p:spPr>
        <p:txBody>
          <a:bodyPr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l-PL" sz="4400" b="1" i="0" u="none" strike="noStrike" kern="1200" cap="none" spc="-1" normalizeH="0" baseline="0" noProof="0" dirty="0">
                <a:ln>
                  <a:noFill/>
                </a:ln>
                <a:solidFill>
                  <a:srgbClr val="000000"/>
                </a:solidFill>
                <a:effectLst/>
                <a:uLnTx/>
                <a:uFillTx/>
                <a:latin typeface="Calibri Light"/>
              </a:rPr>
              <a:t>Maria Curie-Skłodowska</a:t>
            </a:r>
            <a:endParaRPr kumimoji="0" lang="cs-CZ" sz="4400" b="0" i="0" u="none" strike="noStrike" kern="1200" cap="none" spc="-1" normalizeH="0" baseline="0" noProof="0" dirty="0">
              <a:ln>
                <a:noFill/>
              </a:ln>
              <a:solidFill>
                <a:srgbClr val="000000"/>
              </a:solidFill>
              <a:effectLst/>
              <a:uLnTx/>
              <a:uFillTx/>
              <a:latin typeface="Calibri"/>
            </a:endParaRPr>
          </a:p>
        </p:txBody>
      </p:sp>
      <p:sp>
        <p:nvSpPr>
          <p:cNvPr id="368" name="TextShape 2"/>
          <p:cNvSpPr txBox="1"/>
          <p:nvPr/>
        </p:nvSpPr>
        <p:spPr>
          <a:xfrm>
            <a:off x="838320" y="908720"/>
            <a:ext cx="10515360" cy="2677628"/>
          </a:xfrm>
          <a:prstGeom prst="rect">
            <a:avLst/>
          </a:prstGeom>
          <a:noFill/>
          <a:ln>
            <a:noFill/>
          </a:ln>
        </p:spPr>
        <p:txBody>
          <a:bodyPr>
            <a:normAutofit fontScale="67500" lnSpcReduction="20000"/>
          </a:bodyPr>
          <a:lstStyle/>
          <a:p>
            <a:pPr marL="228600" marR="0" lvl="0" indent="-228240" algn="l" defTabSz="914400" rtl="0" eaLnBrk="1" fontAlgn="auto" latinLnBrk="0" hangingPunct="1">
              <a:lnSpc>
                <a:spcPct val="120000"/>
              </a:lnSpc>
              <a:spcBef>
                <a:spcPts val="600"/>
              </a:spcBef>
              <a:spcAft>
                <a:spcPts val="0"/>
              </a:spcAft>
              <a:buClr>
                <a:srgbClr val="000000"/>
              </a:buClr>
              <a:buSzTx/>
              <a:buFont typeface="Arial"/>
              <a:buChar char="•"/>
              <a:tabLst/>
              <a:defRPr/>
            </a:pPr>
            <a:r>
              <a:rPr kumimoji="0" lang="cs-CZ" sz="2800" b="0" i="0" u="none" strike="noStrike" kern="1200" cap="none" spc="-1" normalizeH="0" baseline="0" noProof="0" dirty="0">
                <a:ln>
                  <a:noFill/>
                </a:ln>
                <a:solidFill>
                  <a:srgbClr val="000000"/>
                </a:solidFill>
                <a:effectLst/>
                <a:uLnTx/>
                <a:uFillTx/>
                <a:latin typeface="Calibri"/>
              </a:rPr>
              <a:t>Během I. sv. války prosadila zřízení </a:t>
            </a:r>
            <a:r>
              <a:rPr kumimoji="0" lang="cs-CZ" sz="2800" b="1" i="0" u="none" strike="noStrike" kern="1200" cap="none" spc="-1" normalizeH="0" baseline="0" noProof="0" dirty="0">
                <a:ln>
                  <a:noFill/>
                </a:ln>
                <a:solidFill>
                  <a:srgbClr val="FF0000"/>
                </a:solidFill>
                <a:effectLst/>
                <a:uLnTx/>
                <a:uFillTx/>
                <a:latin typeface="Calibri"/>
              </a:rPr>
              <a:t>polních rentgenologických stanic</a:t>
            </a:r>
            <a:r>
              <a:rPr kumimoji="0" lang="cs-CZ" sz="2800" b="0" i="0" u="none" strike="noStrike" kern="1200" cap="none" spc="-1" normalizeH="0" baseline="0" noProof="0" dirty="0">
                <a:ln>
                  <a:noFill/>
                </a:ln>
                <a:solidFill>
                  <a:srgbClr val="000000"/>
                </a:solidFill>
                <a:effectLst/>
                <a:uLnTx/>
                <a:uFillTx/>
                <a:latin typeface="Calibri"/>
              </a:rPr>
              <a:t>, které z pozice vedoucího vojenské lékařské buňky organizovala a řídila. Tyto stanice vyšetřily </a:t>
            </a:r>
            <a:r>
              <a:rPr kumimoji="0" lang="cs-CZ" sz="2800" b="1" i="0" u="sng" strike="noStrike" kern="1200" cap="none" spc="-1" normalizeH="0" baseline="0" noProof="0" dirty="0">
                <a:ln>
                  <a:noFill/>
                </a:ln>
                <a:solidFill>
                  <a:srgbClr val="000000"/>
                </a:solidFill>
                <a:effectLst/>
                <a:uLnTx/>
                <a:uFillTx/>
                <a:latin typeface="Calibri"/>
              </a:rPr>
              <a:t>více než 3.000.000 miliony případů zranění </a:t>
            </a:r>
            <a:r>
              <a:rPr kumimoji="0" lang="cs-CZ" sz="2800" b="0" i="0" u="none" strike="noStrike" kern="1200" cap="none" spc="-1" normalizeH="0" baseline="0" noProof="0" dirty="0">
                <a:ln>
                  <a:noFill/>
                </a:ln>
                <a:solidFill>
                  <a:srgbClr val="000000"/>
                </a:solidFill>
                <a:effectLst/>
                <a:uLnTx/>
                <a:uFillTx/>
                <a:latin typeface="Calibri"/>
              </a:rPr>
              <a:t>vojáků.</a:t>
            </a:r>
          </a:p>
          <a:p>
            <a:pPr marL="228600" marR="0" lvl="0" indent="-228240" algn="l" defTabSz="914400" rtl="0" eaLnBrk="1" fontAlgn="auto" latinLnBrk="0" hangingPunct="1">
              <a:lnSpc>
                <a:spcPct val="120000"/>
              </a:lnSpc>
              <a:spcBef>
                <a:spcPts val="600"/>
              </a:spcBef>
              <a:spcAft>
                <a:spcPts val="0"/>
              </a:spcAft>
              <a:buClr>
                <a:srgbClr val="000000"/>
              </a:buClr>
              <a:buSzTx/>
              <a:buFont typeface="Arial"/>
              <a:buChar char="•"/>
              <a:tabLst/>
              <a:defRPr/>
            </a:pPr>
            <a:r>
              <a:rPr kumimoji="0" lang="cs-CZ" sz="2800" b="0" i="0" u="none" strike="noStrike" kern="1200" cap="none" spc="-1" normalizeH="0" baseline="0" noProof="0" dirty="0">
                <a:ln>
                  <a:noFill/>
                </a:ln>
                <a:solidFill>
                  <a:srgbClr val="000000"/>
                </a:solidFill>
                <a:effectLst/>
                <a:uLnTx/>
                <a:uFillTx/>
                <a:latin typeface="Calibri"/>
              </a:rPr>
              <a:t>Po válce cestovala po světě a </a:t>
            </a:r>
            <a:r>
              <a:rPr kumimoji="0" lang="cs-CZ" sz="2800" b="1" i="0" u="none" strike="noStrike" kern="1200" cap="none" spc="-1" normalizeH="0" baseline="0" noProof="0" dirty="0">
                <a:ln>
                  <a:noFill/>
                </a:ln>
                <a:solidFill>
                  <a:srgbClr val="FF0000"/>
                </a:solidFill>
                <a:effectLst/>
                <a:uLnTx/>
                <a:uFillTx/>
                <a:latin typeface="Calibri"/>
              </a:rPr>
              <a:t>iniciovala zakládání Ústavů pro léčbu rakoviny</a:t>
            </a:r>
            <a:r>
              <a:rPr kumimoji="0" lang="cs-CZ" sz="2800" b="0" i="0" u="none" strike="noStrike" kern="1200" cap="none" spc="-1" normalizeH="0" baseline="0" noProof="0" dirty="0">
                <a:ln>
                  <a:noFill/>
                </a:ln>
                <a:solidFill>
                  <a:srgbClr val="000000"/>
                </a:solidFill>
                <a:effectLst/>
                <a:uLnTx/>
                <a:uFillTx/>
                <a:latin typeface="Calibri"/>
              </a:rPr>
              <a:t>. V této době patří mezi její žáky </a:t>
            </a:r>
            <a:r>
              <a:rPr kumimoji="0" lang="cs-CZ" sz="2800" b="1" i="0" u="sng" strike="noStrike" kern="1200" cap="none" spc="-1" normalizeH="0" baseline="0" noProof="0" dirty="0">
                <a:ln>
                  <a:noFill/>
                </a:ln>
                <a:solidFill>
                  <a:srgbClr val="000000"/>
                </a:solidFill>
                <a:effectLst/>
                <a:uLnTx/>
                <a:uFillTx/>
                <a:latin typeface="Calibri"/>
              </a:rPr>
              <a:t>František Běhounek </a:t>
            </a:r>
            <a:r>
              <a:rPr kumimoji="0" lang="cs-CZ" sz="2800" b="0" i="0" u="sng" strike="noStrike" kern="1200" cap="none" spc="-1" normalizeH="0" baseline="0" noProof="0" dirty="0">
                <a:ln>
                  <a:noFill/>
                </a:ln>
                <a:solidFill>
                  <a:srgbClr val="000000"/>
                </a:solidFill>
                <a:effectLst/>
                <a:uLnTx/>
                <a:uFillTx/>
                <a:latin typeface="Calibri"/>
              </a:rPr>
              <a:t>– zakladatel československé atomové fyziky</a:t>
            </a:r>
            <a:r>
              <a:rPr kumimoji="0" lang="cs-CZ" sz="2800" b="0" i="0" u="none" strike="noStrike" kern="1200" cap="none" spc="-1" normalizeH="0" baseline="0" noProof="0" dirty="0">
                <a:ln>
                  <a:noFill/>
                </a:ln>
                <a:solidFill>
                  <a:srgbClr val="000000"/>
                </a:solidFill>
                <a:effectLst/>
                <a:uLnTx/>
                <a:uFillTx/>
                <a:latin typeface="Calibri"/>
              </a:rPr>
              <a:t>. V roce </a:t>
            </a:r>
            <a:r>
              <a:rPr kumimoji="0" lang="cs-CZ" sz="2800" b="1" i="0" u="none" strike="noStrike" kern="1200" cap="none" spc="-1" normalizeH="0" baseline="0" noProof="0" dirty="0">
                <a:ln>
                  <a:noFill/>
                </a:ln>
                <a:solidFill>
                  <a:srgbClr val="000000"/>
                </a:solidFill>
                <a:effectLst/>
                <a:uLnTx/>
                <a:uFillTx/>
                <a:latin typeface="Calibri"/>
              </a:rPr>
              <a:t>1925</a:t>
            </a:r>
            <a:r>
              <a:rPr kumimoji="0" lang="cs-CZ" sz="2800" b="0" i="0" u="none" strike="noStrike" kern="1200" cap="none" spc="-1" normalizeH="0" baseline="0" noProof="0" dirty="0">
                <a:ln>
                  <a:noFill/>
                </a:ln>
                <a:solidFill>
                  <a:srgbClr val="000000"/>
                </a:solidFill>
                <a:effectLst/>
                <a:uLnTx/>
                <a:uFillTx/>
                <a:latin typeface="Calibri"/>
              </a:rPr>
              <a:t> Marie Curie-</a:t>
            </a:r>
            <a:r>
              <a:rPr kumimoji="0" lang="cs-CZ" sz="2800" b="0" i="0" u="none" strike="noStrike" kern="1200" cap="none" spc="-1" normalizeH="0" baseline="0" noProof="0" dirty="0" err="1">
                <a:ln>
                  <a:noFill/>
                </a:ln>
                <a:solidFill>
                  <a:srgbClr val="000000"/>
                </a:solidFill>
                <a:effectLst/>
                <a:uLnTx/>
                <a:uFillTx/>
                <a:latin typeface="Calibri"/>
              </a:rPr>
              <a:t>Sklodowská</a:t>
            </a:r>
            <a:r>
              <a:rPr kumimoji="0" lang="cs-CZ" sz="2800" b="0" i="0" u="none" strike="noStrike" kern="1200" cap="none" spc="-1" normalizeH="0" baseline="0" noProof="0" dirty="0">
                <a:ln>
                  <a:noFill/>
                </a:ln>
                <a:solidFill>
                  <a:srgbClr val="000000"/>
                </a:solidFill>
                <a:effectLst/>
                <a:uLnTx/>
                <a:uFillTx/>
                <a:latin typeface="Calibri"/>
              </a:rPr>
              <a:t> </a:t>
            </a:r>
            <a:r>
              <a:rPr kumimoji="0" lang="cs-CZ" sz="2800" b="1" i="0" u="none" strike="noStrike" kern="1200" cap="none" spc="-1" normalizeH="0" baseline="0" noProof="0" dirty="0">
                <a:ln>
                  <a:noFill/>
                </a:ln>
                <a:solidFill>
                  <a:srgbClr val="000000"/>
                </a:solidFill>
                <a:effectLst/>
                <a:uLnTx/>
                <a:uFillTx/>
                <a:latin typeface="Calibri"/>
              </a:rPr>
              <a:t>navštěvuje město, které stálo na počátku její vědecké kariéry – Jáchymov</a:t>
            </a:r>
            <a:r>
              <a:rPr kumimoji="0" lang="cs-CZ" sz="2800" b="0" i="0" u="none" strike="noStrike" kern="1200" cap="none" spc="-1" normalizeH="0" baseline="0" noProof="0" dirty="0">
                <a:ln>
                  <a:noFill/>
                </a:ln>
                <a:solidFill>
                  <a:srgbClr val="000000"/>
                </a:solidFill>
                <a:effectLst/>
                <a:uLnTx/>
                <a:uFillTx/>
                <a:latin typeface="Calibri"/>
              </a:rPr>
              <a:t>. Zde sfárala do dolu Svornost a navštívila i lázně. Zde prokázala neúčinnost pitných kúr a naopak vhodnost koupelí v radiové vodě.</a:t>
            </a:r>
          </a:p>
        </p:txBody>
      </p:sp>
      <p:pic>
        <p:nvPicPr>
          <p:cNvPr id="77826" name="Picture 2" descr="https://images.ctfassets.net/eqlypemzu8y5/6DVCp4U7QIuTWABLJpZaHB/d546898955c56dafd3417286c7227df8/MCurie_DISCOVERY_asset10_downsaved.jpg?w=1000&amp;fm=jpg&amp;fl=progressive&amp;q=90"/>
          <p:cNvPicPr>
            <a:picLocks noChangeAspect="1" noChangeArrowheads="1"/>
          </p:cNvPicPr>
          <p:nvPr/>
        </p:nvPicPr>
        <p:blipFill>
          <a:blip r:embed="rId2" cstate="print"/>
          <a:srcRect/>
          <a:stretch>
            <a:fillRect/>
          </a:stretch>
        </p:blipFill>
        <p:spPr bwMode="auto">
          <a:xfrm>
            <a:off x="5316041" y="3155950"/>
            <a:ext cx="6013019" cy="2980955"/>
          </a:xfrm>
          <a:prstGeom prst="rect">
            <a:avLst/>
          </a:prstGeom>
          <a:noFill/>
        </p:spPr>
      </p:pic>
      <p:sp>
        <p:nvSpPr>
          <p:cNvPr id="5" name="Obdélník 4"/>
          <p:cNvSpPr/>
          <p:nvPr/>
        </p:nvSpPr>
        <p:spPr>
          <a:xfrm>
            <a:off x="863921" y="3474233"/>
            <a:ext cx="4313719" cy="2662267"/>
          </a:xfrm>
          <a:prstGeom prst="rect">
            <a:avLst/>
          </a:prstGeom>
        </p:spPr>
        <p:txBody>
          <a:bodyPr wrap="square">
            <a:spAutoFit/>
          </a:bodyPr>
          <a:lstStyle/>
          <a:p>
            <a:pPr marL="228600" marR="0" lvl="0" indent="-228240" algn="l" defTabSz="914400" rtl="0" eaLnBrk="1" fontAlgn="auto" latinLnBrk="0" hangingPunct="1">
              <a:lnSpc>
                <a:spcPct val="100000"/>
              </a:lnSpc>
              <a:spcBef>
                <a:spcPts val="600"/>
              </a:spcBef>
              <a:spcAft>
                <a:spcPts val="0"/>
              </a:spcAft>
              <a:buClr>
                <a:srgbClr val="000000"/>
              </a:buClr>
              <a:buSzTx/>
              <a:buFont typeface="Arial"/>
              <a:buChar char="•"/>
              <a:tabLst/>
              <a:defRPr/>
            </a:pPr>
            <a:r>
              <a:rPr kumimoji="0" lang="cs-CZ" sz="1800" b="0" i="0" u="none" strike="noStrike" kern="1200" cap="none" spc="-1" normalizeH="0" baseline="0" noProof="0" dirty="0">
                <a:ln>
                  <a:noFill/>
                </a:ln>
                <a:solidFill>
                  <a:srgbClr val="000000"/>
                </a:solidFill>
                <a:effectLst/>
                <a:uLnTx/>
                <a:uFillTx/>
                <a:latin typeface="Calibri"/>
              </a:rPr>
              <a:t>Zemřela v nemocnici </a:t>
            </a:r>
            <a:r>
              <a:rPr kumimoji="0" lang="cs-CZ" sz="1800" b="0" i="0" u="none" strike="noStrike" kern="1200" cap="none" spc="-1" normalizeH="0" baseline="0" noProof="0" dirty="0" err="1">
                <a:ln>
                  <a:noFill/>
                </a:ln>
                <a:solidFill>
                  <a:srgbClr val="000000"/>
                </a:solidFill>
                <a:effectLst/>
                <a:uLnTx/>
                <a:uFillTx/>
                <a:latin typeface="Calibri"/>
              </a:rPr>
              <a:t>Sallanches</a:t>
            </a:r>
            <a:r>
              <a:rPr kumimoji="0" lang="cs-CZ" sz="1800" b="0" i="0" u="none" strike="noStrike" kern="1200" cap="none" spc="-1" normalizeH="0" baseline="0" noProof="0" dirty="0">
                <a:ln>
                  <a:noFill/>
                </a:ln>
                <a:solidFill>
                  <a:srgbClr val="000000"/>
                </a:solidFill>
                <a:effectLst/>
                <a:uLnTx/>
                <a:uFillTx/>
                <a:latin typeface="Calibri"/>
              </a:rPr>
              <a:t> v </a:t>
            </a:r>
            <a:r>
              <a:rPr kumimoji="0" lang="cs-CZ" sz="1800" b="0" i="0" u="none" strike="noStrike" kern="1200" cap="none" spc="-1" normalizeH="0" baseline="0" noProof="0" dirty="0" err="1">
                <a:ln>
                  <a:noFill/>
                </a:ln>
                <a:solidFill>
                  <a:srgbClr val="000000"/>
                </a:solidFill>
                <a:effectLst/>
                <a:uLnTx/>
                <a:uFillTx/>
                <a:latin typeface="Calibri"/>
              </a:rPr>
              <a:t>Savoy</a:t>
            </a:r>
            <a:r>
              <a:rPr kumimoji="0" lang="cs-CZ" sz="1800" b="0" i="0" u="none" strike="noStrike" kern="1200" cap="none" spc="-1" normalizeH="0" baseline="0" noProof="0" dirty="0">
                <a:ln>
                  <a:noFill/>
                </a:ln>
                <a:solidFill>
                  <a:srgbClr val="000000"/>
                </a:solidFill>
                <a:effectLst/>
                <a:uLnTx/>
                <a:uFillTx/>
                <a:latin typeface="Calibri"/>
              </a:rPr>
              <a:t>  u Paříže (1934, 67 let) </a:t>
            </a:r>
            <a:r>
              <a:rPr kumimoji="0" lang="cs-CZ" sz="1800" b="1" i="0" u="none" strike="noStrike" kern="1200" cap="none" spc="-1" normalizeH="0" baseline="0" noProof="0" dirty="0">
                <a:ln>
                  <a:noFill/>
                </a:ln>
                <a:solidFill>
                  <a:srgbClr val="000000"/>
                </a:solidFill>
                <a:effectLst/>
                <a:uLnTx/>
                <a:uFillTx/>
                <a:latin typeface="Calibri"/>
              </a:rPr>
              <a:t>na </a:t>
            </a:r>
            <a:r>
              <a:rPr kumimoji="0" lang="cs-CZ" sz="1800" b="1" i="0" u="sng" strike="noStrike" kern="1200" cap="none" spc="-1" normalizeH="0" baseline="0" noProof="0" dirty="0">
                <a:ln>
                  <a:noFill/>
                </a:ln>
                <a:solidFill>
                  <a:srgbClr val="000000"/>
                </a:solidFill>
                <a:effectLst/>
                <a:uLnTx/>
                <a:uFillTx/>
                <a:latin typeface="Calibri"/>
              </a:rPr>
              <a:t>aplastickou anémii</a:t>
            </a:r>
            <a:r>
              <a:rPr kumimoji="0" lang="cs-CZ" sz="1800" b="1" i="0" u="none" strike="noStrike" kern="1200" cap="none" spc="-1" normalizeH="0" baseline="0" noProof="0" dirty="0">
                <a:ln>
                  <a:noFill/>
                </a:ln>
                <a:solidFill>
                  <a:srgbClr val="000000"/>
                </a:solidFill>
                <a:effectLst/>
                <a:uLnTx/>
                <a:uFillTx/>
                <a:latin typeface="Calibri"/>
              </a:rPr>
              <a:t>, kterou si pravděpodobně přivodila absolutní absencí ochranných opatření při práci s radioaktivními látkami</a:t>
            </a:r>
            <a:r>
              <a:rPr kumimoji="0" lang="cs-CZ" sz="1800" b="0" i="0" u="none" strike="noStrike" kern="1200" cap="none" spc="-1" normalizeH="0" baseline="0" noProof="0" dirty="0">
                <a:ln>
                  <a:noFill/>
                </a:ln>
                <a:solidFill>
                  <a:srgbClr val="000000"/>
                </a:solidFill>
                <a:effectLst/>
                <a:uLnTx/>
                <a:uFillTx/>
                <a:latin typeface="Calibri"/>
              </a:rPr>
              <a:t>.</a:t>
            </a:r>
          </a:p>
          <a:p>
            <a:pPr marL="228600" marR="0" lvl="0" indent="-228240" algn="l" defTabSz="914400" rtl="0" eaLnBrk="1" fontAlgn="auto" latinLnBrk="0" hangingPunct="1">
              <a:lnSpc>
                <a:spcPct val="100000"/>
              </a:lnSpc>
              <a:spcBef>
                <a:spcPts val="600"/>
              </a:spcBef>
              <a:spcAft>
                <a:spcPts val="0"/>
              </a:spcAft>
              <a:buClr>
                <a:srgbClr val="000000"/>
              </a:buClr>
              <a:buSzTx/>
              <a:buFont typeface="Arial"/>
              <a:buChar char="•"/>
              <a:tabLst/>
              <a:defRPr/>
            </a:pPr>
            <a:r>
              <a:rPr kumimoji="0" lang="cs-CZ" sz="1800" b="0" i="0" u="none" strike="noStrike" kern="1200" cap="none" spc="-1" normalizeH="0" baseline="0" noProof="0" dirty="0">
                <a:ln>
                  <a:noFill/>
                </a:ln>
                <a:solidFill>
                  <a:srgbClr val="000000"/>
                </a:solidFill>
                <a:effectLst/>
                <a:uLnTx/>
                <a:uFillTx/>
                <a:latin typeface="Calibri"/>
              </a:rPr>
              <a:t>Pro zásluhy na poli vědy byly její ostatky v roce 1995 slavnostně přeneseny do pařížského Panteonu.</a:t>
            </a:r>
          </a:p>
        </p:txBody>
      </p:sp>
      <p:sp>
        <p:nvSpPr>
          <p:cNvPr id="6" name="Obdélník 5"/>
          <p:cNvSpPr/>
          <p:nvPr/>
        </p:nvSpPr>
        <p:spPr>
          <a:xfrm>
            <a:off x="5327915" y="6181072"/>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rPr>
              <a:t>Marie Curie driving the Renault car that she converted into a radiological unit during the first World War, 1917</a:t>
            </a:r>
            <a:endParaRPr kumimoji="0" lang="cs-CZ" sz="12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7434999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 name="TextShape 1"/>
          <p:cNvSpPr txBox="1"/>
          <p:nvPr/>
        </p:nvSpPr>
        <p:spPr>
          <a:xfrm>
            <a:off x="5069940" y="19684"/>
            <a:ext cx="6172200" cy="18288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cs-CZ" sz="3400" b="1" strike="noStrike" spc="-1">
                <a:latin typeface="+mj-lt"/>
                <a:ea typeface="+mj-ea"/>
                <a:cs typeface="+mj-cs"/>
              </a:rPr>
              <a:t>Prvenství Marie Curie-Skłodowské, </a:t>
            </a:r>
            <a:r>
              <a:rPr lang="cs-CZ" sz="3400" b="0" strike="noStrike" spc="-1">
                <a:latin typeface="+mj-lt"/>
                <a:ea typeface="+mj-ea"/>
                <a:cs typeface="+mj-cs"/>
              </a:rPr>
              <a:t>7. 11. 1867 - 4. 7. 1934</a:t>
            </a:r>
            <a:br>
              <a:rPr lang="cs-CZ" sz="3400">
                <a:latin typeface="+mj-lt"/>
                <a:ea typeface="+mj-ea"/>
                <a:cs typeface="+mj-cs"/>
              </a:rPr>
            </a:br>
            <a:endParaRPr lang="cs-CZ" sz="3400" b="0" strike="noStrike" spc="-1">
              <a:latin typeface="+mj-lt"/>
              <a:ea typeface="+mj-ea"/>
              <a:cs typeface="+mj-cs"/>
            </a:endParaRPr>
          </a:p>
        </p:txBody>
      </p:sp>
      <p:pic>
        <p:nvPicPr>
          <p:cNvPr id="366" name="Obrázek 3"/>
          <p:cNvPicPr/>
          <p:nvPr/>
        </p:nvPicPr>
        <p:blipFill rotWithShape="1">
          <a:blip r:embed="rId2" cstate="print"/>
          <a:srcRect l="9447" r="8281"/>
          <a:stretch/>
        </p:blipFill>
        <p:spPr>
          <a:xfrm>
            <a:off x="21" y="10"/>
            <a:ext cx="4358620" cy="6857990"/>
          </a:xfrm>
          <a:prstGeom prst="rect">
            <a:avLst/>
          </a:prstGeom>
        </p:spPr>
      </p:pic>
      <p:sp>
        <p:nvSpPr>
          <p:cNvPr id="365" name="TextShape 2"/>
          <p:cNvSpPr txBox="1"/>
          <p:nvPr/>
        </p:nvSpPr>
        <p:spPr>
          <a:xfrm>
            <a:off x="4470400" y="1310640"/>
            <a:ext cx="7589520" cy="5182236"/>
          </a:xfrm>
          <a:prstGeom prst="rect">
            <a:avLst/>
          </a:prstGeom>
        </p:spPr>
        <p:txBody>
          <a:bodyPr vert="horz" lIns="91440" tIns="45720" rIns="91440" bIns="45720" rtlCol="0">
            <a:noAutofit/>
          </a:bodyPr>
          <a:lstStyle/>
          <a:p>
            <a:pPr marL="285750" indent="-285750">
              <a:lnSpc>
                <a:spcPct val="90000"/>
              </a:lnSpc>
              <a:spcBef>
                <a:spcPts val="600"/>
              </a:spcBef>
              <a:buClr>
                <a:srgbClr val="FF0000"/>
              </a:buClr>
              <a:buFont typeface="Arial" panose="020B0604020202020204" pitchFamily="34" charset="0"/>
              <a:buChar char="•"/>
            </a:pPr>
            <a:r>
              <a:rPr lang="cs-CZ" sz="1900" b="0" strike="noStrike" spc="-1" dirty="0"/>
              <a:t>Z Polska odešla do Francie, kde v roce 1891 složila </a:t>
            </a:r>
            <a:r>
              <a:rPr lang="cs-CZ" sz="1900" b="1" strike="noStrike" spc="-1" dirty="0">
                <a:solidFill>
                  <a:srgbClr val="FF0000"/>
                </a:solidFill>
              </a:rPr>
              <a:t>jako první žena v historii přijímací zkoušky na fakultu fyziky a chemie pařížské Sorbonny</a:t>
            </a:r>
            <a:r>
              <a:rPr lang="cs-CZ" sz="1900" b="0" strike="noStrike" spc="-1" dirty="0"/>
              <a:t>.</a:t>
            </a:r>
          </a:p>
          <a:p>
            <a:pPr marL="285750" indent="-285750">
              <a:lnSpc>
                <a:spcPct val="90000"/>
              </a:lnSpc>
              <a:spcBef>
                <a:spcPts val="600"/>
              </a:spcBef>
              <a:buClr>
                <a:srgbClr val="FF0000"/>
              </a:buClr>
              <a:buFont typeface="Arial" panose="020B0604020202020204" pitchFamily="34" charset="0"/>
              <a:buChar char="•"/>
            </a:pPr>
            <a:r>
              <a:rPr lang="cs-CZ" sz="1900" b="0" strike="noStrike" spc="-1" dirty="0"/>
              <a:t>Becquerel na doporučení Pierra nabídl Marii doktorandské studium ve své laboratoři.</a:t>
            </a:r>
          </a:p>
          <a:p>
            <a:pPr marL="285750" indent="-285750">
              <a:lnSpc>
                <a:spcPct val="90000"/>
              </a:lnSpc>
              <a:spcBef>
                <a:spcPts val="600"/>
              </a:spcBef>
              <a:buClr>
                <a:srgbClr val="FF0000"/>
              </a:buClr>
              <a:buFont typeface="Arial" panose="020B0604020202020204" pitchFamily="34" charset="0"/>
              <a:buChar char="•"/>
            </a:pPr>
            <a:r>
              <a:rPr lang="cs-CZ" sz="1900" spc="-1" dirty="0"/>
              <a:t>V roce 1903 </a:t>
            </a:r>
            <a:r>
              <a:rPr lang="cs-CZ" sz="1900" b="1" spc="-1" dirty="0">
                <a:solidFill>
                  <a:srgbClr val="FF0000"/>
                </a:solidFill>
              </a:rPr>
              <a:t>jako první žena na světě obdržela i titul doktora fyziky </a:t>
            </a:r>
            <a:r>
              <a:rPr lang="cs-CZ" sz="1900" b="1" spc="-1" dirty="0"/>
              <a:t>na Sorbonně</a:t>
            </a:r>
            <a:r>
              <a:rPr lang="cs-CZ" sz="1900" spc="-1" dirty="0"/>
              <a:t>.</a:t>
            </a:r>
          </a:p>
          <a:p>
            <a:pPr marL="285750" indent="-285750">
              <a:lnSpc>
                <a:spcPct val="90000"/>
              </a:lnSpc>
              <a:spcBef>
                <a:spcPts val="600"/>
              </a:spcBef>
              <a:buClr>
                <a:srgbClr val="FF0000"/>
              </a:buClr>
              <a:buFont typeface="Arial" panose="020B0604020202020204" pitchFamily="34" charset="0"/>
              <a:buChar char="•"/>
            </a:pPr>
            <a:r>
              <a:rPr lang="cs-CZ" sz="1900" b="0" strike="noStrike" spc="-1" dirty="0"/>
              <a:t>Díky své práci byla </a:t>
            </a:r>
            <a:r>
              <a:rPr lang="cs-CZ" sz="1900" b="1" strike="noStrike" spc="-1" dirty="0"/>
              <a:t>jako </a:t>
            </a:r>
            <a:r>
              <a:rPr lang="cs-CZ" sz="1900" b="1" strike="noStrike" spc="-1" dirty="0">
                <a:solidFill>
                  <a:srgbClr val="FF0000"/>
                </a:solidFill>
              </a:rPr>
              <a:t>první žena na světě dvakrát oceněna Nobelovu cenou, navíc ve dvou oborech</a:t>
            </a:r>
            <a:r>
              <a:rPr lang="cs-CZ" sz="1900" spc="-1" dirty="0">
                <a:solidFill>
                  <a:srgbClr val="FF0000"/>
                </a:solidFill>
              </a:rPr>
              <a:t>:</a:t>
            </a:r>
            <a:r>
              <a:rPr lang="cs-CZ" sz="1900" b="0" strike="noStrike" spc="-1" dirty="0"/>
              <a:t> </a:t>
            </a:r>
          </a:p>
          <a:p>
            <a:pPr marL="742950" lvl="1" indent="-285750">
              <a:lnSpc>
                <a:spcPct val="90000"/>
              </a:lnSpc>
              <a:spcBef>
                <a:spcPts val="600"/>
              </a:spcBef>
              <a:buClr>
                <a:srgbClr val="FF0000"/>
              </a:buClr>
              <a:buFont typeface="Arial" panose="020B0604020202020204" pitchFamily="34" charset="0"/>
              <a:buChar char="•"/>
            </a:pPr>
            <a:r>
              <a:rPr lang="cs-CZ" sz="1900" b="1" strike="noStrike" spc="-1" dirty="0"/>
              <a:t>Nejprve v roce 1903 za fyziku (společně s Becquerelem) za zkoumání radiačních jevů </a:t>
            </a:r>
          </a:p>
          <a:p>
            <a:pPr marL="742950" lvl="1" indent="-285750">
              <a:lnSpc>
                <a:spcPct val="90000"/>
              </a:lnSpc>
              <a:spcBef>
                <a:spcPts val="600"/>
              </a:spcBef>
              <a:buClr>
                <a:srgbClr val="FF0000"/>
              </a:buClr>
              <a:buFont typeface="Arial" panose="020B0604020202020204" pitchFamily="34" charset="0"/>
              <a:buChar char="•"/>
            </a:pPr>
            <a:r>
              <a:rPr lang="cs-CZ" sz="1900" b="1" spc="-1" dirty="0"/>
              <a:t>Poté v roce 1911 za chemii </a:t>
            </a:r>
            <a:r>
              <a:rPr lang="cs-CZ" sz="1900" b="1" strike="noStrike" spc="-1" dirty="0"/>
              <a:t>za objev</a:t>
            </a:r>
            <a:r>
              <a:rPr lang="cs-CZ" sz="1900" b="1" spc="-1" dirty="0"/>
              <a:t> a </a:t>
            </a:r>
            <a:r>
              <a:rPr lang="cs-CZ" sz="1900" b="1" strike="noStrike" spc="-1" dirty="0"/>
              <a:t>izolaci polonia a radia (společně s Pierrem)</a:t>
            </a:r>
            <a:r>
              <a:rPr lang="cs-CZ" sz="1900" b="0" strike="noStrike" spc="-1" dirty="0"/>
              <a:t> </a:t>
            </a:r>
          </a:p>
          <a:p>
            <a:pPr marL="285750" indent="-285750">
              <a:lnSpc>
                <a:spcPct val="90000"/>
              </a:lnSpc>
              <a:spcBef>
                <a:spcPts val="600"/>
              </a:spcBef>
              <a:buClr>
                <a:srgbClr val="FF0000"/>
              </a:buClr>
              <a:buFont typeface="Arial" panose="020B0604020202020204" pitchFamily="34" charset="0"/>
              <a:buChar char="•"/>
            </a:pPr>
            <a:r>
              <a:rPr lang="cs-CZ" sz="1900" b="0" strike="noStrike" spc="-1" dirty="0"/>
              <a:t>jmenována na místo svého zesnulého manžela a stala </a:t>
            </a:r>
            <a:r>
              <a:rPr lang="cs-CZ" sz="1900" b="1" strike="noStrike" spc="-1" dirty="0"/>
              <a:t>se tak historicky </a:t>
            </a:r>
            <a:r>
              <a:rPr lang="cs-CZ" sz="1900" b="1" strike="noStrike" spc="-1" dirty="0">
                <a:solidFill>
                  <a:srgbClr val="FF0000"/>
                </a:solidFill>
              </a:rPr>
              <a:t>první profesorkou na Sorbonně</a:t>
            </a:r>
            <a:r>
              <a:rPr lang="cs-CZ" sz="1900" b="1" strike="noStrike" spc="-1" dirty="0"/>
              <a:t>. </a:t>
            </a:r>
            <a:endParaRPr lang="cs-CZ" sz="1900" b="0" strike="noStrike" spc="-1" dirty="0"/>
          </a:p>
          <a:p>
            <a:pPr marL="285750" indent="-285750">
              <a:lnSpc>
                <a:spcPct val="90000"/>
              </a:lnSpc>
              <a:spcBef>
                <a:spcPts val="600"/>
              </a:spcBef>
              <a:buClr>
                <a:srgbClr val="FF0000"/>
              </a:buClr>
              <a:buFont typeface="Arial" panose="020B0604020202020204" pitchFamily="34" charset="0"/>
              <a:buChar char="•"/>
            </a:pPr>
            <a:r>
              <a:rPr lang="cs-CZ" sz="1900" b="1" strike="noStrike" spc="-1" dirty="0">
                <a:solidFill>
                  <a:srgbClr val="FF0000"/>
                </a:solidFill>
              </a:rPr>
              <a:t>V roce 1925 navštívila Jáchymov </a:t>
            </a:r>
            <a:r>
              <a:rPr lang="cs-CZ" sz="1900" b="0" strike="noStrike" spc="-1" dirty="0"/>
              <a:t>a některé její připomínky k lázeňským procedurám se používají dodnes. Dnes její jméno nese lázeňský hotel Curie.</a:t>
            </a:r>
          </a:p>
          <a:p>
            <a:pPr indent="-228600">
              <a:lnSpc>
                <a:spcPct val="90000"/>
              </a:lnSpc>
              <a:spcBef>
                <a:spcPts val="600"/>
              </a:spcBef>
              <a:buFont typeface="Arial" panose="020B0604020202020204" pitchFamily="34" charset="0"/>
              <a:buChar char="•"/>
            </a:pPr>
            <a:endParaRPr lang="cs-CZ" sz="1900" b="0" strike="noStrike" spc="-1" dirty="0"/>
          </a:p>
          <a:p>
            <a:pPr indent="-228600">
              <a:lnSpc>
                <a:spcPct val="90000"/>
              </a:lnSpc>
              <a:spcBef>
                <a:spcPts val="600"/>
              </a:spcBef>
              <a:buFont typeface="Arial" panose="020B0604020202020204" pitchFamily="34" charset="0"/>
              <a:buChar char="•"/>
            </a:pPr>
            <a:endParaRPr lang="cs-CZ" sz="1900" b="0" strike="noStrike" spc="-1" dirty="0"/>
          </a:p>
        </p:txBody>
      </p:sp>
    </p:spTree>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a:ln>
                <a:noFill/>
              </a:ln>
              <a:solidFill>
                <a:prstClr val="white"/>
              </a:solidFill>
              <a:effectLst/>
              <a:uLnTx/>
              <a:uFillTx/>
              <a:latin typeface="Tw Cen MT" panose="020B0602020104020603"/>
              <a:ea typeface="+mn-ea"/>
              <a:cs typeface="+mn-cs"/>
            </a:endParaRPr>
          </a:p>
        </p:txBody>
      </p:sp>
      <p:sp>
        <p:nvSpPr>
          <p:cNvPr id="2" name="TextovéPole 1"/>
          <p:cNvSpPr txBox="1"/>
          <p:nvPr/>
        </p:nvSpPr>
        <p:spPr>
          <a:xfrm>
            <a:off x="673749" y="550739"/>
            <a:ext cx="3649703" cy="1714500"/>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cs-CZ" sz="4400" b="1" kern="1200" dirty="0">
                <a:solidFill>
                  <a:srgbClr val="FF0000"/>
                </a:solidFill>
                <a:latin typeface="+mj-lt"/>
                <a:ea typeface="+mj-ea"/>
                <a:cs typeface="+mj-cs"/>
              </a:rPr>
              <a:t>BOHUSLAV BRAUNER</a:t>
            </a:r>
          </a:p>
          <a:p>
            <a:pPr algn="ctr">
              <a:lnSpc>
                <a:spcPct val="90000"/>
              </a:lnSpc>
              <a:spcBef>
                <a:spcPct val="0"/>
              </a:spcBef>
              <a:spcAft>
                <a:spcPts val="600"/>
              </a:spcAft>
            </a:pPr>
            <a:r>
              <a:rPr lang="cs-CZ" sz="2800" kern="1200" dirty="0">
                <a:solidFill>
                  <a:schemeClr val="tx1"/>
                </a:solidFill>
                <a:latin typeface="+mj-lt"/>
                <a:ea typeface="+mj-ea"/>
                <a:cs typeface="+mj-cs"/>
              </a:rPr>
              <a:t>Český chemik</a:t>
            </a:r>
          </a:p>
          <a:p>
            <a:pPr>
              <a:lnSpc>
                <a:spcPct val="90000"/>
              </a:lnSpc>
              <a:spcBef>
                <a:spcPct val="0"/>
              </a:spcBef>
              <a:spcAft>
                <a:spcPts val="600"/>
              </a:spcAft>
            </a:pPr>
            <a:endParaRPr lang="cs-CZ" sz="2800" kern="1200" dirty="0">
              <a:solidFill>
                <a:schemeClr val="tx1"/>
              </a:solidFill>
              <a:latin typeface="+mj-lt"/>
              <a:ea typeface="+mj-ea"/>
              <a:cs typeface="+mj-cs"/>
            </a:endParaRPr>
          </a:p>
        </p:txBody>
      </p:sp>
      <p:cxnSp>
        <p:nvCxnSpPr>
          <p:cNvPr id="15" name="Straight Connector 11">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4793018" y="345720"/>
            <a:ext cx="7302901" cy="1714500"/>
          </a:xfrm>
          <a:prstGeom prst="rect">
            <a:avLst/>
          </a:prstGeom>
        </p:spPr>
        <p:txBody>
          <a:bodyPr vert="horz" lIns="91440" tIns="45720" rIns="91440" bIns="45720" rtlCol="0" anchor="ctr">
            <a:noAutofit/>
          </a:bodyPr>
          <a:lstStyle/>
          <a:p>
            <a:pPr marL="180975" indent="-180975">
              <a:lnSpc>
                <a:spcPct val="90000"/>
              </a:lnSpc>
              <a:spcAft>
                <a:spcPts val="600"/>
              </a:spcAft>
              <a:buFont typeface="Arial" panose="020B0604020202020204" pitchFamily="34" charset="0"/>
              <a:buChar char="•"/>
            </a:pPr>
            <a:r>
              <a:rPr lang="cs-CZ" sz="2200" b="1" dirty="0">
                <a:solidFill>
                  <a:srgbClr val="FF0000"/>
                </a:solidFill>
              </a:rPr>
              <a:t>Spektra smolince </a:t>
            </a:r>
            <a:r>
              <a:rPr lang="cs-CZ" sz="2200" b="1" dirty="0">
                <a:solidFill>
                  <a:srgbClr val="FF0000"/>
                </a:solidFill>
                <a:sym typeface="Wingdings" panose="05000000000000000000" pitchFamily="2" charset="2"/>
              </a:rPr>
              <a:t> čáry patřící neznámým prvkům</a:t>
            </a:r>
          </a:p>
          <a:p>
            <a:pPr marL="180975" indent="-180975">
              <a:lnSpc>
                <a:spcPct val="90000"/>
              </a:lnSpc>
              <a:spcAft>
                <a:spcPts val="600"/>
              </a:spcAft>
              <a:buFont typeface="Arial" panose="020B0604020202020204" pitchFamily="34" charset="0"/>
              <a:buChar char="•"/>
            </a:pPr>
            <a:r>
              <a:rPr lang="cs-CZ" sz="2000" dirty="0">
                <a:sym typeface="Wingdings" panose="05000000000000000000" pitchFamily="2" charset="2"/>
              </a:rPr>
              <a:t>Žádá vídeňské ministerstvo školství o zakoupení uranové hlušiny      z jáchymovských dolů, ale zamítnuto</a:t>
            </a:r>
          </a:p>
          <a:p>
            <a:pPr marL="180975" indent="-180975">
              <a:lnSpc>
                <a:spcPct val="90000"/>
              </a:lnSpc>
              <a:spcAft>
                <a:spcPts val="600"/>
              </a:spcAft>
              <a:buFont typeface="Arial" panose="020B0604020202020204" pitchFamily="34" charset="0"/>
              <a:buChar char="•"/>
            </a:pPr>
            <a:r>
              <a:rPr lang="cs-CZ" sz="2000" dirty="0">
                <a:sym typeface="Wingdings" panose="05000000000000000000" pitchFamily="2" charset="2"/>
              </a:rPr>
              <a:t>O cca. 25 let později, ta samá žádost, avšak od manželů Curieových a přes jiné ministerstvo je schválena…</a:t>
            </a:r>
            <a:r>
              <a:rPr lang="cs-CZ" sz="2000" dirty="0"/>
              <a:t>           </a:t>
            </a:r>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t="5288" r="2" b="12957"/>
          <a:stretch/>
        </p:blipFill>
        <p:spPr>
          <a:xfrm>
            <a:off x="673749" y="2273733"/>
            <a:ext cx="3716238" cy="4051011"/>
          </a:xfrm>
          <a:prstGeom prst="rect">
            <a:avLst/>
          </a:prstGeom>
          <a:ln>
            <a:solidFill>
              <a:schemeClr val="tx1"/>
            </a:solidFill>
          </a:ln>
        </p:spPr>
      </p:pic>
      <p:pic>
        <p:nvPicPr>
          <p:cNvPr id="5" name="Zástupný symbol pro obsah 3"/>
          <p:cNvPicPr/>
          <p:nvPr/>
        </p:nvPicPr>
        <p:blipFill rotWithShape="1">
          <a:blip r:embed="rId3" cstate="print"/>
          <a:srcRect l="10258" r="10861"/>
          <a:stretch/>
        </p:blipFill>
        <p:spPr>
          <a:xfrm>
            <a:off x="4719344" y="2276856"/>
            <a:ext cx="6798905" cy="4051011"/>
          </a:xfrm>
          <a:prstGeom prst="rect">
            <a:avLst/>
          </a:prstGeom>
          <a:ln>
            <a:solidFill>
              <a:schemeClr val="tx1"/>
            </a:solidFill>
          </a:ln>
        </p:spPr>
      </p:pic>
    </p:spTree>
    <p:extLst>
      <p:ext uri="{BB962C8B-B14F-4D97-AF65-F5344CB8AC3E}">
        <p14:creationId xmlns:p14="http://schemas.microsoft.com/office/powerpoint/2010/main" val="469481785"/>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5"/>
          <p:cNvSpPr/>
          <p:nvPr/>
        </p:nvSpPr>
        <p:spPr>
          <a:xfrm>
            <a:off x="815413" y="2230127"/>
            <a:ext cx="3724107" cy="92187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r>
              <a:rPr lang="cs-CZ" b="1" spc="-1" dirty="0">
                <a:solidFill>
                  <a:srgbClr val="000000"/>
                </a:solidFill>
                <a:latin typeface="Calibri Light" pitchFamily="34" charset="0"/>
                <a:cs typeface="Calibri Light" pitchFamily="34" charset="0"/>
              </a:rPr>
              <a:t>1903: Nobelova cena za fyziku za objev radioaktivity</a:t>
            </a:r>
            <a:r>
              <a:rPr lang="cs-CZ" spc="-1" dirty="0">
                <a:solidFill>
                  <a:srgbClr val="000000"/>
                </a:solidFill>
                <a:latin typeface="Calibri Light" pitchFamily="34" charset="0"/>
                <a:cs typeface="Calibri Light" pitchFamily="34" charset="0"/>
              </a:rPr>
              <a:t>, spolu s </a:t>
            </a:r>
            <a:r>
              <a:rPr lang="cs-CZ" spc="-1" dirty="0" err="1">
                <a:solidFill>
                  <a:srgbClr val="000000"/>
                </a:solidFill>
                <a:latin typeface="Calibri Light" pitchFamily="34" charset="0"/>
                <a:cs typeface="Calibri Light" pitchFamily="34" charset="0"/>
              </a:rPr>
              <a:t>Pierrem</a:t>
            </a:r>
            <a:r>
              <a:rPr lang="cs-CZ" spc="-1" dirty="0">
                <a:solidFill>
                  <a:srgbClr val="000000"/>
                </a:solidFill>
                <a:latin typeface="Calibri Light" pitchFamily="34" charset="0"/>
                <a:cs typeface="Calibri Light" pitchFamily="34" charset="0"/>
              </a:rPr>
              <a:t> a A.H. Becquerelem</a:t>
            </a:r>
            <a:endParaRPr lang="cs-CZ" spc="-1" dirty="0">
              <a:solidFill>
                <a:prstClr val="black"/>
              </a:solidFill>
              <a:latin typeface="Calibri Light" pitchFamily="34" charset="0"/>
              <a:cs typeface="Calibri Light" pitchFamily="34" charset="0"/>
            </a:endParaRPr>
          </a:p>
        </p:txBody>
      </p:sp>
      <p:pic>
        <p:nvPicPr>
          <p:cNvPr id="149506" name="Picture 2" descr="Image result for objev přirozené radioaktivity"/>
          <p:cNvPicPr>
            <a:picLocks noChangeAspect="1" noChangeArrowheads="1"/>
          </p:cNvPicPr>
          <p:nvPr/>
        </p:nvPicPr>
        <p:blipFill>
          <a:blip r:embed="rId2" cstate="print"/>
          <a:srcRect/>
          <a:stretch>
            <a:fillRect/>
          </a:stretch>
        </p:blipFill>
        <p:spPr bwMode="auto">
          <a:xfrm>
            <a:off x="4703847" y="1268763"/>
            <a:ext cx="2784309" cy="3138053"/>
          </a:xfrm>
          <a:prstGeom prst="rect">
            <a:avLst/>
          </a:prstGeom>
          <a:noFill/>
        </p:spPr>
      </p:pic>
      <p:pic>
        <p:nvPicPr>
          <p:cNvPr id="10" name="Picture 8" descr="Image result for ester ledecká"/>
          <p:cNvPicPr>
            <a:picLocks noChangeAspect="1" noChangeArrowheads="1"/>
          </p:cNvPicPr>
          <p:nvPr/>
        </p:nvPicPr>
        <p:blipFill>
          <a:blip r:embed="rId3" cstate="print"/>
          <a:srcRect l="20400" r="11201"/>
          <a:stretch>
            <a:fillRect/>
          </a:stretch>
        </p:blipFill>
        <p:spPr bwMode="auto">
          <a:xfrm>
            <a:off x="7632171" y="404664"/>
            <a:ext cx="2304256" cy="1600200"/>
          </a:xfrm>
          <a:prstGeom prst="rect">
            <a:avLst/>
          </a:prstGeom>
          <a:noFill/>
        </p:spPr>
      </p:pic>
      <p:sp>
        <p:nvSpPr>
          <p:cNvPr id="11" name="Obdélník 10"/>
          <p:cNvSpPr/>
          <p:nvPr/>
        </p:nvSpPr>
        <p:spPr>
          <a:xfrm>
            <a:off x="7728181" y="2228673"/>
            <a:ext cx="3980889" cy="923330"/>
          </a:xfrm>
          <a:prstGeom prst="rect">
            <a:avLst/>
          </a:prstGeom>
        </p:spPr>
        <p:txBody>
          <a:bodyPr wrap="square">
            <a:spAutoFit/>
          </a:bodyPr>
          <a:lstStyle/>
          <a:p>
            <a:r>
              <a:rPr lang="en-US" b="1" spc="-1" dirty="0">
                <a:solidFill>
                  <a:srgbClr val="000000"/>
                </a:solidFill>
                <a:latin typeface="Calibri Light"/>
              </a:rPr>
              <a:t>1911</a:t>
            </a:r>
            <a:r>
              <a:rPr lang="cs-CZ" b="1" spc="-1" dirty="0">
                <a:solidFill>
                  <a:srgbClr val="000000"/>
                </a:solidFill>
                <a:latin typeface="Calibri Light"/>
              </a:rPr>
              <a:t>: druhá Nobelova cena, nyní za chemii,  </a:t>
            </a:r>
            <a:r>
              <a:rPr lang="cs-CZ" spc="-1" dirty="0">
                <a:solidFill>
                  <a:srgbClr val="000000"/>
                </a:solidFill>
                <a:latin typeface="Calibri Light"/>
              </a:rPr>
              <a:t>za izolaci radia a objev polonia, plus další objevy ohledně radioaktivity</a:t>
            </a:r>
            <a:endParaRPr lang="cs-CZ" dirty="0">
              <a:solidFill>
                <a:prstClr val="black"/>
              </a:solidFill>
            </a:endParaRPr>
          </a:p>
        </p:txBody>
      </p:sp>
      <p:pic>
        <p:nvPicPr>
          <p:cNvPr id="41986" name="Picture 2" descr="Image result for stupně vítězů"/>
          <p:cNvPicPr>
            <a:picLocks noChangeAspect="1" noChangeArrowheads="1"/>
          </p:cNvPicPr>
          <p:nvPr/>
        </p:nvPicPr>
        <p:blipFill>
          <a:blip r:embed="rId4" cstate="print"/>
          <a:srcRect t="57309" b="13427"/>
          <a:stretch>
            <a:fillRect/>
          </a:stretch>
        </p:blipFill>
        <p:spPr bwMode="auto">
          <a:xfrm>
            <a:off x="220361" y="4149080"/>
            <a:ext cx="11944257" cy="2708920"/>
          </a:xfrm>
          <a:prstGeom prst="rect">
            <a:avLst/>
          </a:prstGeom>
          <a:noFill/>
        </p:spPr>
      </p:pic>
      <p:sp>
        <p:nvSpPr>
          <p:cNvPr id="41988" name="AutoShape 4" descr="Image result for nobel prize"/>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41990" name="AutoShape 6" descr="Nobel"/>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41992" name="AutoShape 8" descr="Nobel"/>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41994" name="AutoShape 10" descr="https://thumbs-prod.si-cdn.com/ujA2lYbjQIcMAAFCbwEa6GVVKIc=/800x600/filters:no_upscale():focal(515x296:516x297)/https://public-media.si-cdn.com/filer/40/8a/408acbae-404f-4f17-8e49-b3099699e1d6/efkeyb-wr.jpg"/>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pic>
        <p:nvPicPr>
          <p:cNvPr id="41996" name="Picture 12" descr="Image result for nobel prize"/>
          <p:cNvPicPr>
            <a:picLocks noChangeAspect="1" noChangeArrowheads="1"/>
          </p:cNvPicPr>
          <p:nvPr/>
        </p:nvPicPr>
        <p:blipFill>
          <a:blip r:embed="rId5" cstate="print"/>
          <a:srcRect/>
          <a:stretch>
            <a:fillRect/>
          </a:stretch>
        </p:blipFill>
        <p:spPr bwMode="auto">
          <a:xfrm>
            <a:off x="4271797" y="3861051"/>
            <a:ext cx="1824203" cy="1343277"/>
          </a:xfrm>
          <a:prstGeom prst="rect">
            <a:avLst/>
          </a:prstGeom>
          <a:noFill/>
        </p:spPr>
      </p:pic>
      <p:pic>
        <p:nvPicPr>
          <p:cNvPr id="18" name="Picture 12" descr="Image result for nobel prize"/>
          <p:cNvPicPr>
            <a:picLocks noChangeAspect="1" noChangeArrowheads="1"/>
          </p:cNvPicPr>
          <p:nvPr/>
        </p:nvPicPr>
        <p:blipFill>
          <a:blip r:embed="rId5" cstate="print"/>
          <a:srcRect/>
          <a:stretch>
            <a:fillRect/>
          </a:stretch>
        </p:blipFill>
        <p:spPr bwMode="auto">
          <a:xfrm>
            <a:off x="6576053" y="3861051"/>
            <a:ext cx="1824203" cy="1343277"/>
          </a:xfrm>
          <a:prstGeom prst="rect">
            <a:avLst/>
          </a:prstGeom>
          <a:noFill/>
        </p:spPr>
      </p:pic>
      <p:sp>
        <p:nvSpPr>
          <p:cNvPr id="19" name="TextovéPole 18"/>
          <p:cNvSpPr txBox="1"/>
          <p:nvPr/>
        </p:nvSpPr>
        <p:spPr>
          <a:xfrm>
            <a:off x="1007435" y="260648"/>
            <a:ext cx="6624736" cy="1077218"/>
          </a:xfrm>
          <a:prstGeom prst="rect">
            <a:avLst/>
          </a:prstGeom>
          <a:noFill/>
        </p:spPr>
        <p:txBody>
          <a:bodyPr wrap="square" rtlCol="0">
            <a:spAutoFit/>
          </a:bodyPr>
          <a:lstStyle/>
          <a:p>
            <a:r>
              <a:rPr lang="cs-CZ" sz="3200" dirty="0">
                <a:solidFill>
                  <a:prstClr val="black"/>
                </a:solidFill>
              </a:rPr>
              <a:t>Fenomenální Marie Curie-</a:t>
            </a:r>
            <a:r>
              <a:rPr lang="cs-CZ" sz="3200" dirty="0" err="1">
                <a:solidFill>
                  <a:prstClr val="black"/>
                </a:solidFill>
              </a:rPr>
              <a:t>Sklodowska</a:t>
            </a:r>
            <a:endParaRPr lang="cs-CZ" sz="3200" dirty="0">
              <a:solidFill>
                <a:prstClr val="black"/>
              </a:solidFill>
            </a:endParaRPr>
          </a:p>
        </p:txBody>
      </p:sp>
    </p:spTree>
    <p:extLst>
      <p:ext uri="{BB962C8B-B14F-4D97-AF65-F5344CB8AC3E}">
        <p14:creationId xmlns:p14="http://schemas.microsoft.com/office/powerpoint/2010/main" val="24413329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www.epa.gov/sites/production/files/2019-02/sample_timeline.jpg"/>
          <p:cNvPicPr>
            <a:picLocks noChangeAspect="1" noChangeArrowheads="1"/>
          </p:cNvPicPr>
          <p:nvPr/>
        </p:nvPicPr>
        <p:blipFill>
          <a:blip r:embed="rId2" cstate="print"/>
          <a:srcRect/>
          <a:stretch>
            <a:fillRect/>
          </a:stretch>
        </p:blipFill>
        <p:spPr bwMode="auto">
          <a:xfrm>
            <a:off x="1135361" y="260648"/>
            <a:ext cx="8432800" cy="4010026"/>
          </a:xfrm>
          <a:prstGeom prst="rect">
            <a:avLst/>
          </a:prstGeom>
          <a:noFill/>
        </p:spPr>
      </p:pic>
      <p:pic>
        <p:nvPicPr>
          <p:cNvPr id="5" name="Picture 10" descr="http://image.slidesharecdn.com/anorganika-new07-101109015839-phpapp02/95/hic-06-vyvoj-anorganicke-chemie-50-728.jpg?cb=1317867312"/>
          <p:cNvPicPr/>
          <p:nvPr/>
        </p:nvPicPr>
        <p:blipFill>
          <a:blip r:embed="rId3" cstate="print"/>
          <a:srcRect l="71204" t="23718" r="9249" b="43363"/>
          <a:stretch/>
        </p:blipFill>
        <p:spPr>
          <a:xfrm>
            <a:off x="3215682" y="4437112"/>
            <a:ext cx="2128236" cy="2016224"/>
          </a:xfrm>
          <a:prstGeom prst="rect">
            <a:avLst/>
          </a:prstGeom>
          <a:ln>
            <a:noFill/>
          </a:ln>
        </p:spPr>
      </p:pic>
      <p:pic>
        <p:nvPicPr>
          <p:cNvPr id="6" name="Picture 2" descr="Image result for objev přirozené radioaktivity"/>
          <p:cNvPicPr>
            <a:picLocks noChangeAspect="1" noChangeArrowheads="1"/>
          </p:cNvPicPr>
          <p:nvPr/>
        </p:nvPicPr>
        <p:blipFill>
          <a:blip r:embed="rId4" cstate="print"/>
          <a:srcRect/>
          <a:stretch>
            <a:fillRect/>
          </a:stretch>
        </p:blipFill>
        <p:spPr bwMode="auto">
          <a:xfrm>
            <a:off x="5423925" y="4437112"/>
            <a:ext cx="1788941" cy="2016224"/>
          </a:xfrm>
          <a:prstGeom prst="rect">
            <a:avLst/>
          </a:prstGeom>
          <a:noFill/>
        </p:spPr>
      </p:pic>
      <p:pic>
        <p:nvPicPr>
          <p:cNvPr id="7" name="Picture 4" descr="Image result for pierre curie"/>
          <p:cNvPicPr>
            <a:picLocks noChangeAspect="1" noChangeArrowheads="1"/>
          </p:cNvPicPr>
          <p:nvPr/>
        </p:nvPicPr>
        <p:blipFill>
          <a:blip r:embed="rId5" cstate="print"/>
          <a:srcRect/>
          <a:stretch>
            <a:fillRect/>
          </a:stretch>
        </p:blipFill>
        <p:spPr bwMode="auto">
          <a:xfrm>
            <a:off x="7248128" y="4437112"/>
            <a:ext cx="2185704" cy="2016224"/>
          </a:xfrm>
          <a:prstGeom prst="rect">
            <a:avLst/>
          </a:prstGeom>
          <a:noFill/>
        </p:spPr>
      </p:pic>
      <p:pic>
        <p:nvPicPr>
          <p:cNvPr id="160776" name="Picture 8" descr="Wilhelm Conrad Röntgen (1845 – 1923)"/>
          <p:cNvPicPr>
            <a:picLocks noChangeAspect="1" noChangeArrowheads="1"/>
          </p:cNvPicPr>
          <p:nvPr/>
        </p:nvPicPr>
        <p:blipFill>
          <a:blip r:embed="rId6" cstate="print"/>
          <a:srcRect l="20806" t="3704" r="11572" b="25926"/>
          <a:stretch>
            <a:fillRect/>
          </a:stretch>
        </p:blipFill>
        <p:spPr bwMode="auto">
          <a:xfrm>
            <a:off x="623393" y="4437115"/>
            <a:ext cx="1824203" cy="1999607"/>
          </a:xfrm>
          <a:prstGeom prst="rect">
            <a:avLst/>
          </a:prstGeom>
          <a:noFill/>
        </p:spPr>
      </p:pic>
      <p:cxnSp>
        <p:nvCxnSpPr>
          <p:cNvPr id="13" name="Přímá spojovací čára 12"/>
          <p:cNvCxnSpPr/>
          <p:nvPr/>
        </p:nvCxnSpPr>
        <p:spPr>
          <a:xfrm flipH="1">
            <a:off x="1807436" y="2276872"/>
            <a:ext cx="1056117" cy="20882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ovací čára 13"/>
          <p:cNvCxnSpPr/>
          <p:nvPr/>
        </p:nvCxnSpPr>
        <p:spPr>
          <a:xfrm>
            <a:off x="3055574" y="2276872"/>
            <a:ext cx="960107" cy="20882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Přímá spojovací čára 16"/>
          <p:cNvCxnSpPr/>
          <p:nvPr/>
        </p:nvCxnSpPr>
        <p:spPr>
          <a:xfrm>
            <a:off x="3151587" y="2276872"/>
            <a:ext cx="3360373" cy="20162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Přímá spojovací čára 18"/>
          <p:cNvCxnSpPr/>
          <p:nvPr/>
        </p:nvCxnSpPr>
        <p:spPr>
          <a:xfrm>
            <a:off x="3151585" y="2276872"/>
            <a:ext cx="5568619" cy="20882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Elipsa 23"/>
          <p:cNvSpPr/>
          <p:nvPr/>
        </p:nvSpPr>
        <p:spPr>
          <a:xfrm>
            <a:off x="2767544" y="2189233"/>
            <a:ext cx="192021"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25" name="Elipsa 24"/>
          <p:cNvSpPr/>
          <p:nvPr/>
        </p:nvSpPr>
        <p:spPr>
          <a:xfrm>
            <a:off x="2990825" y="2189233"/>
            <a:ext cx="192021"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26" name="TextovéPole 25"/>
          <p:cNvSpPr txBox="1"/>
          <p:nvPr/>
        </p:nvSpPr>
        <p:spPr>
          <a:xfrm>
            <a:off x="4434391" y="6453336"/>
            <a:ext cx="5271508" cy="369332"/>
          </a:xfrm>
          <a:prstGeom prst="rect">
            <a:avLst/>
          </a:prstGeom>
          <a:noFill/>
        </p:spPr>
        <p:txBody>
          <a:bodyPr wrap="none" rtlCol="0">
            <a:spAutoFit/>
          </a:bodyPr>
          <a:lstStyle/>
          <a:p>
            <a:r>
              <a:rPr lang="cs-CZ" dirty="0">
                <a:solidFill>
                  <a:prstClr val="black"/>
                </a:solidFill>
              </a:rPr>
              <a:t>1903 Nobelova cena za fyziku; 1911 NC za chemii</a:t>
            </a:r>
          </a:p>
        </p:txBody>
      </p:sp>
      <p:sp>
        <p:nvSpPr>
          <p:cNvPr id="28" name="TextovéPole 27"/>
          <p:cNvSpPr txBox="1"/>
          <p:nvPr/>
        </p:nvSpPr>
        <p:spPr>
          <a:xfrm>
            <a:off x="9552386" y="3663022"/>
            <a:ext cx="2196961" cy="2308324"/>
          </a:xfrm>
          <a:prstGeom prst="rect">
            <a:avLst/>
          </a:prstGeom>
          <a:noFill/>
        </p:spPr>
        <p:txBody>
          <a:bodyPr wrap="square" rtlCol="0">
            <a:spAutoFit/>
          </a:bodyPr>
          <a:lstStyle/>
          <a:p>
            <a:r>
              <a:rPr lang="cs-CZ" dirty="0">
                <a:solidFill>
                  <a:prstClr val="black"/>
                </a:solidFill>
              </a:rPr>
              <a:t>Marie Curie</a:t>
            </a:r>
          </a:p>
          <a:p>
            <a:r>
              <a:rPr lang="cs-CZ" dirty="0">
                <a:solidFill>
                  <a:prstClr val="black"/>
                </a:solidFill>
              </a:rPr>
              <a:t>První žena oceněná Nobelovou cenou</a:t>
            </a:r>
          </a:p>
          <a:p>
            <a:r>
              <a:rPr lang="cs-CZ" dirty="0">
                <a:solidFill>
                  <a:prstClr val="black"/>
                </a:solidFill>
              </a:rPr>
              <a:t>Původně měl být ale oceněn jen Becquerel a </a:t>
            </a:r>
            <a:r>
              <a:rPr lang="cs-CZ" dirty="0" err="1">
                <a:solidFill>
                  <a:prstClr val="black"/>
                </a:solidFill>
              </a:rPr>
              <a:t>Pierre</a:t>
            </a:r>
            <a:r>
              <a:rPr lang="cs-CZ" dirty="0">
                <a:solidFill>
                  <a:prstClr val="black"/>
                </a:solidFill>
              </a:rPr>
              <a:t> Curie!!</a:t>
            </a:r>
          </a:p>
        </p:txBody>
      </p:sp>
      <p:sp>
        <p:nvSpPr>
          <p:cNvPr id="29" name="TextovéPole 28"/>
          <p:cNvSpPr txBox="1"/>
          <p:nvPr/>
        </p:nvSpPr>
        <p:spPr>
          <a:xfrm>
            <a:off x="167074" y="6444044"/>
            <a:ext cx="3300904" cy="369332"/>
          </a:xfrm>
          <a:prstGeom prst="rect">
            <a:avLst/>
          </a:prstGeom>
          <a:noFill/>
        </p:spPr>
        <p:txBody>
          <a:bodyPr wrap="none" rtlCol="0">
            <a:spAutoFit/>
          </a:bodyPr>
          <a:lstStyle/>
          <a:p>
            <a:r>
              <a:rPr lang="cs-CZ" dirty="0">
                <a:solidFill>
                  <a:prstClr val="black"/>
                </a:solidFill>
              </a:rPr>
              <a:t>1901 vůbec první NB za fyziku</a:t>
            </a:r>
          </a:p>
        </p:txBody>
      </p:sp>
      <p:pic>
        <p:nvPicPr>
          <p:cNvPr id="3" name="Obrázek 2" descr="Obsah obrázku text&#10;&#10;Popis byl vytvořen automaticky">
            <a:extLst>
              <a:ext uri="{FF2B5EF4-FFF2-40B4-BE49-F238E27FC236}">
                <a16:creationId xmlns:a16="http://schemas.microsoft.com/office/drawing/2014/main" id="{1EF23529-F8E6-4E76-9A5A-11B3703AAA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1187" y="222923"/>
            <a:ext cx="2402965" cy="1831312"/>
          </a:xfrm>
          <a:prstGeom prst="rect">
            <a:avLst/>
          </a:prstGeom>
        </p:spPr>
      </p:pic>
      <p:pic>
        <p:nvPicPr>
          <p:cNvPr id="8" name="Obrázek 7">
            <a:extLst>
              <a:ext uri="{FF2B5EF4-FFF2-40B4-BE49-F238E27FC236}">
                <a16:creationId xmlns:a16="http://schemas.microsoft.com/office/drawing/2014/main" id="{5B42E16C-11DD-4FDE-90F4-177CB17221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4152" y="231523"/>
            <a:ext cx="2402965" cy="1807769"/>
          </a:xfrm>
          <a:prstGeom prst="rect">
            <a:avLst/>
          </a:prstGeom>
        </p:spPr>
      </p:pic>
      <p:pic>
        <p:nvPicPr>
          <p:cNvPr id="10" name="Obrázek 9" descr="Obsah obrázku mapa&#10;&#10;Popis byl vytvořen automaticky">
            <a:extLst>
              <a:ext uri="{FF2B5EF4-FFF2-40B4-BE49-F238E27FC236}">
                <a16:creationId xmlns:a16="http://schemas.microsoft.com/office/drawing/2014/main" id="{B7852A87-65AA-4382-8270-5D733EF856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88018" y="225404"/>
            <a:ext cx="2761505" cy="3415195"/>
          </a:xfrm>
          <a:prstGeom prst="rect">
            <a:avLst/>
          </a:prstGeom>
        </p:spPr>
      </p:pic>
      <p:pic>
        <p:nvPicPr>
          <p:cNvPr id="12" name="Obrázek 11" descr="Obsah obrázku text&#10;&#10;Popis byl vytvořen automaticky">
            <a:extLst>
              <a:ext uri="{FF2B5EF4-FFF2-40B4-BE49-F238E27FC236}">
                <a16:creationId xmlns:a16="http://schemas.microsoft.com/office/drawing/2014/main" id="{57814216-FC79-4AB8-8595-06CED731B6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4152" y="2075296"/>
            <a:ext cx="2323866" cy="1528587"/>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ástupný symbol pro obsah 2">
            <a:extLst>
              <a:ext uri="{FF2B5EF4-FFF2-40B4-BE49-F238E27FC236}">
                <a16:creationId xmlns:a16="http://schemas.microsoft.com/office/drawing/2014/main" id="{3201293A-453D-4DBB-AE50-6B0F4F74B8CC}"/>
              </a:ext>
            </a:extLst>
          </p:cNvPr>
          <p:cNvSpPr txBox="1">
            <a:spLocks/>
          </p:cNvSpPr>
          <p:nvPr/>
        </p:nvSpPr>
        <p:spPr>
          <a:xfrm>
            <a:off x="507588" y="772887"/>
            <a:ext cx="4064409" cy="2754086"/>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3200" dirty="0" err="1"/>
              <a:t>Objev</a:t>
            </a:r>
            <a:r>
              <a:rPr lang="en-US" sz="3200" dirty="0"/>
              <a:t> </a:t>
            </a:r>
            <a:r>
              <a:rPr lang="en-US" sz="3200" dirty="0" err="1"/>
              <a:t>paprsků</a:t>
            </a:r>
            <a:r>
              <a:rPr lang="en-US" sz="3200" dirty="0"/>
              <a:t> X </a:t>
            </a:r>
            <a:r>
              <a:rPr lang="en-US" sz="3200" dirty="0" err="1"/>
              <a:t>vedl</a:t>
            </a:r>
            <a:r>
              <a:rPr lang="en-US" sz="3200" dirty="0"/>
              <a:t> </a:t>
            </a:r>
            <a:r>
              <a:rPr lang="en-US" sz="3200" dirty="0" err="1"/>
              <a:t>až</a:t>
            </a:r>
            <a:r>
              <a:rPr lang="en-US" sz="3200" dirty="0"/>
              <a:t> k </a:t>
            </a:r>
            <a:r>
              <a:rPr lang="en-US" sz="3200" dirty="0" err="1"/>
              <a:t>jisté</a:t>
            </a:r>
            <a:r>
              <a:rPr lang="en-US" sz="3200" dirty="0"/>
              <a:t> </a:t>
            </a:r>
            <a:r>
              <a:rPr lang="en-US" sz="3200" dirty="0" err="1"/>
              <a:t>posedlosti</a:t>
            </a:r>
            <a:r>
              <a:rPr lang="en-US" sz="3200" dirty="0"/>
              <a:t> </a:t>
            </a:r>
          </a:p>
          <a:p>
            <a:pPr indent="-228600">
              <a:lnSpc>
                <a:spcPct val="90000"/>
              </a:lnSpc>
              <a:spcAft>
                <a:spcPts val="600"/>
              </a:spcAft>
              <a:buFont typeface="Arial" panose="020B0604020202020204" pitchFamily="34" charset="0"/>
              <a:buChar char="•"/>
            </a:pPr>
            <a:r>
              <a:rPr lang="en-US" sz="3200" dirty="0" err="1"/>
              <a:t>Zdravotní</a:t>
            </a:r>
            <a:r>
              <a:rPr lang="en-US" sz="3200" dirty="0"/>
              <a:t> </a:t>
            </a:r>
            <a:r>
              <a:rPr lang="en-US" sz="3200" dirty="0" err="1"/>
              <a:t>rizika</a:t>
            </a:r>
            <a:r>
              <a:rPr lang="en-US" sz="3200" dirty="0"/>
              <a:t> </a:t>
            </a:r>
            <a:r>
              <a:rPr lang="en-US" sz="3200" dirty="0" err="1"/>
              <a:t>tehdy</a:t>
            </a:r>
            <a:r>
              <a:rPr lang="en-US" sz="3200" dirty="0"/>
              <a:t> </a:t>
            </a:r>
            <a:r>
              <a:rPr lang="en-US" sz="3200" dirty="0" err="1"/>
              <a:t>ještě</a:t>
            </a:r>
            <a:r>
              <a:rPr lang="en-US" sz="3200" dirty="0"/>
              <a:t> </a:t>
            </a:r>
            <a:r>
              <a:rPr lang="en-US" sz="3200" dirty="0" err="1"/>
              <a:t>neznámá</a:t>
            </a:r>
            <a:endParaRPr lang="en-US" sz="3200" dirty="0"/>
          </a:p>
          <a:p>
            <a:pPr>
              <a:lnSpc>
                <a:spcPct val="90000"/>
              </a:lnSpc>
              <a:spcAft>
                <a:spcPts val="600"/>
              </a:spcAft>
            </a:pPr>
            <a:r>
              <a:rPr lang="en-US" sz="3200" dirty="0"/>
              <a:t>	</a:t>
            </a:r>
            <a:r>
              <a:rPr lang="en-US" sz="3200" dirty="0">
                <a:sym typeface="Wingdings" pitchFamily="2" charset="2"/>
              </a:rPr>
              <a:t> </a:t>
            </a:r>
            <a:r>
              <a:rPr lang="en-US" sz="3200" dirty="0" err="1">
                <a:sym typeface="Wingdings" pitchFamily="2" charset="2"/>
              </a:rPr>
              <a:t>aplikace</a:t>
            </a:r>
            <a:r>
              <a:rPr lang="en-US" sz="3200" dirty="0">
                <a:sym typeface="Wingdings" pitchFamily="2" charset="2"/>
              </a:rPr>
              <a:t> </a:t>
            </a:r>
            <a:r>
              <a:rPr lang="en-US" sz="3200" dirty="0" err="1">
                <a:sym typeface="Wingdings" pitchFamily="2" charset="2"/>
              </a:rPr>
              <a:t>paprsků</a:t>
            </a:r>
            <a:r>
              <a:rPr lang="en-US" sz="3200" dirty="0">
                <a:sym typeface="Wingdings" pitchFamily="2" charset="2"/>
              </a:rPr>
              <a:t> </a:t>
            </a:r>
            <a:r>
              <a:rPr lang="cs-CZ" sz="3200" dirty="0">
                <a:sym typeface="Wingdings" pitchFamily="2" charset="2"/>
              </a:rPr>
              <a:t>X a ‚radioaktivity‘ </a:t>
            </a:r>
            <a:r>
              <a:rPr lang="en-US" sz="3200" dirty="0" err="1">
                <a:sym typeface="Wingdings" pitchFamily="2" charset="2"/>
              </a:rPr>
              <a:t>všude</a:t>
            </a:r>
            <a:r>
              <a:rPr lang="en-US" sz="3200" dirty="0">
                <a:sym typeface="Wingdings" pitchFamily="2" charset="2"/>
              </a:rPr>
              <a:t>, </a:t>
            </a:r>
            <a:r>
              <a:rPr lang="en-US" sz="3200" dirty="0" err="1">
                <a:sym typeface="Wingdings" pitchFamily="2" charset="2"/>
              </a:rPr>
              <a:t>kde</a:t>
            </a:r>
            <a:r>
              <a:rPr lang="en-US" sz="3200" dirty="0">
                <a:sym typeface="Wingdings" pitchFamily="2" charset="2"/>
              </a:rPr>
              <a:t> se dalo“</a:t>
            </a:r>
            <a:endParaRPr lang="en-US" sz="3200" dirty="0"/>
          </a:p>
        </p:txBody>
      </p:sp>
      <p:pic>
        <p:nvPicPr>
          <p:cNvPr id="5" name="Obrázek 4">
            <a:extLst>
              <a:ext uri="{FF2B5EF4-FFF2-40B4-BE49-F238E27FC236}">
                <a16:creationId xmlns:a16="http://schemas.microsoft.com/office/drawing/2014/main" id="{8D292E59-12D1-4F01-8847-6F1CC568E5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01" b="19550"/>
          <a:stretch/>
        </p:blipFill>
        <p:spPr>
          <a:xfrm>
            <a:off x="5865489" y="174171"/>
            <a:ext cx="5629774" cy="6477000"/>
          </a:xfrm>
          <a:prstGeom prst="rect">
            <a:avLst/>
          </a:prstGeom>
        </p:spPr>
      </p:pic>
    </p:spTree>
    <p:extLst>
      <p:ext uri="{BB962C8B-B14F-4D97-AF65-F5344CB8AC3E}">
        <p14:creationId xmlns:p14="http://schemas.microsoft.com/office/powerpoint/2010/main" val="4242007067"/>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4" name="Rectangle 1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t="5436"/>
          <a:stretch/>
        </p:blipFill>
        <p:spPr>
          <a:xfrm>
            <a:off x="1" y="10"/>
            <a:ext cx="9669642" cy="6857990"/>
          </a:xfrm>
          <a:prstGeom prst="rect">
            <a:avLst/>
          </a:prstGeom>
        </p:spPr>
      </p:pic>
      <p:sp>
        <p:nvSpPr>
          <p:cNvPr id="306" name="Rectangle 1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ndParaRPr>
          </a:p>
        </p:txBody>
      </p:sp>
      <p:sp>
        <p:nvSpPr>
          <p:cNvPr id="302" name="TextShape 1"/>
          <p:cNvSpPr txBox="1"/>
          <p:nvPr/>
        </p:nvSpPr>
        <p:spPr>
          <a:xfrm>
            <a:off x="6900238" y="518315"/>
            <a:ext cx="5008733" cy="3742762"/>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US" sz="2200" b="1" i="0" u="none" strike="noStrike" kern="1200" cap="none" spc="-1" normalizeH="0" baseline="0" noProof="0" dirty="0">
                <a:ln>
                  <a:noFill/>
                </a:ln>
                <a:solidFill>
                  <a:prstClr val="black"/>
                </a:solidFill>
                <a:effectLst/>
                <a:uLnTx/>
                <a:uFillTx/>
                <a:latin typeface="Arial"/>
              </a:rPr>
              <a:t>Radium se </a:t>
            </a:r>
            <a:r>
              <a:rPr kumimoji="0" lang="en-US" sz="2200" b="1" i="0" u="none" strike="noStrike" kern="1200" cap="none" spc="-1" normalizeH="0" baseline="0" noProof="0" dirty="0" err="1">
                <a:ln>
                  <a:noFill/>
                </a:ln>
                <a:solidFill>
                  <a:prstClr val="black"/>
                </a:solidFill>
                <a:effectLst/>
                <a:uLnTx/>
                <a:uFillTx/>
                <a:latin typeface="Arial"/>
              </a:rPr>
              <a:t>následně</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začalo</a:t>
            </a:r>
            <a:r>
              <a:rPr kumimoji="0" lang="en-US" sz="2200" b="1" i="0" u="none" strike="noStrike" kern="1200" cap="none" spc="-1" normalizeH="0" baseline="0" noProof="0" dirty="0">
                <a:ln>
                  <a:noFill/>
                </a:ln>
                <a:solidFill>
                  <a:prstClr val="black"/>
                </a:solidFill>
                <a:effectLst/>
                <a:uLnTx/>
                <a:uFillTx/>
                <a:latin typeface="Arial"/>
              </a:rPr>
              <a:t> </a:t>
            </a:r>
            <a:r>
              <a:rPr kumimoji="0" lang="cs-CZ"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a:ln>
                  <a:noFill/>
                </a:ln>
                <a:solidFill>
                  <a:prstClr val="black"/>
                </a:solidFill>
                <a:effectLst/>
                <a:uLnTx/>
                <a:uFillTx/>
                <a:latin typeface="Arial"/>
              </a:rPr>
              <a:t>v USA </a:t>
            </a:r>
            <a:r>
              <a:rPr kumimoji="0" lang="en-US" sz="2200" b="1" i="0" u="none" strike="noStrike" kern="1200" cap="none" spc="-1" normalizeH="0" baseline="0" noProof="0" dirty="0" err="1">
                <a:ln>
                  <a:noFill/>
                </a:ln>
                <a:solidFill>
                  <a:prstClr val="black"/>
                </a:solidFill>
                <a:effectLst/>
                <a:uLnTx/>
                <a:uFillTx/>
                <a:latin typeface="Arial"/>
              </a:rPr>
              <a:t>vyrábět</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uměle</a:t>
            </a:r>
            <a:r>
              <a:rPr kumimoji="0" lang="en-US" sz="2200" b="1" i="0" u="none" strike="noStrike" kern="1200" cap="none" spc="-1" normalizeH="0" baseline="0" noProof="0" dirty="0">
                <a:ln>
                  <a:noFill/>
                </a:ln>
                <a:solidFill>
                  <a:prstClr val="black"/>
                </a:solidFill>
                <a:effectLst/>
                <a:uLnTx/>
                <a:uFillTx/>
                <a:latin typeface="Arial"/>
              </a:rPr>
              <a:t> a </a:t>
            </a:r>
            <a:r>
              <a:rPr kumimoji="0" lang="en-US" sz="2200" b="1" i="0" u="none" strike="noStrike" kern="1200" cap="none" spc="-1" normalizeH="0" baseline="0" noProof="0" dirty="0" err="1">
                <a:ln>
                  <a:noFill/>
                </a:ln>
                <a:solidFill>
                  <a:prstClr val="black"/>
                </a:solidFill>
                <a:effectLst/>
                <a:uLnTx/>
                <a:uFillTx/>
                <a:latin typeface="Arial"/>
              </a:rPr>
              <a:t>než</a:t>
            </a:r>
            <a:r>
              <a:rPr kumimoji="0" lang="en-US" sz="2200" b="1" i="0" u="none" strike="noStrike" kern="1200" cap="none" spc="-1" normalizeH="0" baseline="0" noProof="0" dirty="0">
                <a:ln>
                  <a:noFill/>
                </a:ln>
                <a:solidFill>
                  <a:prstClr val="black"/>
                </a:solidFill>
                <a:effectLst/>
                <a:uLnTx/>
                <a:uFillTx/>
                <a:latin typeface="Arial"/>
              </a:rPr>
              <a:t> se </a:t>
            </a:r>
            <a:r>
              <a:rPr kumimoji="0" lang="en-US" sz="2200" b="1" i="0" u="none" strike="noStrike" kern="1200" cap="none" spc="-1" normalizeH="0" baseline="0" noProof="0" dirty="0" err="1">
                <a:ln>
                  <a:noFill/>
                </a:ln>
                <a:solidFill>
                  <a:prstClr val="black"/>
                </a:solidFill>
                <a:effectLst/>
                <a:uLnTx/>
                <a:uFillTx/>
                <a:latin typeface="Arial"/>
              </a:rPr>
              <a:t>poznalo</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nebezpečí</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ionizujícího</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záření</a:t>
            </a:r>
            <a:r>
              <a:rPr kumimoji="0" lang="en-US" sz="2200" b="1" i="0" u="none" strike="noStrike" kern="1200" cap="none" spc="-1" normalizeH="0" baseline="0" noProof="0" dirty="0">
                <a:ln>
                  <a:noFill/>
                </a:ln>
                <a:solidFill>
                  <a:prstClr val="black"/>
                </a:solidFill>
                <a:effectLst/>
                <a:uLnTx/>
                <a:uFillTx/>
                <a:latin typeface="Arial"/>
              </a:rPr>
              <a:t>,</a:t>
            </a:r>
          </a:p>
          <a:p>
            <a:pPr marL="0" marR="0" lvl="0" indent="-2286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US" sz="2800" b="1" i="0" u="none" strike="noStrike" kern="1200" cap="none" spc="-1" normalizeH="0" baseline="0" noProof="0" dirty="0" err="1">
                <a:ln>
                  <a:noFill/>
                </a:ln>
                <a:solidFill>
                  <a:srgbClr val="FF0000"/>
                </a:solidFill>
                <a:effectLst/>
                <a:uLnTx/>
                <a:uFillTx/>
                <a:latin typeface="Arial"/>
              </a:rPr>
              <a:t>propuklo</a:t>
            </a:r>
            <a:r>
              <a:rPr kumimoji="0" lang="en-US" sz="2800" b="1" i="0" u="none" strike="noStrike" kern="1200" cap="none" spc="-1" normalizeH="0" baseline="0" noProof="0" dirty="0">
                <a:ln>
                  <a:noFill/>
                </a:ln>
                <a:solidFill>
                  <a:srgbClr val="FF0000"/>
                </a:solidFill>
                <a:effectLst/>
                <a:uLnTx/>
                <a:uFillTx/>
                <a:latin typeface="Arial"/>
              </a:rPr>
              <a:t> </a:t>
            </a:r>
            <a:r>
              <a:rPr kumimoji="0" lang="en-US" sz="2800" b="1" i="0" u="none" strike="noStrike" kern="1200" cap="none" spc="-1" normalizeH="0" baseline="0" noProof="0" dirty="0" err="1">
                <a:ln>
                  <a:noFill/>
                </a:ln>
                <a:solidFill>
                  <a:srgbClr val="FF0000"/>
                </a:solidFill>
                <a:effectLst/>
                <a:uLnTx/>
                <a:uFillTx/>
                <a:latin typeface="Arial"/>
              </a:rPr>
              <a:t>doslova</a:t>
            </a:r>
            <a:r>
              <a:rPr kumimoji="0" lang="en-US" sz="2800" b="1" i="0" u="none" strike="noStrike" kern="1200" cap="none" spc="-1" normalizeH="0" baseline="0" noProof="0" dirty="0">
                <a:ln>
                  <a:noFill/>
                </a:ln>
                <a:solidFill>
                  <a:srgbClr val="FF0000"/>
                </a:solidFill>
                <a:effectLst/>
                <a:uLnTx/>
                <a:uFillTx/>
                <a:latin typeface="Arial"/>
              </a:rPr>
              <a:t> </a:t>
            </a:r>
            <a:r>
              <a:rPr kumimoji="0" lang="en-US" sz="2800" b="1" i="0" u="none" strike="noStrike" kern="1200" cap="none" spc="-1" normalizeH="0" baseline="0" noProof="0" dirty="0" err="1">
                <a:ln>
                  <a:noFill/>
                </a:ln>
                <a:solidFill>
                  <a:srgbClr val="FF0000"/>
                </a:solidFill>
                <a:effectLst/>
                <a:uLnTx/>
                <a:uFillTx/>
                <a:latin typeface="Arial"/>
              </a:rPr>
              <a:t>období</a:t>
            </a:r>
            <a:r>
              <a:rPr kumimoji="0" lang="en-US" sz="2800" b="1" i="0" u="none" strike="noStrike" kern="1200" cap="none" spc="-1" normalizeH="0" baseline="0" noProof="0" dirty="0">
                <a:ln>
                  <a:noFill/>
                </a:ln>
                <a:solidFill>
                  <a:srgbClr val="FF0000"/>
                </a:solidFill>
                <a:effectLst/>
                <a:uLnTx/>
                <a:uFillTx/>
                <a:latin typeface="Arial"/>
              </a:rPr>
              <a:t> </a:t>
            </a:r>
            <a:r>
              <a:rPr kumimoji="0" lang="en-US" sz="2800" b="1" i="0" u="none" strike="noStrike" kern="1200" cap="none" spc="-1" normalizeH="0" baseline="0" noProof="0" dirty="0" err="1">
                <a:ln>
                  <a:noFill/>
                </a:ln>
                <a:solidFill>
                  <a:srgbClr val="FF0000"/>
                </a:solidFill>
                <a:effectLst/>
                <a:uLnTx/>
                <a:uFillTx/>
                <a:latin typeface="Arial"/>
              </a:rPr>
              <a:t>bezuzdného</a:t>
            </a:r>
            <a:r>
              <a:rPr kumimoji="0" lang="en-US" sz="2800" b="1" i="0" u="none" strike="noStrike" kern="1200" cap="none" spc="-1" normalizeH="0" baseline="0" noProof="0" dirty="0">
                <a:ln>
                  <a:noFill/>
                </a:ln>
                <a:solidFill>
                  <a:srgbClr val="FF0000"/>
                </a:solidFill>
                <a:effectLst/>
                <a:uLnTx/>
                <a:uFillTx/>
                <a:latin typeface="Arial"/>
              </a:rPr>
              <a:t> </a:t>
            </a:r>
            <a:r>
              <a:rPr kumimoji="0" lang="en-US" sz="2800" b="1" i="0" u="none" strike="noStrike" kern="1200" cap="none" spc="-1" normalizeH="0" baseline="0" noProof="0" dirty="0" err="1">
                <a:ln>
                  <a:noFill/>
                </a:ln>
                <a:solidFill>
                  <a:srgbClr val="FF0000"/>
                </a:solidFill>
                <a:effectLst/>
                <a:uLnTx/>
                <a:uFillTx/>
                <a:latin typeface="Arial"/>
              </a:rPr>
              <a:t>opojení</a:t>
            </a:r>
            <a:r>
              <a:rPr kumimoji="0" lang="en-US" sz="2800" b="1" i="0" u="none" strike="noStrike" kern="1200" cap="none" spc="-1" normalizeH="0" baseline="0" noProof="0" dirty="0">
                <a:ln>
                  <a:noFill/>
                </a:ln>
                <a:solidFill>
                  <a:srgbClr val="FF0000"/>
                </a:solidFill>
                <a:effectLst/>
                <a:uLnTx/>
                <a:uFillTx/>
                <a:latin typeface="Arial"/>
              </a:rPr>
              <a:t> </a:t>
            </a:r>
            <a:r>
              <a:rPr kumimoji="0" lang="en-US" sz="2800" b="1" i="0" u="none" strike="noStrike" kern="1200" cap="none" spc="-1" normalizeH="0" baseline="0" noProof="0" dirty="0" err="1">
                <a:ln>
                  <a:noFill/>
                </a:ln>
                <a:solidFill>
                  <a:srgbClr val="FF0000"/>
                </a:solidFill>
                <a:effectLst/>
                <a:uLnTx/>
                <a:uFillTx/>
                <a:latin typeface="Arial"/>
              </a:rPr>
              <a:t>radioaktivitou</a:t>
            </a:r>
            <a:endParaRPr kumimoji="0" lang="en-US" sz="2800" b="1" i="0" u="none" strike="noStrike" kern="1200" cap="none" spc="-1" normalizeH="0" baseline="0" noProof="0" dirty="0">
              <a:ln>
                <a:noFill/>
              </a:ln>
              <a:solidFill>
                <a:srgbClr val="FF0000"/>
              </a:solidFill>
              <a:effectLst/>
              <a:uLnTx/>
              <a:uFillTx/>
              <a:latin typeface="Arial"/>
            </a:endParaRPr>
          </a:p>
          <a:p>
            <a:pPr marL="0" marR="0" lvl="0" indent="-2286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US" sz="2200" b="1" i="0" u="none" strike="noStrike" kern="1200" cap="none" spc="-1" normalizeH="0" baseline="0" noProof="0" dirty="0" err="1">
                <a:ln>
                  <a:noFill/>
                </a:ln>
                <a:solidFill>
                  <a:prstClr val="black"/>
                </a:solidFill>
                <a:effectLst/>
                <a:uLnTx/>
                <a:uFillTx/>
                <a:latin typeface="Arial"/>
              </a:rPr>
              <a:t>Paprsky</a:t>
            </a:r>
            <a:r>
              <a:rPr kumimoji="0" lang="en-US" sz="2200" b="1" i="0" u="none" strike="noStrike" kern="1200" cap="none" spc="-1" normalizeH="0" baseline="0" noProof="0" dirty="0">
                <a:ln>
                  <a:noFill/>
                </a:ln>
                <a:solidFill>
                  <a:prstClr val="black"/>
                </a:solidFill>
                <a:effectLst/>
                <a:uLnTx/>
                <a:uFillTx/>
                <a:latin typeface="Arial"/>
              </a:rPr>
              <a:t> X se </a:t>
            </a:r>
            <a:r>
              <a:rPr kumimoji="0" lang="en-US" sz="2200" b="1" i="0" u="none" strike="noStrike" kern="1200" cap="none" spc="-1" normalizeH="0" baseline="0" noProof="0" dirty="0" err="1">
                <a:ln>
                  <a:noFill/>
                </a:ln>
                <a:solidFill>
                  <a:prstClr val="black"/>
                </a:solidFill>
                <a:effectLst/>
                <a:uLnTx/>
                <a:uFillTx/>
                <a:latin typeface="Arial"/>
              </a:rPr>
              <a:t>používaly</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nezřídka</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ke</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zcela</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nepatřičným</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účelům</a:t>
            </a:r>
            <a:r>
              <a:rPr kumimoji="0" lang="en-US" sz="2200" b="1" i="0" u="none" strike="noStrike" kern="1200" cap="none" spc="-1" normalizeH="0" baseline="0" noProof="0" dirty="0">
                <a:ln>
                  <a:noFill/>
                </a:ln>
                <a:solidFill>
                  <a:prstClr val="black"/>
                </a:solidFill>
                <a:effectLst/>
                <a:uLnTx/>
                <a:uFillTx/>
                <a:latin typeface="Arial"/>
              </a:rPr>
              <a:t> </a:t>
            </a:r>
            <a:r>
              <a:rPr kumimoji="0" lang="cs-CZ"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a:ln>
                  <a:noFill/>
                </a:ln>
                <a:solidFill>
                  <a:prstClr val="black"/>
                </a:solidFill>
                <a:effectLst/>
                <a:uLnTx/>
                <a:uFillTx/>
                <a:latin typeface="Arial"/>
              </a:rPr>
              <a:t>a radium se </a:t>
            </a:r>
            <a:r>
              <a:rPr kumimoji="0" lang="en-US" sz="2200" b="1" i="0" u="none" strike="noStrike" kern="1200" cap="none" spc="-1" normalizeH="0" baseline="0" noProof="0" dirty="0" err="1">
                <a:ln>
                  <a:noFill/>
                </a:ln>
                <a:solidFill>
                  <a:prstClr val="black"/>
                </a:solidFill>
                <a:effectLst/>
                <a:uLnTx/>
                <a:uFillTx/>
                <a:latin typeface="Arial"/>
              </a:rPr>
              <a:t>přidávalo</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snad</a:t>
            </a:r>
            <a:r>
              <a:rPr kumimoji="0" lang="en-US" sz="2200" b="1" i="0" u="none" strike="noStrike" kern="1200" cap="none" spc="-1" normalizeH="0" baseline="0" noProof="0" dirty="0">
                <a:ln>
                  <a:noFill/>
                </a:ln>
                <a:solidFill>
                  <a:prstClr val="black"/>
                </a:solidFill>
                <a:effectLst/>
                <a:uLnTx/>
                <a:uFillTx/>
                <a:latin typeface="Arial"/>
              </a:rPr>
              <a:t> do </a:t>
            </a:r>
            <a:r>
              <a:rPr kumimoji="0" lang="en-US" sz="2200" b="1" i="0" u="none" strike="noStrike" kern="1200" cap="none" spc="-1" normalizeH="0" baseline="0" noProof="0" dirty="0" err="1">
                <a:ln>
                  <a:noFill/>
                </a:ln>
                <a:solidFill>
                  <a:prstClr val="black"/>
                </a:solidFill>
                <a:effectLst/>
                <a:uLnTx/>
                <a:uFillTx/>
                <a:latin typeface="Arial"/>
              </a:rPr>
              <a:t>čehokoliv</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kam</a:t>
            </a:r>
            <a:r>
              <a:rPr kumimoji="0" lang="en-US" sz="2200" b="1" i="0" u="none" strike="noStrike" kern="1200" cap="none" spc="-1" normalizeH="0" baseline="0" noProof="0" dirty="0">
                <a:ln>
                  <a:noFill/>
                </a:ln>
                <a:solidFill>
                  <a:prstClr val="black"/>
                </a:solidFill>
                <a:effectLst/>
                <a:uLnTx/>
                <a:uFillTx/>
                <a:latin typeface="Arial"/>
              </a:rPr>
              <a:t> to </a:t>
            </a:r>
            <a:r>
              <a:rPr kumimoji="0" lang="en-US" sz="2200" b="1" i="0" u="none" strike="noStrike" kern="1200" cap="none" spc="-1" normalizeH="0" baseline="0" noProof="0" dirty="0" err="1">
                <a:ln>
                  <a:noFill/>
                </a:ln>
                <a:solidFill>
                  <a:prstClr val="black"/>
                </a:solidFill>
                <a:effectLst/>
                <a:uLnTx/>
                <a:uFillTx/>
                <a:latin typeface="Arial"/>
              </a:rPr>
              <a:t>jen</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bylo</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možné</a:t>
            </a:r>
            <a:r>
              <a:rPr kumimoji="0" lang="en-US" sz="2200" b="1" i="0" u="none" strike="noStrike" kern="1200" cap="none" spc="-1" normalizeH="0" baseline="0" noProof="0" dirty="0">
                <a:ln>
                  <a:noFill/>
                </a:ln>
                <a:solidFill>
                  <a:prstClr val="black"/>
                </a:solidFill>
                <a:effectLst/>
                <a:uLnTx/>
                <a:uFillTx/>
                <a:latin typeface="Arial"/>
              </a:rPr>
              <a:t> - </a:t>
            </a:r>
            <a:r>
              <a:rPr kumimoji="0" lang="en-US" sz="2200" b="1" i="0" u="none" strike="noStrike" kern="1200" cap="none" spc="-1" normalizeH="0" baseline="0" noProof="0" dirty="0" err="1">
                <a:ln>
                  <a:noFill/>
                </a:ln>
                <a:solidFill>
                  <a:prstClr val="black"/>
                </a:solidFill>
                <a:effectLst/>
                <a:uLnTx/>
                <a:uFillTx/>
                <a:latin typeface="Arial"/>
              </a:rPr>
              <a:t>prodávaly</a:t>
            </a:r>
            <a:r>
              <a:rPr kumimoji="0" lang="en-US" sz="2200" b="1" i="0" u="none" strike="noStrike" kern="1200" cap="none" spc="-1" normalizeH="0" baseline="0" noProof="0" dirty="0">
                <a:ln>
                  <a:noFill/>
                </a:ln>
                <a:solidFill>
                  <a:prstClr val="black"/>
                </a:solidFill>
                <a:effectLst/>
                <a:uLnTx/>
                <a:uFillTx/>
                <a:latin typeface="Arial"/>
              </a:rPr>
              <a:t> se </a:t>
            </a:r>
            <a:r>
              <a:rPr kumimoji="0" lang="en-US" sz="2200" b="1" i="0" u="none" strike="noStrike" kern="1200" cap="none" spc="-1" normalizeH="0" baseline="0" noProof="0" dirty="0" err="1">
                <a:ln>
                  <a:noFill/>
                </a:ln>
                <a:solidFill>
                  <a:prstClr val="black"/>
                </a:solidFill>
                <a:effectLst/>
                <a:uLnTx/>
                <a:uFillTx/>
                <a:latin typeface="Arial"/>
              </a:rPr>
              <a:t>nejrůznější</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magické</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kosmetické</a:t>
            </a:r>
            <a:r>
              <a:rPr kumimoji="0" lang="en-US" sz="2200" b="1" i="0" u="none" strike="noStrike" kern="1200" cap="none" spc="-1" normalizeH="0" baseline="0" noProof="0" dirty="0">
                <a:ln>
                  <a:noFill/>
                </a:ln>
                <a:solidFill>
                  <a:prstClr val="black"/>
                </a:solidFill>
                <a:effectLst/>
                <a:uLnTx/>
                <a:uFillTx/>
                <a:latin typeface="Arial"/>
              </a:rPr>
              <a:t> a </a:t>
            </a:r>
            <a:r>
              <a:rPr kumimoji="0" lang="en-US" sz="2200" b="1" i="0" u="none" strike="noStrike" kern="1200" cap="none" spc="-1" normalizeH="0" baseline="0" noProof="0" dirty="0" err="1">
                <a:ln>
                  <a:noFill/>
                </a:ln>
                <a:solidFill>
                  <a:prstClr val="black"/>
                </a:solidFill>
                <a:effectLst/>
                <a:uLnTx/>
                <a:uFillTx/>
                <a:latin typeface="Arial"/>
              </a:rPr>
              <a:t>léčebné</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přípravky</a:t>
            </a:r>
            <a:r>
              <a:rPr kumimoji="0" lang="en-US" sz="2200" b="1" i="0" u="none" strike="noStrike" kern="1200" cap="none" spc="-1" normalizeH="0" baseline="0" noProof="0" dirty="0">
                <a:ln>
                  <a:noFill/>
                </a:ln>
                <a:solidFill>
                  <a:prstClr val="black"/>
                </a:solidFill>
                <a:effectLst/>
                <a:uLnTx/>
                <a:uFillTx/>
                <a:latin typeface="Arial"/>
              </a:rPr>
              <a:t>, ale </a:t>
            </a:r>
            <a:r>
              <a:rPr kumimoji="0" lang="en-US" sz="2200" b="1" i="0" u="none" strike="noStrike" kern="1200" cap="none" spc="-1" normalizeH="0" baseline="0" noProof="0" dirty="0" err="1">
                <a:ln>
                  <a:noFill/>
                </a:ln>
                <a:solidFill>
                  <a:prstClr val="black"/>
                </a:solidFill>
                <a:effectLst/>
                <a:uLnTx/>
                <a:uFillTx/>
                <a:latin typeface="Arial"/>
              </a:rPr>
              <a:t>také</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technické</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výrobky</a:t>
            </a:r>
            <a:r>
              <a:rPr kumimoji="0" lang="en-US" sz="2200" b="1" i="0" u="none" strike="noStrike" kern="1200" cap="none" spc="-1" normalizeH="0" baseline="0" noProof="0" dirty="0">
                <a:ln>
                  <a:noFill/>
                </a:ln>
                <a:solidFill>
                  <a:prstClr val="black"/>
                </a:solidFill>
                <a:effectLst/>
                <a:uLnTx/>
                <a:uFillTx/>
                <a:latin typeface="Arial"/>
              </a:rPr>
              <a:t> a </a:t>
            </a:r>
            <a:r>
              <a:rPr kumimoji="0" lang="en-US" sz="2200" b="1" i="0" u="none" strike="noStrike" kern="1200" cap="none" spc="-1" normalizeH="0" baseline="0" noProof="0" dirty="0" err="1">
                <a:ln>
                  <a:noFill/>
                </a:ln>
                <a:solidFill>
                  <a:prstClr val="black"/>
                </a:solidFill>
                <a:effectLst/>
                <a:uLnTx/>
                <a:uFillTx/>
                <a:latin typeface="Arial"/>
              </a:rPr>
              <a:t>výrobky</a:t>
            </a:r>
            <a:r>
              <a:rPr kumimoji="0" lang="en-US" sz="2200" b="1" i="0" u="none" strike="noStrike" kern="1200" cap="none" spc="-1" normalizeH="0" baseline="0" noProof="0" dirty="0">
                <a:ln>
                  <a:noFill/>
                </a:ln>
                <a:solidFill>
                  <a:prstClr val="black"/>
                </a:solidFill>
                <a:effectLst/>
                <a:uLnTx/>
                <a:uFillTx/>
                <a:latin typeface="Arial"/>
              </a:rPr>
              <a:t> pro </a:t>
            </a:r>
            <a:r>
              <a:rPr kumimoji="0" lang="en-US" sz="2200" b="1" i="0" u="none" strike="noStrike" kern="1200" cap="none" spc="-1" normalizeH="0" baseline="0" noProof="0" dirty="0" err="1">
                <a:ln>
                  <a:noFill/>
                </a:ln>
                <a:solidFill>
                  <a:prstClr val="black"/>
                </a:solidFill>
                <a:effectLst/>
                <a:uLnTx/>
                <a:uFillTx/>
                <a:latin typeface="Arial"/>
              </a:rPr>
              <a:t>zábavu</a:t>
            </a:r>
            <a:r>
              <a:rPr kumimoji="0" lang="en-US" sz="2200" b="1" i="0" u="none" strike="noStrike" kern="1200" cap="none" spc="-1" normalizeH="0" baseline="0" noProof="0" dirty="0">
                <a:ln>
                  <a:noFill/>
                </a:ln>
                <a:solidFill>
                  <a:prstClr val="black"/>
                </a:solidFill>
                <a:effectLst/>
                <a:uLnTx/>
                <a:uFillTx/>
                <a:latin typeface="Arial"/>
              </a:rPr>
              <a:t> (glow-in-the-dark)</a:t>
            </a:r>
            <a:r>
              <a:rPr kumimoji="0" lang="en-US" sz="2200" b="0" i="0" u="none" strike="noStrike" kern="1200" cap="none" spc="-1" normalizeH="0" baseline="0" noProof="0" dirty="0">
                <a:ln>
                  <a:noFill/>
                </a:ln>
                <a:solidFill>
                  <a:prstClr val="black"/>
                </a:solidFill>
                <a:effectLst/>
                <a:uLnTx/>
                <a:uFillTx/>
                <a:latin typeface="Arial"/>
              </a:rPr>
              <a:t>.</a:t>
            </a:r>
            <a:br>
              <a:rPr kumimoji="0" lang="en-US" sz="2200" b="0" i="0" u="none" strike="noStrike" kern="1200" cap="none" spc="0" normalizeH="0" baseline="0" noProof="0" dirty="0">
                <a:ln>
                  <a:noFill/>
                </a:ln>
                <a:solidFill>
                  <a:prstClr val="black"/>
                </a:solidFill>
                <a:effectLst/>
                <a:uLnTx/>
                <a:uFillTx/>
                <a:latin typeface="Arial"/>
              </a:rPr>
            </a:br>
            <a:endParaRPr kumimoji="0" lang="en-US" sz="2200" b="0" i="0" u="none" strike="noStrike" kern="1200" cap="none" spc="-1" normalizeH="0" baseline="0" noProof="0" dirty="0">
              <a:ln>
                <a:noFill/>
              </a:ln>
              <a:solidFill>
                <a:prstClr val="black"/>
              </a:solidFill>
              <a:effectLst/>
              <a:uLnTx/>
              <a:uFillTx/>
              <a:latin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2454" y="379398"/>
            <a:ext cx="10922549" cy="936104"/>
          </a:xfrm>
        </p:spPr>
        <p:txBody>
          <a:bodyPr/>
          <a:lstStyle/>
          <a:p>
            <a:pPr marL="0" marR="0" lvl="0" indent="0" defTabSz="914400" rtl="0" eaLnBrk="1" fontAlgn="auto" latinLnBrk="0" hangingPunct="1">
              <a:lnSpc>
                <a:spcPct val="100000"/>
              </a:lnSpc>
              <a:spcBef>
                <a:spcPts val="0"/>
              </a:spcBef>
              <a:spcAft>
                <a:spcPts val="0"/>
              </a:spcAft>
              <a:tabLst/>
              <a:defRPr/>
            </a:pPr>
            <a:r>
              <a:rPr kumimoji="0" lang="cs-CZ" sz="3200" b="1" i="0" u="none" strike="noStrike" kern="1200" cap="none" spc="-1" normalizeH="0" baseline="0" noProof="0" dirty="0">
                <a:ln>
                  <a:noFill/>
                </a:ln>
                <a:solidFill>
                  <a:srgbClr val="FF0000"/>
                </a:solidFill>
                <a:effectLst/>
                <a:uLnTx/>
                <a:uFillTx/>
                <a:latin typeface="Calibri"/>
              </a:rPr>
              <a:t>DOBA BEZUZDNÉHO OPOJENÍ RADIOADTIVITOU</a:t>
            </a:r>
            <a:br>
              <a:rPr kumimoji="0" lang="cs-CZ" sz="3200" b="0" i="0" u="none" strike="noStrike" kern="1200" cap="none" spc="-1" normalizeH="0" baseline="0" noProof="0" dirty="0">
                <a:ln>
                  <a:noFill/>
                </a:ln>
                <a:solidFill>
                  <a:prstClr val="black"/>
                </a:solidFill>
                <a:effectLst/>
                <a:uLnTx/>
                <a:uFillTx/>
                <a:latin typeface="Arial"/>
              </a:rPr>
            </a:br>
            <a:endParaRPr lang="cs-CZ" sz="3200" dirty="0"/>
          </a:p>
        </p:txBody>
      </p:sp>
      <p:sp>
        <p:nvSpPr>
          <p:cNvPr id="3" name="Podnadpis 2"/>
          <p:cNvSpPr>
            <a:spLocks noGrp="1"/>
          </p:cNvSpPr>
          <p:nvPr>
            <p:ph type="subTitle"/>
          </p:nvPr>
        </p:nvSpPr>
        <p:spPr>
          <a:xfrm>
            <a:off x="838320" y="836712"/>
            <a:ext cx="10515360" cy="5760640"/>
          </a:xfrm>
        </p:spPr>
        <p:txBody>
          <a:bodyPr/>
          <a:lstStyle/>
          <a:p>
            <a:pPr>
              <a:spcBef>
                <a:spcPts val="600"/>
              </a:spcBef>
            </a:pPr>
            <a:r>
              <a:rPr lang="cs-CZ" dirty="0"/>
              <a:t>Částečně tomu napomohla přímo </a:t>
            </a:r>
            <a:r>
              <a:rPr lang="en-US" dirty="0"/>
              <a:t>Marie Curie</a:t>
            </a:r>
            <a:r>
              <a:rPr lang="cs-CZ" dirty="0"/>
              <a:t>:</a:t>
            </a:r>
          </a:p>
          <a:p>
            <a:pPr marL="285750" indent="-285750">
              <a:spcBef>
                <a:spcPts val="600"/>
              </a:spcBef>
              <a:buFont typeface="Arial" panose="020B0604020202020204" pitchFamily="34" charset="0"/>
              <a:buChar char="•"/>
            </a:pPr>
            <a:r>
              <a:rPr lang="cs-CZ" dirty="0"/>
              <a:t>Sama totiž před smrtí navrhla, jak by lidstvo mohlo v budoucnu profitovat z IR</a:t>
            </a:r>
          </a:p>
          <a:p>
            <a:pPr marL="285750" indent="-285750">
              <a:spcBef>
                <a:spcPts val="600"/>
              </a:spcBef>
              <a:buFont typeface="Arial" panose="020B0604020202020204" pitchFamily="34" charset="0"/>
              <a:buChar char="•"/>
            </a:pPr>
            <a:r>
              <a:rPr lang="cs-CZ" dirty="0"/>
              <a:t>nastínila i možné medicínské využití IR – kromě radioterapie nádorů předpokládala, že významné zdravotní benefity může přinést mj.:</a:t>
            </a:r>
          </a:p>
          <a:p>
            <a:pPr marL="285750" indent="-285750">
              <a:spcBef>
                <a:spcPts val="600"/>
              </a:spcBef>
              <a:buFont typeface="Arial" panose="020B0604020202020204" pitchFamily="34" charset="0"/>
              <a:buChar char="•"/>
            </a:pPr>
            <a:r>
              <a:rPr lang="cs-CZ" b="1" dirty="0"/>
              <a:t>pití vody</a:t>
            </a:r>
            <a:r>
              <a:rPr lang="en-US" b="1" dirty="0"/>
              <a:t> </a:t>
            </a:r>
            <a:r>
              <a:rPr lang="cs-CZ" b="1" dirty="0"/>
              <a:t>„nasycené“ radonem </a:t>
            </a:r>
            <a:r>
              <a:rPr lang="cs-CZ" dirty="0"/>
              <a:t>(vznikajícím následkem rozpadu thoria a uranu),</a:t>
            </a:r>
          </a:p>
          <a:p>
            <a:pPr marL="285750" indent="-285750">
              <a:spcBef>
                <a:spcPts val="600"/>
              </a:spcBef>
              <a:buFont typeface="Arial" panose="020B0604020202020204" pitchFamily="34" charset="0"/>
              <a:buChar char="•"/>
            </a:pPr>
            <a:r>
              <a:rPr lang="cs-CZ" b="1" dirty="0"/>
              <a:t>injekční vstřikování ozářeného/radioaktivního fyziologického roztoku </a:t>
            </a:r>
            <a:r>
              <a:rPr lang="cs-CZ" dirty="0"/>
              <a:t>přímo do krevního oběhu,</a:t>
            </a:r>
            <a:r>
              <a:rPr lang="en-US" dirty="0"/>
              <a:t> </a:t>
            </a:r>
            <a:r>
              <a:rPr lang="cs-CZ" dirty="0"/>
              <a:t>svalů a kloubů,</a:t>
            </a:r>
          </a:p>
          <a:p>
            <a:pPr marL="285750" indent="-285750">
              <a:spcBef>
                <a:spcPts val="600"/>
              </a:spcBef>
              <a:buFont typeface="Arial" panose="020B0604020202020204" pitchFamily="34" charset="0"/>
              <a:buChar char="•"/>
            </a:pPr>
            <a:r>
              <a:rPr lang="cs-CZ" b="1" dirty="0"/>
              <a:t>inhalování radonem obohaceného vzduchu</a:t>
            </a:r>
            <a:r>
              <a:rPr lang="en-US" dirty="0"/>
              <a:t>, </a:t>
            </a:r>
            <a:endParaRPr lang="cs-CZ" dirty="0"/>
          </a:p>
          <a:p>
            <a:pPr marL="285750" indent="-285750">
              <a:spcBef>
                <a:spcPts val="600"/>
              </a:spcBef>
              <a:buFont typeface="Arial" panose="020B0604020202020204" pitchFamily="34" charset="0"/>
              <a:buChar char="•"/>
            </a:pPr>
            <a:r>
              <a:rPr lang="cs-CZ" dirty="0"/>
              <a:t>a také </a:t>
            </a:r>
            <a:r>
              <a:rPr lang="cs-CZ" b="1" dirty="0"/>
              <a:t>koupele v radioaktivní vodě</a:t>
            </a:r>
          </a:p>
          <a:p>
            <a:pPr marL="285750" indent="-285750">
              <a:spcBef>
                <a:spcPts val="600"/>
              </a:spcBef>
              <a:buFont typeface="Arial" panose="020B0604020202020204" pitchFamily="34" charset="0"/>
              <a:buChar char="•"/>
            </a:pPr>
            <a:r>
              <a:rPr lang="cs-CZ" dirty="0"/>
              <a:t>Jelikož však byla vědkyně, </a:t>
            </a:r>
            <a:r>
              <a:rPr lang="cs-CZ" u="sng" dirty="0"/>
              <a:t>upozorňovala zároveň, že vědecké podklady pro tato tvrzení jsou zatím nedostatečné a převažuje jen empirická zkušenost</a:t>
            </a:r>
          </a:p>
          <a:p>
            <a:pPr marL="285750" indent="-285750">
              <a:spcBef>
                <a:spcPts val="600"/>
              </a:spcBef>
              <a:buFont typeface="Arial" panose="020B0604020202020204" pitchFamily="34" charset="0"/>
              <a:buChar char="•"/>
            </a:pPr>
            <a:r>
              <a:rPr lang="cs-CZ" dirty="0">
                <a:solidFill>
                  <a:srgbClr val="FF0000"/>
                </a:solidFill>
              </a:rPr>
              <a:t>I přesto lékaři v té době předepisují radium proti </a:t>
            </a:r>
            <a:r>
              <a:rPr lang="cs-CZ" b="1" dirty="0">
                <a:solidFill>
                  <a:srgbClr val="FF0000"/>
                </a:solidFill>
              </a:rPr>
              <a:t>artritidě</a:t>
            </a:r>
            <a:r>
              <a:rPr lang="en-US" dirty="0">
                <a:solidFill>
                  <a:srgbClr val="FF0000"/>
                </a:solidFill>
              </a:rPr>
              <a:t>, </a:t>
            </a:r>
            <a:r>
              <a:rPr lang="cs-CZ" b="1" dirty="0">
                <a:solidFill>
                  <a:srgbClr val="FF0000"/>
                </a:solidFill>
              </a:rPr>
              <a:t>dně</a:t>
            </a:r>
            <a:r>
              <a:rPr lang="en-US" dirty="0">
                <a:solidFill>
                  <a:srgbClr val="FF0000"/>
                </a:solidFill>
              </a:rPr>
              <a:t>, </a:t>
            </a:r>
            <a:r>
              <a:rPr lang="cs-CZ" b="1" dirty="0">
                <a:solidFill>
                  <a:srgbClr val="FF0000"/>
                </a:solidFill>
              </a:rPr>
              <a:t>hypertenzi</a:t>
            </a:r>
            <a:r>
              <a:rPr lang="en-US" dirty="0">
                <a:solidFill>
                  <a:srgbClr val="FF0000"/>
                </a:solidFill>
              </a:rPr>
              <a:t>, </a:t>
            </a:r>
            <a:r>
              <a:rPr lang="cs-CZ" b="1" dirty="0">
                <a:solidFill>
                  <a:srgbClr val="FF0000"/>
                </a:solidFill>
              </a:rPr>
              <a:t>ischiasu</a:t>
            </a:r>
            <a:r>
              <a:rPr lang="en-US" dirty="0">
                <a:solidFill>
                  <a:srgbClr val="FF0000"/>
                </a:solidFill>
              </a:rPr>
              <a:t>, </a:t>
            </a:r>
            <a:r>
              <a:rPr lang="cs-CZ" b="1" dirty="0">
                <a:solidFill>
                  <a:srgbClr val="FF0000"/>
                </a:solidFill>
              </a:rPr>
              <a:t>bolestem       v kříži </a:t>
            </a:r>
            <a:r>
              <a:rPr lang="cs-CZ" dirty="0">
                <a:solidFill>
                  <a:srgbClr val="FF0000"/>
                </a:solidFill>
              </a:rPr>
              <a:t>a celé řadě dalších obtíží</a:t>
            </a:r>
          </a:p>
          <a:p>
            <a:pPr marL="285750" indent="-285750">
              <a:spcBef>
                <a:spcPts val="600"/>
              </a:spcBef>
              <a:buFont typeface="Arial" panose="020B0604020202020204" pitchFamily="34" charset="0"/>
              <a:buChar char="•"/>
            </a:pPr>
            <a:r>
              <a:rPr lang="cs-CZ" dirty="0"/>
              <a:t>Ještě v roce</a:t>
            </a:r>
            <a:r>
              <a:rPr lang="en-US" dirty="0"/>
              <a:t> 1916 </a:t>
            </a:r>
            <a:r>
              <a:rPr lang="cs-CZ" u="sng" dirty="0"/>
              <a:t>lékařský časopis </a:t>
            </a:r>
            <a:r>
              <a:rPr lang="en-US" u="sng" dirty="0"/>
              <a:t>Radium </a:t>
            </a:r>
            <a:r>
              <a:rPr lang="cs-CZ" u="sng" dirty="0"/>
              <a:t>ubezpečuje, že r</a:t>
            </a:r>
            <a:r>
              <a:rPr lang="en-US" u="sng" dirty="0" err="1"/>
              <a:t>adium</a:t>
            </a:r>
            <a:r>
              <a:rPr lang="en-US" u="sng" dirty="0"/>
              <a:t> </a:t>
            </a:r>
            <a:r>
              <a:rPr lang="cs-CZ" u="sng" dirty="0"/>
              <a:t>nemá absolutně žádné toxické účinky</a:t>
            </a:r>
            <a:r>
              <a:rPr lang="cs-CZ" dirty="0"/>
              <a:t> a je harmonicky přijato tělem jako rostliny přijímají světlo</a:t>
            </a:r>
          </a:p>
          <a:p>
            <a:pPr marL="285750" indent="-285750">
              <a:spcBef>
                <a:spcPts val="600"/>
              </a:spcBef>
              <a:buFont typeface="Arial" panose="020B0604020202020204" pitchFamily="34" charset="0"/>
              <a:buChar char="•"/>
            </a:pPr>
            <a:endParaRPr lang="cs-CZ"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DE022-4F6E-339D-86DD-EFCD75CD2F7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5284526-0457-05D7-147F-E2B1131B894B}"/>
              </a:ext>
            </a:extLst>
          </p:cNvPr>
          <p:cNvSpPr>
            <a:spLocks noGrp="1"/>
          </p:cNvSpPr>
          <p:nvPr>
            <p:ph type="title"/>
          </p:nvPr>
        </p:nvSpPr>
        <p:spPr/>
        <p:txBody>
          <a:bodyPr/>
          <a:lstStyle/>
          <a:p>
            <a:r>
              <a:rPr lang="cs-CZ" dirty="0"/>
              <a:t>QUIZ:</a:t>
            </a:r>
          </a:p>
        </p:txBody>
      </p:sp>
      <p:sp>
        <p:nvSpPr>
          <p:cNvPr id="3" name="Zástupný obsah 2">
            <a:extLst>
              <a:ext uri="{FF2B5EF4-FFF2-40B4-BE49-F238E27FC236}">
                <a16:creationId xmlns:a16="http://schemas.microsoft.com/office/drawing/2014/main" id="{B39ACF19-7BF4-FACD-7787-75C41486E0E7}"/>
              </a:ext>
            </a:extLst>
          </p:cNvPr>
          <p:cNvSpPr>
            <a:spLocks noGrp="1"/>
          </p:cNvSpPr>
          <p:nvPr>
            <p:ph idx="1"/>
          </p:nvPr>
        </p:nvSpPr>
        <p:spPr/>
        <p:txBody>
          <a:bodyPr>
            <a:normAutofit/>
          </a:bodyPr>
          <a:lstStyle/>
          <a:p>
            <a:pPr marL="0" indent="0">
              <a:buNone/>
            </a:pPr>
            <a:r>
              <a:rPr lang="cs-CZ" dirty="0"/>
              <a:t>Q7: Spektrum brzdného RTG záření má:</a:t>
            </a:r>
          </a:p>
          <a:p>
            <a:pPr marL="457200" indent="-457200">
              <a:buFont typeface="Arial" panose="020B0604020202020204" pitchFamily="34" charset="0"/>
              <a:buAutoNum type="alphaLcParenR"/>
            </a:pPr>
            <a:r>
              <a:rPr lang="cs-CZ" sz="2000" dirty="0"/>
              <a:t>Spojitý charakter, s maximální energií danou součinem </a:t>
            </a:r>
            <a:r>
              <a:rPr lang="cs-CZ" sz="2000" dirty="0" err="1"/>
              <a:t>e.U</a:t>
            </a:r>
            <a:r>
              <a:rPr lang="cs-CZ" sz="2000" dirty="0"/>
              <a:t> </a:t>
            </a:r>
            <a:r>
              <a:rPr lang="en-US" sz="2000" dirty="0"/>
              <a:t>[</a:t>
            </a:r>
            <a:r>
              <a:rPr lang="cs-CZ" sz="2000" dirty="0"/>
              <a:t>keV</a:t>
            </a:r>
            <a:r>
              <a:rPr lang="en-US" sz="2000" dirty="0"/>
              <a:t>]</a:t>
            </a:r>
            <a:endParaRPr lang="cs-CZ" sz="2000" dirty="0"/>
          </a:p>
          <a:p>
            <a:pPr marL="457200" indent="-457200">
              <a:buAutoNum type="alphaLcParenR"/>
            </a:pPr>
            <a:r>
              <a:rPr lang="cs-CZ" sz="2000" dirty="0"/>
              <a:t>Charakter diskrétních maxim (</a:t>
            </a:r>
            <a:r>
              <a:rPr lang="cs-CZ" sz="2000" dirty="0" err="1"/>
              <a:t>píků</a:t>
            </a:r>
            <a:r>
              <a:rPr lang="cs-CZ" sz="2000" dirty="0"/>
              <a:t>) energeticky odpovídajících přeskokům specifických elektronů zahrnutých v produkci RTG záření</a:t>
            </a:r>
          </a:p>
          <a:p>
            <a:pPr marL="457200" indent="-457200">
              <a:buFont typeface="Arial" panose="020B0604020202020204" pitchFamily="34" charset="0"/>
              <a:buAutoNum type="alphaLcParenR"/>
            </a:pPr>
            <a:r>
              <a:rPr lang="cs-CZ" sz="2000" dirty="0"/>
              <a:t>Spojitý charakter, s maximem (píkem) v oblasti maximální energie (dané součinem </a:t>
            </a:r>
            <a:r>
              <a:rPr lang="cs-CZ" sz="2000" dirty="0" err="1"/>
              <a:t>e.U</a:t>
            </a:r>
            <a:r>
              <a:rPr lang="cs-CZ" sz="2000" dirty="0"/>
              <a:t> </a:t>
            </a:r>
            <a:r>
              <a:rPr lang="en-US" sz="2000" dirty="0"/>
              <a:t>[</a:t>
            </a:r>
            <a:r>
              <a:rPr lang="cs-CZ" sz="2000" dirty="0"/>
              <a:t>keV</a:t>
            </a:r>
            <a:r>
              <a:rPr lang="en-US" sz="2000" dirty="0"/>
              <a:t>]</a:t>
            </a:r>
            <a:r>
              <a:rPr lang="cs-CZ" sz="2000" dirty="0"/>
              <a:t>)</a:t>
            </a:r>
          </a:p>
          <a:p>
            <a:pPr marL="457200" indent="-457200">
              <a:buAutoNum type="alphaLcParenR"/>
            </a:pPr>
            <a:r>
              <a:rPr lang="cs-CZ" sz="2000" dirty="0"/>
              <a:t>Diskrétní charakter, jde-li o filtrované RTG záření (eliminace fotonů X nízkých energií)</a:t>
            </a:r>
          </a:p>
          <a:p>
            <a:pPr marL="457200" indent="-457200">
              <a:buAutoNum type="alphaLcParenR"/>
            </a:pPr>
            <a:r>
              <a:rPr lang="cs-CZ" sz="2000" dirty="0"/>
              <a:t>Spojitý charakter z něhož vystupují periodicky se opakující triplety </a:t>
            </a:r>
            <a:r>
              <a:rPr lang="cs-CZ" sz="2000" dirty="0" err="1"/>
              <a:t>peaků</a:t>
            </a:r>
            <a:endParaRPr lang="cs-CZ" sz="2000" dirty="0"/>
          </a:p>
          <a:p>
            <a:pPr marL="457200" indent="-457200">
              <a:buAutoNum type="alphaLcParenR"/>
            </a:pPr>
            <a:endParaRPr lang="cs-CZ" sz="2000" dirty="0"/>
          </a:p>
        </p:txBody>
      </p:sp>
      <p:sp>
        <p:nvSpPr>
          <p:cNvPr id="4" name="Ovál 3">
            <a:extLst>
              <a:ext uri="{FF2B5EF4-FFF2-40B4-BE49-F238E27FC236}">
                <a16:creationId xmlns:a16="http://schemas.microsoft.com/office/drawing/2014/main" id="{0F8B02A4-F3D7-0157-EB84-738C47A73506}"/>
              </a:ext>
            </a:extLst>
          </p:cNvPr>
          <p:cNvSpPr/>
          <p:nvPr/>
        </p:nvSpPr>
        <p:spPr>
          <a:xfrm>
            <a:off x="737119" y="2276669"/>
            <a:ext cx="559838" cy="44106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4076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524256" y="491260"/>
            <a:ext cx="6594189" cy="1625210"/>
          </a:xfrm>
        </p:spPr>
        <p:txBody>
          <a:bodyPr vert="horz" lIns="91440" tIns="45720" rIns="91440" bIns="45720" rtlCol="0" anchor="ctr">
            <a:normAutofit/>
          </a:bodyPr>
          <a:lstStyle/>
          <a:p>
            <a:pPr algn="l" rtl="0">
              <a:lnSpc>
                <a:spcPct val="90000"/>
              </a:lnSpc>
              <a:spcBef>
                <a:spcPct val="0"/>
              </a:spcBef>
            </a:pPr>
            <a:r>
              <a:rPr lang="en-US" sz="4400" b="1" kern="1200" dirty="0">
                <a:solidFill>
                  <a:srgbClr val="FFFFFF"/>
                </a:solidFill>
                <a:latin typeface="+mj-lt"/>
                <a:ea typeface="+mj-ea"/>
                <a:cs typeface="+mj-cs"/>
              </a:rPr>
              <a:t>X-rays: </a:t>
            </a:r>
            <a:br>
              <a:rPr lang="cs-CZ" sz="4400" b="1" kern="1200" dirty="0">
                <a:solidFill>
                  <a:srgbClr val="FFFFFF"/>
                </a:solidFill>
                <a:latin typeface="+mj-lt"/>
                <a:ea typeface="+mj-ea"/>
                <a:cs typeface="+mj-cs"/>
              </a:rPr>
            </a:br>
            <a:r>
              <a:rPr lang="en-US" sz="4400" b="1" kern="1200" dirty="0">
                <a:solidFill>
                  <a:srgbClr val="FFFFFF"/>
                </a:solidFill>
                <a:latin typeface="+mj-lt"/>
                <a:ea typeface="+mj-ea"/>
                <a:cs typeface="+mj-cs"/>
              </a:rPr>
              <a:t>KURIOSITY DOBY </a:t>
            </a:r>
          </a:p>
        </p:txBody>
      </p:sp>
      <p:pic>
        <p:nvPicPr>
          <p:cNvPr id="6" name="Zástupný symbol pro obsah 3"/>
          <p:cNvPicPr>
            <a:picLocks noChangeAspect="1"/>
          </p:cNvPicPr>
          <p:nvPr/>
        </p:nvPicPr>
        <p:blipFill rotWithShape="1">
          <a:blip r:embed="rId2" cstate="print">
            <a:extLst>
              <a:ext uri="{28A0092B-C50C-407E-A947-70E740481C1C}">
                <a14:useLocalDpi xmlns:a14="http://schemas.microsoft.com/office/drawing/2010/main" val="0"/>
              </a:ext>
            </a:extLst>
          </a:blip>
          <a:srcRect t="2700" r="-4" b="10780"/>
          <a:stretch/>
        </p:blipFill>
        <p:spPr>
          <a:xfrm>
            <a:off x="327546" y="2454903"/>
            <a:ext cx="3442801" cy="4080254"/>
          </a:xfrm>
          <a:prstGeom prst="rect">
            <a:avLst/>
          </a:prstGeom>
        </p:spPr>
      </p:pic>
      <p:pic>
        <p:nvPicPr>
          <p:cNvPr id="7" name="Obrázek 6"/>
          <p:cNvPicPr>
            <a:picLocks noChangeAspect="1"/>
          </p:cNvPicPr>
          <p:nvPr/>
        </p:nvPicPr>
        <p:blipFill rotWithShape="1">
          <a:blip r:embed="rId3" cstate="print">
            <a:extLst>
              <a:ext uri="{28A0092B-C50C-407E-A947-70E740481C1C}">
                <a14:useLocalDpi xmlns:a14="http://schemas.microsoft.com/office/drawing/2010/main" val="0"/>
              </a:ext>
            </a:extLst>
          </a:blip>
          <a:srcRect l="5549" r="3482" b="4"/>
          <a:stretch/>
        </p:blipFill>
        <p:spPr>
          <a:xfrm>
            <a:off x="3942260" y="2454901"/>
            <a:ext cx="3442803" cy="4080255"/>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bdélník 7"/>
          <p:cNvSpPr/>
          <p:nvPr/>
        </p:nvSpPr>
        <p:spPr>
          <a:xfrm>
            <a:off x="7957973" y="763523"/>
            <a:ext cx="3511296" cy="5330952"/>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Arial"/>
              </a:rPr>
              <a:t>Tricho</a:t>
            </a:r>
            <a:r>
              <a:rPr kumimoji="0" lang="en-US" sz="2600" b="1" i="0" u="none" strike="noStrike" kern="1200" cap="none" spc="0" normalizeH="0" baseline="0" noProof="0" dirty="0">
                <a:ln>
                  <a:noFill/>
                </a:ln>
                <a:solidFill>
                  <a:srgbClr val="FF0000"/>
                </a:solidFill>
                <a:effectLst/>
                <a:uLnTx/>
                <a:uFillTx/>
                <a:latin typeface="Arial"/>
              </a:rPr>
              <a:t> machine</a:t>
            </a:r>
            <a:endParaRPr kumimoji="0" lang="cs-CZ" sz="2600" b="0" i="0" u="none" strike="noStrike" kern="1200" cap="none" spc="0" normalizeH="0" baseline="0" noProof="0" dirty="0">
              <a:ln>
                <a:noFill/>
              </a:ln>
              <a:solidFill>
                <a:srgbClr val="FFFFFF"/>
              </a:solidFill>
              <a:effectLst/>
              <a:uLnTx/>
              <a:uFillTx/>
              <a:latin typeface="Arial"/>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200" b="0" i="0" u="none" strike="noStrike" kern="1200" cap="none" spc="0" normalizeH="0" baseline="0" noProof="0" dirty="0" err="1">
                <a:ln>
                  <a:noFill/>
                </a:ln>
                <a:solidFill>
                  <a:srgbClr val="FFFFFF"/>
                </a:solidFill>
                <a:effectLst/>
                <a:uLnTx/>
                <a:uFillTx/>
                <a:latin typeface="Arial"/>
              </a:rPr>
              <a:t>Advertisment</a:t>
            </a:r>
            <a:r>
              <a:rPr kumimoji="0" lang="en-US" sz="2200" b="0" i="0" u="none" strike="noStrike" kern="1200" cap="none" spc="0" normalizeH="0" baseline="0" noProof="0" dirty="0">
                <a:ln>
                  <a:noFill/>
                </a:ln>
                <a:solidFill>
                  <a:srgbClr val="FFFFFF"/>
                </a:solidFill>
                <a:effectLst/>
                <a:uLnTx/>
                <a:uFillTx/>
                <a:latin typeface="Arial"/>
              </a:rPr>
              <a:t> showing a drawing of the </a:t>
            </a:r>
            <a:r>
              <a:rPr kumimoji="0" lang="en-US" sz="2200" b="1" i="0" u="none" strike="noStrike" kern="1200" cap="none" spc="0" normalizeH="0" baseline="0" noProof="0" dirty="0" err="1">
                <a:ln>
                  <a:noFill/>
                </a:ln>
                <a:solidFill>
                  <a:prstClr val="white"/>
                </a:solidFill>
                <a:effectLst/>
                <a:uLnTx/>
                <a:uFillTx/>
                <a:latin typeface="Arial"/>
              </a:rPr>
              <a:t>Tricho</a:t>
            </a:r>
            <a:r>
              <a:rPr kumimoji="0" lang="en-US" sz="2200" b="1" i="0" u="none" strike="noStrike" kern="1200" cap="none" spc="0" normalizeH="0" baseline="0" noProof="0" dirty="0">
                <a:ln>
                  <a:noFill/>
                </a:ln>
                <a:solidFill>
                  <a:prstClr val="white"/>
                </a:solidFill>
                <a:effectLst/>
                <a:uLnTx/>
                <a:uFillTx/>
                <a:latin typeface="Arial"/>
              </a:rPr>
              <a:t> machine</a:t>
            </a:r>
            <a:r>
              <a:rPr kumimoji="0" lang="en-US" sz="2200" b="0" i="0" u="none" strike="noStrike" kern="1200" cap="none" spc="0" normalizeH="0" baseline="0" noProof="0" dirty="0">
                <a:ln>
                  <a:noFill/>
                </a:ln>
                <a:solidFill>
                  <a:prstClr val="white"/>
                </a:solidFill>
                <a:effectLst/>
                <a:uLnTx/>
                <a:uFillTx/>
                <a:latin typeface="Arial"/>
              </a:rPr>
              <a:t>. </a:t>
            </a:r>
            <a:r>
              <a:rPr kumimoji="0" lang="en-US" sz="2200" b="0" i="0" u="none" strike="noStrike" kern="1200" cap="none" spc="0" normalizeH="0" baseline="0" noProof="0" dirty="0">
                <a:ln>
                  <a:noFill/>
                </a:ln>
                <a:solidFill>
                  <a:srgbClr val="FFFFFF"/>
                </a:solidFill>
                <a:effectLst/>
                <a:uLnTx/>
                <a:uFillTx/>
                <a:latin typeface="Arial"/>
              </a:rPr>
              <a:t>“Clients sat at a mahogany cabinet with a small front window for the treatment area. The operators … threw a switch, and then – nothing happened, save for a faint hum and a whiff of ozone. After a few minutes the machine automatically shut off and the patient booked her next session.” (Collins, 2007)</a:t>
            </a:r>
          </a:p>
        </p:txBody>
      </p:sp>
    </p:spTree>
    <p:extLst>
      <p:ext uri="{BB962C8B-B14F-4D97-AF65-F5344CB8AC3E}">
        <p14:creationId xmlns:p14="http://schemas.microsoft.com/office/powerpoint/2010/main" val="41608270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53D73690-DBBD-4C92-9798-8448C443D47A}"/>
              </a:ext>
            </a:extLst>
          </p:cNvPr>
          <p:cNvSpPr>
            <a:spLocks noGrp="1"/>
          </p:cNvSpPr>
          <p:nvPr>
            <p:ph type="title"/>
          </p:nvPr>
        </p:nvSpPr>
        <p:spPr>
          <a:xfrm>
            <a:off x="6634134" y="699603"/>
            <a:ext cx="5006336" cy="1325563"/>
          </a:xfrm>
        </p:spPr>
        <p:txBody>
          <a:bodyPr vert="horz" lIns="91440" tIns="45720" rIns="91440" bIns="45720" rtlCol="0" anchor="ctr">
            <a:normAutofit/>
          </a:bodyPr>
          <a:lstStyle/>
          <a:p>
            <a:pPr algn="l" rtl="0">
              <a:lnSpc>
                <a:spcPct val="90000"/>
              </a:lnSpc>
              <a:spcBef>
                <a:spcPct val="0"/>
              </a:spcBef>
            </a:pPr>
            <a:r>
              <a:rPr lang="en-US" sz="4400" b="1" kern="1200">
                <a:solidFill>
                  <a:schemeClr val="tx1"/>
                </a:solidFill>
                <a:latin typeface="+mj-lt"/>
                <a:ea typeface="+mj-ea"/>
                <a:cs typeface="+mj-cs"/>
              </a:rPr>
              <a:t>X-rays: KURIOSITY DOBY </a:t>
            </a:r>
          </a:p>
        </p:txBody>
      </p:sp>
      <p:sp>
        <p:nvSpPr>
          <p:cNvPr id="15"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Obrázek 4">
            <a:extLst>
              <a:ext uri="{FF2B5EF4-FFF2-40B4-BE49-F238E27FC236}">
                <a16:creationId xmlns:a16="http://schemas.microsoft.com/office/drawing/2014/main" id="{1CA2F11E-2CA6-4688-A4F4-38BDFA24A0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3517"/>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Obdélník 5">
            <a:extLst>
              <a:ext uri="{FF2B5EF4-FFF2-40B4-BE49-F238E27FC236}">
                <a16:creationId xmlns:a16="http://schemas.microsoft.com/office/drawing/2014/main" id="{8682A7A9-5868-4A1D-9F48-DB48CBAB01EF}"/>
              </a:ext>
            </a:extLst>
          </p:cNvPr>
          <p:cNvSpPr/>
          <p:nvPr/>
        </p:nvSpPr>
        <p:spPr>
          <a:xfrm>
            <a:off x="6638578" y="2175296"/>
            <a:ext cx="5004073" cy="3181684"/>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rPr>
              <a:t>Adrian shoe-fitting fluoroscope used prior to 1950 in shoe stores for testing the fit of shoes. A high-tech sales gimmick, these were phased out due to concerns about unnecessary radiation exposure.</a:t>
            </a:r>
          </a:p>
        </p:txBody>
      </p:sp>
    </p:spTree>
    <p:extLst>
      <p:ext uri="{BB962C8B-B14F-4D97-AF65-F5344CB8AC3E}">
        <p14:creationId xmlns:p14="http://schemas.microsoft.com/office/powerpoint/2010/main" val="1928467185"/>
      </p:ext>
    </p:extLst>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ustomShape 2"/>
          <p:cNvSpPr/>
          <p:nvPr/>
        </p:nvSpPr>
        <p:spPr>
          <a:xfrm>
            <a:off x="2564816" y="6106874"/>
            <a:ext cx="3651466" cy="598714"/>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1" normalizeH="0" baseline="0" noProof="0" dirty="0">
                <a:ln>
                  <a:noFill/>
                </a:ln>
                <a:solidFill>
                  <a:prstClr val="white"/>
                </a:solidFill>
                <a:effectLst/>
                <a:uLnTx/>
                <a:uFillTx/>
                <a:latin typeface="Arial"/>
              </a:rPr>
              <a:t>Miss X-Ray</a:t>
            </a:r>
          </a:p>
        </p:txBody>
      </p:sp>
      <p:pic>
        <p:nvPicPr>
          <p:cNvPr id="4" name="Obrázek 3"/>
          <p:cNvPicPr/>
          <p:nvPr/>
        </p:nvPicPr>
        <p:blipFill rotWithShape="1">
          <a:blip r:embed="rId2" cstate="print"/>
          <a:srcRect r="11616" b="-2"/>
          <a:stretch/>
        </p:blipFill>
        <p:spPr>
          <a:xfrm>
            <a:off x="544286" y="0"/>
            <a:ext cx="6411686" cy="6106874"/>
          </a:xfrm>
          <a:prstGeom prst="rect">
            <a:avLst/>
          </a:prstGeom>
          <a:ln>
            <a:solidFill>
              <a:schemeClr val="bg1"/>
            </a:solidFill>
          </a:ln>
          <a:effectLst/>
        </p:spPr>
      </p:pic>
      <p:pic>
        <p:nvPicPr>
          <p:cNvPr id="3" name="Obrázek 2" descr="Obsah obrázku text, osoba, žena&#10;&#10;Popis byl vytvořen automaticky">
            <a:extLst>
              <a:ext uri="{FF2B5EF4-FFF2-40B4-BE49-F238E27FC236}">
                <a16:creationId xmlns:a16="http://schemas.microsoft.com/office/drawing/2014/main" id="{92A2855F-0864-476B-8CF7-83ABE3D18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500" y="0"/>
            <a:ext cx="4508500" cy="68580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3430684-EF20-420A-B5BB-9FA3A595A227}"/>
              </a:ext>
            </a:extLst>
          </p:cNvPr>
          <p:cNvPicPr>
            <a:picLocks noChangeAspect="1"/>
          </p:cNvPicPr>
          <p:nvPr/>
        </p:nvPicPr>
        <p:blipFill rotWithShape="1">
          <a:blip r:embed="rId2"/>
          <a:srcRect l="28571" t="26076" r="29375" b="18981"/>
          <a:stretch/>
        </p:blipFill>
        <p:spPr>
          <a:xfrm>
            <a:off x="1469571" y="158086"/>
            <a:ext cx="9252857" cy="6541828"/>
          </a:xfrm>
          <a:prstGeom prst="rect">
            <a:avLst/>
          </a:prstGeom>
          <a:ln>
            <a:solidFill>
              <a:schemeClr val="bg1"/>
            </a:solidFill>
          </a:ln>
        </p:spPr>
      </p:pic>
      <p:sp>
        <p:nvSpPr>
          <p:cNvPr id="2" name="TextovéPole 1">
            <a:extLst>
              <a:ext uri="{FF2B5EF4-FFF2-40B4-BE49-F238E27FC236}">
                <a16:creationId xmlns:a16="http://schemas.microsoft.com/office/drawing/2014/main" id="{B377F937-265C-444C-A3FE-F6A07ECBE9A9}"/>
              </a:ext>
            </a:extLst>
          </p:cNvPr>
          <p:cNvSpPr txBox="1"/>
          <p:nvPr/>
        </p:nvSpPr>
        <p:spPr>
          <a:xfrm>
            <a:off x="1816768" y="3961731"/>
            <a:ext cx="371174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a:rPr>
              <a:t>California`s health show and future Hollywood actress selection</a:t>
            </a:r>
          </a:p>
        </p:txBody>
      </p:sp>
    </p:spTree>
    <p:extLst>
      <p:ext uri="{BB962C8B-B14F-4D97-AF65-F5344CB8AC3E}">
        <p14:creationId xmlns:p14="http://schemas.microsoft.com/office/powerpoint/2010/main" val="2565746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12" name="Rectangle 1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5" name="Obdélník 4"/>
          <p:cNvSpPr/>
          <p:nvPr/>
        </p:nvSpPr>
        <p:spPr>
          <a:xfrm>
            <a:off x="533454" y="849084"/>
            <a:ext cx="3881280" cy="5617029"/>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rPr>
              <a:t>‘Human Telescopes’ –a crude form of fluoroscope, became fun party toys among the elite, where they offered a new use for those Crooke’s tubes which were ever-so popular novelties back then.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rPr>
              <a:t>Carnivals set up displays allowing people to see inside the human body.</a:t>
            </a:r>
            <a:endParaRPr kumimoji="0" lang="cs-CZ" sz="2400" b="0" i="0" u="none" strike="noStrike" kern="1200" cap="none" spc="0" normalizeH="0" baseline="0" noProof="0" dirty="0">
              <a:ln>
                <a:noFill/>
              </a:ln>
              <a:solidFill>
                <a:prstClr val="black"/>
              </a:solidFill>
              <a:effectLst/>
              <a:uLnTx/>
              <a:uFillTx/>
              <a:latin typeface="Arial"/>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rPr>
              <a:t>And well-to-do parents even rented x-ray machines for birthday parties.</a:t>
            </a:r>
          </a:p>
        </p:txBody>
      </p:sp>
      <p:pic>
        <p:nvPicPr>
          <p:cNvPr id="4" name="Zástupný symbol pro obsah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13800" r="5397" b="1"/>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8589447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74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524256" y="491260"/>
            <a:ext cx="6594189" cy="1625210"/>
          </a:xfrm>
        </p:spPr>
        <p:txBody>
          <a:bodyPr vert="horz" lIns="91440" tIns="45720" rIns="91440" bIns="45720" rtlCol="0" anchor="ctr">
            <a:normAutofit/>
          </a:bodyPr>
          <a:lstStyle/>
          <a:p>
            <a:pPr algn="l" rtl="0">
              <a:lnSpc>
                <a:spcPct val="90000"/>
              </a:lnSpc>
              <a:spcBef>
                <a:spcPct val="0"/>
              </a:spcBef>
            </a:pPr>
            <a:r>
              <a:rPr lang="en-US" sz="4400" kern="1200">
                <a:solidFill>
                  <a:srgbClr val="FFFFFF"/>
                </a:solidFill>
                <a:latin typeface="+mj-lt"/>
                <a:ea typeface="+mj-ea"/>
                <a:cs typeface="+mj-cs"/>
              </a:rPr>
              <a:t>JAMES BOND X-RAY GLASSES</a:t>
            </a:r>
          </a:p>
        </p:txBody>
      </p:sp>
      <p:pic>
        <p:nvPicPr>
          <p:cNvPr id="5" name="Zástupný symbol pro obsah 4"/>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1616" r="2" b="6536"/>
          <a:stretch/>
        </p:blipFill>
        <p:spPr>
          <a:xfrm>
            <a:off x="327546" y="2454903"/>
            <a:ext cx="3442801" cy="4080254"/>
          </a:xfrm>
          <a:prstGeom prst="rect">
            <a:avLst/>
          </a:prstGeom>
        </p:spPr>
      </p:pic>
      <p:pic>
        <p:nvPicPr>
          <p:cNvPr id="4" name="Obrázek 3"/>
          <p:cNvPicPr>
            <a:picLocks noChangeAspect="1"/>
          </p:cNvPicPr>
          <p:nvPr/>
        </p:nvPicPr>
        <p:blipFill rotWithShape="1">
          <a:blip r:embed="rId3" cstate="print"/>
          <a:srcRect l="3354" r="3415" b="4"/>
          <a:stretch/>
        </p:blipFill>
        <p:spPr>
          <a:xfrm>
            <a:off x="3942260" y="2454901"/>
            <a:ext cx="3442803" cy="4080255"/>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ovéPole 5">
            <a:extLst>
              <a:ext uri="{FF2B5EF4-FFF2-40B4-BE49-F238E27FC236}">
                <a16:creationId xmlns:a16="http://schemas.microsoft.com/office/drawing/2014/main" id="{02084711-D8E7-4D7B-A0C7-B5096DC5C1AF}"/>
              </a:ext>
            </a:extLst>
          </p:cNvPr>
          <p:cNvSpPr txBox="1"/>
          <p:nvPr/>
        </p:nvSpPr>
        <p:spPr>
          <a:xfrm>
            <a:off x="7750628" y="491260"/>
            <a:ext cx="3917115" cy="5876883"/>
          </a:xfrm>
          <a:prstGeom prst="rect">
            <a:avLst/>
          </a:prstGeom>
        </p:spPr>
        <p:txBody>
          <a:bodyPr vert="horz" lIns="91440" tIns="45720" rIns="91440" bIns="45720" rtlCol="0" anchor="ctr">
            <a:normAutofit fontScale="85000" lnSpcReduction="20000"/>
          </a:bodyPr>
          <a:lstStyle/>
          <a:p>
            <a:pPr marL="0" marR="0" lvl="0"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rPr>
              <a:t>The ad that stoked every young comic book reader’s imagination was the one for X-Ray Specs. These ads offered kids the opportunity to see through everything from fingers, an eggshell, and possibly even clothing all for the cost of a dollar. The fine print in these ads is that they only give the illusion of X-Ray vision and don’t actually allow the wearer to see through anything. </a:t>
            </a:r>
          </a:p>
          <a:p>
            <a:pPr marL="0" marR="0" lvl="0"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rPr>
              <a:t>Anyone who sent out for the contraption found that they were actually plastic glasses filled with cardboard that had a depiction of the things you could see if you had x-Ray vision. Sorry kids, this is one product that doesn’t work</a:t>
            </a:r>
            <a:r>
              <a:rPr kumimoji="0" lang="en-US" sz="1700" b="0" i="0" u="none" strike="noStrike" kern="1200" cap="none" spc="0" normalizeH="0" baseline="0" noProof="0" dirty="0">
                <a:ln>
                  <a:noFill/>
                </a:ln>
                <a:solidFill>
                  <a:srgbClr val="FFFFFF"/>
                </a:solidFill>
                <a:effectLst/>
                <a:uLnTx/>
                <a:uFillTx/>
                <a:latin typeface="Arial"/>
              </a:rPr>
              <a:t>.</a:t>
            </a:r>
          </a:p>
        </p:txBody>
      </p:sp>
    </p:spTree>
    <p:extLst>
      <p:ext uri="{BB962C8B-B14F-4D97-AF65-F5344CB8AC3E}">
        <p14:creationId xmlns:p14="http://schemas.microsoft.com/office/powerpoint/2010/main" val="23631415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9C7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524256" y="491260"/>
            <a:ext cx="6594189" cy="1625210"/>
          </a:xfrm>
        </p:spPr>
        <p:txBody>
          <a:bodyPr vert="horz" lIns="91440" tIns="45720" rIns="91440" bIns="45720" rtlCol="0" anchor="ctr">
            <a:normAutofit/>
          </a:bodyPr>
          <a:lstStyle/>
          <a:p>
            <a:pPr algn="l" rtl="0">
              <a:lnSpc>
                <a:spcPct val="90000"/>
              </a:lnSpc>
              <a:spcBef>
                <a:spcPct val="0"/>
              </a:spcBef>
            </a:pPr>
            <a:r>
              <a:rPr lang="en-US" sz="4400" b="1" kern="1200">
                <a:solidFill>
                  <a:srgbClr val="FFFFFF"/>
                </a:solidFill>
                <a:latin typeface="+mj-lt"/>
                <a:ea typeface="+mj-ea"/>
                <a:cs typeface="+mj-cs"/>
              </a:rPr>
              <a:t>RADITHOR: léčebné radioaktivní kapky</a:t>
            </a:r>
          </a:p>
        </p:txBody>
      </p:sp>
      <p:pic>
        <p:nvPicPr>
          <p:cNvPr id="176130" name="Picture 2" descr="Golfer Eben M. Byers.jpg"/>
          <p:cNvPicPr>
            <a:picLocks noChangeAspect="1" noChangeArrowheads="1"/>
          </p:cNvPicPr>
          <p:nvPr/>
        </p:nvPicPr>
        <p:blipFill rotWithShape="1">
          <a:blip r:embed="rId2" cstate="print"/>
          <a:srcRect t="3578" r="-1" b="25376"/>
          <a:stretch/>
        </p:blipFill>
        <p:spPr bwMode="auto">
          <a:xfrm>
            <a:off x="426061" y="2458812"/>
            <a:ext cx="3193068" cy="3784282"/>
          </a:xfrm>
          <a:prstGeom prst="rect">
            <a:avLst/>
          </a:prstGeom>
          <a:noFill/>
        </p:spPr>
      </p:pic>
      <p:pic>
        <p:nvPicPr>
          <p:cNvPr id="6" name="Picture 6" descr="https://s27107.pcdn.co/wp-content/uploads/2018/02/18n4f7zarx616jpg.jpg"/>
          <p:cNvPicPr>
            <a:picLocks noChangeAspect="1" noChangeArrowheads="1"/>
          </p:cNvPicPr>
          <p:nvPr/>
        </p:nvPicPr>
        <p:blipFill rotWithShape="1">
          <a:blip r:embed="rId3" cstate="print"/>
          <a:srcRect l="13428" r="16958" b="-3"/>
          <a:stretch/>
        </p:blipFill>
        <p:spPr bwMode="auto">
          <a:xfrm>
            <a:off x="4022025" y="2285999"/>
            <a:ext cx="3374312" cy="3999082"/>
          </a:xfrm>
          <a:prstGeom prst="rect">
            <a:avLst/>
          </a:prstGeom>
          <a:noFill/>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délník 4"/>
          <p:cNvSpPr/>
          <p:nvPr/>
        </p:nvSpPr>
        <p:spPr>
          <a:xfrm>
            <a:off x="7661303" y="491260"/>
            <a:ext cx="4104636" cy="4230095"/>
          </a:xfrm>
          <a:prstGeom prst="rect">
            <a:avLst/>
          </a:prstGeom>
        </p:spPr>
        <p:txBody>
          <a:bodyPr vert="horz" lIns="91440" tIns="45720" rIns="91440" bIns="45720" rtlCol="0" anchor="ctr">
            <a:normAutofit lnSpcReduction="10000"/>
          </a:bodyPr>
          <a:lstStyle/>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dirty="0" err="1">
                <a:ln>
                  <a:noFill/>
                </a:ln>
                <a:solidFill>
                  <a:srgbClr val="FFFFFF"/>
                </a:solidFill>
                <a:effectLst/>
                <a:uLnTx/>
                <a:uFillTx/>
                <a:latin typeface="Arial"/>
              </a:rPr>
              <a:t>Malá</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lahvička</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prodávaná</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jakožto</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lék</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proti</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artritidě</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revmatismu</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mentálním</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chorobám</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rakovině</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žaludku</a:t>
            </a:r>
            <a:r>
              <a:rPr kumimoji="0" lang="cs-CZ"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a:ln>
                  <a:noFill/>
                </a:ln>
                <a:solidFill>
                  <a:srgbClr val="FFFFFF"/>
                </a:solidFill>
                <a:effectLst/>
                <a:uLnTx/>
                <a:uFillTx/>
                <a:latin typeface="Arial"/>
              </a:rPr>
              <a:t>a </a:t>
            </a:r>
            <a:r>
              <a:rPr kumimoji="0" lang="en-US" sz="1900" b="0" i="0" u="none" strike="noStrike" kern="1200" cap="none" spc="0" normalizeH="0" baseline="0" noProof="0" dirty="0" err="1">
                <a:ln>
                  <a:noFill/>
                </a:ln>
                <a:solidFill>
                  <a:srgbClr val="FFFFFF"/>
                </a:solidFill>
                <a:effectLst/>
                <a:uLnTx/>
                <a:uFillTx/>
                <a:latin typeface="Arial"/>
              </a:rPr>
              <a:t>impotenci</a:t>
            </a:r>
            <a:endParaRPr kumimoji="0" lang="en-US" sz="1900" b="0" i="0" u="none" strike="noStrike" kern="1200" cap="none" spc="0" normalizeH="0" baseline="0" noProof="0" dirty="0">
              <a:ln>
                <a:noFill/>
              </a:ln>
              <a:solidFill>
                <a:srgbClr val="FFFFFF"/>
              </a:solidFill>
              <a:effectLst/>
              <a:uLnTx/>
              <a:uFillTx/>
              <a:latin typeface="Arial"/>
            </a:endParaRP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dirty="0" err="1">
                <a:ln>
                  <a:noFill/>
                </a:ln>
                <a:solidFill>
                  <a:srgbClr val="FFFFFF"/>
                </a:solidFill>
                <a:effectLst/>
                <a:uLnTx/>
                <a:uFillTx/>
                <a:latin typeface="Arial"/>
              </a:rPr>
              <a:t>Jednalo</a:t>
            </a:r>
            <a:r>
              <a:rPr kumimoji="0" lang="en-US" sz="1900" b="0" i="0" u="none" strike="noStrike" kern="1200" cap="none" spc="0" normalizeH="0" baseline="0" noProof="0" dirty="0">
                <a:ln>
                  <a:noFill/>
                </a:ln>
                <a:solidFill>
                  <a:srgbClr val="FFFFFF"/>
                </a:solidFill>
                <a:effectLst/>
                <a:uLnTx/>
                <a:uFillTx/>
                <a:latin typeface="Arial"/>
              </a:rPr>
              <a:t> se o 3x </a:t>
            </a:r>
            <a:r>
              <a:rPr kumimoji="0" lang="en-US" sz="1900" b="0" i="0" u="none" strike="noStrike" kern="1200" cap="none" spc="0" normalizeH="0" baseline="0" noProof="0" dirty="0" err="1">
                <a:ln>
                  <a:noFill/>
                </a:ln>
                <a:solidFill>
                  <a:srgbClr val="FFFFFF"/>
                </a:solidFill>
                <a:effectLst/>
                <a:uLnTx/>
                <a:uFillTx/>
                <a:latin typeface="Arial"/>
              </a:rPr>
              <a:t>destilovanou</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vodu</a:t>
            </a:r>
            <a:r>
              <a:rPr kumimoji="0" lang="en-US" sz="1900" b="0" i="0" u="none" strike="noStrike" kern="1200" cap="none" spc="0" normalizeH="0" baseline="0" noProof="0" dirty="0">
                <a:ln>
                  <a:noFill/>
                </a:ln>
                <a:solidFill>
                  <a:srgbClr val="FFFFFF"/>
                </a:solidFill>
                <a:effectLst/>
                <a:uLnTx/>
                <a:uFillTx/>
                <a:latin typeface="Arial"/>
              </a:rPr>
              <a:t> s </a:t>
            </a:r>
            <a:r>
              <a:rPr kumimoji="0" lang="en-US" sz="1900" b="0" i="0" u="none" strike="noStrike" kern="1200" cap="none" spc="0" normalizeH="0" baseline="0" noProof="0" dirty="0" err="1">
                <a:ln>
                  <a:noFill/>
                </a:ln>
                <a:solidFill>
                  <a:srgbClr val="FFFFFF"/>
                </a:solidFill>
                <a:effectLst/>
                <a:uLnTx/>
                <a:uFillTx/>
                <a:latin typeface="Arial"/>
              </a:rPr>
              <a:t>nepatrným</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přídavkem</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radia</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1" i="0" u="none" strike="noStrike" kern="1200" cap="none" spc="0" normalizeH="0" baseline="0" noProof="0" dirty="0">
                <a:ln>
                  <a:noFill/>
                </a:ln>
                <a:solidFill>
                  <a:srgbClr val="FF0000"/>
                </a:solidFill>
                <a:effectLst/>
                <a:uLnTx/>
                <a:uFillTx/>
                <a:latin typeface="Arial"/>
              </a:rPr>
              <a:t>(</a:t>
            </a:r>
            <a:r>
              <a:rPr kumimoji="0" lang="en-US" sz="1900" b="1" i="0" u="none" strike="noStrike" kern="1200" cap="none" spc="0" normalizeH="0" baseline="30000" noProof="0" dirty="0">
                <a:ln>
                  <a:noFill/>
                </a:ln>
                <a:solidFill>
                  <a:srgbClr val="FF0000"/>
                </a:solidFill>
                <a:effectLst/>
                <a:uLnTx/>
                <a:uFillTx/>
                <a:latin typeface="Arial"/>
              </a:rPr>
              <a:t>226</a:t>
            </a:r>
            <a:r>
              <a:rPr kumimoji="0" lang="en-US" sz="1900" b="1" i="0" u="none" strike="noStrike" kern="1200" cap="none" spc="0" normalizeH="0" baseline="0" noProof="0" dirty="0">
                <a:ln>
                  <a:noFill/>
                </a:ln>
                <a:solidFill>
                  <a:srgbClr val="FF0000"/>
                </a:solidFill>
                <a:effectLst/>
                <a:uLnTx/>
                <a:uFillTx/>
                <a:latin typeface="Arial"/>
              </a:rPr>
              <a:t>Ra a </a:t>
            </a:r>
            <a:r>
              <a:rPr kumimoji="0" lang="en-US" sz="1900" b="1" i="0" u="none" strike="noStrike" kern="1200" cap="none" spc="0" normalizeH="0" baseline="30000" noProof="0" dirty="0">
                <a:ln>
                  <a:noFill/>
                </a:ln>
                <a:solidFill>
                  <a:srgbClr val="FF0000"/>
                </a:solidFill>
                <a:effectLst/>
                <a:uLnTx/>
                <a:uFillTx/>
                <a:latin typeface="Arial"/>
              </a:rPr>
              <a:t>228</a:t>
            </a:r>
            <a:r>
              <a:rPr kumimoji="0" lang="en-US" sz="1900" b="1" i="0" u="none" strike="noStrike" kern="1200" cap="none" spc="0" normalizeH="0" baseline="0" noProof="0" dirty="0">
                <a:ln>
                  <a:noFill/>
                </a:ln>
                <a:solidFill>
                  <a:srgbClr val="FF0000"/>
                </a:solidFill>
                <a:effectLst/>
                <a:uLnTx/>
                <a:uFillTx/>
                <a:latin typeface="Arial"/>
              </a:rPr>
              <a:t>Ra; 1 </a:t>
            </a:r>
            <a:r>
              <a:rPr kumimoji="0" lang="en-US" sz="1900" b="1" i="0" u="none" strike="noStrike" kern="1200" cap="none" spc="0" normalizeH="0" baseline="0" noProof="0" dirty="0" err="1">
                <a:ln>
                  <a:noFill/>
                </a:ln>
                <a:solidFill>
                  <a:srgbClr val="FF0000"/>
                </a:solidFill>
                <a:effectLst/>
                <a:uLnTx/>
                <a:uFillTx/>
                <a:latin typeface="Arial"/>
              </a:rPr>
              <a:t>mCi</a:t>
            </a:r>
            <a:r>
              <a:rPr kumimoji="0" lang="en-US" sz="1900" b="1" i="0" u="none" strike="noStrike" kern="1200" cap="none" spc="0" normalizeH="0" baseline="0" noProof="0" dirty="0">
                <a:ln>
                  <a:noFill/>
                </a:ln>
                <a:solidFill>
                  <a:srgbClr val="FF0000"/>
                </a:solidFill>
                <a:effectLst/>
                <a:uLnTx/>
                <a:uFillTx/>
                <a:latin typeface="Arial"/>
              </a:rPr>
              <a:t> = 37 </a:t>
            </a:r>
            <a:r>
              <a:rPr kumimoji="0" lang="en-US" sz="1900" b="1" i="0" u="none" strike="noStrike" kern="1200" cap="none" spc="0" normalizeH="0" baseline="0" noProof="0" dirty="0" err="1">
                <a:ln>
                  <a:noFill/>
                </a:ln>
                <a:solidFill>
                  <a:srgbClr val="FF0000"/>
                </a:solidFill>
                <a:effectLst/>
                <a:uLnTx/>
                <a:uFillTx/>
                <a:latin typeface="Arial"/>
              </a:rPr>
              <a:t>kBq</a:t>
            </a:r>
            <a:r>
              <a:rPr kumimoji="0" lang="en-US" sz="1900" b="1" i="0" u="none" strike="noStrike" kern="1200" cap="none" spc="0" normalizeH="0" baseline="0" noProof="0" dirty="0">
                <a:ln>
                  <a:noFill/>
                </a:ln>
                <a:solidFill>
                  <a:srgbClr val="FF0000"/>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aktivita</a:t>
            </a:r>
            <a:r>
              <a:rPr kumimoji="0" lang="en-US" sz="1900" b="0" i="0" u="none" strike="noStrike" kern="1200" cap="none" spc="0" normalizeH="0" baseline="0" noProof="0" dirty="0">
                <a:ln>
                  <a:noFill/>
                </a:ln>
                <a:solidFill>
                  <a:srgbClr val="FFFFFF"/>
                </a:solidFill>
                <a:effectLst/>
                <a:uLnTx/>
                <a:uFillTx/>
                <a:latin typeface="Arial"/>
              </a:rPr>
              <a:t> v </a:t>
            </a:r>
            <a:r>
              <a:rPr kumimoji="0" lang="en-US" sz="1900" b="0" i="0" u="none" strike="noStrike" kern="1200" cap="none" spc="0" normalizeH="0" baseline="0" noProof="0" dirty="0" err="1">
                <a:ln>
                  <a:noFill/>
                </a:ln>
                <a:solidFill>
                  <a:srgbClr val="FFFFFF"/>
                </a:solidFill>
                <a:effectLst/>
                <a:uLnTx/>
                <a:uFillTx/>
                <a:latin typeface="Arial"/>
              </a:rPr>
              <a:t>řádech</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jednotek</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Bq</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až</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kBq</a:t>
            </a:r>
            <a:r>
              <a:rPr kumimoji="0" lang="en-US" sz="1900" b="0" i="0" u="none" strike="noStrike" kern="1200" cap="none" spc="0" normalizeH="0" baseline="0" noProof="0" dirty="0">
                <a:ln>
                  <a:noFill/>
                </a:ln>
                <a:solidFill>
                  <a:srgbClr val="FFFFFF"/>
                </a:solidFill>
                <a:effectLst/>
                <a:uLnTx/>
                <a:uFillTx/>
                <a:latin typeface="Arial"/>
              </a:rPr>
              <a:t> je </a:t>
            </a:r>
            <a:r>
              <a:rPr kumimoji="0" lang="en-US" sz="1900" b="0" i="0" u="none" strike="noStrike" kern="1200" cap="none" spc="0" normalizeH="0" baseline="0" noProof="0" dirty="0" err="1">
                <a:ln>
                  <a:noFill/>
                </a:ln>
                <a:solidFill>
                  <a:srgbClr val="FFFFFF"/>
                </a:solidFill>
                <a:effectLst/>
                <a:uLnTx/>
                <a:uFillTx/>
                <a:latin typeface="Arial"/>
              </a:rPr>
              <a:t>velice</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nízká</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1" i="0" u="none" strike="noStrike" kern="1200" cap="none" spc="0" normalizeH="0" baseline="0" noProof="0" dirty="0" err="1">
                <a:ln>
                  <a:noFill/>
                </a:ln>
                <a:solidFill>
                  <a:srgbClr val="FF0000"/>
                </a:solidFill>
                <a:effectLst/>
                <a:uLnTx/>
                <a:uFillTx/>
                <a:latin typeface="Arial"/>
              </a:rPr>
              <a:t>radioterapeutika</a:t>
            </a:r>
            <a:r>
              <a:rPr kumimoji="0" lang="en-US" sz="1900" b="1" i="0" u="none" strike="noStrike" kern="1200" cap="none" spc="0" normalizeH="0" baseline="0" noProof="0" dirty="0">
                <a:ln>
                  <a:noFill/>
                </a:ln>
                <a:solidFill>
                  <a:srgbClr val="FF0000"/>
                </a:solidFill>
                <a:effectLst/>
                <a:uLnTx/>
                <a:uFillTx/>
                <a:latin typeface="Arial"/>
              </a:rPr>
              <a:t> MBq-</a:t>
            </a:r>
            <a:r>
              <a:rPr kumimoji="0" lang="en-US" sz="1900" b="1" i="0" u="none" strike="noStrike" kern="1200" cap="none" spc="0" normalizeH="0" baseline="0" noProof="0" dirty="0" err="1">
                <a:ln>
                  <a:noFill/>
                </a:ln>
                <a:solidFill>
                  <a:srgbClr val="FF0000"/>
                </a:solidFill>
                <a:effectLst/>
                <a:uLnTx/>
                <a:uFillTx/>
                <a:latin typeface="Arial"/>
              </a:rPr>
              <a:t>GBq</a:t>
            </a:r>
            <a:r>
              <a:rPr kumimoji="0" lang="en-US" sz="1900" b="1" i="0" u="none" strike="noStrike" kern="1200" cap="none" spc="0" normalizeH="0" baseline="0" noProof="0" dirty="0">
                <a:ln>
                  <a:noFill/>
                </a:ln>
                <a:solidFill>
                  <a:srgbClr val="FF0000"/>
                </a:solidFill>
                <a:effectLst/>
                <a:uLnTx/>
                <a:uFillTx/>
                <a:latin typeface="Arial"/>
              </a:rPr>
              <a:t>)</a:t>
            </a:r>
            <a:r>
              <a:rPr kumimoji="0" lang="en-US" sz="1900" b="0" i="0" u="none" strike="noStrike" kern="1200" cap="none" spc="0" normalizeH="0" baseline="0" noProof="0" dirty="0">
                <a:ln>
                  <a:noFill/>
                </a:ln>
                <a:solidFill>
                  <a:srgbClr val="FFFFFF"/>
                </a:solidFill>
                <a:effectLst/>
                <a:uLnTx/>
                <a:uFillTx/>
                <a:latin typeface="Arial"/>
              </a:rPr>
              <a:t>.</a:t>
            </a: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dirty="0" err="1">
                <a:ln>
                  <a:noFill/>
                </a:ln>
                <a:solidFill>
                  <a:srgbClr val="FFFFFF"/>
                </a:solidFill>
                <a:effectLst/>
                <a:uLnTx/>
                <a:uFillTx/>
                <a:latin typeface="Arial"/>
              </a:rPr>
              <a:t>Existovaly</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však</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i</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přípravky</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určené</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přímo</a:t>
            </a:r>
            <a:r>
              <a:rPr kumimoji="0" lang="en-US" sz="1900" b="0" i="0" u="none" strike="noStrike" kern="1200" cap="none" spc="0" normalizeH="0" baseline="0" noProof="0" dirty="0">
                <a:ln>
                  <a:noFill/>
                </a:ln>
                <a:solidFill>
                  <a:srgbClr val="FFFFFF"/>
                </a:solidFill>
                <a:effectLst/>
                <a:uLnTx/>
                <a:uFillTx/>
                <a:latin typeface="Arial"/>
              </a:rPr>
              <a:t> pro </a:t>
            </a:r>
            <a:r>
              <a:rPr kumimoji="0" lang="en-US" sz="1900" b="0" i="0" u="none" strike="noStrike" kern="1200" cap="none" spc="0" normalizeH="0" baseline="0" noProof="0" dirty="0" err="1">
                <a:ln>
                  <a:noFill/>
                </a:ln>
                <a:solidFill>
                  <a:srgbClr val="FFFFFF"/>
                </a:solidFill>
                <a:effectLst/>
                <a:uLnTx/>
                <a:uFillTx/>
                <a:latin typeface="Arial"/>
              </a:rPr>
              <a:t>intravenózní</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injekční</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aplikaci</a:t>
            </a:r>
            <a:endParaRPr kumimoji="0" lang="en-US" sz="1900" b="0" i="0" u="none" strike="noStrike" kern="1200" cap="none" spc="0" normalizeH="0" baseline="0" noProof="0" dirty="0">
              <a:ln>
                <a:noFill/>
              </a:ln>
              <a:solidFill>
                <a:srgbClr val="FFFFFF"/>
              </a:solidFill>
              <a:effectLst/>
              <a:uLnTx/>
              <a:uFillTx/>
              <a:latin typeface="Arial"/>
            </a:endParaRP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srgbClr val="FFFFFF"/>
              </a:solidFill>
              <a:effectLst/>
              <a:uLnTx/>
              <a:uFillTx/>
              <a:latin typeface="Arial"/>
            </a:endParaRPr>
          </a:p>
        </p:txBody>
      </p:sp>
      <p:sp>
        <p:nvSpPr>
          <p:cNvPr id="23" name="Podnadpis 2">
            <a:extLst>
              <a:ext uri="{FF2B5EF4-FFF2-40B4-BE49-F238E27FC236}">
                <a16:creationId xmlns:a16="http://schemas.microsoft.com/office/drawing/2014/main" id="{7CD05746-2647-4320-82A4-D5D291B29453}"/>
              </a:ext>
            </a:extLst>
          </p:cNvPr>
          <p:cNvSpPr>
            <a:spLocks noGrp="1"/>
          </p:cNvSpPr>
          <p:nvPr>
            <p:ph type="subTitle"/>
          </p:nvPr>
        </p:nvSpPr>
        <p:spPr>
          <a:xfrm>
            <a:off x="7713468" y="4602019"/>
            <a:ext cx="4104636" cy="1542648"/>
          </a:xfrm>
        </p:spPr>
        <p:txBody>
          <a:bodyPr/>
          <a:lstStyle/>
          <a:p>
            <a:pPr marL="285750" indent="-285750">
              <a:buFont typeface="Arial" panose="020B0604020202020204" pitchFamily="34" charset="0"/>
              <a:buChar char="•"/>
            </a:pPr>
            <a:r>
              <a:rPr lang="en-US" dirty="0">
                <a:solidFill>
                  <a:schemeClr val="bg1"/>
                </a:solidFill>
              </a:rPr>
              <a:t>Ebenezer McBurney Byers </a:t>
            </a:r>
          </a:p>
          <a:p>
            <a:r>
              <a:rPr lang="en-US" dirty="0">
                <a:solidFill>
                  <a:schemeClr val="bg1"/>
                </a:solidFill>
              </a:rPr>
              <a:t> earned notoriety in the early 1930s when </a:t>
            </a:r>
            <a:r>
              <a:rPr lang="en-US" b="1" dirty="0">
                <a:solidFill>
                  <a:srgbClr val="FF0000"/>
                </a:solidFill>
              </a:rPr>
              <a:t>he died from multiple radiation-induced cancers after consuming </a:t>
            </a:r>
            <a:r>
              <a:rPr lang="en-US" b="1" dirty="0" err="1">
                <a:solidFill>
                  <a:srgbClr val="FF0000"/>
                </a:solidFill>
              </a:rPr>
              <a:t>Radithor</a:t>
            </a:r>
            <a:r>
              <a:rPr lang="en-US" dirty="0">
                <a:solidFill>
                  <a:schemeClr val="bg1"/>
                </a:solidFill>
              </a:rPr>
              <a:t>.</a:t>
            </a:r>
            <a:r>
              <a:rPr lang="cs-CZ" dirty="0">
                <a:solidFill>
                  <a:schemeClr val="bg1"/>
                </a:solidFill>
              </a:rPr>
              <a:t> (</a:t>
            </a:r>
            <a:r>
              <a:rPr lang="en-US" dirty="0">
                <a:solidFill>
                  <a:schemeClr val="bg1"/>
                </a:solidFill>
              </a:rPr>
              <a:t>He won the 1906 </a:t>
            </a:r>
            <a:r>
              <a:rPr lang="en-US" dirty="0">
                <a:solidFill>
                  <a:schemeClr val="bg1"/>
                </a:solidFill>
                <a:hlinkClick r:id="rId4" tooltip="U.S. Amateur">
                  <a:extLst>
                    <a:ext uri="{A12FA001-AC4F-418D-AE19-62706E023703}">
                      <ahyp:hlinkClr xmlns:ahyp="http://schemas.microsoft.com/office/drawing/2018/hyperlinkcolor" val="tx"/>
                    </a:ext>
                  </a:extLst>
                </a:hlinkClick>
              </a:rPr>
              <a:t>U.S. Amateur</a:t>
            </a:r>
            <a:r>
              <a:rPr lang="en-US" dirty="0">
                <a:solidFill>
                  <a:schemeClr val="bg1"/>
                </a:solidFill>
              </a:rPr>
              <a:t> in golf</a:t>
            </a:r>
            <a:r>
              <a:rPr lang="cs-CZ" dirty="0">
                <a:solidFill>
                  <a:schemeClr val="bg1"/>
                </a:solidFill>
              </a:rPr>
              <a:t>)</a:t>
            </a:r>
            <a:endParaRPr lang="cs-CZ" dirty="0"/>
          </a:p>
        </p:txBody>
      </p:sp>
      <p:sp>
        <p:nvSpPr>
          <p:cNvPr id="24" name="Obdélník 23">
            <a:extLst>
              <a:ext uri="{FF2B5EF4-FFF2-40B4-BE49-F238E27FC236}">
                <a16:creationId xmlns:a16="http://schemas.microsoft.com/office/drawing/2014/main" id="{D09879BF-C08F-4199-87E1-EE81CF23F417}"/>
              </a:ext>
            </a:extLst>
          </p:cNvPr>
          <p:cNvSpPr/>
          <p:nvPr/>
        </p:nvSpPr>
        <p:spPr>
          <a:xfrm>
            <a:off x="119743" y="6336462"/>
            <a:ext cx="754156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rPr>
              <a:t>Ebenezer McBurney Byers</a:t>
            </a:r>
            <a:r>
              <a:rPr kumimoji="0" lang="en-US" sz="1800" b="0" i="0" u="none" strike="noStrike" kern="1200" cap="none" spc="0" normalizeH="0" baseline="0" noProof="0" dirty="0">
                <a:ln>
                  <a:noFill/>
                </a:ln>
                <a:solidFill>
                  <a:prstClr val="black"/>
                </a:solidFill>
                <a:effectLst/>
                <a:uLnTx/>
                <a:uFillTx/>
                <a:latin typeface="Arial"/>
              </a:rPr>
              <a:t> (April 12, 1880 – March 31, 1932) </a:t>
            </a:r>
            <a:endParaRPr kumimoji="0" lang="cs-CZ" sz="1800" b="0" i="0" u="none" strike="noStrike" kern="1200" cap="none" spc="0" normalizeH="0" baseline="0" noProof="0" dirty="0">
              <a:ln>
                <a:noFill/>
              </a:ln>
              <a:solidFill>
                <a:prstClr val="black"/>
              </a:solidFill>
              <a:effectLst/>
              <a:uLnTx/>
              <a:uFillTx/>
              <a:latin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ndParaRPr>
          </a:p>
        </p:txBody>
      </p:sp>
      <p:sp>
        <p:nvSpPr>
          <p:cNvPr id="80" name="Rectangle 79">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87" name="Rectangle 81">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88" name="Rectangle 83">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ndParaRPr>
          </a:p>
        </p:txBody>
      </p:sp>
      <p:sp>
        <p:nvSpPr>
          <p:cNvPr id="86" name="Rectangle 85">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2" name="Nadpis 1"/>
          <p:cNvSpPr>
            <a:spLocks noGrp="1"/>
          </p:cNvSpPr>
          <p:nvPr>
            <p:ph type="title"/>
          </p:nvPr>
        </p:nvSpPr>
        <p:spPr>
          <a:xfrm>
            <a:off x="699714" y="353160"/>
            <a:ext cx="7091300" cy="898581"/>
          </a:xfrm>
        </p:spPr>
        <p:txBody>
          <a:bodyPr vert="horz" lIns="91440" tIns="45720" rIns="91440" bIns="45720" rtlCol="0" anchor="ctr">
            <a:normAutofit/>
          </a:bodyPr>
          <a:lstStyle/>
          <a:p>
            <a:pPr algn="l" rtl="0">
              <a:lnSpc>
                <a:spcPct val="90000"/>
              </a:lnSpc>
              <a:spcBef>
                <a:spcPct val="0"/>
              </a:spcBef>
            </a:pPr>
            <a:r>
              <a:rPr lang="en-US" sz="2800" kern="1200">
                <a:solidFill>
                  <a:srgbClr val="FFFFFF"/>
                </a:solidFill>
                <a:latin typeface="+mj-lt"/>
                <a:ea typeface="+mj-ea"/>
                <a:cs typeface="+mj-cs"/>
              </a:rPr>
              <a:t>REVIGATOR: </a:t>
            </a:r>
            <a:br>
              <a:rPr lang="en-US" sz="2800" kern="1200">
                <a:solidFill>
                  <a:srgbClr val="FFFFFF"/>
                </a:solidFill>
                <a:latin typeface="+mj-lt"/>
                <a:ea typeface="+mj-ea"/>
                <a:cs typeface="+mj-cs"/>
              </a:rPr>
            </a:br>
            <a:r>
              <a:rPr lang="en-US" sz="2800" kern="1200">
                <a:solidFill>
                  <a:srgbClr val="FFFFFF"/>
                </a:solidFill>
                <a:latin typeface="+mj-lt"/>
                <a:ea typeface="+mj-ea"/>
                <a:cs typeface="+mj-cs"/>
              </a:rPr>
              <a:t>levnější cesta k léčebné radioaktivní vodě</a:t>
            </a:r>
          </a:p>
        </p:txBody>
      </p:sp>
      <p:pic>
        <p:nvPicPr>
          <p:cNvPr id="33" name="Picture 16" descr="http://cdn.theatlantic.com/static/mt/assets/food/RadiumAd2_0.jpg">
            <a:extLst>
              <a:ext uri="{FF2B5EF4-FFF2-40B4-BE49-F238E27FC236}">
                <a16:creationId xmlns:a16="http://schemas.microsoft.com/office/drawing/2014/main" id="{F5DCF529-103B-4DAF-BB11-8A0D0B42BD27}"/>
              </a:ext>
            </a:extLst>
          </p:cNvPr>
          <p:cNvPicPr/>
          <p:nvPr/>
        </p:nvPicPr>
        <p:blipFill>
          <a:blip r:embed="rId2" cstate="print"/>
          <a:stretch/>
        </p:blipFill>
        <p:spPr>
          <a:xfrm>
            <a:off x="0" y="1603915"/>
            <a:ext cx="7895864" cy="5254085"/>
          </a:xfrm>
          <a:prstGeom prst="rect">
            <a:avLst/>
          </a:prstGeom>
        </p:spPr>
      </p:pic>
      <p:pic>
        <p:nvPicPr>
          <p:cNvPr id="34" name="Picture 2" descr="Image result for revigator">
            <a:extLst>
              <a:ext uri="{FF2B5EF4-FFF2-40B4-BE49-F238E27FC236}">
                <a16:creationId xmlns:a16="http://schemas.microsoft.com/office/drawing/2014/main" id="{573C17C0-B923-4823-941F-79A3948DA9F1}"/>
              </a:ext>
            </a:extLst>
          </p:cNvPr>
          <p:cNvPicPr>
            <a:picLocks noChangeAspect="1" noChangeArrowheads="1"/>
          </p:cNvPicPr>
          <p:nvPr/>
        </p:nvPicPr>
        <p:blipFill>
          <a:blip r:embed="rId3" cstate="print"/>
          <a:stretch>
            <a:fillRect/>
          </a:stretch>
        </p:blipFill>
        <p:spPr bwMode="auto">
          <a:xfrm>
            <a:off x="7854316" y="0"/>
            <a:ext cx="4337685" cy="6858000"/>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130" y="265037"/>
            <a:ext cx="3824434" cy="5330222"/>
          </a:xfrm>
          <a:prstGeom prst="rect">
            <a:avLst/>
          </a:prstGeom>
        </p:spPr>
      </p:pic>
      <p:sp>
        <p:nvSpPr>
          <p:cNvPr id="8" name="Obdélník 7">
            <a:extLst>
              <a:ext uri="{FF2B5EF4-FFF2-40B4-BE49-F238E27FC236}">
                <a16:creationId xmlns:a16="http://schemas.microsoft.com/office/drawing/2014/main" id="{D82A010A-64EA-4876-B393-281EA4CF9AE5}"/>
              </a:ext>
            </a:extLst>
          </p:cNvPr>
          <p:cNvSpPr/>
          <p:nvPr/>
        </p:nvSpPr>
        <p:spPr>
          <a:xfrm>
            <a:off x="6712363" y="413657"/>
            <a:ext cx="5006336" cy="5878285"/>
          </a:xfrm>
          <a:prstGeom prst="rect">
            <a:avLst/>
          </a:prstGeom>
        </p:spPr>
        <p:txBody>
          <a:bodyPr vert="horz" lIns="91440" tIns="45720" rIns="91440" bIns="45720" rtlCol="0" anchor="t">
            <a:noAutofit/>
          </a:bodyPr>
          <a:lstStyle/>
          <a:p>
            <a:pPr marL="182563"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white"/>
                </a:solidFill>
                <a:effectLst/>
                <a:uLnTx/>
                <a:uFillTx/>
                <a:latin typeface="Arial"/>
              </a:rPr>
              <a:t>Kdo</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neměl</a:t>
            </a:r>
            <a:r>
              <a:rPr kumimoji="0" lang="en-US" sz="2400" b="0" i="0" u="none" strike="noStrike" kern="1200" cap="none" spc="0" normalizeH="0" baseline="0" noProof="0" dirty="0">
                <a:ln>
                  <a:noFill/>
                </a:ln>
                <a:solidFill>
                  <a:prstClr val="white"/>
                </a:solidFill>
                <a:effectLst/>
                <a:uLnTx/>
                <a:uFillTx/>
                <a:latin typeface="Arial"/>
              </a:rPr>
              <a:t> finance </a:t>
            </a:r>
            <a:r>
              <a:rPr kumimoji="0" lang="en-US" sz="2400" b="0" i="0" u="none" strike="noStrike" kern="1200" cap="none" spc="0" normalizeH="0" baseline="0" noProof="0" dirty="0" err="1">
                <a:ln>
                  <a:noFill/>
                </a:ln>
                <a:solidFill>
                  <a:prstClr val="white"/>
                </a:solidFill>
                <a:effectLst/>
                <a:uLnTx/>
                <a:uFillTx/>
                <a:latin typeface="Arial"/>
              </a:rPr>
              <a:t>na</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drahé</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léčivé</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radioaktivní</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kapky</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mohl</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si</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připravit</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radioaktivní</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vodu</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sám</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doma</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pomocí</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Revigatoru</a:t>
            </a:r>
            <a:r>
              <a:rPr kumimoji="0" lang="en-US" sz="2400" b="0" i="0" u="none" strike="noStrike" kern="1200" cap="none" spc="0" normalizeH="0" baseline="0" noProof="0" dirty="0">
                <a:ln>
                  <a:noFill/>
                </a:ln>
                <a:solidFill>
                  <a:prstClr val="white"/>
                </a:solidFill>
                <a:effectLst/>
                <a:uLnTx/>
                <a:uFillTx/>
                <a:latin typeface="Arial"/>
              </a:rPr>
              <a:t>.</a:t>
            </a:r>
          </a:p>
          <a:p>
            <a:pPr marL="182563"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white"/>
                </a:solidFill>
                <a:effectLst/>
                <a:uLnTx/>
                <a:uFillTx/>
                <a:latin typeface="Arial"/>
              </a:rPr>
              <a:t>Jednalo</a:t>
            </a:r>
            <a:r>
              <a:rPr kumimoji="0" lang="en-US" sz="2400" b="0" i="0" u="none" strike="noStrike" kern="1200" cap="none" spc="0" normalizeH="0" baseline="0" noProof="0" dirty="0">
                <a:ln>
                  <a:noFill/>
                </a:ln>
                <a:solidFill>
                  <a:prstClr val="white"/>
                </a:solidFill>
                <a:effectLst/>
                <a:uLnTx/>
                <a:uFillTx/>
                <a:latin typeface="Arial"/>
              </a:rPr>
              <a:t> se o </a:t>
            </a:r>
            <a:r>
              <a:rPr kumimoji="0" lang="en-US" sz="2400" b="0" i="0" u="none" strike="noStrike" kern="1200" cap="none" spc="0" normalizeH="0" baseline="0" noProof="0" dirty="0" err="1">
                <a:ln>
                  <a:noFill/>
                </a:ln>
                <a:solidFill>
                  <a:prstClr val="white"/>
                </a:solidFill>
                <a:effectLst/>
                <a:uLnTx/>
                <a:uFillTx/>
                <a:latin typeface="Arial"/>
              </a:rPr>
              <a:t>keramickou</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nádobu</a:t>
            </a:r>
            <a:r>
              <a:rPr kumimoji="0" lang="en-US" sz="2400" b="0" i="0" u="none" strike="noStrike" kern="1200" cap="none" spc="0" normalizeH="0" baseline="0" noProof="0" dirty="0">
                <a:ln>
                  <a:noFill/>
                </a:ln>
                <a:solidFill>
                  <a:prstClr val="white"/>
                </a:solidFill>
                <a:effectLst/>
                <a:uLnTx/>
                <a:uFillTx/>
                <a:latin typeface="Arial"/>
              </a:rPr>
              <a:t> s </a:t>
            </a:r>
            <a:r>
              <a:rPr kumimoji="0" lang="en-US" sz="2400" b="0" i="0" u="none" strike="noStrike" kern="1200" cap="none" spc="0" normalizeH="0" baseline="0" noProof="0" dirty="0" err="1">
                <a:ln>
                  <a:noFill/>
                </a:ln>
                <a:solidFill>
                  <a:prstClr val="white"/>
                </a:solidFill>
                <a:effectLst/>
                <a:uLnTx/>
                <a:uFillTx/>
                <a:latin typeface="Arial"/>
              </a:rPr>
              <a:t>vložkou</a:t>
            </a:r>
            <a:r>
              <a:rPr kumimoji="0" lang="en-US" sz="2400" b="0" i="0" u="none" strike="noStrike" kern="1200" cap="none" spc="0" normalizeH="0" baseline="0" noProof="0" dirty="0">
                <a:ln>
                  <a:noFill/>
                </a:ln>
                <a:solidFill>
                  <a:prstClr val="white"/>
                </a:solidFill>
                <a:effectLst/>
                <a:uLnTx/>
                <a:uFillTx/>
                <a:latin typeface="Arial"/>
              </a:rPr>
              <a:t> s </a:t>
            </a:r>
            <a:r>
              <a:rPr kumimoji="0" lang="en-US" sz="2400" b="0" i="0" u="none" strike="noStrike" kern="1200" cap="none" spc="0" normalizeH="0" baseline="0" noProof="0" dirty="0" err="1">
                <a:ln>
                  <a:noFill/>
                </a:ln>
                <a:solidFill>
                  <a:prstClr val="white"/>
                </a:solidFill>
                <a:effectLst/>
                <a:uLnTx/>
                <a:uFillTx/>
                <a:latin typeface="Arial"/>
              </a:rPr>
              <a:t>příměsí</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uranu</a:t>
            </a:r>
            <a:r>
              <a:rPr kumimoji="0" lang="en-US" sz="2400" b="0" i="0" u="none" strike="noStrike" kern="1200" cap="none" spc="0" normalizeH="0" baseline="0" noProof="0" dirty="0">
                <a:ln>
                  <a:noFill/>
                </a:ln>
                <a:solidFill>
                  <a:prstClr val="white"/>
                </a:solidFill>
                <a:effectLst/>
                <a:uLnTx/>
                <a:uFillTx/>
                <a:latin typeface="Arial"/>
              </a:rPr>
              <a:t> a </a:t>
            </a:r>
            <a:r>
              <a:rPr kumimoji="0" lang="en-US" sz="2400" b="0" i="0" u="none" strike="noStrike" kern="1200" cap="none" spc="0" normalizeH="0" baseline="0" noProof="0" dirty="0" err="1">
                <a:ln>
                  <a:noFill/>
                </a:ln>
                <a:solidFill>
                  <a:prstClr val="white"/>
                </a:solidFill>
                <a:effectLst/>
                <a:uLnTx/>
                <a:uFillTx/>
                <a:latin typeface="Arial"/>
              </a:rPr>
              <a:t>radia</a:t>
            </a:r>
            <a:endParaRPr kumimoji="0" lang="en-US" sz="2400" b="0" i="0" u="none" strike="noStrike" kern="1200" cap="none" spc="0" normalizeH="0" baseline="0" noProof="0" dirty="0">
              <a:ln>
                <a:noFill/>
              </a:ln>
              <a:solidFill>
                <a:prstClr val="white"/>
              </a:solidFill>
              <a:effectLst/>
              <a:uLnTx/>
              <a:uFillTx/>
              <a:latin typeface="Arial"/>
            </a:endParaRPr>
          </a:p>
          <a:p>
            <a:pPr marL="182563"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white"/>
                </a:solidFill>
                <a:effectLst/>
                <a:uLnTx/>
                <a:uFillTx/>
                <a:latin typeface="Arial"/>
              </a:rPr>
              <a:t>Revigator</a:t>
            </a:r>
            <a:r>
              <a:rPr kumimoji="0" lang="en-US" sz="2400" b="0" i="0" u="none" strike="noStrike" kern="1200" cap="none" spc="0" normalizeH="0" baseline="0" noProof="0" dirty="0">
                <a:ln>
                  <a:noFill/>
                </a:ln>
                <a:solidFill>
                  <a:prstClr val="white"/>
                </a:solidFill>
                <a:effectLst/>
                <a:uLnTx/>
                <a:uFillTx/>
                <a:latin typeface="Arial"/>
              </a:rPr>
              <a:t> se </a:t>
            </a:r>
            <a:r>
              <a:rPr kumimoji="0" lang="en-US" sz="2400" b="0" i="0" u="none" strike="noStrike" kern="1200" cap="none" spc="0" normalizeH="0" baseline="0" noProof="0" dirty="0" err="1">
                <a:ln>
                  <a:noFill/>
                </a:ln>
                <a:solidFill>
                  <a:prstClr val="white"/>
                </a:solidFill>
                <a:effectLst/>
                <a:uLnTx/>
                <a:uFillTx/>
                <a:latin typeface="Arial"/>
              </a:rPr>
              <a:t>přes</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noc</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naplnil</a:t>
            </a:r>
            <a:r>
              <a:rPr kumimoji="0" lang="en-US" sz="2400" b="0" i="0" u="none" strike="noStrike" kern="1200" cap="none" spc="0" normalizeH="0" baseline="0" noProof="0" dirty="0">
                <a:ln>
                  <a:noFill/>
                </a:ln>
                <a:solidFill>
                  <a:prstClr val="white"/>
                </a:solidFill>
                <a:effectLst/>
                <a:uLnTx/>
                <a:uFillTx/>
                <a:latin typeface="Arial"/>
              </a:rPr>
              <a:t> vodou, </a:t>
            </a:r>
            <a:r>
              <a:rPr kumimoji="0" lang="en-US" sz="2400" b="0" i="0" u="none" strike="noStrike" kern="1200" cap="none" spc="0" normalizeH="0" baseline="0" noProof="0" dirty="0" err="1">
                <a:ln>
                  <a:noFill/>
                </a:ln>
                <a:solidFill>
                  <a:prstClr val="white"/>
                </a:solidFill>
                <a:effectLst/>
                <a:uLnTx/>
                <a:uFillTx/>
                <a:latin typeface="Arial"/>
              </a:rPr>
              <a:t>která</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byla</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během</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noci</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ozářena</a:t>
            </a:r>
            <a:r>
              <a:rPr kumimoji="0" lang="cs-CZ"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a:ln>
                  <a:noFill/>
                </a:ln>
                <a:solidFill>
                  <a:prstClr val="white"/>
                </a:solidFill>
                <a:effectLst/>
                <a:uLnTx/>
                <a:uFillTx/>
                <a:latin typeface="Arial"/>
              </a:rPr>
              <a:t>a </a:t>
            </a:r>
            <a:r>
              <a:rPr kumimoji="0" lang="en-US" sz="2400" b="0" i="0" u="none" strike="noStrike" kern="1200" cap="none" spc="0" normalizeH="0" baseline="0" noProof="0" dirty="0" err="1">
                <a:ln>
                  <a:noFill/>
                </a:ln>
                <a:solidFill>
                  <a:prstClr val="white"/>
                </a:solidFill>
                <a:effectLst/>
                <a:uLnTx/>
                <a:uFillTx/>
                <a:latin typeface="Arial"/>
              </a:rPr>
              <a:t>patrně</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i</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nepatrně</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obohacena</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přítomným</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uranem</a:t>
            </a:r>
            <a:r>
              <a:rPr kumimoji="0" lang="cs-CZ"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a:ln>
                  <a:noFill/>
                </a:ln>
                <a:solidFill>
                  <a:prstClr val="white"/>
                </a:solidFill>
                <a:effectLst/>
                <a:uLnTx/>
                <a:uFillTx/>
                <a:latin typeface="Arial"/>
              </a:rPr>
              <a:t> a </a:t>
            </a:r>
            <a:r>
              <a:rPr kumimoji="0" lang="en-US" sz="2400" b="0" i="0" u="none" strike="noStrike" kern="1200" cap="none" spc="0" normalizeH="0" baseline="0" noProof="0" dirty="0" err="1">
                <a:ln>
                  <a:noFill/>
                </a:ln>
                <a:solidFill>
                  <a:prstClr val="white"/>
                </a:solidFill>
                <a:effectLst/>
                <a:uLnTx/>
                <a:uFillTx/>
                <a:latin typeface="Arial"/>
              </a:rPr>
              <a:t>radiem</a:t>
            </a:r>
            <a:endParaRPr kumimoji="0" lang="en-US" sz="2400" b="0" i="0" u="none" strike="noStrike" kern="1200" cap="none" spc="0" normalizeH="0" baseline="0" noProof="0" dirty="0">
              <a:ln>
                <a:noFill/>
              </a:ln>
              <a:solidFill>
                <a:prstClr val="white"/>
              </a:solidFill>
              <a:effectLst/>
              <a:uLnTx/>
              <a:uFillTx/>
              <a:latin typeface="Arial"/>
            </a:endParaRPr>
          </a:p>
          <a:p>
            <a:pPr marL="182563"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white"/>
                </a:solidFill>
                <a:effectLst/>
                <a:uLnTx/>
                <a:uFillTx/>
                <a:latin typeface="Arial"/>
              </a:rPr>
              <a:t>Následující</a:t>
            </a:r>
            <a:r>
              <a:rPr kumimoji="0" lang="en-US" sz="2400" b="0" i="0" u="none" strike="noStrike" kern="1200" cap="none" spc="0" normalizeH="0" baseline="0" noProof="0" dirty="0">
                <a:ln>
                  <a:noFill/>
                </a:ln>
                <a:solidFill>
                  <a:prstClr val="white"/>
                </a:solidFill>
                <a:effectLst/>
                <a:uLnTx/>
                <a:uFillTx/>
                <a:latin typeface="Arial"/>
              </a:rPr>
              <a:t> den </a:t>
            </a:r>
            <a:r>
              <a:rPr kumimoji="0" lang="en-US" sz="2400" b="0" i="0" u="none" strike="noStrike" kern="1200" cap="none" spc="0" normalizeH="0" baseline="0" noProof="0" dirty="0" err="1">
                <a:ln>
                  <a:noFill/>
                </a:ln>
                <a:solidFill>
                  <a:prstClr val="white"/>
                </a:solidFill>
                <a:effectLst/>
                <a:uLnTx/>
                <a:uFillTx/>
                <a:latin typeface="Arial"/>
              </a:rPr>
              <a:t>byla</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voda</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připravena</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ke</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konzumaci</a:t>
            </a:r>
            <a:endParaRPr kumimoji="0" lang="en-US" sz="2400" b="0" i="0" u="none" strike="noStrike" kern="1200" cap="none" spc="0" normalizeH="0" baseline="0" noProof="0" dirty="0">
              <a:ln>
                <a:noFill/>
              </a:ln>
              <a:solidFill>
                <a:prstClr val="white"/>
              </a:solidFill>
              <a:effectLst/>
              <a:uLnTx/>
              <a:uFillTx/>
              <a:latin typeface="Arial"/>
            </a:endParaRPr>
          </a:p>
          <a:p>
            <a:pPr marL="182563"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FF0000"/>
                </a:solidFill>
                <a:effectLst/>
                <a:uLnTx/>
                <a:uFillTx/>
                <a:latin typeface="Arial"/>
              </a:rPr>
              <a:t>Pití</a:t>
            </a:r>
            <a:r>
              <a:rPr kumimoji="0" lang="en-US" sz="2400" b="0" i="0" u="none" strike="noStrike" kern="1200" cap="none" spc="0" normalizeH="0" baseline="0" noProof="0" dirty="0">
                <a:ln>
                  <a:noFill/>
                </a:ln>
                <a:solidFill>
                  <a:srgbClr val="FF0000"/>
                </a:solidFill>
                <a:effectLst/>
                <a:uLnTx/>
                <a:uFillTx/>
                <a:latin typeface="Arial"/>
              </a:rPr>
              <a:t> </a:t>
            </a:r>
            <a:r>
              <a:rPr kumimoji="0" lang="en-US" sz="2400" b="0" i="0" u="none" strike="noStrike" kern="1200" cap="none" spc="0" normalizeH="0" baseline="0" noProof="0" dirty="0" err="1">
                <a:ln>
                  <a:noFill/>
                </a:ln>
                <a:solidFill>
                  <a:srgbClr val="FF0000"/>
                </a:solidFill>
                <a:effectLst/>
                <a:uLnTx/>
                <a:uFillTx/>
                <a:latin typeface="Arial"/>
              </a:rPr>
              <a:t>této</a:t>
            </a:r>
            <a:r>
              <a:rPr kumimoji="0" lang="en-US" sz="2400" b="0" i="0" u="none" strike="noStrike" kern="1200" cap="none" spc="0" normalizeH="0" baseline="0" noProof="0" dirty="0">
                <a:ln>
                  <a:noFill/>
                </a:ln>
                <a:solidFill>
                  <a:srgbClr val="FF0000"/>
                </a:solidFill>
                <a:effectLst/>
                <a:uLnTx/>
                <a:uFillTx/>
                <a:latin typeface="Arial"/>
              </a:rPr>
              <a:t> </a:t>
            </a:r>
            <a:r>
              <a:rPr kumimoji="0" lang="en-US" sz="2400" b="0" i="0" u="none" strike="noStrike" kern="1200" cap="none" spc="0" normalizeH="0" baseline="0" noProof="0" dirty="0" err="1">
                <a:ln>
                  <a:noFill/>
                </a:ln>
                <a:solidFill>
                  <a:srgbClr val="FF0000"/>
                </a:solidFill>
                <a:effectLst/>
                <a:uLnTx/>
                <a:uFillTx/>
                <a:latin typeface="Arial"/>
              </a:rPr>
              <a:t>vody</a:t>
            </a:r>
            <a:r>
              <a:rPr kumimoji="0" lang="en-US" sz="2400" b="0" i="0" u="none" strike="noStrike" kern="1200" cap="none" spc="0" normalizeH="0" baseline="0" noProof="0" dirty="0">
                <a:ln>
                  <a:noFill/>
                </a:ln>
                <a:solidFill>
                  <a:srgbClr val="FF0000"/>
                </a:solidFill>
                <a:effectLst/>
                <a:uLnTx/>
                <a:uFillTx/>
                <a:latin typeface="Arial"/>
              </a:rPr>
              <a:t> </a:t>
            </a:r>
            <a:r>
              <a:rPr kumimoji="0" lang="en-US" sz="2400" b="0" i="0" u="none" strike="noStrike" kern="1200" cap="none" spc="0" normalizeH="0" baseline="0" noProof="0" dirty="0" err="1">
                <a:ln>
                  <a:noFill/>
                </a:ln>
                <a:solidFill>
                  <a:srgbClr val="FF0000"/>
                </a:solidFill>
                <a:effectLst/>
                <a:uLnTx/>
                <a:uFillTx/>
                <a:latin typeface="Arial"/>
              </a:rPr>
              <a:t>zaručovalo</a:t>
            </a:r>
            <a:r>
              <a:rPr kumimoji="0" lang="en-US" sz="2400" b="0" i="0" u="none" strike="noStrike" kern="1200" cap="none" spc="0" normalizeH="0" baseline="0" noProof="0" dirty="0">
                <a:ln>
                  <a:noFill/>
                </a:ln>
                <a:solidFill>
                  <a:srgbClr val="FF0000"/>
                </a:solidFill>
                <a:effectLst/>
                <a:uLnTx/>
                <a:uFillTx/>
                <a:latin typeface="Arial"/>
              </a:rPr>
              <a:t> </a:t>
            </a:r>
            <a:r>
              <a:rPr kumimoji="0" lang="en-US" sz="2400" b="0" i="0" u="none" strike="noStrike" kern="1200" cap="none" spc="0" normalizeH="0" baseline="0" noProof="0" dirty="0" err="1">
                <a:ln>
                  <a:noFill/>
                </a:ln>
                <a:solidFill>
                  <a:srgbClr val="FF0000"/>
                </a:solidFill>
                <a:effectLst/>
                <a:uLnTx/>
                <a:uFillTx/>
                <a:latin typeface="Arial"/>
              </a:rPr>
              <a:t>pevné</a:t>
            </a:r>
            <a:r>
              <a:rPr kumimoji="0" lang="en-US" sz="2400" b="0" i="0" u="none" strike="noStrike" kern="1200" cap="none" spc="0" normalizeH="0" baseline="0" noProof="0" dirty="0">
                <a:ln>
                  <a:noFill/>
                </a:ln>
                <a:solidFill>
                  <a:srgbClr val="FF0000"/>
                </a:solidFill>
                <a:effectLst/>
                <a:uLnTx/>
                <a:uFillTx/>
                <a:latin typeface="Arial"/>
              </a:rPr>
              <a:t> </a:t>
            </a:r>
            <a:r>
              <a:rPr kumimoji="0" lang="en-US" sz="2400" b="0" i="0" u="none" strike="noStrike" kern="1200" cap="none" spc="0" normalizeH="0" baseline="0" noProof="0" dirty="0" err="1">
                <a:ln>
                  <a:noFill/>
                </a:ln>
                <a:solidFill>
                  <a:srgbClr val="FF0000"/>
                </a:solidFill>
                <a:effectLst/>
                <a:uLnTx/>
                <a:uFillTx/>
                <a:latin typeface="Arial"/>
              </a:rPr>
              <a:t>zdraví</a:t>
            </a:r>
            <a:r>
              <a:rPr kumimoji="0" lang="en-US" sz="2400" b="0" i="0" u="none" strike="noStrike" kern="1200" cap="none" spc="0" normalizeH="0" baseline="0" noProof="0" dirty="0">
                <a:ln>
                  <a:noFill/>
                </a:ln>
                <a:solidFill>
                  <a:srgbClr val="FF0000"/>
                </a:solidFill>
                <a:effectLst/>
                <a:uLnTx/>
                <a:uFillTx/>
                <a:latin typeface="Arial"/>
              </a:rPr>
              <a:t>, </a:t>
            </a:r>
            <a:r>
              <a:rPr kumimoji="0" lang="en-US" sz="2400" b="0" i="0" u="none" strike="noStrike" kern="1200" cap="none" spc="0" normalizeH="0" baseline="0" noProof="0" dirty="0" err="1">
                <a:ln>
                  <a:noFill/>
                </a:ln>
                <a:solidFill>
                  <a:srgbClr val="FF0000"/>
                </a:solidFill>
                <a:effectLst/>
                <a:uLnTx/>
                <a:uFillTx/>
                <a:latin typeface="Arial"/>
              </a:rPr>
              <a:t>například</a:t>
            </a:r>
            <a:r>
              <a:rPr kumimoji="0" lang="en-US" sz="2400" b="0" i="0" u="none" strike="noStrike" kern="1200" cap="none" spc="0" normalizeH="0" baseline="0" noProof="0" dirty="0">
                <a:ln>
                  <a:noFill/>
                </a:ln>
                <a:solidFill>
                  <a:srgbClr val="FF0000"/>
                </a:solidFill>
                <a:effectLst/>
                <a:uLnTx/>
                <a:uFillTx/>
                <a:latin typeface="Arial"/>
              </a:rPr>
              <a:t> </a:t>
            </a:r>
            <a:r>
              <a:rPr kumimoji="0" lang="en-US" sz="2400" b="0" i="0" u="none" strike="noStrike" kern="1200" cap="none" spc="0" normalizeH="0" baseline="0" noProof="0" dirty="0" err="1">
                <a:ln>
                  <a:noFill/>
                </a:ln>
                <a:solidFill>
                  <a:srgbClr val="FF0000"/>
                </a:solidFill>
                <a:effectLst/>
                <a:uLnTx/>
                <a:uFillTx/>
                <a:latin typeface="Arial"/>
              </a:rPr>
              <a:t>prevenci</a:t>
            </a:r>
            <a:r>
              <a:rPr kumimoji="0" lang="en-US" sz="2400" b="0" i="0" u="none" strike="noStrike" kern="1200" cap="none" spc="0" normalizeH="0" baseline="0" noProof="0" dirty="0">
                <a:ln>
                  <a:noFill/>
                </a:ln>
                <a:solidFill>
                  <a:srgbClr val="FF0000"/>
                </a:solidFill>
                <a:effectLst/>
                <a:uLnTx/>
                <a:uFillTx/>
                <a:latin typeface="Arial"/>
              </a:rPr>
              <a:t> </a:t>
            </a:r>
            <a:r>
              <a:rPr kumimoji="0" lang="en-US" sz="2400" b="0" i="0" u="none" strike="noStrike" kern="1200" cap="none" spc="0" normalizeH="0" baseline="0" noProof="0" dirty="0" err="1">
                <a:ln>
                  <a:noFill/>
                </a:ln>
                <a:solidFill>
                  <a:srgbClr val="FF0000"/>
                </a:solidFill>
                <a:effectLst/>
                <a:uLnTx/>
                <a:uFillTx/>
                <a:latin typeface="Arial"/>
              </a:rPr>
              <a:t>artritidy</a:t>
            </a:r>
            <a:r>
              <a:rPr kumimoji="0" lang="en-US" sz="2400" b="0" i="0" u="none" strike="noStrike" kern="1200" cap="none" spc="0" normalizeH="0" baseline="0" noProof="0" dirty="0">
                <a:ln>
                  <a:noFill/>
                </a:ln>
                <a:solidFill>
                  <a:srgbClr val="FF0000"/>
                </a:solidFill>
                <a:effectLst/>
                <a:uLnTx/>
                <a:uFillTx/>
                <a:latin typeface="Arial"/>
              </a:rPr>
              <a:t>, </a:t>
            </a:r>
            <a:r>
              <a:rPr kumimoji="0" lang="en-US" sz="2400" b="0" i="0" u="none" strike="noStrike" kern="1200" cap="none" spc="0" normalizeH="0" baseline="0" noProof="0" dirty="0" err="1">
                <a:ln>
                  <a:noFill/>
                </a:ln>
                <a:solidFill>
                  <a:srgbClr val="FF0000"/>
                </a:solidFill>
                <a:effectLst/>
                <a:uLnTx/>
                <a:uFillTx/>
                <a:latin typeface="Arial"/>
              </a:rPr>
              <a:t>nadýmání</a:t>
            </a:r>
            <a:r>
              <a:rPr kumimoji="0" lang="en-US" sz="2400" b="0" i="0" u="none" strike="noStrike" kern="1200" cap="none" spc="0" normalizeH="0" baseline="0" noProof="0" dirty="0">
                <a:ln>
                  <a:noFill/>
                </a:ln>
                <a:solidFill>
                  <a:srgbClr val="FF0000"/>
                </a:solidFill>
                <a:effectLst/>
                <a:uLnTx/>
                <a:uFillTx/>
                <a:latin typeface="Arial"/>
              </a:rPr>
              <a:t> a senility</a:t>
            </a:r>
            <a:r>
              <a:rPr kumimoji="0" lang="en-US" sz="2400" b="0" i="0" u="none" strike="noStrike" kern="1200" cap="none" spc="0" normalizeH="0" baseline="0" noProof="0" dirty="0">
                <a:ln>
                  <a:noFill/>
                </a:ln>
                <a:solidFill>
                  <a:prstClr val="white"/>
                </a:solidFill>
                <a:effectLst/>
                <a:uLnTx/>
                <a:uFillTx/>
                <a:latin typeface="Arial"/>
              </a:rPr>
              <a:t>.</a:t>
            </a:r>
          </a:p>
        </p:txBody>
      </p:sp>
    </p:spTree>
    <p:extLst>
      <p:ext uri="{BB962C8B-B14F-4D97-AF65-F5344CB8AC3E}">
        <p14:creationId xmlns:p14="http://schemas.microsoft.com/office/powerpoint/2010/main" val="3452336653"/>
      </p:ext>
    </p:extLst>
  </p:cSld>
  <p:clrMapOvr>
    <a:overrideClrMapping bg1="dk1" tx1="lt1" bg2="dk2"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12" name="CustomShape 1"/>
          <p:cNvSpPr/>
          <p:nvPr/>
        </p:nvSpPr>
        <p:spPr>
          <a:xfrm>
            <a:off x="6230271" y="4344007"/>
            <a:ext cx="5242259" cy="1372580"/>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1" normalizeH="0" baseline="0" noProof="0" dirty="0">
                <a:ln>
                  <a:noFill/>
                </a:ln>
                <a:solidFill>
                  <a:prstClr val="white"/>
                </a:solidFill>
                <a:effectLst/>
                <a:uLnTx/>
                <a:uFillTx/>
                <a:latin typeface="Arial"/>
                <a:ea typeface="+mj-ea"/>
                <a:cs typeface="+mj-cs"/>
              </a:rPr>
              <a:t>Sweets &amp; Food…</a:t>
            </a:r>
            <a:endParaRPr kumimoji="0" lang="en-US" sz="4800" b="0" i="0" u="none" strike="noStrike" kern="1200" cap="none" spc="-1" normalizeH="0" baseline="0" noProof="0" dirty="0">
              <a:ln>
                <a:noFill/>
              </a:ln>
              <a:solidFill>
                <a:prstClr val="white"/>
              </a:solidFill>
              <a:effectLst/>
              <a:uLnTx/>
              <a:uFillTx/>
              <a:latin typeface="Arial"/>
              <a:ea typeface="+mj-ea"/>
              <a:cs typeface="+mj-cs"/>
            </a:endParaRPr>
          </a:p>
        </p:txBody>
      </p:sp>
      <p:sp>
        <p:nvSpPr>
          <p:cNvPr id="198" name="Freeform: Shape 197">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6" name="Obrázek 3"/>
          <p:cNvPicPr/>
          <p:nvPr/>
        </p:nvPicPr>
        <p:blipFill rotWithShape="1">
          <a:blip r:embed="rId2" cstate="print"/>
          <a:srcRect r="-2" b="23545"/>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200" name="Freeform: Shape 199">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3" name="Picture 14" descr="https://i.kinja-img.com/gawker-media/image/upload/18n6h7j2ogct1jpg.JPG"/>
          <p:cNvPicPr/>
          <p:nvPr/>
        </p:nvPicPr>
        <p:blipFill rotWithShape="1">
          <a:blip r:embed="rId3" cstate="print"/>
          <a:srcRect r="-4" b="9447"/>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18" name="Obdélník 17">
            <a:extLst>
              <a:ext uri="{FF2B5EF4-FFF2-40B4-BE49-F238E27FC236}">
                <a16:creationId xmlns:a16="http://schemas.microsoft.com/office/drawing/2014/main" id="{30A104EA-A24A-4EBE-B337-C40A8E75FC09}"/>
              </a:ext>
            </a:extLst>
          </p:cNvPr>
          <p:cNvSpPr/>
          <p:nvPr/>
        </p:nvSpPr>
        <p:spPr>
          <a:xfrm>
            <a:off x="6230271" y="2685882"/>
            <a:ext cx="554903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err="1">
                <a:ln>
                  <a:noFill/>
                </a:ln>
                <a:solidFill>
                  <a:prstClr val="white"/>
                </a:solidFill>
                <a:effectLst/>
                <a:uLnTx/>
                <a:uFillTx/>
                <a:latin typeface="Arial"/>
              </a:rPr>
              <a:t>Radioactive</a:t>
            </a:r>
            <a:r>
              <a:rPr kumimoji="0" lang="cs-CZ" sz="2400" b="1" i="0" u="none" strike="noStrike" kern="1200" cap="none" spc="0" normalizeH="0" baseline="0" noProof="0" dirty="0">
                <a:ln>
                  <a:noFill/>
                </a:ln>
                <a:solidFill>
                  <a:prstClr val="white"/>
                </a:solidFill>
                <a:effectLst/>
                <a:uLnTx/>
                <a:uFillTx/>
                <a:latin typeface="Arial"/>
              </a:rPr>
              <a:t> </a:t>
            </a:r>
            <a:r>
              <a:rPr kumimoji="0" lang="cs-CZ" sz="2400" b="1" i="0" u="none" strike="noStrike" kern="1200" cap="none" spc="0" normalizeH="0" baseline="0" noProof="0" dirty="0" err="1">
                <a:ln>
                  <a:noFill/>
                </a:ln>
                <a:solidFill>
                  <a:prstClr val="white"/>
                </a:solidFill>
                <a:effectLst/>
                <a:uLnTx/>
                <a:uFillTx/>
                <a:latin typeface="Arial"/>
              </a:rPr>
              <a:t>Chocolate</a:t>
            </a:r>
            <a:r>
              <a:rPr kumimoji="0" lang="cs-CZ" sz="2400" b="1" i="0" u="none" strike="noStrike" kern="1200" cap="none" spc="0" normalizeH="0" baseline="0" noProof="0" dirty="0">
                <a:ln>
                  <a:noFill/>
                </a:ln>
                <a:solidFill>
                  <a:prstClr val="white"/>
                </a:solidFill>
                <a:effectLst/>
                <a:uLnTx/>
                <a:uFillTx/>
                <a:latin typeface="Arial"/>
              </a:rPr>
              <a:t> Bar - </a:t>
            </a:r>
            <a:r>
              <a:rPr kumimoji="0" lang="en-US" sz="2400" b="0" i="0" u="none" strike="noStrike" kern="1200" cap="none" spc="0" normalizeH="0" baseline="0" noProof="0" dirty="0">
                <a:ln>
                  <a:noFill/>
                </a:ln>
                <a:solidFill>
                  <a:prstClr val="white"/>
                </a:solidFill>
                <a:effectLst/>
                <a:uLnTx/>
                <a:uFillTx/>
                <a:latin typeface="Arial"/>
              </a:rPr>
              <a:t>to make you look and feel younger</a:t>
            </a:r>
            <a:r>
              <a:rPr kumimoji="0" lang="cs-CZ" sz="2400" b="0" i="0" u="none" strike="noStrike" kern="1200" cap="none" spc="0" normalizeH="0" baseline="0" noProof="0" dirty="0">
                <a:ln>
                  <a:noFill/>
                </a:ln>
                <a:solidFill>
                  <a:prstClr val="white"/>
                </a:solidFill>
                <a:effectLst/>
                <a:uLnTx/>
                <a:uFillTx/>
                <a:latin typeface="Arial"/>
              </a:rPr>
              <a:t> (vyráběna    v Německu)</a:t>
            </a:r>
            <a:endParaRPr kumimoji="0" lang="cs-CZ" sz="2400" b="1" i="0" u="none" strike="noStrike" kern="1200" cap="none" spc="0" normalizeH="0" baseline="0" noProof="0" dirty="0">
              <a:ln>
                <a:noFill/>
              </a:ln>
              <a:solidFill>
                <a:prstClr val="white"/>
              </a:solidFill>
              <a:effectLst/>
              <a:uLnTx/>
              <a:uFillTx/>
              <a:latin typeface="Arial"/>
            </a:endParaRPr>
          </a:p>
        </p:txBody>
      </p:sp>
      <p:sp>
        <p:nvSpPr>
          <p:cNvPr id="19" name="Podnadpis 2">
            <a:extLst>
              <a:ext uri="{FF2B5EF4-FFF2-40B4-BE49-F238E27FC236}">
                <a16:creationId xmlns:a16="http://schemas.microsoft.com/office/drawing/2014/main" id="{83B606FD-F6AA-492A-9932-20E5394774D1}"/>
              </a:ext>
            </a:extLst>
          </p:cNvPr>
          <p:cNvSpPr txBox="1">
            <a:spLocks/>
          </p:cNvSpPr>
          <p:nvPr/>
        </p:nvSpPr>
        <p:spPr>
          <a:xfrm>
            <a:off x="5080331" y="5595406"/>
            <a:ext cx="5892920" cy="102737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Arial"/>
              </a:rPr>
              <a:t>Hippman-Blach</a:t>
            </a:r>
            <a:r>
              <a:rPr kumimoji="0" lang="en-US" sz="2400" b="0" i="0" u="none" strike="noStrike" kern="0" cap="none" spc="0" normalizeH="0" baseline="0" noProof="0" dirty="0">
                <a:ln>
                  <a:noFill/>
                </a:ln>
                <a:solidFill>
                  <a:prstClr val="white"/>
                </a:solidFill>
                <a:effectLst/>
                <a:uLnTx/>
                <a:uFillTx/>
                <a:latin typeface="Arial"/>
              </a:rPr>
              <a:t> bakery’s Radium Bread, made with that amazing radium water.</a:t>
            </a:r>
            <a:endParaRPr kumimoji="0" lang="cs-CZ" sz="2400" b="0" i="0" u="none" strike="noStrike" kern="0" cap="none" spc="0" normalizeH="0" baseline="0" noProof="0" dirty="0">
              <a:ln>
                <a:noFill/>
              </a:ln>
              <a:solidFill>
                <a:prstClr val="white"/>
              </a:solidFill>
              <a:effectLst/>
              <a:uLnTx/>
              <a:uFillTx/>
              <a:latin typeface="Arial"/>
            </a:endParaRPr>
          </a:p>
        </p:txBody>
      </p:sp>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83E38-CB18-FD5C-11B0-C5EE2222FC07}"/>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E4A37158-3D7D-E57E-3BD7-97396C5C2179}"/>
              </a:ext>
            </a:extLst>
          </p:cNvPr>
          <p:cNvSpPr>
            <a:spLocks noGrp="1"/>
          </p:cNvSpPr>
          <p:nvPr>
            <p:ph type="title"/>
          </p:nvPr>
        </p:nvSpPr>
        <p:spPr/>
        <p:txBody>
          <a:bodyPr/>
          <a:lstStyle/>
          <a:p>
            <a:r>
              <a:rPr lang="cs-CZ" dirty="0"/>
              <a:t>QUIZ:</a:t>
            </a:r>
          </a:p>
        </p:txBody>
      </p:sp>
      <p:sp>
        <p:nvSpPr>
          <p:cNvPr id="3" name="Zástupný obsah 2">
            <a:extLst>
              <a:ext uri="{FF2B5EF4-FFF2-40B4-BE49-F238E27FC236}">
                <a16:creationId xmlns:a16="http://schemas.microsoft.com/office/drawing/2014/main" id="{433B5C92-5489-113F-6F63-49017CDCBFEC}"/>
              </a:ext>
            </a:extLst>
          </p:cNvPr>
          <p:cNvSpPr>
            <a:spLocks noGrp="1"/>
          </p:cNvSpPr>
          <p:nvPr>
            <p:ph idx="1"/>
          </p:nvPr>
        </p:nvSpPr>
        <p:spPr/>
        <p:txBody>
          <a:bodyPr>
            <a:normAutofit/>
          </a:bodyPr>
          <a:lstStyle/>
          <a:p>
            <a:pPr marL="0" indent="0">
              <a:buNone/>
            </a:pPr>
            <a:r>
              <a:rPr lang="cs-CZ" dirty="0"/>
              <a:t>Q8: Při dopadu urychlených elektronů (vytržených z katody) na anodu rentgenky vzniká především:</a:t>
            </a:r>
          </a:p>
          <a:p>
            <a:pPr marL="457200" indent="-457200">
              <a:buFont typeface="Arial" panose="020B0604020202020204" pitchFamily="34" charset="0"/>
              <a:buAutoNum type="alphaLcParenR"/>
            </a:pPr>
            <a:r>
              <a:rPr lang="cs-CZ" sz="2000" dirty="0"/>
              <a:t>Brzdné RTG záření</a:t>
            </a:r>
          </a:p>
          <a:p>
            <a:pPr marL="457200" indent="-457200">
              <a:buAutoNum type="alphaLcParenR"/>
            </a:pPr>
            <a:r>
              <a:rPr lang="cs-CZ" sz="2000" dirty="0"/>
              <a:t>Katodové záření</a:t>
            </a:r>
          </a:p>
          <a:p>
            <a:pPr marL="457200" indent="-457200">
              <a:buFont typeface="Arial" panose="020B0604020202020204" pitchFamily="34" charset="0"/>
              <a:buAutoNum type="alphaLcParenR"/>
            </a:pPr>
            <a:r>
              <a:rPr lang="cs-CZ" sz="2000" dirty="0"/>
              <a:t>Anodové záření</a:t>
            </a:r>
          </a:p>
          <a:p>
            <a:pPr marL="457200" indent="-457200">
              <a:buAutoNum type="alphaLcParenR"/>
            </a:pPr>
            <a:r>
              <a:rPr lang="cs-CZ" sz="2000" dirty="0"/>
              <a:t>Teplo</a:t>
            </a:r>
          </a:p>
          <a:p>
            <a:pPr marL="457200" indent="-457200">
              <a:buAutoNum type="alphaLcParenR"/>
            </a:pPr>
            <a:r>
              <a:rPr lang="cs-CZ" sz="2000" dirty="0"/>
              <a:t>Specifické RTG záření</a:t>
            </a:r>
          </a:p>
          <a:p>
            <a:pPr marL="457200" indent="-457200">
              <a:buAutoNum type="alphaLcParenR"/>
            </a:pPr>
            <a:r>
              <a:rPr lang="cs-CZ" sz="2000" dirty="0" err="1"/>
              <a:t>Čerenkovovo</a:t>
            </a:r>
            <a:r>
              <a:rPr lang="cs-CZ" sz="2000" dirty="0"/>
              <a:t> záření</a:t>
            </a:r>
          </a:p>
          <a:p>
            <a:pPr marL="457200" indent="-457200">
              <a:buAutoNum type="alphaLcParenR"/>
            </a:pPr>
            <a:endParaRPr lang="cs-CZ" sz="2000" dirty="0"/>
          </a:p>
        </p:txBody>
      </p:sp>
      <p:sp>
        <p:nvSpPr>
          <p:cNvPr id="4" name="Ovál 3">
            <a:extLst>
              <a:ext uri="{FF2B5EF4-FFF2-40B4-BE49-F238E27FC236}">
                <a16:creationId xmlns:a16="http://schemas.microsoft.com/office/drawing/2014/main" id="{2698CE62-C668-B663-836B-C53F4150806C}"/>
              </a:ext>
            </a:extLst>
          </p:cNvPr>
          <p:cNvSpPr/>
          <p:nvPr/>
        </p:nvSpPr>
        <p:spPr>
          <a:xfrm>
            <a:off x="727788" y="3888858"/>
            <a:ext cx="559838" cy="44106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45212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8" name="Picture 4" descr="https://s27107.pcdn.co/wp-content/uploads/2018/02/radiumbrandbutter-1024x536.jpg"/>
          <p:cNvPicPr>
            <a:picLocks noChangeAspect="1" noChangeArrowheads="1"/>
          </p:cNvPicPr>
          <p:nvPr/>
        </p:nvPicPr>
        <p:blipFill rotWithShape="1">
          <a:blip r:embed="rId2" cstate="print"/>
          <a:srcRect l="5998" r="1112" b="-1"/>
          <a:stretch/>
        </p:blipFill>
        <p:spPr bwMode="auto">
          <a:xfrm>
            <a:off x="20" y="10"/>
            <a:ext cx="12191980" cy="6857990"/>
          </a:xfrm>
          <a:prstGeom prst="rect">
            <a:avLst/>
          </a:prstGeom>
          <a:noFill/>
        </p:spPr>
      </p:pic>
      <p:sp>
        <p:nvSpPr>
          <p:cNvPr id="74" name="Freeform 24">
            <a:extLst>
              <a:ext uri="{FF2B5EF4-FFF2-40B4-BE49-F238E27FC236}">
                <a16:creationId xmlns:a16="http://schemas.microsoft.com/office/drawing/2014/main" id="{A414F261-E931-45CB-8605-20FFD6826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75200"/>
            <a:ext cx="4838700" cy="1323975"/>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309" name="CustomShape 1"/>
          <p:cNvSpPr/>
          <p:nvPr/>
        </p:nvSpPr>
        <p:spPr>
          <a:xfrm>
            <a:off x="1276350" y="4981575"/>
            <a:ext cx="3228976" cy="860426"/>
          </a:xfrm>
          <a:prstGeom prst="rect">
            <a:avLst/>
          </a:prstGeom>
          <a:noFill/>
          <a:ln w="174625" cap="sq" cmpd="thinThick">
            <a:noFill/>
            <a:miter lim="800000"/>
          </a:ln>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1" normalizeH="0" baseline="0" noProof="0">
                <a:ln>
                  <a:noFill/>
                </a:ln>
                <a:solidFill>
                  <a:srgbClr val="FFFFFF"/>
                </a:solidFill>
                <a:effectLst/>
                <a:uLnTx/>
                <a:uFillTx/>
                <a:latin typeface="Arial"/>
                <a:ea typeface="+mj-ea"/>
                <a:cs typeface="+mj-cs"/>
              </a:rPr>
              <a:t>Sweets &amp; Food…</a:t>
            </a:r>
            <a:endParaRPr kumimoji="0" lang="en-US" sz="2400" b="0" i="0" u="none" strike="noStrike" kern="1200" cap="none" spc="-1" normalizeH="0" baseline="0" noProof="0">
              <a:ln>
                <a:noFill/>
              </a:ln>
              <a:solidFill>
                <a:srgbClr val="FFFFFF"/>
              </a:solidFill>
              <a:effectLst/>
              <a:uLnTx/>
              <a:uFillTx/>
              <a:latin typeface="Arial"/>
              <a:ea typeface="+mj-ea"/>
              <a:cs typeface="+mj-cs"/>
            </a:endParaRPr>
          </a:p>
        </p:txBody>
      </p:sp>
      <p:cxnSp>
        <p:nvCxnSpPr>
          <p:cNvPr id="76" name="Straight Connector 75">
            <a:extLst>
              <a:ext uri="{FF2B5EF4-FFF2-40B4-BE49-F238E27FC236}">
                <a16:creationId xmlns:a16="http://schemas.microsoft.com/office/drawing/2014/main" id="{B63CF8AD-BB19-4F90-BDE5-B3B3F56F4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48768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24E62CA-FAA3-4628-AEF3-5033C77149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59690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Nadpis 1"/>
          <p:cNvSpPr>
            <a:spLocks noGrp="1"/>
          </p:cNvSpPr>
          <p:nvPr>
            <p:ph type="title"/>
          </p:nvPr>
        </p:nvSpPr>
        <p:spPr>
          <a:xfrm>
            <a:off x="673749" y="4610244"/>
            <a:ext cx="3649703" cy="1714500"/>
          </a:xfrm>
        </p:spPr>
        <p:txBody>
          <a:bodyPr vert="horz" lIns="91440" tIns="45720" rIns="91440" bIns="45720" rtlCol="0" anchor="ctr">
            <a:normAutofit/>
          </a:bodyPr>
          <a:lstStyle/>
          <a:p>
            <a:pPr algn="l" rtl="0">
              <a:lnSpc>
                <a:spcPct val="90000"/>
              </a:lnSpc>
              <a:spcBef>
                <a:spcPct val="0"/>
              </a:spcBef>
            </a:pPr>
            <a:r>
              <a:rPr lang="en-US" sz="2800" b="1" kern="1200">
                <a:solidFill>
                  <a:schemeClr val="tx1"/>
                </a:solidFill>
                <a:latin typeface="+mj-lt"/>
                <a:ea typeface="+mj-ea"/>
                <a:cs typeface="+mj-cs"/>
              </a:rPr>
              <a:t>Doramad – radioaktivní zubní pasta s příměsí thoria</a:t>
            </a:r>
          </a:p>
        </p:txBody>
      </p:sp>
      <p:pic>
        <p:nvPicPr>
          <p:cNvPr id="181250" name="Picture 2" descr="https://s27107.pcdn.co/wp-content/uploads/2018/02/18n4guqfs1ujajpg.jpg"/>
          <p:cNvPicPr>
            <a:picLocks noChangeAspect="1" noChangeArrowheads="1"/>
          </p:cNvPicPr>
          <p:nvPr/>
        </p:nvPicPr>
        <p:blipFill rotWithShape="1">
          <a:blip r:embed="rId2" cstate="print"/>
          <a:srcRect l="620" r="4567" b="5"/>
          <a:stretch/>
        </p:blipFill>
        <p:spPr bwMode="auto">
          <a:xfrm>
            <a:off x="673749" y="239688"/>
            <a:ext cx="3716238" cy="4051011"/>
          </a:xfrm>
          <a:prstGeom prst="rect">
            <a:avLst/>
          </a:prstGeom>
          <a:noFill/>
          <a:ln>
            <a:solidFill>
              <a:schemeClr val="tx1"/>
            </a:solidFill>
          </a:ln>
        </p:spPr>
      </p:pic>
      <p:pic>
        <p:nvPicPr>
          <p:cNvPr id="5" name="Picture 20" descr="https://i.kinja-img.com/gawker-media/image/upload/s--89JaSBqC--/c_scale,fl_progressive,q_80,w_800/18n55jbzydti6jpg.jpg"/>
          <p:cNvPicPr/>
          <p:nvPr/>
        </p:nvPicPr>
        <p:blipFill rotWithShape="1">
          <a:blip r:embed="rId3" cstate="print"/>
          <a:srcRect l="2423" r="3168" b="-3"/>
          <a:stretch/>
        </p:blipFill>
        <p:spPr>
          <a:xfrm>
            <a:off x="4719344" y="239688"/>
            <a:ext cx="6798905" cy="4051011"/>
          </a:xfrm>
          <a:prstGeom prst="rect">
            <a:avLst/>
          </a:prstGeom>
          <a:ln>
            <a:solidFill>
              <a:schemeClr val="tx1"/>
            </a:solidFill>
          </a:ln>
        </p:spPr>
      </p:pic>
      <p:cxnSp>
        <p:nvCxnSpPr>
          <p:cNvPr id="73" name="Straight Connector 72">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odnadpis 2"/>
          <p:cNvSpPr>
            <a:spLocks noGrp="1"/>
          </p:cNvSpPr>
          <p:nvPr>
            <p:ph type="subTitle"/>
          </p:nvPr>
        </p:nvSpPr>
        <p:spPr>
          <a:xfrm>
            <a:off x="4793019" y="4610244"/>
            <a:ext cx="7115952" cy="1714500"/>
          </a:xfrm>
        </p:spPr>
        <p:txBody>
          <a:bodyPr vert="horz" lIns="91440" tIns="45720" rIns="91440" bIns="45720" rtlCol="0" anchor="ctr">
            <a:noAutofit/>
          </a:bodyPr>
          <a:lstStyle/>
          <a:p>
            <a:pPr indent="-228600" algn="l" rtl="0">
              <a:lnSpc>
                <a:spcPct val="90000"/>
              </a:lnSpc>
              <a:spcAft>
                <a:spcPts val="600"/>
              </a:spcAft>
              <a:buFont typeface="Arial" panose="020B0604020202020204" pitchFamily="34" charset="0"/>
              <a:buChar char="•"/>
            </a:pPr>
            <a:r>
              <a:rPr lang="en-US" sz="1600" kern="1200" dirty="0" err="1">
                <a:solidFill>
                  <a:schemeClr val="tx1"/>
                </a:solidFill>
                <a:latin typeface="+mn-lt"/>
                <a:ea typeface="+mn-ea"/>
                <a:cs typeface="+mn-cs"/>
              </a:rPr>
              <a:t>Úrovně</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radioaktivity</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velmi</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nízké</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nicméně</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deklarováno</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že</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tato</a:t>
            </a:r>
            <a:r>
              <a:rPr lang="en-US" sz="1600" kern="1200" dirty="0">
                <a:solidFill>
                  <a:schemeClr val="tx1"/>
                </a:solidFill>
                <a:latin typeface="+mn-lt"/>
                <a:ea typeface="+mn-ea"/>
                <a:cs typeface="+mn-cs"/>
              </a:rPr>
              <a:t> pasta:</a:t>
            </a:r>
          </a:p>
          <a:p>
            <a:pPr indent="-228600" algn="l" rtl="0">
              <a:lnSpc>
                <a:spcPct val="90000"/>
              </a:lnSpc>
              <a:spcAft>
                <a:spcPts val="600"/>
              </a:spcAft>
              <a:buFont typeface="Arial" panose="020B0604020202020204" pitchFamily="34" charset="0"/>
              <a:buChar char="•"/>
            </a:pPr>
            <a:r>
              <a:rPr lang="en-US" sz="1600" kern="1200" dirty="0">
                <a:solidFill>
                  <a:schemeClr val="tx1"/>
                </a:solidFill>
                <a:latin typeface="+mn-lt"/>
                <a:ea typeface="+mn-ea"/>
                <a:cs typeface="+mn-cs"/>
              </a:rPr>
              <a:t>“Its radioactive radiation increases the defenses of the teeth and gums. The cells are loaded with a new energy of life, the destructive effect of bacteria is hampered. That explains the excellent prophylaxis and the healing process of gum disease … ” ...its radioactive qualities gently polishes the dental enamel, so it turns white and shiny."</a:t>
            </a:r>
          </a:p>
          <a:p>
            <a:pPr indent="-228600" algn="l" rtl="0">
              <a:lnSpc>
                <a:spcPct val="90000"/>
              </a:lnSpc>
              <a:spcAft>
                <a:spcPts val="600"/>
              </a:spcAft>
              <a:buFont typeface="Arial" panose="020B0604020202020204" pitchFamily="34" charset="0"/>
              <a:buChar char="•"/>
            </a:pPr>
            <a:r>
              <a:rPr lang="en-US" sz="1600" kern="1200" dirty="0" err="1">
                <a:solidFill>
                  <a:schemeClr val="tx1"/>
                </a:solidFill>
                <a:latin typeface="+mn-lt"/>
                <a:ea typeface="+mn-ea"/>
                <a:cs typeface="+mn-cs"/>
              </a:rPr>
              <a:t>Vyráběla</a:t>
            </a:r>
            <a:r>
              <a:rPr lang="en-US" sz="1600" kern="1200" dirty="0">
                <a:solidFill>
                  <a:schemeClr val="tx1"/>
                </a:solidFill>
                <a:latin typeface="+mn-lt"/>
                <a:ea typeface="+mn-ea"/>
                <a:cs typeface="+mn-cs"/>
              </a:rPr>
              <a:t> a </a:t>
            </a:r>
            <a:r>
              <a:rPr lang="en-US" sz="1600" kern="1200" dirty="0" err="1">
                <a:solidFill>
                  <a:schemeClr val="tx1"/>
                </a:solidFill>
                <a:latin typeface="+mn-lt"/>
                <a:ea typeface="+mn-ea"/>
                <a:cs typeface="+mn-cs"/>
              </a:rPr>
              <a:t>prodávala</a:t>
            </a:r>
            <a:r>
              <a:rPr lang="en-US" sz="1600" kern="1200" dirty="0">
                <a:solidFill>
                  <a:schemeClr val="tx1"/>
                </a:solidFill>
                <a:latin typeface="+mn-lt"/>
                <a:ea typeface="+mn-ea"/>
                <a:cs typeface="+mn-cs"/>
              </a:rPr>
              <a:t> s v </a:t>
            </a:r>
            <a:r>
              <a:rPr lang="en-US" sz="1600" kern="1200" dirty="0" err="1">
                <a:solidFill>
                  <a:schemeClr val="tx1"/>
                </a:solidFill>
                <a:latin typeface="+mn-lt"/>
                <a:ea typeface="+mn-ea"/>
                <a:cs typeface="+mn-cs"/>
              </a:rPr>
              <a:t>Německu</a:t>
            </a:r>
            <a:r>
              <a:rPr lang="en-US" sz="1600" kern="1200" dirty="0">
                <a:solidFill>
                  <a:schemeClr val="tx1"/>
                </a:solidFill>
                <a:latin typeface="+mn-lt"/>
                <a:ea typeface="+mn-ea"/>
                <a:cs typeface="+mn-cs"/>
              </a:rPr>
              <a:t> v </a:t>
            </a:r>
            <a:r>
              <a:rPr lang="en-US" sz="1600" kern="1200" dirty="0" err="1">
                <a:solidFill>
                  <a:schemeClr val="tx1"/>
                </a:solidFill>
                <a:latin typeface="+mn-lt"/>
                <a:ea typeface="+mn-ea"/>
                <a:cs typeface="+mn-cs"/>
              </a:rPr>
              <a:t>letech</a:t>
            </a:r>
            <a:r>
              <a:rPr lang="en-US" sz="1600" kern="1200" dirty="0">
                <a:solidFill>
                  <a:schemeClr val="tx1"/>
                </a:solidFill>
                <a:latin typeface="+mn-lt"/>
                <a:ea typeface="+mn-ea"/>
                <a:cs typeface="+mn-cs"/>
              </a:rPr>
              <a:t> </a:t>
            </a:r>
            <a:r>
              <a:rPr lang="en-US" sz="1600" b="1" kern="1200" dirty="0">
                <a:solidFill>
                  <a:srgbClr val="FF0000"/>
                </a:solidFill>
                <a:latin typeface="+mn-lt"/>
                <a:ea typeface="+mn-ea"/>
                <a:cs typeface="+mn-cs"/>
              </a:rPr>
              <a:t>1940 </a:t>
            </a:r>
            <a:r>
              <a:rPr lang="en-US" sz="1600" b="1" kern="1200" dirty="0" err="1">
                <a:solidFill>
                  <a:srgbClr val="FF0000"/>
                </a:solidFill>
                <a:latin typeface="+mn-lt"/>
                <a:ea typeface="+mn-ea"/>
                <a:cs typeface="+mn-cs"/>
              </a:rPr>
              <a:t>až</a:t>
            </a:r>
            <a:r>
              <a:rPr lang="en-US" sz="1600" b="1" kern="1200" dirty="0">
                <a:solidFill>
                  <a:srgbClr val="FF0000"/>
                </a:solidFill>
                <a:latin typeface="+mn-lt"/>
                <a:ea typeface="+mn-ea"/>
                <a:cs typeface="+mn-cs"/>
              </a:rPr>
              <a:t> 1945</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tedy</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během</a:t>
            </a:r>
            <a:r>
              <a:rPr lang="en-US" sz="1600" kern="1200" dirty="0">
                <a:solidFill>
                  <a:schemeClr val="tx1"/>
                </a:solidFill>
                <a:latin typeface="+mn-lt"/>
                <a:ea typeface="+mn-ea"/>
                <a:cs typeface="+mn-cs"/>
              </a:rPr>
              <a:t> 2. </a:t>
            </a:r>
            <a:r>
              <a:rPr lang="en-US" sz="1600" kern="1200" dirty="0" err="1">
                <a:solidFill>
                  <a:schemeClr val="tx1"/>
                </a:solidFill>
                <a:latin typeface="+mn-lt"/>
                <a:ea typeface="+mn-ea"/>
                <a:cs typeface="+mn-cs"/>
              </a:rPr>
              <a:t>světové</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války</a:t>
            </a:r>
            <a:r>
              <a:rPr lang="en-US" sz="1600" kern="1200" dirty="0">
                <a:solidFill>
                  <a:schemeClr val="tx1"/>
                </a:solidFill>
                <a:latin typeface="+mn-lt"/>
                <a:ea typeface="+mn-ea"/>
                <a:cs typeface="+mn-cs"/>
              </a:rPr>
              <a:t>. </a:t>
            </a:r>
            <a:r>
              <a:rPr lang="en-US" sz="1600" u="sng" kern="1200" dirty="0" err="1">
                <a:solidFill>
                  <a:schemeClr val="tx1"/>
                </a:solidFill>
                <a:latin typeface="+mn-lt"/>
                <a:ea typeface="+mn-ea"/>
                <a:cs typeface="+mn-cs"/>
              </a:rPr>
              <a:t>Ještě</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štěstí</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že</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německé</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vědce</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tehdy</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více</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zajímali</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aplikace</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radioaktivních</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materiálů</a:t>
            </a:r>
            <a:r>
              <a:rPr lang="en-US" sz="1600" u="sng" kern="1200" dirty="0">
                <a:solidFill>
                  <a:schemeClr val="tx1"/>
                </a:solidFill>
                <a:latin typeface="+mn-lt"/>
                <a:ea typeface="+mn-ea"/>
                <a:cs typeface="+mn-cs"/>
              </a:rPr>
              <a:t> v </a:t>
            </a:r>
            <a:r>
              <a:rPr lang="en-US" sz="1600" u="sng" kern="1200" dirty="0" err="1">
                <a:solidFill>
                  <a:schemeClr val="tx1"/>
                </a:solidFill>
                <a:latin typeface="+mn-lt"/>
                <a:ea typeface="+mn-ea"/>
                <a:cs typeface="+mn-cs"/>
              </a:rPr>
              <a:t>kosmetice</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než</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ve</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vývoj</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atomových</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zbraní</a:t>
            </a:r>
            <a:r>
              <a:rPr lang="en-US" sz="1600" kern="1200" dirty="0">
                <a:solidFill>
                  <a:schemeClr val="tx1"/>
                </a:solidFill>
                <a:latin typeface="+mn-lt"/>
                <a:ea typeface="+mn-ea"/>
                <a:cs typeface="+mn-cs"/>
              </a:rPr>
              <a:t>.</a:t>
            </a:r>
          </a:p>
        </p:txBody>
      </p:sp>
    </p:spTree>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6175842" y="2709607"/>
            <a:ext cx="5242259" cy="1922251"/>
          </a:xfrm>
        </p:spPr>
        <p:txBody>
          <a:bodyPr vert="horz" lIns="91440" tIns="45720" rIns="91440" bIns="45720" rtlCol="0" anchor="t">
            <a:normAutofit/>
          </a:bodyPr>
          <a:lstStyle/>
          <a:p>
            <a:pPr algn="l" rtl="0">
              <a:lnSpc>
                <a:spcPct val="90000"/>
              </a:lnSpc>
              <a:spcBef>
                <a:spcPct val="0"/>
              </a:spcBef>
            </a:pPr>
            <a:r>
              <a:rPr lang="en-US" sz="4400" kern="1200">
                <a:solidFill>
                  <a:schemeClr val="tx1"/>
                </a:solidFill>
                <a:latin typeface="+mj-lt"/>
                <a:ea typeface="+mj-ea"/>
                <a:cs typeface="+mj-cs"/>
              </a:rPr>
              <a:t>ZDRAVÍ - </a:t>
            </a:r>
            <a:r>
              <a:rPr lang="en-US" sz="4400" b="1" kern="1200">
                <a:solidFill>
                  <a:schemeClr val="tx1"/>
                </a:solidFill>
                <a:latin typeface="+mj-lt"/>
                <a:ea typeface="+mj-ea"/>
                <a:cs typeface="+mj-cs"/>
              </a:rPr>
              <a:t>Radione energy pills</a:t>
            </a:r>
            <a:endParaRPr lang="en-US" sz="4400" kern="1200">
              <a:solidFill>
                <a:schemeClr val="tx1"/>
              </a:solidFill>
              <a:latin typeface="+mj-lt"/>
              <a:ea typeface="+mj-ea"/>
              <a:cs typeface="+mj-cs"/>
            </a:endParaRPr>
          </a:p>
        </p:txBody>
      </p:sp>
      <p:sp>
        <p:nvSpPr>
          <p:cNvPr id="3" name="Podnadpis 2"/>
          <p:cNvSpPr>
            <a:spLocks noGrp="1"/>
          </p:cNvSpPr>
          <p:nvPr>
            <p:ph type="subTitle"/>
          </p:nvPr>
        </p:nvSpPr>
        <p:spPr>
          <a:xfrm>
            <a:off x="5935673" y="3947343"/>
            <a:ext cx="6193971" cy="2513993"/>
          </a:xfrm>
        </p:spPr>
        <p:txBody>
          <a:bodyPr vert="horz" lIns="91440" tIns="45720" rIns="91440" bIns="45720" rtlCol="0" anchor="b">
            <a:noAutofit/>
          </a:bodyPr>
          <a:lstStyle/>
          <a:p>
            <a:pPr algn="l" rtl="0">
              <a:lnSpc>
                <a:spcPct val="90000"/>
              </a:lnSpc>
              <a:spcBef>
                <a:spcPts val="1000"/>
              </a:spcBef>
              <a:spcAft>
                <a:spcPts val="1200"/>
              </a:spcAft>
            </a:pPr>
            <a:r>
              <a:rPr lang="en-US" sz="2400" b="1" kern="1200" dirty="0" err="1">
                <a:solidFill>
                  <a:srgbClr val="FF0000"/>
                </a:solidFill>
                <a:latin typeface="+mn-lt"/>
                <a:ea typeface="+mn-ea"/>
                <a:cs typeface="+mn-cs"/>
              </a:rPr>
              <a:t>Některé</a:t>
            </a:r>
            <a:r>
              <a:rPr lang="en-US" sz="2400" b="1" kern="1200" dirty="0">
                <a:solidFill>
                  <a:srgbClr val="FF0000"/>
                </a:solidFill>
                <a:latin typeface="+mn-lt"/>
                <a:ea typeface="+mn-ea"/>
                <a:cs typeface="+mn-cs"/>
              </a:rPr>
              <a:t> </a:t>
            </a:r>
            <a:r>
              <a:rPr lang="en-US" sz="2400" b="1" kern="1200" dirty="0" err="1">
                <a:solidFill>
                  <a:srgbClr val="FF0000"/>
                </a:solidFill>
                <a:latin typeface="+mn-lt"/>
                <a:ea typeface="+mn-ea"/>
                <a:cs typeface="+mn-cs"/>
              </a:rPr>
              <a:t>směsi</a:t>
            </a:r>
            <a:r>
              <a:rPr lang="en-US" sz="2400" b="1" kern="1200" dirty="0">
                <a:solidFill>
                  <a:srgbClr val="FF0000"/>
                </a:solidFill>
                <a:latin typeface="+mn-lt"/>
                <a:ea typeface="+mn-ea"/>
                <a:cs typeface="+mn-cs"/>
              </a:rPr>
              <a:t> „</a:t>
            </a:r>
            <a:r>
              <a:rPr lang="en-US" sz="2400" b="1" kern="1200" dirty="0" err="1">
                <a:solidFill>
                  <a:srgbClr val="FF0000"/>
                </a:solidFill>
                <a:latin typeface="+mn-lt"/>
                <a:ea typeface="+mn-ea"/>
                <a:cs typeface="+mn-cs"/>
              </a:rPr>
              <a:t>dokázaly</a:t>
            </a:r>
            <a:r>
              <a:rPr lang="en-US" sz="2400" b="1" kern="1200" dirty="0">
                <a:solidFill>
                  <a:srgbClr val="FF0000"/>
                </a:solidFill>
                <a:latin typeface="+mn-lt"/>
                <a:ea typeface="+mn-ea"/>
                <a:cs typeface="+mn-cs"/>
              </a:rPr>
              <a:t> </a:t>
            </a:r>
            <a:r>
              <a:rPr lang="en-US" sz="2400" b="1" kern="1200" dirty="0" err="1">
                <a:solidFill>
                  <a:srgbClr val="FF0000"/>
                </a:solidFill>
                <a:latin typeface="+mn-lt"/>
                <a:ea typeface="+mn-ea"/>
                <a:cs typeface="+mn-cs"/>
              </a:rPr>
              <a:t>léčit</a:t>
            </a:r>
            <a:r>
              <a:rPr lang="en-US" sz="2400" b="1" kern="1200" dirty="0">
                <a:solidFill>
                  <a:srgbClr val="FF0000"/>
                </a:solidFill>
                <a:latin typeface="+mn-lt"/>
                <a:ea typeface="+mn-ea"/>
                <a:cs typeface="+mn-cs"/>
              </a:rPr>
              <a:t>“ </a:t>
            </a:r>
            <a:r>
              <a:rPr lang="en-US" sz="2400" b="1" kern="1200" dirty="0" err="1">
                <a:solidFill>
                  <a:srgbClr val="FF0000"/>
                </a:solidFill>
                <a:latin typeface="+mn-lt"/>
                <a:ea typeface="+mn-ea"/>
                <a:cs typeface="+mn-cs"/>
              </a:rPr>
              <a:t>až</a:t>
            </a:r>
            <a:r>
              <a:rPr lang="en-US" sz="2400" b="1" kern="1200" dirty="0">
                <a:solidFill>
                  <a:srgbClr val="FF0000"/>
                </a:solidFill>
                <a:latin typeface="+mn-lt"/>
                <a:ea typeface="+mn-ea"/>
                <a:cs typeface="+mn-cs"/>
              </a:rPr>
              <a:t> 150 </a:t>
            </a:r>
            <a:r>
              <a:rPr lang="en-US" sz="2400" b="1" kern="1200" dirty="0" err="1">
                <a:solidFill>
                  <a:srgbClr val="FF0000"/>
                </a:solidFill>
                <a:latin typeface="+mn-lt"/>
                <a:ea typeface="+mn-ea"/>
                <a:cs typeface="+mn-cs"/>
              </a:rPr>
              <a:t>chorob</a:t>
            </a:r>
            <a:r>
              <a:rPr lang="en-US" sz="2400" b="1" kern="1200" dirty="0">
                <a:solidFill>
                  <a:schemeClr val="tx1"/>
                </a:solidFill>
                <a:latin typeface="+mn-lt"/>
                <a:ea typeface="+mn-ea"/>
                <a:cs typeface="+mn-cs"/>
              </a:rPr>
              <a:t>, </a:t>
            </a:r>
            <a:r>
              <a:rPr lang="en-US" sz="2400" kern="1200" dirty="0" err="1">
                <a:solidFill>
                  <a:schemeClr val="tx1"/>
                </a:solidFill>
                <a:latin typeface="+mn-lt"/>
                <a:ea typeface="+mn-ea"/>
                <a:cs typeface="+mn-cs"/>
              </a:rPr>
              <a:t>například</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malátnost</a:t>
            </a:r>
            <a:r>
              <a:rPr lang="en-US" sz="2400" kern="1200" dirty="0">
                <a:solidFill>
                  <a:schemeClr val="tx1"/>
                </a:solidFill>
                <a:latin typeface="+mn-lt"/>
                <a:ea typeface="+mn-ea"/>
                <a:cs typeface="+mn-cs"/>
              </a:rPr>
              <a:t> / </a:t>
            </a:r>
            <a:r>
              <a:rPr lang="en-US" sz="2400" kern="1200" dirty="0" err="1">
                <a:solidFill>
                  <a:schemeClr val="tx1"/>
                </a:solidFill>
                <a:latin typeface="+mn-lt"/>
                <a:ea typeface="+mn-ea"/>
                <a:cs typeface="+mn-cs"/>
              </a:rPr>
              <a:t>letargii</a:t>
            </a:r>
            <a:r>
              <a:rPr lang="en-US" sz="2400" kern="1200" dirty="0">
                <a:solidFill>
                  <a:schemeClr val="tx1"/>
                </a:solidFill>
                <a:latin typeface="+mn-lt"/>
                <a:ea typeface="+mn-ea"/>
                <a:cs typeface="+mn-cs"/>
              </a:rPr>
              <a:t> / </a:t>
            </a:r>
            <a:r>
              <a:rPr lang="en-US" sz="2400" kern="1200" dirty="0" err="1">
                <a:solidFill>
                  <a:schemeClr val="tx1"/>
                </a:solidFill>
                <a:latin typeface="+mn-lt"/>
                <a:ea typeface="+mn-ea"/>
                <a:cs typeface="+mn-cs"/>
              </a:rPr>
              <a:t>únavu</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impotenci</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atd</a:t>
            </a:r>
            <a:r>
              <a:rPr lang="en-US" sz="2400" kern="1200" dirty="0">
                <a:solidFill>
                  <a:schemeClr val="tx1"/>
                </a:solidFill>
                <a:latin typeface="+mn-lt"/>
                <a:ea typeface="+mn-ea"/>
                <a:cs typeface="+mn-cs"/>
              </a:rPr>
              <a:t>.</a:t>
            </a:r>
          </a:p>
          <a:p>
            <a:pPr algn="l" rtl="0">
              <a:lnSpc>
                <a:spcPct val="90000"/>
              </a:lnSpc>
              <a:spcBef>
                <a:spcPts val="1000"/>
              </a:spcBef>
              <a:spcAft>
                <a:spcPts val="1200"/>
              </a:spcAft>
            </a:pPr>
            <a:r>
              <a:rPr lang="en-US" sz="2400" kern="1200" dirty="0">
                <a:solidFill>
                  <a:schemeClr val="tx1"/>
                </a:solidFill>
                <a:latin typeface="+mn-lt"/>
                <a:ea typeface="+mn-ea"/>
                <a:cs typeface="+mn-cs"/>
              </a:rPr>
              <a:t>V </a:t>
            </a:r>
            <a:r>
              <a:rPr lang="en-US" sz="2400" kern="1200" dirty="0" err="1">
                <a:solidFill>
                  <a:schemeClr val="tx1"/>
                </a:solidFill>
                <a:latin typeface="+mn-lt"/>
                <a:ea typeface="+mn-ea"/>
                <a:cs typeface="+mn-cs"/>
              </a:rPr>
              <a:t>tomto</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směru</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vynikaly</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např</a:t>
            </a:r>
            <a:r>
              <a:rPr lang="en-US" sz="2400" kern="1200" dirty="0">
                <a:solidFill>
                  <a:schemeClr val="tx1"/>
                </a:solidFill>
                <a:latin typeface="+mn-lt"/>
                <a:ea typeface="+mn-ea"/>
                <a:cs typeface="+mn-cs"/>
              </a:rPr>
              <a:t>.                </a:t>
            </a:r>
            <a:r>
              <a:rPr lang="en-US" sz="2400" b="1" kern="1200" dirty="0" err="1">
                <a:solidFill>
                  <a:schemeClr val="tx1"/>
                </a:solidFill>
                <a:latin typeface="+mn-lt"/>
                <a:ea typeface="+mn-ea"/>
                <a:cs typeface="+mn-cs"/>
              </a:rPr>
              <a:t>Radione</a:t>
            </a:r>
            <a:r>
              <a:rPr lang="en-US" sz="2400" b="1" kern="1200" dirty="0">
                <a:solidFill>
                  <a:schemeClr val="tx1"/>
                </a:solidFill>
                <a:latin typeface="+mn-lt"/>
                <a:ea typeface="+mn-ea"/>
                <a:cs typeface="+mn-cs"/>
              </a:rPr>
              <a:t> energy pills</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jakýsi</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předchůdce</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dnešní</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Viagry</a:t>
            </a:r>
            <a:r>
              <a:rPr lang="en-US" sz="2400" kern="1200" dirty="0">
                <a:solidFill>
                  <a:schemeClr val="tx1"/>
                </a:solidFill>
                <a:latin typeface="+mn-lt"/>
                <a:ea typeface="+mn-ea"/>
                <a:cs typeface="+mn-cs"/>
              </a:rPr>
              <a:t> a </a:t>
            </a:r>
            <a:r>
              <a:rPr lang="en-US" sz="2400" kern="1200" dirty="0" err="1">
                <a:solidFill>
                  <a:schemeClr val="tx1"/>
                </a:solidFill>
                <a:latin typeface="+mn-lt"/>
                <a:ea typeface="+mn-ea"/>
                <a:cs typeface="+mn-cs"/>
              </a:rPr>
              <a:t>obdobných</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medikamentů</a:t>
            </a:r>
            <a:r>
              <a:rPr lang="en-US" sz="2400" kern="1200" dirty="0">
                <a:solidFill>
                  <a:schemeClr val="tx1"/>
                </a:solidFill>
                <a:latin typeface="+mn-lt"/>
                <a:ea typeface="+mn-ea"/>
                <a:cs typeface="+mn-cs"/>
              </a:rPr>
              <a:t> </a:t>
            </a:r>
          </a:p>
        </p:txBody>
      </p:sp>
      <p:sp>
        <p:nvSpPr>
          <p:cNvPr id="11" name="Freeform: Shape 10">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4" descr="https://s27107.pcdn.co/wp-content/uploads/2018/02/18n52zb70svnjjpg.jpg"/>
          <p:cNvPicPr>
            <a:picLocks noChangeAspect="1" noChangeArrowheads="1"/>
          </p:cNvPicPr>
          <p:nvPr/>
        </p:nvPicPr>
        <p:blipFill rotWithShape="1">
          <a:blip r:embed="rId2" cstate="print"/>
          <a:srcRect t="583" r="1" b="20418"/>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p:spPr>
      </p:pic>
      <p:sp>
        <p:nvSpPr>
          <p:cNvPr id="13" name="Freeform: Shape 12">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ázek 2"/>
          <p:cNvPicPr/>
          <p:nvPr/>
        </p:nvPicPr>
        <p:blipFill rotWithShape="1">
          <a:blip r:embed="rId3" cstate="print"/>
          <a:srcRect l="10826" r="2593" b="2"/>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Tree>
  </p:cSld>
  <p:clrMapOvr>
    <a:overrideClrMapping bg1="dk1" tx1="lt1" bg2="dk2"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CDF6DAD-6680-48EA-B64B-A5F5A4E46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94" y="364885"/>
            <a:ext cx="6025896" cy="57929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2" name="Nadpis 1"/>
          <p:cNvSpPr>
            <a:spLocks noGrp="1"/>
          </p:cNvSpPr>
          <p:nvPr>
            <p:ph type="title"/>
          </p:nvPr>
        </p:nvSpPr>
        <p:spPr>
          <a:xfrm>
            <a:off x="950976" y="700186"/>
            <a:ext cx="5374494" cy="1188720"/>
          </a:xfrm>
        </p:spPr>
        <p:txBody>
          <a:bodyPr vert="horz" lIns="91440" tIns="45720" rIns="91440" bIns="45720" rtlCol="0" anchor="ctr">
            <a:normAutofit/>
          </a:bodyPr>
          <a:lstStyle/>
          <a:p>
            <a:pPr algn="l" rtl="0">
              <a:lnSpc>
                <a:spcPct val="90000"/>
              </a:lnSpc>
              <a:spcBef>
                <a:spcPct val="0"/>
              </a:spcBef>
            </a:pPr>
            <a:r>
              <a:rPr lang="en-US" sz="2400" b="1" kern="1200">
                <a:solidFill>
                  <a:schemeClr val="bg1"/>
                </a:solidFill>
                <a:latin typeface="+mj-lt"/>
                <a:ea typeface="+mj-ea"/>
                <a:cs typeface="+mj-cs"/>
              </a:rPr>
              <a:t>Vita Radium Suppositories – Radioaktivní čípky</a:t>
            </a:r>
            <a:br>
              <a:rPr lang="en-US" sz="2400" b="1" kern="1200">
                <a:solidFill>
                  <a:schemeClr val="bg1"/>
                </a:solidFill>
                <a:latin typeface="+mj-lt"/>
                <a:ea typeface="+mj-ea"/>
                <a:cs typeface="+mj-cs"/>
              </a:rPr>
            </a:br>
            <a:endParaRPr lang="en-US" sz="2400" b="1" kern="1200">
              <a:solidFill>
                <a:schemeClr val="bg1"/>
              </a:solidFill>
              <a:latin typeface="+mj-lt"/>
              <a:ea typeface="+mj-ea"/>
              <a:cs typeface="+mj-cs"/>
            </a:endParaRPr>
          </a:p>
        </p:txBody>
      </p:sp>
      <p:sp>
        <p:nvSpPr>
          <p:cNvPr id="3" name="Podnadpis 2"/>
          <p:cNvSpPr>
            <a:spLocks noGrp="1"/>
          </p:cNvSpPr>
          <p:nvPr>
            <p:ph type="subTitle"/>
          </p:nvPr>
        </p:nvSpPr>
        <p:spPr>
          <a:xfrm>
            <a:off x="950976" y="1534885"/>
            <a:ext cx="5374494" cy="4506685"/>
          </a:xfrm>
        </p:spPr>
        <p:txBody>
          <a:bodyPr vert="horz" lIns="91440" tIns="45720" rIns="91440" bIns="45720" rtlCol="0">
            <a:normAutofit fontScale="85000" lnSpcReduction="10000"/>
          </a:bodyPr>
          <a:lstStyle/>
          <a:p>
            <a:pPr indent="-228600" algn="l" rtl="0">
              <a:lnSpc>
                <a:spcPct val="90000"/>
              </a:lnSpc>
              <a:spcAft>
                <a:spcPts val="600"/>
              </a:spcAft>
              <a:buFont typeface="Arial" panose="020B0604020202020204" pitchFamily="34" charset="0"/>
              <a:buChar char="•"/>
            </a:pPr>
            <a:endParaRPr lang="en-US" sz="1500" kern="1200" dirty="0">
              <a:solidFill>
                <a:schemeClr val="bg1"/>
              </a:solidFill>
              <a:latin typeface="+mn-lt"/>
              <a:ea typeface="+mn-ea"/>
              <a:cs typeface="+mn-cs"/>
            </a:endParaRPr>
          </a:p>
          <a:p>
            <a:pPr marL="182563" indent="-228600" algn="l" rtl="0">
              <a:lnSpc>
                <a:spcPct val="120000"/>
              </a:lnSpc>
              <a:spcBef>
                <a:spcPts val="600"/>
              </a:spcBef>
              <a:spcAft>
                <a:spcPts val="600"/>
              </a:spcAft>
              <a:buFont typeface="Arial" panose="020B0604020202020204" pitchFamily="34" charset="0"/>
              <a:buChar char="•"/>
            </a:pPr>
            <a:r>
              <a:rPr lang="en-US" kern="1200" dirty="0" err="1">
                <a:solidFill>
                  <a:schemeClr val="bg1"/>
                </a:solidFill>
                <a:latin typeface="+mn-lt"/>
                <a:ea typeface="+mn-ea"/>
                <a:cs typeface="+mn-cs"/>
              </a:rPr>
              <a:t>Zlepšení</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sexuálních</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funkcí</a:t>
            </a:r>
            <a:endParaRPr lang="en-US" kern="1200" dirty="0">
              <a:solidFill>
                <a:schemeClr val="bg1"/>
              </a:solidFill>
              <a:latin typeface="+mn-lt"/>
              <a:ea typeface="+mn-ea"/>
              <a:cs typeface="+mn-cs"/>
            </a:endParaRPr>
          </a:p>
          <a:p>
            <a:pPr marL="182563" indent="-228600" algn="l" rtl="0">
              <a:lnSpc>
                <a:spcPct val="120000"/>
              </a:lnSpc>
              <a:spcBef>
                <a:spcPts val="600"/>
              </a:spcBef>
              <a:spcAft>
                <a:spcPts val="600"/>
              </a:spcAft>
              <a:buFont typeface="Arial" panose="020B0604020202020204" pitchFamily="34" charset="0"/>
              <a:buChar char="•"/>
            </a:pPr>
            <a:r>
              <a:rPr lang="en-US" kern="1200" dirty="0" err="1">
                <a:solidFill>
                  <a:schemeClr val="bg1"/>
                </a:solidFill>
                <a:latin typeface="+mn-lt"/>
                <a:ea typeface="+mn-ea"/>
                <a:cs typeface="+mn-cs"/>
              </a:rPr>
              <a:t>Celková</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energizace</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nervového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systému</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krevního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oběhu</a:t>
            </a:r>
            <a:r>
              <a:rPr lang="en-US" kern="1200" dirty="0">
                <a:solidFill>
                  <a:schemeClr val="bg1"/>
                </a:solidFill>
                <a:latin typeface="+mn-lt"/>
                <a:ea typeface="+mn-ea"/>
                <a:cs typeface="+mn-cs"/>
              </a:rPr>
              <a:t> a </a:t>
            </a:r>
            <a:r>
              <a:rPr lang="en-US" kern="1200" dirty="0" err="1">
                <a:solidFill>
                  <a:schemeClr val="bg1"/>
                </a:solidFill>
                <a:latin typeface="+mn-lt"/>
                <a:ea typeface="+mn-ea"/>
                <a:cs typeface="+mn-cs"/>
              </a:rPr>
              <a:t>sekrečních</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žláz</a:t>
            </a:r>
            <a:endParaRPr lang="en-US" kern="1200" dirty="0">
              <a:solidFill>
                <a:schemeClr val="bg1"/>
              </a:solidFill>
              <a:latin typeface="+mn-lt"/>
              <a:ea typeface="+mn-ea"/>
              <a:cs typeface="+mn-cs"/>
            </a:endParaRPr>
          </a:p>
          <a:p>
            <a:pPr marL="182563" indent="-228600" algn="l" rtl="0">
              <a:lnSpc>
                <a:spcPct val="120000"/>
              </a:lnSpc>
              <a:spcBef>
                <a:spcPts val="600"/>
              </a:spcBef>
              <a:spcAft>
                <a:spcPts val="600"/>
              </a:spcAft>
              <a:buFont typeface="Arial" panose="020B0604020202020204" pitchFamily="34" charset="0"/>
              <a:buChar char="•"/>
            </a:pPr>
            <a:r>
              <a:rPr lang="en-US" kern="1200" dirty="0" err="1">
                <a:solidFill>
                  <a:schemeClr val="bg1"/>
                </a:solidFill>
                <a:latin typeface="+mn-lt"/>
                <a:ea typeface="+mn-ea"/>
                <a:cs typeface="+mn-cs"/>
              </a:rPr>
              <a:t>Účinnou</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látkou</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bylo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vysoce</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přečištěné</a:t>
            </a:r>
            <a:r>
              <a:rPr lang="en-US" kern="1200" dirty="0">
                <a:solidFill>
                  <a:schemeClr val="bg1"/>
                </a:solidFill>
                <a:latin typeface="+mn-lt"/>
                <a:ea typeface="+mn-ea"/>
                <a:cs typeface="+mn-cs"/>
              </a:rPr>
              <a:t> RADIUM </a:t>
            </a:r>
            <a:r>
              <a:rPr lang="cs-CZ" kern="1200" dirty="0">
                <a:solidFill>
                  <a:schemeClr val="bg1"/>
                </a:solidFill>
                <a:latin typeface="+mn-lt"/>
                <a:ea typeface="+mn-ea"/>
                <a:cs typeface="+mn-cs"/>
              </a:rPr>
              <a:t>               </a:t>
            </a:r>
            <a:r>
              <a:rPr lang="en-US" kern="1200" dirty="0">
                <a:solidFill>
                  <a:schemeClr val="bg1"/>
                </a:solidFill>
                <a:latin typeface="+mn-lt"/>
                <a:ea typeface="+mn-ea"/>
                <a:cs typeface="+mn-cs"/>
              </a:rPr>
              <a:t>v </a:t>
            </a:r>
            <a:r>
              <a:rPr lang="en-US" kern="1200" dirty="0" err="1">
                <a:solidFill>
                  <a:schemeClr val="bg1"/>
                </a:solidFill>
                <a:latin typeface="+mn-lt"/>
                <a:ea typeface="+mn-ea"/>
                <a:cs typeface="+mn-cs"/>
              </a:rPr>
              <a:t>kakaovém</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másle</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jako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nosiči</a:t>
            </a:r>
            <a:endParaRPr lang="en-US" kern="1200" dirty="0">
              <a:solidFill>
                <a:schemeClr val="bg1"/>
              </a:solidFill>
              <a:latin typeface="+mn-lt"/>
              <a:ea typeface="+mn-ea"/>
              <a:cs typeface="+mn-cs"/>
            </a:endParaRPr>
          </a:p>
          <a:p>
            <a:pPr marL="182563" indent="-228600" algn="l" rtl="0">
              <a:lnSpc>
                <a:spcPct val="120000"/>
              </a:lnSpc>
              <a:spcBef>
                <a:spcPts val="600"/>
              </a:spcBef>
              <a:spcAft>
                <a:spcPts val="600"/>
              </a:spcAft>
              <a:buFont typeface="Arial" panose="020B0604020202020204" pitchFamily="34" charset="0"/>
              <a:buChar char="•"/>
            </a:pPr>
            <a:r>
              <a:rPr lang="en-US" kern="1200" dirty="0">
                <a:solidFill>
                  <a:schemeClr val="bg1"/>
                </a:solidFill>
                <a:latin typeface="+mn-lt"/>
                <a:ea typeface="+mn-ea"/>
                <a:cs typeface="+mn-cs"/>
              </a:rPr>
              <a:t>Radium se </a:t>
            </a:r>
            <a:r>
              <a:rPr lang="en-US" kern="1200" dirty="0" err="1">
                <a:solidFill>
                  <a:schemeClr val="bg1"/>
                </a:solidFill>
                <a:latin typeface="+mn-lt"/>
                <a:ea typeface="+mn-ea"/>
                <a:cs typeface="+mn-cs"/>
              </a:rPr>
              <a:t>mělo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vstřebat</a:t>
            </a:r>
            <a:r>
              <a:rPr lang="en-US" kern="1200" dirty="0">
                <a:solidFill>
                  <a:schemeClr val="bg1"/>
                </a:solidFill>
                <a:latin typeface="+mn-lt"/>
                <a:ea typeface="+mn-ea"/>
                <a:cs typeface="+mn-cs"/>
              </a:rPr>
              <a:t> v </a:t>
            </a:r>
            <a:r>
              <a:rPr lang="en-US" kern="1200" dirty="0" err="1">
                <a:solidFill>
                  <a:schemeClr val="bg1"/>
                </a:solidFill>
                <a:latin typeface="+mn-lt"/>
                <a:ea typeface="+mn-ea"/>
                <a:cs typeface="+mn-cs"/>
              </a:rPr>
              <a:t>tlustém</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střevě</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prostoupit</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takto</a:t>
            </a:r>
            <a:r>
              <a:rPr lang="en-US" kern="1200" dirty="0">
                <a:solidFill>
                  <a:schemeClr val="bg1"/>
                </a:solidFill>
                <a:latin typeface="+mn-lt"/>
                <a:ea typeface="+mn-ea"/>
                <a:cs typeface="+mn-cs"/>
              </a:rPr>
              <a:t> do </a:t>
            </a:r>
            <a:r>
              <a:rPr lang="en-US" kern="1200" dirty="0" err="1">
                <a:solidFill>
                  <a:schemeClr val="bg1"/>
                </a:solidFill>
                <a:latin typeface="+mn-lt"/>
                <a:ea typeface="+mn-ea"/>
                <a:cs typeface="+mn-cs"/>
              </a:rPr>
              <a:t>krevního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oběhu</a:t>
            </a:r>
            <a:r>
              <a:rPr lang="en-US" kern="1200" dirty="0">
                <a:solidFill>
                  <a:schemeClr val="bg1"/>
                </a:solidFill>
                <a:latin typeface="+mn-lt"/>
                <a:ea typeface="+mn-ea"/>
                <a:cs typeface="+mn-cs"/>
              </a:rPr>
              <a:t>, a </a:t>
            </a:r>
            <a:r>
              <a:rPr lang="en-US" kern="1200" dirty="0" err="1">
                <a:solidFill>
                  <a:schemeClr val="bg1"/>
                </a:solidFill>
                <a:latin typeface="+mn-lt"/>
                <a:ea typeface="+mn-ea"/>
                <a:cs typeface="+mn-cs"/>
              </a:rPr>
              <a:t>následně</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distribuováno</a:t>
            </a:r>
            <a:r>
              <a:rPr lang="en-US" kern="1200" dirty="0">
                <a:solidFill>
                  <a:schemeClr val="bg1"/>
                </a:solidFill>
                <a:latin typeface="+mn-lt"/>
                <a:ea typeface="+mn-ea"/>
                <a:cs typeface="+mn-cs"/>
              </a:rPr>
              <a:t> do </a:t>
            </a:r>
            <a:r>
              <a:rPr lang="en-US" kern="1200" dirty="0" err="1">
                <a:solidFill>
                  <a:schemeClr val="bg1"/>
                </a:solidFill>
                <a:latin typeface="+mn-lt"/>
                <a:ea typeface="+mn-ea"/>
                <a:cs typeface="+mn-cs"/>
              </a:rPr>
              <a:t>celého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těla</a:t>
            </a:r>
            <a:r>
              <a:rPr lang="en-US" kern="1200" dirty="0">
                <a:solidFill>
                  <a:schemeClr val="bg1"/>
                </a:solidFill>
                <a:latin typeface="+mn-lt"/>
                <a:ea typeface="+mn-ea"/>
                <a:cs typeface="+mn-cs"/>
              </a:rPr>
              <a:t> – </a:t>
            </a:r>
            <a:r>
              <a:rPr lang="en-US" kern="1200" dirty="0" err="1">
                <a:solidFill>
                  <a:schemeClr val="bg1"/>
                </a:solidFill>
                <a:latin typeface="+mn-lt"/>
                <a:ea typeface="+mn-ea"/>
                <a:cs typeface="+mn-cs"/>
              </a:rPr>
              <a:t>tedy</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oslabených</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orgánů</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které</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potřebují</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vitalizovat</a:t>
            </a:r>
            <a:r>
              <a:rPr lang="en-US" kern="1200" dirty="0">
                <a:solidFill>
                  <a:schemeClr val="bg1"/>
                </a:solidFill>
                <a:latin typeface="+mn-lt"/>
                <a:ea typeface="+mn-ea"/>
                <a:cs typeface="+mn-cs"/>
              </a:rPr>
              <a:t>. Po </a:t>
            </a:r>
            <a:r>
              <a:rPr lang="en-US" kern="1200" dirty="0" err="1">
                <a:solidFill>
                  <a:schemeClr val="bg1"/>
                </a:solidFill>
                <a:latin typeface="+mn-lt"/>
                <a:ea typeface="+mn-ea"/>
                <a:cs typeface="+mn-cs"/>
              </a:rPr>
              <a:t>zajištění</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dlouhodobých</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zdravotních</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benefitů</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mělo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být</a:t>
            </a:r>
            <a:r>
              <a:rPr lang="en-US" kern="1200" dirty="0">
                <a:solidFill>
                  <a:schemeClr val="bg1"/>
                </a:solidFill>
                <a:latin typeface="+mn-lt"/>
                <a:ea typeface="+mn-ea"/>
                <a:cs typeface="+mn-cs"/>
              </a:rPr>
              <a:t> radium </a:t>
            </a:r>
            <a:r>
              <a:rPr lang="en-US" kern="1200" dirty="0" err="1">
                <a:solidFill>
                  <a:schemeClr val="bg1"/>
                </a:solidFill>
                <a:latin typeface="+mn-lt"/>
                <a:ea typeface="+mn-ea"/>
                <a:cs typeface="+mn-cs"/>
              </a:rPr>
              <a:t>postupně</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vyloučeno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během</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asi</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tří</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dnů</a:t>
            </a:r>
            <a:endParaRPr lang="en-US" kern="1200" dirty="0">
              <a:solidFill>
                <a:schemeClr val="bg1"/>
              </a:solidFill>
              <a:latin typeface="+mn-lt"/>
              <a:ea typeface="+mn-ea"/>
              <a:cs typeface="+mn-cs"/>
            </a:endParaRPr>
          </a:p>
          <a:p>
            <a:pPr marL="182563" indent="-228600" algn="l" rtl="0">
              <a:lnSpc>
                <a:spcPct val="120000"/>
              </a:lnSpc>
              <a:spcBef>
                <a:spcPts val="600"/>
              </a:spcBef>
              <a:spcAft>
                <a:spcPts val="600"/>
              </a:spcAft>
              <a:buFont typeface="Arial" panose="020B0604020202020204" pitchFamily="34" charset="0"/>
              <a:buChar char="•"/>
            </a:pPr>
            <a:r>
              <a:rPr lang="en-US" kern="1200" dirty="0" err="1">
                <a:solidFill>
                  <a:schemeClr val="bg1"/>
                </a:solidFill>
                <a:latin typeface="+mn-lt"/>
                <a:ea typeface="+mn-ea"/>
                <a:cs typeface="+mn-cs"/>
              </a:rPr>
              <a:t>Výrobce</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garantoval</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neprostou</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neškodnost</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přípravku</a:t>
            </a:r>
            <a:endParaRPr lang="en-US" kern="1200" dirty="0">
              <a:solidFill>
                <a:schemeClr val="bg1"/>
              </a:solidFill>
              <a:latin typeface="+mn-lt"/>
              <a:ea typeface="+mn-ea"/>
              <a:cs typeface="+mn-cs"/>
            </a:endParaRPr>
          </a:p>
          <a:p>
            <a:pPr marL="182563" indent="-228600" algn="l" rtl="0">
              <a:lnSpc>
                <a:spcPct val="120000"/>
              </a:lnSpc>
              <a:spcBef>
                <a:spcPts val="600"/>
              </a:spcBef>
              <a:spcAft>
                <a:spcPts val="600"/>
              </a:spcAft>
              <a:buFont typeface="Arial" panose="020B0604020202020204" pitchFamily="34" charset="0"/>
              <a:buChar char="•"/>
            </a:pPr>
            <a:r>
              <a:rPr lang="en-US" kern="1200" dirty="0" err="1">
                <a:solidFill>
                  <a:schemeClr val="bg1"/>
                </a:solidFill>
                <a:latin typeface="+mn-lt"/>
                <a:ea typeface="+mn-ea"/>
                <a:cs typeface="+mn-cs"/>
              </a:rPr>
              <a:t>Doporučovala</a:t>
            </a:r>
            <a:r>
              <a:rPr lang="en-US" kern="1200" dirty="0">
                <a:solidFill>
                  <a:schemeClr val="bg1"/>
                </a:solidFill>
                <a:latin typeface="+mn-lt"/>
                <a:ea typeface="+mn-ea"/>
                <a:cs typeface="+mn-cs"/>
              </a:rPr>
              <a:t> se </a:t>
            </a:r>
            <a:r>
              <a:rPr lang="en-US" kern="1200" dirty="0" err="1">
                <a:solidFill>
                  <a:schemeClr val="bg1"/>
                </a:solidFill>
                <a:latin typeface="+mn-lt"/>
                <a:ea typeface="+mn-ea"/>
                <a:cs typeface="+mn-cs"/>
              </a:rPr>
              <a:t>kombinace</a:t>
            </a:r>
            <a:r>
              <a:rPr lang="en-US" kern="1200" dirty="0">
                <a:solidFill>
                  <a:schemeClr val="bg1"/>
                </a:solidFill>
                <a:latin typeface="+mn-lt"/>
                <a:ea typeface="+mn-ea"/>
                <a:cs typeface="+mn-cs"/>
              </a:rPr>
              <a:t> s </a:t>
            </a:r>
            <a:r>
              <a:rPr lang="en-US" kern="1200" dirty="0" err="1">
                <a:solidFill>
                  <a:schemeClr val="bg1"/>
                </a:solidFill>
                <a:latin typeface="+mn-lt"/>
                <a:ea typeface="+mn-ea"/>
                <a:cs typeface="+mn-cs"/>
              </a:rPr>
              <a:t>tabletami</a:t>
            </a:r>
            <a:r>
              <a:rPr lang="en-US" kern="1200" dirty="0">
                <a:solidFill>
                  <a:schemeClr val="bg1"/>
                </a:solidFill>
                <a:latin typeface="+mn-lt"/>
                <a:ea typeface="+mn-ea"/>
                <a:cs typeface="+mn-cs"/>
              </a:rPr>
              <a:t> NU_MAN, </a:t>
            </a:r>
            <a:r>
              <a:rPr lang="en-US" kern="1200" dirty="0" err="1">
                <a:solidFill>
                  <a:schemeClr val="bg1"/>
                </a:solidFill>
                <a:latin typeface="+mn-lt"/>
                <a:ea typeface="+mn-ea"/>
                <a:cs typeface="+mn-cs"/>
              </a:rPr>
              <a:t>též</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na</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bázi</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radia</a:t>
            </a:r>
            <a:endParaRPr lang="en-US" kern="1200" dirty="0">
              <a:solidFill>
                <a:schemeClr val="bg1"/>
              </a:solidFill>
              <a:latin typeface="+mn-lt"/>
              <a:ea typeface="+mn-ea"/>
              <a:cs typeface="+mn-cs"/>
            </a:endParaRPr>
          </a:p>
        </p:txBody>
      </p:sp>
      <p:pic>
        <p:nvPicPr>
          <p:cNvPr id="185346" name="Picture 2" descr="https://s27107.pcdn.co/wp-content/uploads/2018/02/18n4mbjrtb7pajpg.jpg"/>
          <p:cNvPicPr>
            <a:picLocks noChangeAspect="1" noChangeArrowheads="1"/>
          </p:cNvPicPr>
          <p:nvPr/>
        </p:nvPicPr>
        <p:blipFill>
          <a:blip r:embed="rId2" cstate="print"/>
          <a:stretch>
            <a:fillRect/>
          </a:stretch>
        </p:blipFill>
        <p:spPr bwMode="auto">
          <a:xfrm>
            <a:off x="7535601" y="365760"/>
            <a:ext cx="3453770" cy="2788920"/>
          </a:xfrm>
          <a:prstGeom prst="rect">
            <a:avLst/>
          </a:prstGeom>
          <a:noFill/>
        </p:spPr>
      </p:pic>
      <p:pic>
        <p:nvPicPr>
          <p:cNvPr id="5" name="Obrázek 4" descr="Obsah obrázku text, noviny, účtenka&#10;&#10;Popis byl vytvořen automaticky">
            <a:extLst>
              <a:ext uri="{FF2B5EF4-FFF2-40B4-BE49-F238E27FC236}">
                <a16:creationId xmlns:a16="http://schemas.microsoft.com/office/drawing/2014/main" id="{20F8B27B-159F-4394-9BAB-EC31CBA8D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518" y="3368894"/>
            <a:ext cx="3941936" cy="2788920"/>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2" name="Nadpis 1"/>
          <p:cNvSpPr>
            <a:spLocks noGrp="1"/>
          </p:cNvSpPr>
          <p:nvPr>
            <p:ph type="title"/>
          </p:nvPr>
        </p:nvSpPr>
        <p:spPr>
          <a:xfrm>
            <a:off x="486544" y="435429"/>
            <a:ext cx="3681207" cy="687976"/>
          </a:xfrm>
          <a:noFill/>
        </p:spPr>
        <p:txBody>
          <a:bodyPr vert="horz" lIns="91440" tIns="45720" rIns="91440" bIns="45720" rtlCol="0" anchor="b">
            <a:noAutofit/>
          </a:bodyPr>
          <a:lstStyle/>
          <a:p>
            <a:pPr algn="l" rtl="0">
              <a:lnSpc>
                <a:spcPct val="90000"/>
              </a:lnSpc>
              <a:spcBef>
                <a:spcPct val="0"/>
              </a:spcBef>
            </a:pPr>
            <a:r>
              <a:rPr lang="en-US" sz="3600" kern="1200" dirty="0" err="1">
                <a:solidFill>
                  <a:schemeClr val="bg1"/>
                </a:solidFill>
                <a:latin typeface="+mj-lt"/>
                <a:ea typeface="+mj-ea"/>
                <a:cs typeface="+mj-cs"/>
              </a:rPr>
              <a:t>Radiendocrinator</a:t>
            </a:r>
            <a:endParaRPr lang="en-US" sz="3600" kern="1200" dirty="0">
              <a:solidFill>
                <a:schemeClr val="bg1"/>
              </a:solidFill>
              <a:latin typeface="+mj-lt"/>
              <a:ea typeface="+mj-ea"/>
              <a:cs typeface="+mj-cs"/>
            </a:endParaRPr>
          </a:p>
        </p:txBody>
      </p:sp>
      <p:sp>
        <p:nvSpPr>
          <p:cNvPr id="3" name="Podnadpis 2"/>
          <p:cNvSpPr>
            <a:spLocks noGrp="1"/>
          </p:cNvSpPr>
          <p:nvPr>
            <p:ph type="subTitle"/>
          </p:nvPr>
        </p:nvSpPr>
        <p:spPr>
          <a:xfrm>
            <a:off x="517374" y="1357656"/>
            <a:ext cx="3800950" cy="4945173"/>
          </a:xfrm>
          <a:noFill/>
        </p:spPr>
        <p:txBody>
          <a:bodyPr vert="horz" lIns="91440" tIns="45720" rIns="91440" bIns="45720" rtlCol="0">
            <a:noAutofit/>
          </a:bodyPr>
          <a:lstStyle/>
          <a:p>
            <a:pPr algn="l" rtl="0">
              <a:lnSpc>
                <a:spcPct val="90000"/>
              </a:lnSpc>
              <a:spcBef>
                <a:spcPts val="1000"/>
              </a:spcBef>
              <a:spcAft>
                <a:spcPts val="600"/>
              </a:spcAft>
            </a:pPr>
            <a:r>
              <a:rPr lang="en-US" sz="2400" kern="1200" dirty="0" err="1">
                <a:solidFill>
                  <a:schemeClr val="bg1"/>
                </a:solidFill>
                <a:latin typeface="+mn-lt"/>
                <a:ea typeface="+mn-ea"/>
                <a:cs typeface="+mn-cs"/>
              </a:rPr>
              <a:t>Radiendocrinator</a:t>
            </a:r>
            <a:r>
              <a:rPr lang="en-US" sz="2400" kern="1200" dirty="0">
                <a:solidFill>
                  <a:schemeClr val="bg1"/>
                </a:solidFill>
                <a:latin typeface="+mn-lt"/>
                <a:ea typeface="+mn-ea"/>
                <a:cs typeface="+mn-cs"/>
              </a:rPr>
              <a:t> provided you with a </a:t>
            </a:r>
            <a:r>
              <a:rPr lang="en-US" sz="2400" b="1" kern="1200" dirty="0">
                <a:solidFill>
                  <a:schemeClr val="bg1"/>
                </a:solidFill>
                <a:latin typeface="+mn-lt"/>
                <a:ea typeface="+mn-ea"/>
                <a:cs typeface="+mn-cs"/>
              </a:rPr>
              <a:t>stack of radioactive cards</a:t>
            </a:r>
            <a:endParaRPr lang="en-US" sz="2400" kern="1200" dirty="0">
              <a:solidFill>
                <a:schemeClr val="bg1"/>
              </a:solidFill>
              <a:latin typeface="+mn-lt"/>
              <a:ea typeface="+mn-ea"/>
              <a:cs typeface="+mn-cs"/>
            </a:endParaRPr>
          </a:p>
          <a:p>
            <a:pPr algn="l" rtl="0">
              <a:lnSpc>
                <a:spcPct val="90000"/>
              </a:lnSpc>
              <a:spcBef>
                <a:spcPts val="1000"/>
              </a:spcBef>
              <a:spcAft>
                <a:spcPts val="600"/>
              </a:spcAft>
            </a:pPr>
            <a:r>
              <a:rPr lang="en-US" sz="2400" kern="1200" dirty="0">
                <a:solidFill>
                  <a:schemeClr val="bg1"/>
                </a:solidFill>
                <a:latin typeface="+mn-lt"/>
                <a:ea typeface="+mn-ea"/>
                <a:cs typeface="+mn-cs"/>
              </a:rPr>
              <a:t>Sleeping every night with radium </a:t>
            </a:r>
            <a:r>
              <a:rPr lang="en-US" sz="2400" b="1" kern="1200" dirty="0">
                <a:solidFill>
                  <a:schemeClr val="bg1"/>
                </a:solidFill>
                <a:latin typeface="+mn-lt"/>
                <a:ea typeface="+mn-ea"/>
                <a:cs typeface="+mn-cs"/>
              </a:rPr>
              <a:t>pressed against your gonads </a:t>
            </a:r>
            <a:r>
              <a:rPr lang="en-US" sz="2400" kern="1200" dirty="0">
                <a:solidFill>
                  <a:schemeClr val="bg1"/>
                </a:solidFill>
                <a:latin typeface="+mn-lt"/>
                <a:ea typeface="+mn-ea"/>
                <a:cs typeface="+mn-cs"/>
              </a:rPr>
              <a:t>was supposedly a sure way to reinject that lost vigor into your days. </a:t>
            </a:r>
          </a:p>
          <a:p>
            <a:pPr algn="l" rtl="0">
              <a:lnSpc>
                <a:spcPct val="90000"/>
              </a:lnSpc>
              <a:spcBef>
                <a:spcPts val="1000"/>
              </a:spcBef>
              <a:spcAft>
                <a:spcPts val="600"/>
              </a:spcAft>
            </a:pPr>
            <a:r>
              <a:rPr lang="en-US" sz="2400" b="1" kern="1200" dirty="0">
                <a:solidFill>
                  <a:srgbClr val="FF0000"/>
                </a:solidFill>
                <a:latin typeface="+mn-lt"/>
                <a:ea typeface="+mn-ea"/>
                <a:cs typeface="+mn-cs"/>
              </a:rPr>
              <a:t>Its inventor, a regular user of the device, died of bladder cancer</a:t>
            </a:r>
            <a:r>
              <a:rPr lang="en-US" sz="2400" kern="1200" dirty="0">
                <a:solidFill>
                  <a:srgbClr val="FF0000"/>
                </a:solidFill>
                <a:latin typeface="+mn-lt"/>
                <a:ea typeface="+mn-ea"/>
                <a:cs typeface="+mn-cs"/>
              </a:rPr>
              <a:t>.</a:t>
            </a:r>
          </a:p>
        </p:txBody>
      </p:sp>
      <p:pic>
        <p:nvPicPr>
          <p:cNvPr id="178178" name="Picture 2" descr="https://insh.world/wp-content/uploads/2018/02/2b-Radiendocrinator.jpg"/>
          <p:cNvPicPr>
            <a:picLocks noChangeAspect="1" noChangeArrowheads="1"/>
          </p:cNvPicPr>
          <p:nvPr/>
        </p:nvPicPr>
        <p:blipFill>
          <a:blip r:embed="rId2" cstate="print"/>
          <a:stretch>
            <a:fillRect/>
          </a:stretch>
        </p:blipFill>
        <p:spPr bwMode="auto">
          <a:xfrm>
            <a:off x="5195454" y="1760427"/>
            <a:ext cx="6356465" cy="3337144"/>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Obrázek 6" descr="Obsah obrázku interiér, příslušenství, pouzdro&#10;&#10;Popis byl vytvořen automaticky">
            <a:extLst>
              <a:ext uri="{FF2B5EF4-FFF2-40B4-BE49-F238E27FC236}">
                <a16:creationId xmlns:a16="http://schemas.microsoft.com/office/drawing/2014/main" id="{0331B4BF-CD28-4D24-A80E-3EBA0B624987}"/>
              </a:ext>
            </a:extLst>
          </p:cNvPr>
          <p:cNvPicPr>
            <a:picLocks noChangeAspect="1"/>
          </p:cNvPicPr>
          <p:nvPr/>
        </p:nvPicPr>
        <p:blipFill rotWithShape="1">
          <a:blip r:embed="rId2">
            <a:extLst>
              <a:ext uri="{28A0092B-C50C-407E-A947-70E740481C1C}">
                <a14:useLocalDpi xmlns:a14="http://schemas.microsoft.com/office/drawing/2010/main" val="0"/>
              </a:ext>
            </a:extLst>
          </a:blip>
          <a:srcRect l="6788" r="25239"/>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46" name="Freeform: Shape 41">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useBgFill="1">
        <p:nvSpPr>
          <p:cNvPr id="47" name="Freeform: Shape 43">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25" name="TextovéPole 24">
            <a:extLst>
              <a:ext uri="{FF2B5EF4-FFF2-40B4-BE49-F238E27FC236}">
                <a16:creationId xmlns:a16="http://schemas.microsoft.com/office/drawing/2014/main" id="{35D38D44-AA77-4BFC-A0BB-4F746B0C1B26}"/>
              </a:ext>
            </a:extLst>
          </p:cNvPr>
          <p:cNvSpPr txBox="1"/>
          <p:nvPr/>
        </p:nvSpPr>
        <p:spPr>
          <a:xfrm>
            <a:off x="521644" y="231518"/>
            <a:ext cx="478245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Arial"/>
                <a:ea typeface="+mj-ea"/>
                <a:cs typeface="+mj-cs"/>
              </a:rPr>
              <a:t>"</a:t>
            </a:r>
            <a:r>
              <a:rPr kumimoji="0" lang="en-US" sz="3400" b="0" i="0" u="none" strike="noStrike" kern="1200" cap="none" spc="0" normalizeH="0" baseline="0" noProof="0" dirty="0" err="1">
                <a:ln>
                  <a:noFill/>
                </a:ln>
                <a:solidFill>
                  <a:prstClr val="white"/>
                </a:solidFill>
                <a:effectLst/>
                <a:uLnTx/>
                <a:uFillTx/>
                <a:latin typeface="Arial"/>
                <a:ea typeface="+mj-ea"/>
                <a:cs typeface="+mj-cs"/>
              </a:rPr>
              <a:t>Degnen's</a:t>
            </a:r>
            <a:r>
              <a:rPr kumimoji="0" lang="en-US" sz="3400" b="0" i="0" u="none" strike="noStrike" kern="1200" cap="none" spc="0" normalizeH="0" baseline="0" noProof="0" dirty="0">
                <a:ln>
                  <a:noFill/>
                </a:ln>
                <a:solidFill>
                  <a:prstClr val="white"/>
                </a:solidFill>
                <a:effectLst/>
                <a:uLnTx/>
                <a:uFillTx/>
                <a:latin typeface="Arial"/>
                <a:ea typeface="+mj-ea"/>
                <a:cs typeface="+mj-cs"/>
              </a:rPr>
              <a:t> Radio-Active Eye Applicator" </a:t>
            </a:r>
          </a:p>
        </p:txBody>
      </p:sp>
      <p:sp>
        <p:nvSpPr>
          <p:cNvPr id="9" name="TextovéPole 8">
            <a:extLst>
              <a:ext uri="{FF2B5EF4-FFF2-40B4-BE49-F238E27FC236}">
                <a16:creationId xmlns:a16="http://schemas.microsoft.com/office/drawing/2014/main" id="{6DE249D8-2A0D-4CAB-B3DC-944B7B58B1B2}"/>
              </a:ext>
            </a:extLst>
          </p:cNvPr>
          <p:cNvSpPr txBox="1"/>
          <p:nvPr/>
        </p:nvSpPr>
        <p:spPr>
          <a:xfrm>
            <a:off x="406033" y="1622392"/>
            <a:ext cx="5210996" cy="5159405"/>
          </a:xfrm>
          <a:prstGeom prst="rect">
            <a:avLst/>
          </a:prstGeom>
        </p:spPr>
        <p:txBody>
          <a:bodyPr vert="horz" lIns="91440" tIns="45720" rIns="91440" bIns="45720" rtlCol="0" anchor="t">
            <a:noAutofit/>
          </a:bodyPr>
          <a:lstStyle/>
          <a:p>
            <a:pPr marL="1714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rPr>
              <a:t>The label on the box identifies the item  in the above photograph as "</a:t>
            </a:r>
            <a:r>
              <a:rPr kumimoji="0" lang="en-US" sz="1600" b="0" i="0" u="none" strike="noStrike" kern="1200" cap="none" spc="0" normalizeH="0" baseline="0" noProof="0" dirty="0" err="1">
                <a:ln>
                  <a:noFill/>
                </a:ln>
                <a:solidFill>
                  <a:prstClr val="white"/>
                </a:solidFill>
                <a:effectLst/>
                <a:uLnTx/>
                <a:uFillTx/>
                <a:latin typeface="Arial"/>
              </a:rPr>
              <a:t>Degnen's</a:t>
            </a:r>
            <a:r>
              <a:rPr kumimoji="0" lang="en-US" sz="1600" b="0" i="0" u="none" strike="noStrike" kern="1200" cap="none" spc="0" normalizeH="0" baseline="0" noProof="0" dirty="0">
                <a:ln>
                  <a:noFill/>
                </a:ln>
                <a:solidFill>
                  <a:prstClr val="white"/>
                </a:solidFill>
                <a:effectLst/>
                <a:uLnTx/>
                <a:uFillTx/>
                <a:latin typeface="Arial"/>
              </a:rPr>
              <a:t> Radio-Active Eye Applicator" and indicates that it was manufactured by   the Radium Appliance Company of Los Angeles, California. </a:t>
            </a:r>
          </a:p>
          <a:p>
            <a:pPr marL="1714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rPr>
              <a:t>The lenses were available in three strengths: single (X), double (XX) and triple (XXX). Based on the measured exposure rate at one foot (ca. 10 to 15 </a:t>
            </a:r>
            <a:r>
              <a:rPr kumimoji="0" lang="en-US" sz="1600" b="0" i="0" u="none" strike="noStrike" kern="1200" cap="none" spc="0" normalizeH="0" baseline="0" noProof="0" dirty="0" err="1">
                <a:ln>
                  <a:noFill/>
                </a:ln>
                <a:solidFill>
                  <a:prstClr val="white"/>
                </a:solidFill>
                <a:effectLst/>
                <a:uLnTx/>
                <a:uFillTx/>
                <a:latin typeface="Arial"/>
              </a:rPr>
              <a:t>uR</a:t>
            </a:r>
            <a:r>
              <a:rPr kumimoji="0" lang="en-US" sz="1600" b="0" i="0" u="none" strike="noStrike" kern="1200" cap="none" spc="0" normalizeH="0" baseline="0" noProof="0" dirty="0">
                <a:ln>
                  <a:noFill/>
                </a:ln>
                <a:solidFill>
                  <a:prstClr val="white"/>
                </a:solidFill>
                <a:effectLst/>
                <a:uLnTx/>
                <a:uFillTx/>
                <a:latin typeface="Arial"/>
              </a:rPr>
              <a:t>/</a:t>
            </a:r>
            <a:r>
              <a:rPr kumimoji="0" lang="en-US" sz="1600" b="0" i="0" u="none" strike="noStrike" kern="1200" cap="none" spc="0" normalizeH="0" baseline="0" noProof="0" dirty="0" err="1">
                <a:ln>
                  <a:noFill/>
                </a:ln>
                <a:solidFill>
                  <a:prstClr val="white"/>
                </a:solidFill>
                <a:effectLst/>
                <a:uLnTx/>
                <a:uFillTx/>
                <a:latin typeface="Arial"/>
              </a:rPr>
              <a:t>hr</a:t>
            </a:r>
            <a:r>
              <a:rPr kumimoji="0" lang="en-US" sz="1600" b="0" i="0" u="none" strike="noStrike" kern="1200" cap="none" spc="0" normalizeH="0" baseline="0" noProof="0" dirty="0">
                <a:ln>
                  <a:noFill/>
                </a:ln>
                <a:solidFill>
                  <a:prstClr val="white"/>
                </a:solidFill>
                <a:effectLst/>
                <a:uLnTx/>
                <a:uFillTx/>
                <a:latin typeface="Arial"/>
              </a:rPr>
              <a:t> above background), I would estimate that the Ra-226 activity of the double strength (XX) device shown here is approximately 1 </a:t>
            </a:r>
            <a:r>
              <a:rPr kumimoji="0" lang="en-US" sz="1600" b="0" i="0" u="none" strike="noStrike" kern="1200" cap="none" spc="0" normalizeH="0" baseline="0" noProof="0" dirty="0" err="1">
                <a:ln>
                  <a:noFill/>
                </a:ln>
                <a:solidFill>
                  <a:prstClr val="white"/>
                </a:solidFill>
                <a:effectLst/>
                <a:uLnTx/>
                <a:uFillTx/>
                <a:latin typeface="Arial"/>
              </a:rPr>
              <a:t>uCi</a:t>
            </a:r>
            <a:r>
              <a:rPr kumimoji="0" lang="en-US" sz="1600" b="0" i="0" u="none" strike="noStrike" kern="1200" cap="none" spc="0" normalizeH="0" baseline="0" noProof="0" dirty="0">
                <a:ln>
                  <a:noFill/>
                </a:ln>
                <a:solidFill>
                  <a:prstClr val="white"/>
                </a:solidFill>
                <a:effectLst/>
                <a:uLnTx/>
                <a:uFillTx/>
                <a:latin typeface="Arial"/>
              </a:rPr>
              <a:t>.  Not particularly "hot," but definitely cool.</a:t>
            </a:r>
          </a:p>
          <a:p>
            <a:pPr marL="1714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rPr>
              <a:t>Quoting the manufacturer's literature: "the Radio-Active lenses will be found helpful in imperfect refraction, MYOPIA  or </a:t>
            </a:r>
            <a:r>
              <a:rPr kumimoji="0" lang="en-US" sz="1600" b="0" i="0" u="none" strike="noStrike" kern="1200" cap="none" spc="0" normalizeH="0" baseline="0" noProof="0" dirty="0" err="1">
                <a:ln>
                  <a:noFill/>
                </a:ln>
                <a:solidFill>
                  <a:prstClr val="white"/>
                </a:solidFill>
                <a:effectLst/>
                <a:uLnTx/>
                <a:uFillTx/>
                <a:latin typeface="Arial"/>
              </a:rPr>
              <a:t>Nearsight</a:t>
            </a:r>
            <a:r>
              <a:rPr kumimoji="0" lang="en-US" sz="1600" b="0" i="0" u="none" strike="noStrike" kern="1200" cap="none" spc="0" normalizeH="0" baseline="0" noProof="0" dirty="0">
                <a:ln>
                  <a:noFill/>
                </a:ln>
                <a:solidFill>
                  <a:prstClr val="white"/>
                </a:solidFill>
                <a:effectLst/>
                <a:uLnTx/>
                <a:uFillTx/>
                <a:latin typeface="Arial"/>
              </a:rPr>
              <a:t>, HYPERMETROPIA or </a:t>
            </a:r>
            <a:r>
              <a:rPr kumimoji="0" lang="en-US" sz="1600" b="0" i="0" u="none" strike="noStrike" kern="1200" cap="none" spc="0" normalizeH="0" baseline="0" noProof="0" dirty="0" err="1">
                <a:ln>
                  <a:noFill/>
                </a:ln>
                <a:solidFill>
                  <a:prstClr val="white"/>
                </a:solidFill>
                <a:effectLst/>
                <a:uLnTx/>
                <a:uFillTx/>
                <a:latin typeface="Arial"/>
              </a:rPr>
              <a:t>Farsight</a:t>
            </a:r>
            <a:r>
              <a:rPr kumimoji="0" lang="en-US" sz="1600" b="0" i="0" u="none" strike="noStrike" kern="1200" cap="none" spc="0" normalizeH="0" baseline="0" noProof="0" dirty="0">
                <a:ln>
                  <a:noFill/>
                </a:ln>
                <a:solidFill>
                  <a:prstClr val="white"/>
                </a:solidFill>
                <a:effectLst/>
                <a:uLnTx/>
                <a:uFillTx/>
                <a:latin typeface="Arial"/>
              </a:rPr>
              <a:t>, PRESBYOPIA or </a:t>
            </a:r>
            <a:r>
              <a:rPr kumimoji="0" lang="en-US" sz="1600" b="0" i="0" u="none" strike="noStrike" kern="1200" cap="none" spc="0" normalizeH="0" baseline="0" noProof="0" dirty="0" err="1">
                <a:ln>
                  <a:noFill/>
                </a:ln>
                <a:solidFill>
                  <a:prstClr val="white"/>
                </a:solidFill>
                <a:effectLst/>
                <a:uLnTx/>
                <a:uFillTx/>
                <a:latin typeface="Arial"/>
              </a:rPr>
              <a:t>Oldsight</a:t>
            </a:r>
            <a:r>
              <a:rPr kumimoji="0" lang="en-US" sz="1600" b="0" i="0" u="none" strike="noStrike" kern="1200" cap="none" spc="0" normalizeH="0" baseline="0" noProof="0" dirty="0">
                <a:ln>
                  <a:noFill/>
                </a:ln>
                <a:solidFill>
                  <a:prstClr val="white"/>
                </a:solidFill>
                <a:effectLst/>
                <a:uLnTx/>
                <a:uFillTx/>
                <a:latin typeface="Arial"/>
              </a:rPr>
              <a:t>, HETROPHOBIA or difficulty in </a:t>
            </a:r>
            <a:r>
              <a:rPr kumimoji="0" lang="en-US" sz="1600" b="0" i="0" u="none" strike="noStrike" kern="1200" cap="none" spc="0" normalizeH="0" baseline="0" noProof="0" dirty="0" err="1">
                <a:ln>
                  <a:noFill/>
                </a:ln>
                <a:solidFill>
                  <a:prstClr val="white"/>
                </a:solidFill>
                <a:effectLst/>
                <a:uLnTx/>
                <a:uFillTx/>
                <a:latin typeface="Arial"/>
              </a:rPr>
              <a:t>focussing</a:t>
            </a:r>
            <a:r>
              <a:rPr kumimoji="0" lang="en-US" sz="1600" b="0" i="0" u="none" strike="noStrike" kern="1200" cap="none" spc="0" normalizeH="0" baseline="0" noProof="0" dirty="0">
                <a:ln>
                  <a:noFill/>
                </a:ln>
                <a:solidFill>
                  <a:prstClr val="white"/>
                </a:solidFill>
                <a:effectLst/>
                <a:uLnTx/>
                <a:uFillTx/>
                <a:latin typeface="Arial"/>
              </a:rPr>
              <a:t>."</a:t>
            </a:r>
          </a:p>
          <a:p>
            <a:pPr marL="1714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rPr>
              <a:t>"Headaches, caused by eyestrain and other eye disorders, can be quickly relieved by the use of the lenses."</a:t>
            </a:r>
          </a:p>
          <a:p>
            <a:pPr marL="1714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3014247475"/>
      </p:ext>
    </p:extLst>
  </p:cSld>
  <p:clrMapOvr>
    <a:overrideClrMapping bg1="dk1" tx1="lt1" bg2="dk2"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CDF6DAD-6680-48EA-B64B-A5F5A4E46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94" y="364885"/>
            <a:ext cx="6025896" cy="57929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2" name="Nadpis 1"/>
          <p:cNvSpPr>
            <a:spLocks noGrp="1"/>
          </p:cNvSpPr>
          <p:nvPr>
            <p:ph type="title"/>
          </p:nvPr>
        </p:nvSpPr>
        <p:spPr>
          <a:xfrm>
            <a:off x="950976" y="819932"/>
            <a:ext cx="5374494" cy="1188720"/>
          </a:xfrm>
        </p:spPr>
        <p:txBody>
          <a:bodyPr vert="horz" lIns="91440" tIns="45720" rIns="91440" bIns="45720" rtlCol="0" anchor="ctr">
            <a:normAutofit fontScale="90000"/>
          </a:bodyPr>
          <a:lstStyle/>
          <a:p>
            <a:pPr algn="l" rtl="0">
              <a:lnSpc>
                <a:spcPct val="90000"/>
              </a:lnSpc>
              <a:spcBef>
                <a:spcPct val="0"/>
              </a:spcBef>
            </a:pPr>
            <a:r>
              <a:rPr lang="en-US" sz="4000" b="1" kern="1200" dirty="0">
                <a:solidFill>
                  <a:schemeClr val="bg1"/>
                </a:solidFill>
                <a:latin typeface="+mj-lt"/>
                <a:ea typeface="+mj-ea"/>
                <a:cs typeface="+mj-cs"/>
              </a:rPr>
              <a:t>Radium Hand Cleaner – </a:t>
            </a:r>
            <a:r>
              <a:rPr lang="en-US" sz="2800" b="1" kern="1200" dirty="0" err="1">
                <a:solidFill>
                  <a:srgbClr val="FF0000"/>
                </a:solidFill>
                <a:latin typeface="+mj-lt"/>
                <a:ea typeface="+mj-ea"/>
                <a:cs typeface="+mj-cs"/>
              </a:rPr>
              <a:t>všemocná</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léčící</a:t>
            </a:r>
            <a:r>
              <a:rPr lang="en-US" sz="2800" b="1" kern="1200" dirty="0">
                <a:solidFill>
                  <a:srgbClr val="FF0000"/>
                </a:solidFill>
                <a:latin typeface="+mj-lt"/>
                <a:ea typeface="+mj-ea"/>
                <a:cs typeface="+mj-cs"/>
              </a:rPr>
              <a:t> a </a:t>
            </a:r>
            <a:r>
              <a:rPr lang="en-US" sz="2800" b="1" kern="1200" dirty="0" err="1">
                <a:solidFill>
                  <a:srgbClr val="FF0000"/>
                </a:solidFill>
                <a:latin typeface="+mj-lt"/>
                <a:ea typeface="+mj-ea"/>
                <a:cs typeface="+mj-cs"/>
              </a:rPr>
              <a:t>čistící</a:t>
            </a:r>
            <a:r>
              <a:rPr lang="en-US" sz="2800" b="1" kern="1200" dirty="0">
                <a:solidFill>
                  <a:srgbClr val="FF0000"/>
                </a:solidFill>
                <a:latin typeface="+mj-lt"/>
                <a:ea typeface="+mj-ea"/>
                <a:cs typeface="+mj-cs"/>
              </a:rPr>
              <a:t> pasta </a:t>
            </a:r>
            <a:r>
              <a:rPr lang="en-US" sz="2800" b="1" kern="1200" dirty="0" err="1">
                <a:solidFill>
                  <a:srgbClr val="FF0000"/>
                </a:solidFill>
                <a:latin typeface="+mj-lt"/>
                <a:ea typeface="+mj-ea"/>
                <a:cs typeface="+mj-cs"/>
              </a:rPr>
              <a:t>na</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vše</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živé</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i</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neživé</a:t>
            </a:r>
            <a:br>
              <a:rPr lang="en-US" sz="2100" b="1" kern="1200" dirty="0">
                <a:solidFill>
                  <a:schemeClr val="bg1"/>
                </a:solidFill>
                <a:latin typeface="+mj-lt"/>
                <a:ea typeface="+mj-ea"/>
                <a:cs typeface="+mj-cs"/>
              </a:rPr>
            </a:br>
            <a:endParaRPr lang="en-US" sz="2100" kern="1200" dirty="0">
              <a:solidFill>
                <a:schemeClr val="bg1"/>
              </a:solidFill>
              <a:latin typeface="+mj-lt"/>
              <a:ea typeface="+mj-ea"/>
              <a:cs typeface="+mj-cs"/>
            </a:endParaRPr>
          </a:p>
        </p:txBody>
      </p:sp>
      <p:sp>
        <p:nvSpPr>
          <p:cNvPr id="3" name="Podnadpis 2"/>
          <p:cNvSpPr>
            <a:spLocks noGrp="1"/>
          </p:cNvSpPr>
          <p:nvPr>
            <p:ph type="subTitle"/>
          </p:nvPr>
        </p:nvSpPr>
        <p:spPr>
          <a:xfrm>
            <a:off x="950976" y="2066544"/>
            <a:ext cx="5374494" cy="3788346"/>
          </a:xfrm>
        </p:spPr>
        <p:txBody>
          <a:bodyPr vert="horz" lIns="91440" tIns="45720" rIns="91440" bIns="45720" rtlCol="0">
            <a:normAutofit/>
          </a:bodyPr>
          <a:lstStyle/>
          <a:p>
            <a:pPr marL="182563" indent="-228600" algn="l" rtl="0">
              <a:lnSpc>
                <a:spcPct val="90000"/>
              </a:lnSpc>
              <a:spcAft>
                <a:spcPts val="1200"/>
              </a:spcAft>
              <a:buFont typeface="Arial" panose="020B0604020202020204" pitchFamily="34" charset="0"/>
              <a:buChar char="•"/>
            </a:pPr>
            <a:r>
              <a:rPr lang="en-US" sz="2200" kern="1200" dirty="0" err="1">
                <a:solidFill>
                  <a:schemeClr val="bg1"/>
                </a:solidFill>
                <a:latin typeface="+mn-lt"/>
                <a:ea typeface="+mn-ea"/>
                <a:cs typeface="+mn-cs"/>
              </a:rPr>
              <a:t>Kolem</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roku</a:t>
            </a:r>
            <a:r>
              <a:rPr lang="en-US" sz="2200" kern="1200" dirty="0">
                <a:solidFill>
                  <a:schemeClr val="bg1"/>
                </a:solidFill>
                <a:latin typeface="+mn-lt"/>
                <a:ea typeface="+mn-ea"/>
                <a:cs typeface="+mn-cs"/>
              </a:rPr>
              <a:t> 1910 (to </a:t>
            </a:r>
            <a:r>
              <a:rPr lang="en-US" sz="2200" kern="1200" dirty="0" err="1">
                <a:solidFill>
                  <a:schemeClr val="bg1"/>
                </a:solidFill>
                <a:latin typeface="+mn-lt"/>
                <a:ea typeface="+mn-ea"/>
                <a:cs typeface="+mn-cs"/>
              </a:rPr>
              <a:t>není</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tak</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dávno</a:t>
            </a:r>
            <a:r>
              <a:rPr lang="en-US" sz="2200" kern="1200" dirty="0">
                <a:solidFill>
                  <a:schemeClr val="bg1"/>
                </a:solidFill>
                <a:latin typeface="+mn-lt"/>
                <a:ea typeface="+mn-ea"/>
                <a:cs typeface="+mn-cs"/>
              </a:rPr>
              <a:t>!!!)</a:t>
            </a:r>
          </a:p>
          <a:p>
            <a:pPr marL="182563" indent="-228600" algn="l" rtl="0">
              <a:lnSpc>
                <a:spcPct val="90000"/>
              </a:lnSpc>
              <a:spcAft>
                <a:spcPts val="1200"/>
              </a:spcAft>
              <a:buFont typeface="Arial" panose="020B0604020202020204" pitchFamily="34" charset="0"/>
              <a:buChar char="•"/>
            </a:pPr>
            <a:r>
              <a:rPr lang="en-US" sz="2200" kern="1200" dirty="0">
                <a:solidFill>
                  <a:schemeClr val="bg1"/>
                </a:solidFill>
                <a:latin typeface="+mn-lt"/>
                <a:ea typeface="+mn-ea"/>
                <a:cs typeface="+mn-cs"/>
              </a:rPr>
              <a:t>Pasta </a:t>
            </a:r>
            <a:r>
              <a:rPr lang="en-US" sz="2200" kern="1200" dirty="0" err="1">
                <a:solidFill>
                  <a:schemeClr val="bg1"/>
                </a:solidFill>
                <a:latin typeface="+mn-lt"/>
                <a:ea typeface="+mn-ea"/>
                <a:cs typeface="+mn-cs"/>
              </a:rPr>
              <a:t>rychle</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odstraňující</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maz</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barvu</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asfalt</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korozi</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atd</a:t>
            </a:r>
            <a:r>
              <a:rPr lang="en-US" sz="2200" kern="1200" dirty="0">
                <a:solidFill>
                  <a:schemeClr val="bg1"/>
                </a:solidFill>
                <a:latin typeface="+mn-lt"/>
                <a:ea typeface="+mn-ea"/>
                <a:cs typeface="+mn-cs"/>
              </a:rPr>
              <a:t>., </a:t>
            </a:r>
            <a:r>
              <a:rPr lang="en-US" sz="2200" b="1" kern="1200" dirty="0">
                <a:solidFill>
                  <a:srgbClr val="FF0000"/>
                </a:solidFill>
                <a:latin typeface="+mn-lt"/>
                <a:ea typeface="+mn-ea"/>
                <a:cs typeface="+mn-cs"/>
              </a:rPr>
              <a:t>bez </a:t>
            </a:r>
            <a:r>
              <a:rPr lang="en-US" sz="2200" b="1" kern="1200" dirty="0" err="1">
                <a:solidFill>
                  <a:srgbClr val="FF0000"/>
                </a:solidFill>
                <a:latin typeface="+mn-lt"/>
                <a:ea typeface="+mn-ea"/>
                <a:cs typeface="+mn-cs"/>
              </a:rPr>
              <a:t>iritace</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kůže</a:t>
            </a:r>
            <a:endParaRPr lang="en-US" sz="2200" b="1" kern="1200" dirty="0">
              <a:solidFill>
                <a:srgbClr val="FF0000"/>
              </a:solidFill>
              <a:latin typeface="+mn-lt"/>
              <a:ea typeface="+mn-ea"/>
              <a:cs typeface="+mn-cs"/>
            </a:endParaRPr>
          </a:p>
          <a:p>
            <a:pPr marL="182563" indent="-228600" algn="l" rtl="0">
              <a:lnSpc>
                <a:spcPct val="90000"/>
              </a:lnSpc>
              <a:spcAft>
                <a:spcPts val="1200"/>
              </a:spcAft>
              <a:buFont typeface="Arial" panose="020B0604020202020204" pitchFamily="34" charset="0"/>
              <a:buChar char="•"/>
            </a:pPr>
            <a:r>
              <a:rPr lang="en-US" sz="2200" kern="1200" dirty="0" err="1">
                <a:solidFill>
                  <a:schemeClr val="bg1"/>
                </a:solidFill>
                <a:latin typeface="+mn-lt"/>
                <a:ea typeface="+mn-ea"/>
                <a:cs typeface="+mn-cs"/>
              </a:rPr>
              <a:t>Kůži</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naopak</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čistí</a:t>
            </a:r>
            <a:r>
              <a:rPr lang="en-US" sz="2200" kern="1200" dirty="0">
                <a:solidFill>
                  <a:schemeClr val="bg1"/>
                </a:solidFill>
                <a:latin typeface="+mn-lt"/>
                <a:ea typeface="+mn-ea"/>
                <a:cs typeface="+mn-cs"/>
              </a:rPr>
              <a:t> a </a:t>
            </a:r>
            <a:r>
              <a:rPr lang="en-US" sz="2200" kern="1200" dirty="0" err="1">
                <a:solidFill>
                  <a:schemeClr val="bg1"/>
                </a:solidFill>
                <a:latin typeface="+mn-lt"/>
                <a:ea typeface="+mn-ea"/>
                <a:cs typeface="+mn-cs"/>
              </a:rPr>
              <a:t>léčí</a:t>
            </a:r>
            <a:endParaRPr lang="en-US" sz="2200" kern="1200" dirty="0">
              <a:solidFill>
                <a:schemeClr val="bg1"/>
              </a:solidFill>
              <a:latin typeface="+mn-lt"/>
              <a:ea typeface="+mn-ea"/>
              <a:cs typeface="+mn-cs"/>
            </a:endParaRPr>
          </a:p>
          <a:p>
            <a:pPr marL="182563" indent="-228600" algn="l" rtl="0">
              <a:lnSpc>
                <a:spcPct val="90000"/>
              </a:lnSpc>
              <a:spcAft>
                <a:spcPts val="1200"/>
              </a:spcAft>
              <a:buFont typeface="Arial" panose="020B0604020202020204" pitchFamily="34" charset="0"/>
              <a:buChar char="•"/>
            </a:pPr>
            <a:r>
              <a:rPr lang="en-US" sz="2200" b="1" kern="1200" dirty="0" err="1">
                <a:solidFill>
                  <a:srgbClr val="FF0000"/>
                </a:solidFill>
                <a:latin typeface="+mn-lt"/>
                <a:ea typeface="+mn-ea"/>
                <a:cs typeface="+mn-cs"/>
              </a:rPr>
              <a:t>Doporučováno</a:t>
            </a:r>
            <a:r>
              <a:rPr lang="en-US" sz="2200" b="1" kern="1200" dirty="0">
                <a:solidFill>
                  <a:srgbClr val="FF0000"/>
                </a:solidFill>
                <a:latin typeface="+mn-lt"/>
                <a:ea typeface="+mn-ea"/>
                <a:cs typeface="+mn-cs"/>
              </a:rPr>
              <a:t> pro “</a:t>
            </a:r>
            <a:r>
              <a:rPr lang="en-US" sz="2200" b="1" kern="1200" dirty="0" err="1">
                <a:solidFill>
                  <a:srgbClr val="FF0000"/>
                </a:solidFill>
                <a:latin typeface="+mn-lt"/>
                <a:ea typeface="+mn-ea"/>
                <a:cs typeface="+mn-cs"/>
              </a:rPr>
              <a:t>kotlíky</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pánve</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vědra</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grily</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čajové</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konvice</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atd</a:t>
            </a:r>
            <a:r>
              <a:rPr lang="en-US" sz="2200" b="1" kern="1200" dirty="0">
                <a:solidFill>
                  <a:srgbClr val="FF0000"/>
                </a:solidFill>
                <a:latin typeface="+mn-lt"/>
                <a:ea typeface="+mn-ea"/>
                <a:cs typeface="+mn-cs"/>
              </a:rPr>
              <a:t>.”</a:t>
            </a:r>
          </a:p>
        </p:txBody>
      </p:sp>
      <p:pic>
        <p:nvPicPr>
          <p:cNvPr id="187394" name="Picture 2" descr="https://s27107.pcdn.co/wp-content/uploads/2018/02/18n54mm2kfd3ejpg.jpg"/>
          <p:cNvPicPr>
            <a:picLocks noChangeAspect="1" noChangeArrowheads="1"/>
          </p:cNvPicPr>
          <p:nvPr/>
        </p:nvPicPr>
        <p:blipFill>
          <a:blip r:embed="rId2" cstate="print"/>
          <a:srcRect l="10722" r="3903"/>
          <a:stretch>
            <a:fillRect/>
          </a:stretch>
        </p:blipFill>
        <p:spPr bwMode="auto">
          <a:xfrm>
            <a:off x="7870065" y="365760"/>
            <a:ext cx="2784842" cy="2788920"/>
          </a:xfrm>
          <a:prstGeom prst="rect">
            <a:avLst/>
          </a:prstGeom>
          <a:noFill/>
        </p:spPr>
      </p:pic>
      <p:pic>
        <p:nvPicPr>
          <p:cNvPr id="5" name="Picture 2" descr="https://insh.world/wp-content/uploads/2018/02/IS00452-Feature-1024x768.jpg"/>
          <p:cNvPicPr>
            <a:picLocks noChangeAspect="1" noChangeArrowheads="1"/>
          </p:cNvPicPr>
          <p:nvPr/>
        </p:nvPicPr>
        <p:blipFill>
          <a:blip r:embed="rId3" cstate="print"/>
          <a:stretch>
            <a:fillRect/>
          </a:stretch>
        </p:blipFill>
        <p:spPr bwMode="auto">
          <a:xfrm>
            <a:off x="7403206" y="3368894"/>
            <a:ext cx="3718560" cy="2788920"/>
          </a:xfrm>
          <a:prstGeom prst="rect">
            <a:avLst/>
          </a:prstGeom>
          <a:noFill/>
        </p:spPr>
      </p:pic>
      <p:sp>
        <p:nvSpPr>
          <p:cNvPr id="8" name="Nadpis 1">
            <a:extLst>
              <a:ext uri="{FF2B5EF4-FFF2-40B4-BE49-F238E27FC236}">
                <a16:creationId xmlns:a16="http://schemas.microsoft.com/office/drawing/2014/main" id="{FAF59B79-702C-4CE9-8CD2-53A43B0F6141}"/>
              </a:ext>
            </a:extLst>
          </p:cNvPr>
          <p:cNvSpPr txBox="1">
            <a:spLocks/>
          </p:cNvSpPr>
          <p:nvPr/>
        </p:nvSpPr>
        <p:spPr>
          <a:xfrm>
            <a:off x="8217968" y="6204208"/>
            <a:ext cx="4873877" cy="576064"/>
          </a:xfrm>
          <a:prstGeom prst="rect">
            <a:avLst/>
          </a:prstGeom>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0" cap="none" spc="0" normalizeH="0" baseline="0" noProof="0" dirty="0">
                <a:ln>
                  <a:noFill/>
                </a:ln>
                <a:solidFill>
                  <a:sysClr val="windowText" lastClr="000000"/>
                </a:solidFill>
                <a:effectLst/>
                <a:uLnTx/>
                <a:uFillTx/>
                <a:latin typeface="Arial"/>
              </a:rPr>
              <a:t>Leštidlo na boty</a:t>
            </a:r>
            <a:br>
              <a:rPr kumimoji="0" lang="cs-CZ" sz="1800" b="1" i="0" u="none" strike="noStrike" kern="0" cap="none" spc="0" normalizeH="0" baseline="0" noProof="0" dirty="0">
                <a:ln>
                  <a:noFill/>
                </a:ln>
                <a:solidFill>
                  <a:sysClr val="windowText" lastClr="000000"/>
                </a:solidFill>
                <a:effectLst/>
                <a:uLnTx/>
                <a:uFillTx/>
                <a:latin typeface="Arial"/>
              </a:rPr>
            </a:br>
            <a:endParaRPr kumimoji="0" lang="cs-CZ" sz="1800" b="0" i="0" u="none" strike="noStrike" kern="0" cap="none" spc="0" normalizeH="0" baseline="0" noProof="0" dirty="0">
              <a:ln>
                <a:noFill/>
              </a:ln>
              <a:solidFill>
                <a:sysClr val="windowText" lastClr="000000"/>
              </a:solidFill>
              <a:effectLst/>
              <a:uLnTx/>
              <a:uFillTx/>
              <a:latin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8419" y="321176"/>
            <a:ext cx="6326639"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2" name="Nadpis 1"/>
          <p:cNvSpPr>
            <a:spLocks noGrp="1"/>
          </p:cNvSpPr>
          <p:nvPr>
            <p:ph type="title"/>
          </p:nvPr>
        </p:nvSpPr>
        <p:spPr>
          <a:xfrm>
            <a:off x="745793" y="491160"/>
            <a:ext cx="5471890" cy="1344975"/>
          </a:xfrm>
        </p:spPr>
        <p:txBody>
          <a:bodyPr vert="horz" lIns="91440" tIns="45720" rIns="91440" bIns="45720" rtlCol="0" anchor="ctr">
            <a:normAutofit/>
          </a:bodyPr>
          <a:lstStyle/>
          <a:p>
            <a:pPr algn="l" rtl="0">
              <a:lnSpc>
                <a:spcPct val="90000"/>
              </a:lnSpc>
              <a:spcBef>
                <a:spcPct val="0"/>
              </a:spcBef>
            </a:pPr>
            <a:r>
              <a:rPr lang="en-US" sz="3100" b="1" kern="1200" dirty="0" err="1">
                <a:solidFill>
                  <a:schemeClr val="bg1"/>
                </a:solidFill>
                <a:latin typeface="+mj-lt"/>
                <a:ea typeface="+mj-ea"/>
                <a:cs typeface="+mj-cs"/>
              </a:rPr>
              <a:t>Tho</a:t>
            </a:r>
            <a:r>
              <a:rPr lang="en-US" sz="3100" b="1" kern="1200" dirty="0">
                <a:solidFill>
                  <a:schemeClr val="bg1"/>
                </a:solidFill>
                <a:latin typeface="+mj-lt"/>
                <a:ea typeface="+mj-ea"/>
                <a:cs typeface="+mj-cs"/>
              </a:rPr>
              <a:t>-Radia Beauty Products</a:t>
            </a:r>
            <a:br>
              <a:rPr lang="en-US" sz="3100" b="1" kern="1200" dirty="0">
                <a:solidFill>
                  <a:schemeClr val="bg1"/>
                </a:solidFill>
                <a:latin typeface="+mj-lt"/>
                <a:ea typeface="+mj-ea"/>
                <a:cs typeface="+mj-cs"/>
              </a:rPr>
            </a:br>
            <a:endParaRPr lang="en-US" sz="3100" kern="1200" dirty="0">
              <a:solidFill>
                <a:schemeClr val="bg1"/>
              </a:solidFill>
              <a:latin typeface="+mj-lt"/>
              <a:ea typeface="+mj-ea"/>
              <a:cs typeface="+mj-cs"/>
            </a:endParaRPr>
          </a:p>
        </p:txBody>
      </p:sp>
      <p:cxnSp>
        <p:nvCxnSpPr>
          <p:cNvPr id="73" name="Straight Connector 72">
            <a:extLst>
              <a:ext uri="{FF2B5EF4-FFF2-40B4-BE49-F238E27FC236}">
                <a16:creationId xmlns:a16="http://schemas.microsoft.com/office/drawing/2014/main" id="{B0EB58AB-4EF7-4CA1-8EBA-CC57F99AF8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755" y="2050299"/>
            <a:ext cx="4846320" cy="0"/>
          </a:xfrm>
          <a:prstGeom prst="line">
            <a:avLst/>
          </a:prstGeom>
          <a:ln w="222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Podnadpis 2"/>
          <p:cNvSpPr>
            <a:spLocks noGrp="1"/>
          </p:cNvSpPr>
          <p:nvPr>
            <p:ph type="subTitle"/>
          </p:nvPr>
        </p:nvSpPr>
        <p:spPr>
          <a:xfrm>
            <a:off x="544286" y="1621971"/>
            <a:ext cx="5976257" cy="4419599"/>
          </a:xfrm>
        </p:spPr>
        <p:txBody>
          <a:bodyPr vert="horz" lIns="91440" tIns="45720" rIns="91440" bIns="45720" rtlCol="0">
            <a:noAutofit/>
          </a:bodyPr>
          <a:lstStyle/>
          <a:p>
            <a:pPr marL="182563" indent="-228600" algn="l" rtl="0">
              <a:spcBef>
                <a:spcPts val="600"/>
              </a:spcBef>
              <a:buFont typeface="Arial" panose="020B0604020202020204" pitchFamily="34" charset="0"/>
              <a:buChar char="•"/>
            </a:pPr>
            <a:r>
              <a:rPr lang="en-US" sz="2000" kern="1200" dirty="0">
                <a:solidFill>
                  <a:schemeClr val="bg1"/>
                </a:solidFill>
                <a:latin typeface="+mn-lt"/>
                <a:ea typeface="+mn-ea"/>
                <a:cs typeface="+mn-cs"/>
              </a:rPr>
              <a:t>Po </a:t>
            </a:r>
            <a:r>
              <a:rPr lang="en-US" sz="2000" kern="1200" dirty="0" err="1">
                <a:solidFill>
                  <a:schemeClr val="bg1"/>
                </a:solidFill>
                <a:latin typeface="+mn-lt"/>
                <a:ea typeface="+mn-ea"/>
                <a:cs typeface="+mn-cs"/>
              </a:rPr>
              <a:t>bezprecedentně</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dokonalém</a:t>
            </a:r>
            <a:r>
              <a:rPr lang="en-US" sz="2000" kern="1200" dirty="0">
                <a:solidFill>
                  <a:schemeClr val="bg1"/>
                </a:solidFill>
                <a:latin typeface="+mn-lt"/>
                <a:ea typeface="+mn-ea"/>
                <a:cs typeface="+mn-cs"/>
              </a:rPr>
              <a:t> </a:t>
            </a:r>
            <a:r>
              <a:rPr lang="en-US" sz="2000" b="1" kern="1200" dirty="0" err="1">
                <a:solidFill>
                  <a:srgbClr val="FF0000"/>
                </a:solidFill>
                <a:latin typeface="+mn-lt"/>
                <a:ea typeface="+mn-ea"/>
                <a:cs typeface="+mn-cs"/>
              </a:rPr>
              <a:t>vyčištění</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pokožky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čistícími</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přípravky</a:t>
            </a:r>
            <a:r>
              <a:rPr lang="en-US" sz="2000" kern="1200" dirty="0">
                <a:solidFill>
                  <a:schemeClr val="bg1"/>
                </a:solidFill>
                <a:latin typeface="+mn-lt"/>
                <a:ea typeface="+mn-ea"/>
                <a:cs typeface="+mn-cs"/>
              </a:rPr>
              <a:t> s </a:t>
            </a:r>
            <a:r>
              <a:rPr lang="en-US" sz="2000" kern="1200" dirty="0" err="1">
                <a:solidFill>
                  <a:schemeClr val="bg1"/>
                </a:solidFill>
                <a:latin typeface="+mn-lt"/>
                <a:ea typeface="+mn-ea"/>
                <a:cs typeface="+mn-cs"/>
              </a:rPr>
              <a:t>příměsí</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rádia</a:t>
            </a:r>
            <a:r>
              <a:rPr lang="en-US" sz="2000" kern="1200" dirty="0">
                <a:solidFill>
                  <a:schemeClr val="bg1"/>
                </a:solidFill>
                <a:latin typeface="+mn-lt"/>
                <a:ea typeface="+mn-ea"/>
                <a:cs typeface="+mn-cs"/>
              </a:rPr>
              <a:t> / </a:t>
            </a:r>
            <a:r>
              <a:rPr lang="en-US" sz="2000" kern="1200" dirty="0" err="1">
                <a:solidFill>
                  <a:schemeClr val="bg1"/>
                </a:solidFill>
                <a:latin typeface="+mn-lt"/>
                <a:ea typeface="+mn-ea"/>
                <a:cs typeface="+mn-cs"/>
              </a:rPr>
              <a:t>thória</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bylo</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možné</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postoupit</a:t>
            </a:r>
            <a:r>
              <a:rPr lang="en-US" sz="2000" kern="1200" dirty="0">
                <a:solidFill>
                  <a:schemeClr val="bg1"/>
                </a:solidFill>
                <a:latin typeface="+mn-lt"/>
                <a:ea typeface="+mn-ea"/>
                <a:cs typeface="+mn-cs"/>
              </a:rPr>
              <a:t> k </a:t>
            </a:r>
            <a:r>
              <a:rPr lang="en-US" sz="2000" kern="1200" dirty="0" err="1">
                <a:solidFill>
                  <a:schemeClr val="bg1"/>
                </a:solidFill>
                <a:latin typeface="+mn-lt"/>
                <a:ea typeface="+mn-ea"/>
                <a:cs typeface="+mn-cs"/>
              </a:rPr>
              <a:t>dalšímu</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ošetření</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pleti</a:t>
            </a:r>
            <a:r>
              <a:rPr lang="en-US" sz="2000" kern="1200" dirty="0">
                <a:solidFill>
                  <a:schemeClr val="bg1"/>
                </a:solidFill>
                <a:latin typeface="+mn-lt"/>
                <a:ea typeface="+mn-ea"/>
                <a:cs typeface="+mn-cs"/>
              </a:rPr>
              <a:t> a </a:t>
            </a:r>
            <a:r>
              <a:rPr lang="en-US" sz="2000" kern="1200" dirty="0" err="1">
                <a:solidFill>
                  <a:schemeClr val="bg1"/>
                </a:solidFill>
                <a:latin typeface="+mn-lt"/>
                <a:ea typeface="+mn-ea"/>
                <a:cs typeface="+mn-cs"/>
              </a:rPr>
              <a:t>zkrášlování</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pomocí</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celé</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Tho-Rádiové</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řady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produktů</a:t>
            </a:r>
            <a:r>
              <a:rPr lang="en-US" sz="2000" kern="1200" dirty="0">
                <a:solidFill>
                  <a:schemeClr val="bg1"/>
                </a:solidFill>
                <a:latin typeface="+mn-lt"/>
                <a:ea typeface="+mn-ea"/>
                <a:cs typeface="+mn-cs"/>
              </a:rPr>
              <a:t>: </a:t>
            </a:r>
            <a:r>
              <a:rPr lang="en-US" sz="2000" b="1" kern="1200" dirty="0" err="1">
                <a:solidFill>
                  <a:srgbClr val="FF0000"/>
                </a:solidFill>
                <a:latin typeface="+mn-lt"/>
                <a:ea typeface="+mn-ea"/>
                <a:cs typeface="+mn-cs"/>
              </a:rPr>
              <a:t>parfémů</a:t>
            </a:r>
            <a:r>
              <a:rPr lang="en-US" sz="2000" kern="1200" dirty="0">
                <a:solidFill>
                  <a:schemeClr val="bg1"/>
                </a:solidFill>
                <a:latin typeface="+mn-lt"/>
                <a:ea typeface="+mn-ea"/>
                <a:cs typeface="+mn-cs"/>
              </a:rPr>
              <a:t>, </a:t>
            </a:r>
            <a:r>
              <a:rPr lang="en-US" sz="2000" b="1" kern="1200" dirty="0" err="1">
                <a:solidFill>
                  <a:srgbClr val="FF0000"/>
                </a:solidFill>
                <a:latin typeface="+mn-lt"/>
                <a:ea typeface="+mn-ea"/>
                <a:cs typeface="+mn-cs"/>
              </a:rPr>
              <a:t>krémů</a:t>
            </a:r>
            <a:r>
              <a:rPr lang="en-US" sz="2000" kern="1200" dirty="0">
                <a:solidFill>
                  <a:schemeClr val="bg1"/>
                </a:solidFill>
                <a:latin typeface="+mn-lt"/>
                <a:ea typeface="+mn-ea"/>
                <a:cs typeface="+mn-cs"/>
              </a:rPr>
              <a:t>, </a:t>
            </a:r>
            <a:r>
              <a:rPr lang="en-US" sz="2000" b="1" kern="1200" dirty="0" err="1">
                <a:solidFill>
                  <a:srgbClr val="FF0000"/>
                </a:solidFill>
                <a:latin typeface="+mn-lt"/>
                <a:ea typeface="+mn-ea"/>
                <a:cs typeface="+mn-cs"/>
              </a:rPr>
              <a:t>obličejových</a:t>
            </a:r>
            <a:r>
              <a:rPr lang="en-US" sz="2000" b="1" kern="1200" dirty="0">
                <a:solidFill>
                  <a:srgbClr val="FF0000"/>
                </a:solidFill>
                <a:latin typeface="+mn-lt"/>
                <a:ea typeface="+mn-ea"/>
                <a:cs typeface="+mn-cs"/>
              </a:rPr>
              <a:t> </a:t>
            </a:r>
            <a:r>
              <a:rPr lang="en-US" sz="2000" b="1" kern="1200" dirty="0" err="1">
                <a:solidFill>
                  <a:srgbClr val="FF0000"/>
                </a:solidFill>
                <a:latin typeface="+mn-lt"/>
                <a:ea typeface="+mn-ea"/>
                <a:cs typeface="+mn-cs"/>
              </a:rPr>
              <a:t>pudrů</a:t>
            </a:r>
            <a:r>
              <a:rPr lang="en-US" sz="2000" kern="1200" dirty="0">
                <a:solidFill>
                  <a:schemeClr val="bg1"/>
                </a:solidFill>
                <a:latin typeface="+mn-lt"/>
                <a:ea typeface="+mn-ea"/>
                <a:cs typeface="+mn-cs"/>
              </a:rPr>
              <a:t>, </a:t>
            </a:r>
            <a:r>
              <a:rPr lang="en-US" sz="2000" b="1" kern="1200" dirty="0" err="1">
                <a:solidFill>
                  <a:srgbClr val="FF0000"/>
                </a:solidFill>
                <a:latin typeface="+mn-lt"/>
                <a:ea typeface="+mn-ea"/>
                <a:cs typeface="+mn-cs"/>
              </a:rPr>
              <a:t>rtěnek</a:t>
            </a:r>
            <a:r>
              <a:rPr lang="en-US" sz="2000" kern="1200" dirty="0">
                <a:solidFill>
                  <a:schemeClr val="bg1"/>
                </a:solidFill>
                <a:latin typeface="+mn-lt"/>
                <a:ea typeface="+mn-ea"/>
                <a:cs typeface="+mn-cs"/>
              </a:rPr>
              <a:t> a </a:t>
            </a:r>
            <a:r>
              <a:rPr lang="en-US" sz="2000" kern="1200" dirty="0" err="1">
                <a:solidFill>
                  <a:schemeClr val="bg1"/>
                </a:solidFill>
                <a:latin typeface="+mn-lt"/>
                <a:ea typeface="+mn-ea"/>
                <a:cs typeface="+mn-cs"/>
              </a:rPr>
              <a:t>dalších</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výrobků</a:t>
            </a:r>
            <a:r>
              <a:rPr lang="en-US" sz="2000" kern="1200" dirty="0">
                <a:solidFill>
                  <a:schemeClr val="bg1"/>
                </a:solidFill>
                <a:latin typeface="+mn-lt"/>
                <a:ea typeface="+mn-ea"/>
                <a:cs typeface="+mn-cs"/>
              </a:rPr>
              <a:t>. </a:t>
            </a:r>
          </a:p>
          <a:p>
            <a:pPr marL="182563" indent="-228600" algn="l" rtl="0">
              <a:spcBef>
                <a:spcPts val="600"/>
              </a:spcBef>
              <a:buFont typeface="Arial" panose="020B0604020202020204" pitchFamily="34" charset="0"/>
              <a:buChar char="•"/>
            </a:pPr>
            <a:r>
              <a:rPr lang="en-US" sz="2000" kern="1200" dirty="0" err="1">
                <a:solidFill>
                  <a:schemeClr val="bg1"/>
                </a:solidFill>
                <a:latin typeface="+mn-lt"/>
                <a:ea typeface="+mn-ea"/>
                <a:cs typeface="+mn-cs"/>
              </a:rPr>
              <a:t>Produkty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zaručovaly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omlazení</a:t>
            </a:r>
            <a:r>
              <a:rPr lang="en-US" sz="2000" kern="1200" dirty="0">
                <a:solidFill>
                  <a:schemeClr val="bg1"/>
                </a:solidFill>
                <a:latin typeface="+mn-lt"/>
                <a:ea typeface="+mn-ea"/>
                <a:cs typeface="+mn-cs"/>
              </a:rPr>
              <a:t> a </a:t>
            </a:r>
            <a:r>
              <a:rPr lang="en-US" sz="2000" kern="1200" dirty="0" err="1">
                <a:solidFill>
                  <a:schemeClr val="bg1"/>
                </a:solidFill>
                <a:latin typeface="+mn-lt"/>
                <a:ea typeface="+mn-ea"/>
                <a:cs typeface="+mn-cs"/>
              </a:rPr>
              <a:t>projasnění</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pokožky</a:t>
            </a:r>
            <a:r>
              <a:rPr lang="en-US" sz="2000" kern="1200" dirty="0">
                <a:solidFill>
                  <a:schemeClr val="bg1"/>
                </a:solidFill>
                <a:latin typeface="+mn-lt"/>
                <a:ea typeface="+mn-ea"/>
                <a:cs typeface="+mn-cs"/>
              </a:rPr>
              <a:t>, a </a:t>
            </a:r>
            <a:r>
              <a:rPr lang="en-US" sz="2000" kern="1200" dirty="0" err="1">
                <a:solidFill>
                  <a:schemeClr val="bg1"/>
                </a:solidFill>
                <a:latin typeface="+mn-lt"/>
                <a:ea typeface="+mn-ea"/>
                <a:cs typeface="+mn-cs"/>
              </a:rPr>
              <a:t>vůbec</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všechny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benefity</a:t>
            </a:r>
            <a:r>
              <a:rPr lang="en-US" sz="2000" kern="1200" dirty="0">
                <a:solidFill>
                  <a:schemeClr val="bg1"/>
                </a:solidFill>
                <a:latin typeface="+mn-lt"/>
                <a:ea typeface="+mn-ea"/>
                <a:cs typeface="+mn-cs"/>
              </a:rPr>
              <a:t>, co </a:t>
            </a:r>
            <a:r>
              <a:rPr lang="en-US" sz="2000" kern="1200" dirty="0" err="1">
                <a:solidFill>
                  <a:schemeClr val="bg1"/>
                </a:solidFill>
                <a:latin typeface="+mn-lt"/>
                <a:ea typeface="+mn-ea"/>
                <a:cs typeface="+mn-cs"/>
              </a:rPr>
              <a:t>si</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jen</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lze</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představit</a:t>
            </a:r>
            <a:r>
              <a:rPr lang="en-US" sz="2000" kern="1200" dirty="0">
                <a:solidFill>
                  <a:schemeClr val="bg1"/>
                </a:solidFill>
                <a:latin typeface="+mn-lt"/>
                <a:ea typeface="+mn-ea"/>
                <a:cs typeface="+mn-cs"/>
              </a:rPr>
              <a:t>.</a:t>
            </a:r>
          </a:p>
          <a:p>
            <a:pPr marL="182563" indent="-228600" algn="l" rtl="0">
              <a:spcBef>
                <a:spcPts val="600"/>
              </a:spcBef>
              <a:buFont typeface="Arial" panose="020B0604020202020204" pitchFamily="34" charset="0"/>
              <a:buChar char="•"/>
            </a:pPr>
            <a:r>
              <a:rPr lang="en-US" sz="2000" kern="1200" dirty="0" err="1">
                <a:solidFill>
                  <a:schemeClr val="bg1"/>
                </a:solidFill>
                <a:latin typeface="+mn-lt"/>
                <a:ea typeface="+mn-ea"/>
                <a:cs typeface="+mn-cs"/>
              </a:rPr>
              <a:t>Tho-Radiové</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produkty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byly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pyšně</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propagovány</a:t>
            </a:r>
            <a:r>
              <a:rPr lang="en-US" sz="2000" kern="1200" dirty="0">
                <a:solidFill>
                  <a:schemeClr val="bg1"/>
                </a:solidFill>
                <a:latin typeface="+mn-lt"/>
                <a:ea typeface="+mn-ea"/>
                <a:cs typeface="+mn-cs"/>
              </a:rPr>
              <a:t> </a:t>
            </a:r>
            <a:r>
              <a:rPr lang="en-US" sz="2000" u="sng" kern="1200" dirty="0">
                <a:solidFill>
                  <a:schemeClr val="bg1"/>
                </a:solidFill>
                <a:latin typeface="+mn-lt"/>
                <a:ea typeface="+mn-ea"/>
                <a:cs typeface="+mn-cs"/>
              </a:rPr>
              <a:t>pod </a:t>
            </a:r>
            <a:r>
              <a:rPr lang="en-US" sz="2000" u="sng" kern="1200" dirty="0" err="1">
                <a:solidFill>
                  <a:schemeClr val="bg1"/>
                </a:solidFill>
                <a:latin typeface="+mn-lt"/>
                <a:ea typeface="+mn-ea"/>
                <a:cs typeface="+mn-cs"/>
              </a:rPr>
              <a:t>záštitou</a:t>
            </a:r>
            <a:r>
              <a:rPr lang="en-US" sz="2000" u="sng" kern="1200" dirty="0">
                <a:solidFill>
                  <a:schemeClr val="bg1"/>
                </a:solidFill>
                <a:latin typeface="+mn-lt"/>
                <a:ea typeface="+mn-ea"/>
                <a:cs typeface="+mn-cs"/>
              </a:rPr>
              <a:t> dr. </a:t>
            </a:r>
            <a:r>
              <a:rPr lang="en-US" sz="2000" u="sng" kern="1200" dirty="0" err="1">
                <a:solidFill>
                  <a:schemeClr val="bg1"/>
                </a:solidFill>
                <a:latin typeface="+mn-lt"/>
                <a:ea typeface="+mn-ea"/>
                <a:cs typeface="+mn-cs"/>
              </a:rPr>
              <a:t>Alfreda</a:t>
            </a:r>
            <a:r>
              <a:rPr lang="en-US" sz="2000" u="sng" kern="1200" dirty="0">
                <a:solidFill>
                  <a:schemeClr val="bg1"/>
                </a:solidFill>
                <a:latin typeface="+mn-lt"/>
                <a:ea typeface="+mn-ea"/>
                <a:cs typeface="+mn-cs"/>
              </a:rPr>
              <a:t> Curie</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Tento</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doktor</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překvapivě</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skutečně</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existoval</a:t>
            </a:r>
            <a:r>
              <a:rPr lang="en-US" sz="2000" kern="1200" dirty="0">
                <a:solidFill>
                  <a:schemeClr val="bg1"/>
                </a:solidFill>
                <a:latin typeface="+mn-lt"/>
                <a:ea typeface="+mn-ea"/>
                <a:cs typeface="+mn-cs"/>
              </a:rPr>
              <a:t> a </a:t>
            </a:r>
            <a:r>
              <a:rPr lang="en-US" sz="2000" kern="1200" dirty="0" err="1">
                <a:solidFill>
                  <a:schemeClr val="bg1"/>
                </a:solidFill>
                <a:latin typeface="+mn-lt"/>
                <a:ea typeface="+mn-ea"/>
                <a:cs typeface="+mn-cs"/>
              </a:rPr>
              <a:t>takto</a:t>
            </a:r>
            <a:r>
              <a:rPr lang="en-US" sz="2000" kern="1200" dirty="0">
                <a:solidFill>
                  <a:schemeClr val="bg1"/>
                </a:solidFill>
                <a:latin typeface="+mn-lt"/>
                <a:ea typeface="+mn-ea"/>
                <a:cs typeface="+mn-cs"/>
              </a:rPr>
              <a:t> se </a:t>
            </a:r>
            <a:r>
              <a:rPr lang="en-US" sz="2000" kern="1200" dirty="0" err="1">
                <a:solidFill>
                  <a:schemeClr val="bg1"/>
                </a:solidFill>
                <a:latin typeface="+mn-lt"/>
                <a:ea typeface="+mn-ea"/>
                <a:cs typeface="+mn-cs"/>
              </a:rPr>
              <a:t>jmenoval</a:t>
            </a:r>
            <a:r>
              <a:rPr lang="en-US" sz="2000" kern="1200" dirty="0">
                <a:solidFill>
                  <a:schemeClr val="bg1"/>
                </a:solidFill>
                <a:latin typeface="+mn-lt"/>
                <a:ea typeface="+mn-ea"/>
                <a:cs typeface="+mn-cs"/>
              </a:rPr>
              <a:t>, </a:t>
            </a:r>
            <a:r>
              <a:rPr lang="en-US" sz="2000" u="sng" kern="1200" dirty="0" err="1">
                <a:solidFill>
                  <a:schemeClr val="bg1"/>
                </a:solidFill>
                <a:latin typeface="+mn-lt"/>
                <a:ea typeface="+mn-ea"/>
                <a:cs typeface="+mn-cs"/>
              </a:rPr>
              <a:t>neměl</a:t>
            </a:r>
            <a:r>
              <a:rPr lang="en-US" sz="2000" u="sng" kern="1200" dirty="0">
                <a:solidFill>
                  <a:schemeClr val="bg1"/>
                </a:solidFill>
                <a:latin typeface="+mn-lt"/>
                <a:ea typeface="+mn-ea"/>
                <a:cs typeface="+mn-cs"/>
              </a:rPr>
              <a:t> </a:t>
            </a:r>
            <a:r>
              <a:rPr lang="en-US" sz="2000" u="sng" kern="1200" dirty="0" err="1">
                <a:solidFill>
                  <a:schemeClr val="bg1"/>
                </a:solidFill>
                <a:latin typeface="+mn-lt"/>
                <a:ea typeface="+mn-ea"/>
                <a:cs typeface="+mn-cs"/>
              </a:rPr>
              <a:t>však</a:t>
            </a:r>
            <a:r>
              <a:rPr lang="en-US" sz="2000" u="sng" kern="1200" dirty="0">
                <a:solidFill>
                  <a:schemeClr val="bg1"/>
                </a:solidFill>
                <a:latin typeface="+mn-lt"/>
                <a:ea typeface="+mn-ea"/>
                <a:cs typeface="+mn-cs"/>
              </a:rPr>
              <a:t> </a:t>
            </a:r>
            <a:r>
              <a:rPr lang="en-US" sz="2000" u="sng" kern="1200" dirty="0" err="1">
                <a:solidFill>
                  <a:schemeClr val="bg1"/>
                </a:solidFill>
                <a:latin typeface="+mn-lt"/>
                <a:ea typeface="+mn-ea"/>
                <a:cs typeface="+mn-cs"/>
              </a:rPr>
              <a:t>žádný</a:t>
            </a:r>
            <a:r>
              <a:rPr lang="en-US" sz="2000" u="sng" kern="1200" dirty="0">
                <a:solidFill>
                  <a:schemeClr val="bg1"/>
                </a:solidFill>
                <a:latin typeface="+mn-lt"/>
                <a:ea typeface="+mn-ea"/>
                <a:cs typeface="+mn-cs"/>
              </a:rPr>
              <a:t> </a:t>
            </a:r>
            <a:r>
              <a:rPr lang="en-US" sz="2000" u="sng" kern="1200" dirty="0" err="1">
                <a:solidFill>
                  <a:schemeClr val="bg1"/>
                </a:solidFill>
                <a:latin typeface="+mn-lt"/>
                <a:ea typeface="+mn-ea"/>
                <a:cs typeface="+mn-cs"/>
              </a:rPr>
              <a:t>vztah</a:t>
            </a:r>
            <a:r>
              <a:rPr lang="en-US" sz="2000" u="sng" kern="1200" dirty="0">
                <a:solidFill>
                  <a:schemeClr val="bg1"/>
                </a:solidFill>
                <a:latin typeface="+mn-lt"/>
                <a:ea typeface="+mn-ea"/>
                <a:cs typeface="+mn-cs"/>
              </a:rPr>
              <a:t> k </a:t>
            </a:r>
            <a:r>
              <a:rPr lang="en-US" sz="2000" u="sng" kern="1200" dirty="0" err="1">
                <a:solidFill>
                  <a:schemeClr val="bg1"/>
                </a:solidFill>
                <a:latin typeface="+mn-lt"/>
                <a:ea typeface="+mn-ea"/>
                <a:cs typeface="+mn-cs"/>
              </a:rPr>
              <a:t>manželům</a:t>
            </a:r>
            <a:r>
              <a:rPr lang="en-US" sz="2000" u="sng" kern="1200" dirty="0">
                <a:solidFill>
                  <a:schemeClr val="bg1"/>
                </a:solidFill>
                <a:latin typeface="+mn-lt"/>
                <a:ea typeface="+mn-ea"/>
                <a:cs typeface="+mn-cs"/>
              </a:rPr>
              <a:t> Curie</a:t>
            </a:r>
            <a:r>
              <a:rPr lang="en-US" sz="2000" kern="1200" dirty="0">
                <a:solidFill>
                  <a:schemeClr val="bg1"/>
                </a:solidFill>
                <a:latin typeface="+mn-lt"/>
                <a:ea typeface="+mn-ea"/>
                <a:cs typeface="+mn-cs"/>
              </a:rPr>
              <a:t>, jak se </a:t>
            </a:r>
            <a:r>
              <a:rPr lang="en-US" sz="2000" kern="1200" dirty="0" err="1">
                <a:solidFill>
                  <a:schemeClr val="bg1"/>
                </a:solidFill>
                <a:latin typeface="+mn-lt"/>
                <a:ea typeface="+mn-ea"/>
                <a:cs typeface="+mn-cs"/>
              </a:rPr>
              <a:t>snažila</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reklama</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navodit</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dojem</a:t>
            </a:r>
            <a:r>
              <a:rPr lang="en-US" sz="2000" kern="1200" dirty="0">
                <a:solidFill>
                  <a:schemeClr val="bg1"/>
                </a:solidFill>
                <a:latin typeface="+mn-lt"/>
                <a:ea typeface="+mn-ea"/>
                <a:cs typeface="+mn-cs"/>
              </a:rPr>
              <a:t>.</a:t>
            </a:r>
          </a:p>
          <a:p>
            <a:pPr indent="-228600" algn="l" rtl="0">
              <a:lnSpc>
                <a:spcPct val="90000"/>
              </a:lnSpc>
              <a:spcBef>
                <a:spcPts val="600"/>
              </a:spcBef>
              <a:buFont typeface="Arial" panose="020B0604020202020204" pitchFamily="34" charset="0"/>
              <a:buChar char="•"/>
            </a:pPr>
            <a:endParaRPr lang="en-US" sz="2000" kern="1200" dirty="0">
              <a:solidFill>
                <a:schemeClr val="bg1"/>
              </a:solidFill>
              <a:latin typeface="+mn-lt"/>
              <a:ea typeface="+mn-ea"/>
              <a:cs typeface="+mn-cs"/>
            </a:endParaRPr>
          </a:p>
        </p:txBody>
      </p:sp>
      <p:pic>
        <p:nvPicPr>
          <p:cNvPr id="186370" name="Picture 2" descr="https://s27107.pcdn.co/wp-content/uploads/2018/02/18n4coq4at48wjpg.jpg"/>
          <p:cNvPicPr>
            <a:picLocks noChangeAspect="1" noChangeArrowheads="1"/>
          </p:cNvPicPr>
          <p:nvPr/>
        </p:nvPicPr>
        <p:blipFill rotWithShape="1">
          <a:blip r:embed="rId2" cstate="print"/>
          <a:srcRect t="7346" r="2" b="4551"/>
          <a:stretch/>
        </p:blipFill>
        <p:spPr bwMode="auto">
          <a:xfrm>
            <a:off x="7117164" y="306909"/>
            <a:ext cx="4743891" cy="2842154"/>
          </a:xfrm>
          <a:prstGeom prst="rect">
            <a:avLst/>
          </a:prstGeom>
          <a:noFill/>
        </p:spPr>
      </p:pic>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t="19399" r="-4" b="20837"/>
          <a:stretch/>
        </p:blipFill>
        <p:spPr>
          <a:xfrm>
            <a:off x="7117164" y="3375763"/>
            <a:ext cx="4743888" cy="2842155"/>
          </a:xfrm>
          <a:prstGeom prst="rect">
            <a:avLst/>
          </a:prstGeom>
        </p:spPr>
      </p:pic>
      <p:sp>
        <p:nvSpPr>
          <p:cNvPr id="9" name="Obdélník 8">
            <a:extLst>
              <a:ext uri="{FF2B5EF4-FFF2-40B4-BE49-F238E27FC236}">
                <a16:creationId xmlns:a16="http://schemas.microsoft.com/office/drawing/2014/main" id="{92D8B0C1-7D9D-4064-B9E7-4CC596BF9645}"/>
              </a:ext>
            </a:extLst>
          </p:cNvPr>
          <p:cNvSpPr/>
          <p:nvPr/>
        </p:nvSpPr>
        <p:spPr>
          <a:xfrm>
            <a:off x="8592816" y="6217918"/>
            <a:ext cx="259228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rPr>
              <a:t>"</a:t>
            </a:r>
            <a:r>
              <a:rPr kumimoji="0" lang="en-US" sz="1800" b="0" i="0" u="none" strike="noStrike" kern="1200" cap="none" spc="0" normalizeH="0" baseline="0" noProof="0" dirty="0" err="1">
                <a:ln>
                  <a:noFill/>
                </a:ln>
                <a:solidFill>
                  <a:prstClr val="black"/>
                </a:solidFill>
                <a:effectLst/>
                <a:uLnTx/>
                <a:uFillTx/>
                <a:latin typeface="Arial"/>
              </a:rPr>
              <a:t>Tho-radia</a:t>
            </a:r>
            <a:r>
              <a:rPr kumimoji="0" lang="en-US" sz="1800" b="0" i="0" u="none" strike="noStrike" kern="1200" cap="none" spc="0" normalizeH="0" baseline="0" noProof="0" dirty="0">
                <a:ln>
                  <a:noFill/>
                </a:ln>
                <a:solidFill>
                  <a:prstClr val="black"/>
                </a:solidFill>
                <a:effectLst/>
                <a:uLnTx/>
                <a:uFillTx/>
                <a:latin typeface="Arial"/>
              </a:rPr>
              <a:t>" p</a:t>
            </a:r>
            <a:r>
              <a:rPr kumimoji="0" lang="cs-CZ" sz="1800" b="0" i="0" u="none" strike="noStrike" kern="1200" cap="none" spc="0" normalizeH="0" baseline="0" noProof="0" dirty="0" err="1">
                <a:ln>
                  <a:noFill/>
                </a:ln>
                <a:solidFill>
                  <a:prstClr val="black"/>
                </a:solidFill>
                <a:effectLst/>
                <a:uLnTx/>
                <a:uFillTx/>
                <a:latin typeface="Arial"/>
              </a:rPr>
              <a:t>udr</a:t>
            </a:r>
            <a:endParaRPr kumimoji="0" lang="cs-CZ" sz="1800" b="0" i="0" u="none" strike="noStrike" kern="1200" cap="none" spc="0" normalizeH="0" baseline="0" noProof="0" dirty="0">
              <a:ln>
                <a:noFill/>
              </a:ln>
              <a:solidFill>
                <a:prstClr val="black"/>
              </a:solidFill>
              <a:effectLst/>
              <a:uLnTx/>
              <a:uFillTx/>
              <a:latin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20" name="TextShape 1"/>
          <p:cNvSpPr txBox="1"/>
          <p:nvPr/>
        </p:nvSpPr>
        <p:spPr>
          <a:xfrm>
            <a:off x="4504489" y="2867759"/>
            <a:ext cx="7118135" cy="1207269"/>
          </a:xfrm>
          <a:prstGeom prst="rect">
            <a:avLst/>
          </a:prstGeom>
        </p:spPr>
        <p:txBody>
          <a:bodyPr vert="horz" lIns="91440" tIns="45720" rIns="91440" bIns="45720" rtlCol="0" anchor="b">
            <a:normAutofit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200" b="1" i="0" u="none" strike="noStrike" kern="1200" cap="none" spc="-1" normalizeH="0" baseline="0" noProof="0" dirty="0">
                <a:ln>
                  <a:noFill/>
                </a:ln>
                <a:solidFill>
                  <a:prstClr val="white"/>
                </a:solidFill>
                <a:effectLst/>
                <a:uLnTx/>
                <a:uFillTx/>
                <a:latin typeface="Arial"/>
                <a:ea typeface="+mj-ea"/>
                <a:cs typeface="+mj-cs"/>
              </a:rPr>
              <a:t>Princess Radium Lingerie &amp; cosmetics</a:t>
            </a:r>
            <a:endParaRPr kumimoji="0" lang="en-US" sz="4200" b="0" i="0" u="none" strike="noStrike" kern="1200" cap="none" spc="-1" normalizeH="0" baseline="0" noProof="0" dirty="0">
              <a:ln>
                <a:noFill/>
              </a:ln>
              <a:solidFill>
                <a:prstClr val="white"/>
              </a:solidFill>
              <a:effectLst/>
              <a:uLnTx/>
              <a:uFillTx/>
              <a:latin typeface="Arial"/>
              <a:ea typeface="+mj-ea"/>
              <a:cs typeface="+mj-cs"/>
            </a:endParaRPr>
          </a:p>
        </p:txBody>
      </p:sp>
      <p:pic>
        <p:nvPicPr>
          <p:cNvPr id="322" name="Picture 2" descr="image"/>
          <p:cNvPicPr/>
          <p:nvPr/>
        </p:nvPicPr>
        <p:blipFill>
          <a:blip r:embed="rId2" cstate="print"/>
          <a:stretch/>
        </p:blipFill>
        <p:spPr>
          <a:xfrm>
            <a:off x="590000" y="430915"/>
            <a:ext cx="3957471" cy="5996170"/>
          </a:xfrm>
          <a:prstGeom prst="rect">
            <a:avLst/>
          </a:prstGeom>
        </p:spPr>
      </p:pic>
      <p:cxnSp>
        <p:nvCxnSpPr>
          <p:cNvPr id="337" name="Straight Connector 72">
            <a:extLst>
              <a:ext uri="{FF2B5EF4-FFF2-40B4-BE49-F238E27FC236}">
                <a16:creationId xmlns:a16="http://schemas.microsoft.com/office/drawing/2014/main" id="{564940E8-4031-4205-8D84-CBBB398C91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12212" y="1183158"/>
            <a:ext cx="0" cy="21209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324" name="Picture 2" descr="http://images.mentalfloss.com/sites/default/files/styles/article_640x430/public/radior_cosmetics_containing_radium_1918_0.jpg"/>
          <p:cNvPicPr/>
          <p:nvPr/>
        </p:nvPicPr>
        <p:blipFill>
          <a:blip r:embed="rId3" cstate="print"/>
          <a:stretch/>
        </p:blipFill>
        <p:spPr>
          <a:xfrm>
            <a:off x="6239920" y="368665"/>
            <a:ext cx="3647276" cy="2452793"/>
          </a:xfrm>
          <a:prstGeom prst="rect">
            <a:avLst/>
          </a:prstGeom>
        </p:spPr>
      </p:pic>
      <p:cxnSp>
        <p:nvCxnSpPr>
          <p:cNvPr id="75" name="Straight Connector 74">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3558" y="1183158"/>
            <a:ext cx="0" cy="21209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323" name="Picture 18" descr="http://images.mentalfloss.com/sites/default/files/styles/article_640x430/public/radium-stuff-with-it-in-it.png"/>
          <p:cNvPicPr/>
          <p:nvPr/>
        </p:nvPicPr>
        <p:blipFill>
          <a:blip r:embed="rId4" cstate="print"/>
          <a:stretch/>
        </p:blipFill>
        <p:spPr>
          <a:xfrm>
            <a:off x="6348778" y="4118551"/>
            <a:ext cx="3647275" cy="2452792"/>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5021821" y="3863218"/>
            <a:ext cx="6465287" cy="1324235"/>
          </a:xfrm>
        </p:spPr>
        <p:txBody>
          <a:bodyPr vert="horz" lIns="91440" tIns="45720" rIns="91440" bIns="45720" rtlCol="0" anchor="b">
            <a:normAutofit/>
          </a:bodyPr>
          <a:lstStyle/>
          <a:p>
            <a:pPr algn="l" rtl="0">
              <a:lnSpc>
                <a:spcPct val="90000"/>
              </a:lnSpc>
              <a:spcBef>
                <a:spcPct val="0"/>
              </a:spcBef>
            </a:pPr>
            <a:r>
              <a:rPr lang="en-US" sz="4100" b="1" kern="1200" dirty="0" err="1">
                <a:solidFill>
                  <a:schemeClr val="tx1"/>
                </a:solidFill>
                <a:latin typeface="+mj-lt"/>
                <a:ea typeface="+mj-ea"/>
                <a:cs typeface="+mj-cs"/>
              </a:rPr>
              <a:t>Korzety</a:t>
            </a:r>
            <a:r>
              <a:rPr lang="en-US" sz="4100" b="1" kern="1200" dirty="0">
                <a:solidFill>
                  <a:schemeClr val="tx1"/>
                </a:solidFill>
                <a:latin typeface="+mj-lt"/>
                <a:ea typeface="+mj-ea"/>
                <a:cs typeface="+mj-cs"/>
              </a:rPr>
              <a:t> a </a:t>
            </a:r>
            <a:r>
              <a:rPr lang="en-US" sz="4100" b="1" kern="1200" dirty="0" err="1">
                <a:solidFill>
                  <a:schemeClr val="tx1"/>
                </a:solidFill>
                <a:latin typeface="+mj-lt"/>
                <a:ea typeface="+mj-ea"/>
                <a:cs typeface="+mj-cs"/>
              </a:rPr>
              <a:t>spodní</a:t>
            </a:r>
            <a:r>
              <a:rPr lang="en-US" sz="4100" b="1" kern="1200" dirty="0">
                <a:solidFill>
                  <a:schemeClr val="tx1"/>
                </a:solidFill>
                <a:latin typeface="+mj-lt"/>
                <a:ea typeface="+mj-ea"/>
                <a:cs typeface="+mj-cs"/>
              </a:rPr>
              <a:t> </a:t>
            </a:r>
            <a:r>
              <a:rPr lang="en-US" sz="4100" b="1" kern="1200" dirty="0" err="1">
                <a:solidFill>
                  <a:schemeClr val="tx1"/>
                </a:solidFill>
                <a:latin typeface="+mj-lt"/>
                <a:ea typeface="+mj-ea"/>
                <a:cs typeface="+mj-cs"/>
              </a:rPr>
              <a:t>prádlo</a:t>
            </a:r>
            <a:r>
              <a:rPr lang="en-US" sz="4100" b="1" kern="1200" dirty="0">
                <a:solidFill>
                  <a:schemeClr val="tx1"/>
                </a:solidFill>
                <a:latin typeface="+mj-lt"/>
                <a:ea typeface="+mj-ea"/>
                <a:cs typeface="+mj-cs"/>
              </a:rPr>
              <a:t> s </a:t>
            </a:r>
            <a:r>
              <a:rPr lang="en-US" sz="4100" b="1" kern="1200" dirty="0" err="1">
                <a:solidFill>
                  <a:schemeClr val="tx1"/>
                </a:solidFill>
                <a:latin typeface="+mj-lt"/>
                <a:ea typeface="+mj-ea"/>
                <a:cs typeface="+mj-cs"/>
              </a:rPr>
              <a:t>příměsí</a:t>
            </a:r>
            <a:r>
              <a:rPr lang="en-US" sz="4100" b="1" kern="1200" dirty="0">
                <a:solidFill>
                  <a:schemeClr val="tx1"/>
                </a:solidFill>
                <a:latin typeface="+mj-lt"/>
                <a:ea typeface="+mj-ea"/>
                <a:cs typeface="+mj-cs"/>
              </a:rPr>
              <a:t> </a:t>
            </a:r>
            <a:r>
              <a:rPr lang="en-US" sz="4100" b="1" kern="1200" dirty="0" err="1">
                <a:solidFill>
                  <a:schemeClr val="tx1"/>
                </a:solidFill>
                <a:latin typeface="+mj-lt"/>
                <a:ea typeface="+mj-ea"/>
                <a:cs typeface="+mj-cs"/>
              </a:rPr>
              <a:t>rádia</a:t>
            </a:r>
            <a:r>
              <a:rPr lang="en-US" sz="4100" b="1" kern="1200" dirty="0">
                <a:solidFill>
                  <a:schemeClr val="tx1"/>
                </a:solidFill>
                <a:latin typeface="+mj-lt"/>
                <a:ea typeface="+mj-ea"/>
                <a:cs typeface="+mj-cs"/>
              </a:rPr>
              <a:t> / </a:t>
            </a:r>
            <a:r>
              <a:rPr lang="en-US" sz="4100" b="1" kern="1200" dirty="0" err="1">
                <a:solidFill>
                  <a:schemeClr val="tx1"/>
                </a:solidFill>
                <a:latin typeface="+mj-lt"/>
                <a:ea typeface="+mj-ea"/>
                <a:cs typeface="+mj-cs"/>
              </a:rPr>
              <a:t>thória</a:t>
            </a:r>
            <a:endParaRPr lang="en-US" sz="4100" b="1" kern="1200" dirty="0">
              <a:solidFill>
                <a:schemeClr val="tx1"/>
              </a:solidFill>
              <a:latin typeface="+mj-lt"/>
              <a:ea typeface="+mj-ea"/>
              <a:cs typeface="+mj-cs"/>
            </a:endParaRPr>
          </a:p>
        </p:txBody>
      </p:sp>
      <p:sp>
        <p:nvSpPr>
          <p:cNvPr id="3" name="Podnadpis 2"/>
          <p:cNvSpPr>
            <a:spLocks noGrp="1"/>
          </p:cNvSpPr>
          <p:nvPr>
            <p:ph type="subTitle"/>
          </p:nvPr>
        </p:nvSpPr>
        <p:spPr>
          <a:xfrm>
            <a:off x="5077512" y="5779199"/>
            <a:ext cx="6862339" cy="602551"/>
          </a:xfrm>
        </p:spPr>
        <p:txBody>
          <a:bodyPr vert="horz" lIns="91440" tIns="45720" rIns="91440" bIns="45720" rtlCol="0">
            <a:noAutofit/>
          </a:bodyPr>
          <a:lstStyle/>
          <a:p>
            <a:pPr algn="l" rtl="0">
              <a:lnSpc>
                <a:spcPct val="90000"/>
              </a:lnSpc>
              <a:spcBef>
                <a:spcPts val="1000"/>
              </a:spcBef>
            </a:pPr>
            <a:r>
              <a:rPr lang="en-US" sz="1600" kern="1200" dirty="0" err="1">
                <a:solidFill>
                  <a:schemeClr val="tx1">
                    <a:lumMod val="75000"/>
                  </a:schemeClr>
                </a:solidFill>
                <a:latin typeface="+mn-lt"/>
                <a:ea typeface="+mn-ea"/>
                <a:cs typeface="+mn-cs"/>
              </a:rPr>
              <a:t>Prvně</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patentováno</a:t>
            </a:r>
            <a:r>
              <a:rPr lang="en-US" sz="1600" kern="1200" dirty="0">
                <a:solidFill>
                  <a:schemeClr val="tx1">
                    <a:lumMod val="75000"/>
                  </a:schemeClr>
                </a:solidFill>
                <a:latin typeface="+mn-lt"/>
                <a:ea typeface="+mn-ea"/>
                <a:cs typeface="+mn-cs"/>
              </a:rPr>
              <a:t> v </a:t>
            </a:r>
            <a:r>
              <a:rPr lang="en-US" sz="1600" kern="1200" dirty="0" err="1">
                <a:solidFill>
                  <a:schemeClr val="tx1">
                    <a:lumMod val="75000"/>
                  </a:schemeClr>
                </a:solidFill>
                <a:latin typeface="+mn-lt"/>
                <a:ea typeface="+mn-ea"/>
                <a:cs typeface="+mn-cs"/>
              </a:rPr>
              <a:t>Paříži</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roku</a:t>
            </a:r>
            <a:r>
              <a:rPr lang="en-US" sz="1600" kern="1200" dirty="0">
                <a:solidFill>
                  <a:schemeClr val="tx1">
                    <a:lumMod val="75000"/>
                  </a:schemeClr>
                </a:solidFill>
                <a:latin typeface="+mn-lt"/>
                <a:ea typeface="+mn-ea"/>
                <a:cs typeface="+mn-cs"/>
              </a:rPr>
              <a:t> 1937 </a:t>
            </a:r>
          </a:p>
          <a:p>
            <a:pPr algn="l" rtl="0">
              <a:lnSpc>
                <a:spcPct val="90000"/>
              </a:lnSpc>
              <a:spcBef>
                <a:spcPts val="1000"/>
              </a:spcBef>
            </a:pPr>
            <a:r>
              <a:rPr lang="en-US" sz="1600" kern="1200" dirty="0" err="1">
                <a:solidFill>
                  <a:schemeClr val="tx1">
                    <a:lumMod val="75000"/>
                  </a:schemeClr>
                </a:solidFill>
                <a:latin typeface="+mn-lt"/>
                <a:ea typeface="+mn-ea"/>
                <a:cs typeface="+mn-cs"/>
              </a:rPr>
              <a:t>Radioaktivní</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materiály</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měly</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zajistit</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stimulující</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posilující</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léčebné</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antibakteriální</a:t>
            </a:r>
            <a:r>
              <a:rPr lang="en-US" sz="1600" kern="1200" dirty="0">
                <a:solidFill>
                  <a:schemeClr val="tx1">
                    <a:lumMod val="75000"/>
                  </a:schemeClr>
                </a:solidFill>
                <a:latin typeface="+mn-lt"/>
                <a:ea typeface="+mn-ea"/>
                <a:cs typeface="+mn-cs"/>
              </a:rPr>
              <a:t>, a ... </a:t>
            </a:r>
            <a:r>
              <a:rPr lang="en-US" sz="1600" kern="1200" dirty="0" err="1">
                <a:solidFill>
                  <a:schemeClr val="tx1">
                    <a:lumMod val="75000"/>
                  </a:schemeClr>
                </a:solidFill>
                <a:latin typeface="+mn-lt"/>
                <a:ea typeface="+mn-ea"/>
                <a:cs typeface="+mn-cs"/>
              </a:rPr>
              <a:t>účinky</a:t>
            </a:r>
            <a:endParaRPr lang="en-US" sz="1600" kern="1200" dirty="0">
              <a:solidFill>
                <a:schemeClr val="tx1">
                  <a:lumMod val="75000"/>
                </a:schemeClr>
              </a:solidFill>
              <a:latin typeface="+mn-lt"/>
              <a:ea typeface="+mn-ea"/>
              <a:cs typeface="+mn-cs"/>
            </a:endParaRPr>
          </a:p>
          <a:p>
            <a:pPr algn="l" rtl="0">
              <a:lnSpc>
                <a:spcPct val="90000"/>
              </a:lnSpc>
              <a:spcBef>
                <a:spcPts val="1000"/>
              </a:spcBef>
            </a:pPr>
            <a:r>
              <a:rPr lang="en-US" sz="1600" kern="1200" dirty="0">
                <a:solidFill>
                  <a:schemeClr val="tx1">
                    <a:lumMod val="75000"/>
                  </a:schemeClr>
                </a:solidFill>
                <a:latin typeface="+mn-lt"/>
                <a:ea typeface="+mn-ea"/>
                <a:cs typeface="+mn-cs"/>
              </a:rPr>
              <a:t>(a </a:t>
            </a:r>
            <a:r>
              <a:rPr lang="en-US" sz="1600" kern="1200" dirty="0" err="1">
                <a:solidFill>
                  <a:schemeClr val="tx1">
                    <a:lumMod val="75000"/>
                  </a:schemeClr>
                </a:solidFill>
                <a:latin typeface="+mn-lt"/>
                <a:ea typeface="+mn-ea"/>
                <a:cs typeface="+mn-cs"/>
              </a:rPr>
              <a:t>patrně</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i</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oslnit</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ostatní</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přítomné</a:t>
            </a:r>
            <a:r>
              <a:rPr lang="en-US" sz="1600" kern="1200" dirty="0">
                <a:solidFill>
                  <a:schemeClr val="tx1">
                    <a:lumMod val="75000"/>
                  </a:schemeClr>
                </a:solidFill>
                <a:latin typeface="+mn-lt"/>
                <a:ea typeface="+mn-ea"/>
                <a:cs typeface="+mn-cs"/>
              </a:rPr>
              <a:t> ;-))</a:t>
            </a:r>
          </a:p>
        </p:txBody>
      </p:sp>
      <p:sp>
        <p:nvSpPr>
          <p:cNvPr id="190472" name="Rectangle 74">
            <a:extLst>
              <a:ext uri="{FF2B5EF4-FFF2-40B4-BE49-F238E27FC236}">
                <a16:creationId xmlns:a16="http://schemas.microsoft.com/office/drawing/2014/main" id="{82B0BD37-87F5-4DDB-B767-20FA06048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4" y="321733"/>
            <a:ext cx="4129237"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ndParaRPr>
          </a:p>
        </p:txBody>
      </p:sp>
      <p:pic>
        <p:nvPicPr>
          <p:cNvPr id="190468" name="Picture 4" descr="Image"/>
          <p:cNvPicPr>
            <a:picLocks noChangeAspect="1" noChangeArrowheads="1"/>
          </p:cNvPicPr>
          <p:nvPr/>
        </p:nvPicPr>
        <p:blipFill>
          <a:blip r:embed="rId2" cstate="print"/>
          <a:stretch>
            <a:fillRect/>
          </a:stretch>
        </p:blipFill>
        <p:spPr bwMode="auto">
          <a:xfrm>
            <a:off x="1298069" y="628650"/>
            <a:ext cx="2166120" cy="5449360"/>
          </a:xfrm>
          <a:prstGeom prst="rect">
            <a:avLst/>
          </a:prstGeom>
          <a:noFill/>
        </p:spPr>
      </p:pic>
      <p:sp>
        <p:nvSpPr>
          <p:cNvPr id="190473" name="Rectangle 76">
            <a:extLst>
              <a:ext uri="{FF2B5EF4-FFF2-40B4-BE49-F238E27FC236}">
                <a16:creationId xmlns:a16="http://schemas.microsoft.com/office/drawing/2014/main" id="{ADFE5C4E-0B5D-4AB5-9877-3993F84A3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69" y="321733"/>
            <a:ext cx="337547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ndParaRPr>
          </a:p>
        </p:txBody>
      </p:sp>
      <p:pic>
        <p:nvPicPr>
          <p:cNvPr id="7" name="Picture 2" descr="Image"/>
          <p:cNvPicPr>
            <a:picLocks noChangeAspect="1" noChangeArrowheads="1"/>
          </p:cNvPicPr>
          <p:nvPr/>
        </p:nvPicPr>
        <p:blipFill>
          <a:blip r:embed="rId3" cstate="print"/>
          <a:srcRect r="61584"/>
          <a:stretch>
            <a:fillRect/>
          </a:stretch>
        </p:blipFill>
        <p:spPr bwMode="auto">
          <a:xfrm>
            <a:off x="5478504" y="628649"/>
            <a:ext cx="2027967" cy="2639484"/>
          </a:xfrm>
          <a:prstGeom prst="rect">
            <a:avLst/>
          </a:prstGeom>
          <a:noFill/>
        </p:spPr>
      </p:pic>
      <p:sp>
        <p:nvSpPr>
          <p:cNvPr id="190474" name="Rectangle 78">
            <a:extLst>
              <a:ext uri="{FF2B5EF4-FFF2-40B4-BE49-F238E27FC236}">
                <a16:creationId xmlns:a16="http://schemas.microsoft.com/office/drawing/2014/main" id="{06048CCE-094B-4948-B61B-DE627F176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2" y="321733"/>
            <a:ext cx="3375478"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ndParaRPr>
          </a:p>
        </p:txBody>
      </p:sp>
      <p:pic>
        <p:nvPicPr>
          <p:cNvPr id="190470" name="Picture 6" descr="Image"/>
          <p:cNvPicPr>
            <a:picLocks noChangeAspect="1" noChangeArrowheads="1"/>
          </p:cNvPicPr>
          <p:nvPr/>
        </p:nvPicPr>
        <p:blipFill>
          <a:blip r:embed="rId4" cstate="print"/>
          <a:stretch>
            <a:fillRect/>
          </a:stretch>
        </p:blipFill>
        <p:spPr bwMode="auto">
          <a:xfrm>
            <a:off x="9607702" y="628649"/>
            <a:ext cx="1220761" cy="2639484"/>
          </a:xfrm>
          <a:prstGeom prst="rect">
            <a:avLst/>
          </a:prstGeom>
          <a:noFill/>
        </p:spPr>
      </p:pic>
      <p:cxnSp>
        <p:nvCxnSpPr>
          <p:cNvPr id="190475" name="Straight Connector 80">
            <a:extLst>
              <a:ext uri="{FF2B5EF4-FFF2-40B4-BE49-F238E27FC236}">
                <a16:creationId xmlns:a16="http://schemas.microsoft.com/office/drawing/2014/main" id="{5BB48934-4796-4249-B64C-EE2375977B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17814</TotalTime>
  <Words>10265</Words>
  <Application>Microsoft Office PowerPoint</Application>
  <PresentationFormat>Širokoúhlá obrazovka</PresentationFormat>
  <Paragraphs>696</Paragraphs>
  <Slides>150</Slides>
  <Notes>2</Notes>
  <HiddenSlides>0</HiddenSlides>
  <MMClips>0</MMClips>
  <ScaleCrop>false</ScaleCrop>
  <HeadingPairs>
    <vt:vector size="6" baseType="variant">
      <vt:variant>
        <vt:lpstr>Použitá písma</vt:lpstr>
      </vt:variant>
      <vt:variant>
        <vt:i4>11</vt:i4>
      </vt:variant>
      <vt:variant>
        <vt:lpstr>Motiv</vt:lpstr>
      </vt:variant>
      <vt:variant>
        <vt:i4>3</vt:i4>
      </vt:variant>
      <vt:variant>
        <vt:lpstr>Nadpisy snímků</vt:lpstr>
      </vt:variant>
      <vt:variant>
        <vt:i4>150</vt:i4>
      </vt:variant>
    </vt:vector>
  </HeadingPairs>
  <TitlesOfParts>
    <vt:vector size="164" baseType="lpstr">
      <vt:lpstr>MingLiU_HKSCS-ExtB</vt:lpstr>
      <vt:lpstr>Aharoni</vt:lpstr>
      <vt:lpstr>Arial</vt:lpstr>
      <vt:lpstr>Calibri</vt:lpstr>
      <vt:lpstr>Calibri Light</vt:lpstr>
      <vt:lpstr>Calibri,Italic</vt:lpstr>
      <vt:lpstr>Calibri-Identity-H</vt:lpstr>
      <vt:lpstr>Symbol</vt:lpstr>
      <vt:lpstr>Times New Roman</vt:lpstr>
      <vt:lpstr>Tw Cen MT</vt:lpstr>
      <vt:lpstr>Wingdings</vt:lpstr>
      <vt:lpstr>Motiv Office</vt:lpstr>
      <vt:lpstr>Office Theme</vt:lpstr>
      <vt:lpstr>1_Motiv Office</vt:lpstr>
      <vt:lpstr>Radiační biofyzika ~ radiobiologie </vt:lpstr>
      <vt:lpstr>QUIZ:</vt:lpstr>
      <vt:lpstr>QUIZ:</vt:lpstr>
      <vt:lpstr>QUIZ:</vt:lpstr>
      <vt:lpstr>QUIZ:</vt:lpstr>
      <vt:lpstr>QUIZ:</vt:lpstr>
      <vt:lpstr>QUIZ Q6</vt:lpstr>
      <vt:lpstr>QUIZ:</vt:lpstr>
      <vt:lpstr>QUIZ:</vt:lpstr>
      <vt:lpstr>Prezentace aplikace PowerPoint</vt:lpstr>
      <vt:lpstr>Vlastnosti RTG záření (paprsky X)</vt:lpstr>
      <vt:lpstr>Absorption of X-rays</vt:lpstr>
      <vt:lpstr>Tvrdé záření RTG (&lt;0,01 nm = E &gt;100 keV) vs. záření gama</vt:lpstr>
      <vt:lpstr>Prezentace aplikace PowerPoint</vt:lpstr>
      <vt:lpstr>Měkké a tvrdé RTG záření</vt:lpstr>
      <vt:lpstr>The dependence of the absorption coefficient on the wavelength of X rays</vt:lpstr>
      <vt:lpstr>Definition             of X-rays by source  (not entirely correct)</vt:lpstr>
      <vt:lpstr>“DARK LIGHTNINGS”  Terrestrial gamma-ray flash</vt:lpstr>
      <vt:lpstr>Pro pobavení</vt:lpstr>
      <vt:lpstr>PRVNÍ MEDICÍNSKÉ APLIKACE ZÁŘENÍ-X (RTG)</vt:lpstr>
      <vt:lpstr>PRVNÍ LÉKAŘSKÁ APLIKACE RTG</vt:lpstr>
      <vt:lpstr>Prezentace aplikace PowerPoint</vt:lpstr>
      <vt:lpstr>Prezentace aplikace PowerPoint</vt:lpstr>
      <vt:lpstr>Prezentace aplikace PowerPoint</vt:lpstr>
      <vt:lpstr>RADIOTHERAPY OF TUBERCULOSIS</vt:lpstr>
      <vt:lpstr>Prezentace aplikace PowerPoint</vt:lpstr>
      <vt:lpstr>Prezentace aplikace PowerPoint</vt:lpstr>
      <vt:lpstr>Prezentace aplikace PowerPoint</vt:lpstr>
      <vt:lpstr>DNA Crystals</vt:lpstr>
      <vt:lpstr>The Discovery of DNA double helix</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Becquerel's idea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Becquerel zjistil některé další zajímavé charakteristiky záření vycházejícího z uranu: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DOBA BEZUZDNÉHO OPOJENÍ RADIOADTIVITOU </vt:lpstr>
      <vt:lpstr>X-rays:  KURIOSITY DOBY </vt:lpstr>
      <vt:lpstr>X-rays: KURIOSITY DOBY </vt:lpstr>
      <vt:lpstr>Prezentace aplikace PowerPoint</vt:lpstr>
      <vt:lpstr>Prezentace aplikace PowerPoint</vt:lpstr>
      <vt:lpstr>Prezentace aplikace PowerPoint</vt:lpstr>
      <vt:lpstr>JAMES BOND X-RAY GLASSES</vt:lpstr>
      <vt:lpstr>RADITHOR: léčebné radioaktivní kapky</vt:lpstr>
      <vt:lpstr>REVIGATOR:  levnější cesta k léčebné radioaktivní vodě</vt:lpstr>
      <vt:lpstr>Prezentace aplikace PowerPoint</vt:lpstr>
      <vt:lpstr>Prezentace aplikace PowerPoint</vt:lpstr>
      <vt:lpstr>Prezentace aplikace PowerPoint</vt:lpstr>
      <vt:lpstr>Doramad – radioaktivní zubní pasta s příměsí thoria</vt:lpstr>
      <vt:lpstr>ZDRAVÍ - Radione energy pills</vt:lpstr>
      <vt:lpstr>Vita Radium Suppositories – Radioaktivní čípky </vt:lpstr>
      <vt:lpstr>Radiendocrinator</vt:lpstr>
      <vt:lpstr>Prezentace aplikace PowerPoint</vt:lpstr>
      <vt:lpstr>Radium Hand Cleaner – všemocná léčící a čistící pasta na vše živé i neživé </vt:lpstr>
      <vt:lpstr>Tho-Radia Beauty Products </vt:lpstr>
      <vt:lpstr>Prezentace aplikace PowerPoint</vt:lpstr>
      <vt:lpstr>Korzety a spodní prádlo s příměsí rádia / thória</vt:lpstr>
      <vt:lpstr>Prezentace aplikace PowerPoint</vt:lpstr>
      <vt:lpstr>Prezentace aplikace PowerPoint</vt:lpstr>
      <vt:lpstr>Prezentace aplikace PowerPoint</vt:lpstr>
      <vt:lpstr>Prezentace aplikace PowerPoint</vt:lpstr>
      <vt:lpstr>Batschari Radium Cigarettes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První procitnutí (nebezpečí IZ) Předčasná úmrtí prvních badatelů </vt:lpstr>
      <vt:lpstr>Prezentace aplikace PowerPoint</vt:lpstr>
      <vt:lpstr>RADIUM GIRLS</vt:lpstr>
      <vt:lpstr>Prezentace aplikace PowerPoint</vt:lpstr>
      <vt:lpstr>Prezentace aplikace PowerPoint</vt:lpstr>
      <vt:lpstr>Prezentace aplikace PowerPoint</vt:lpstr>
      <vt:lpstr>Prezentace aplikace PowerPoint</vt:lpstr>
      <vt:lpstr>Prezentace aplikace PowerPoint</vt:lpstr>
      <vt:lpstr>Další mezníky: objev p+ a n0</vt:lpstr>
      <vt:lpstr>Prezentace aplikace PowerPoint</vt:lpstr>
      <vt:lpstr>Prezentace aplikace PowerPoint</vt:lpstr>
      <vt:lpstr>Aurora borealis</vt:lpstr>
      <vt:lpstr>Rutherford's Experiment to Understand β-Rays </vt:lpstr>
      <vt:lpstr>Rutherford – tři druhy radioaktivního záření</vt:lpstr>
      <vt:lpstr>Prezentace aplikace PowerPoint</vt:lpstr>
      <vt:lpstr>Záření alfa = jádra hélia</vt:lpstr>
      <vt:lpstr>Rutherford: alpha-particles and radioactive decay half-time (Tm)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Iréne Joliot-Curie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Einstein: A Security Risk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Účinky různých druhů ionizujícího záření na buňku a možnosti jejich cílené modifikace.</dc:title>
  <dc:creator>Martin Falk</dc:creator>
  <cp:lastModifiedBy>Martin Falk</cp:lastModifiedBy>
  <cp:revision>922</cp:revision>
  <dcterms:created xsi:type="dcterms:W3CDTF">2016-05-05T08:03:31Z</dcterms:created>
  <dcterms:modified xsi:type="dcterms:W3CDTF">2025-04-02T06:45:54Z</dcterms:modified>
</cp:coreProperties>
</file>