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4"/>
  </p:notesMasterIdLst>
  <p:sldIdLst>
    <p:sldId id="256" r:id="rId2"/>
    <p:sldId id="280" r:id="rId3"/>
    <p:sldId id="289" r:id="rId4"/>
    <p:sldId id="279" r:id="rId5"/>
    <p:sldId id="262" r:id="rId6"/>
    <p:sldId id="275" r:id="rId7"/>
    <p:sldId id="309" r:id="rId8"/>
    <p:sldId id="290" r:id="rId9"/>
    <p:sldId id="292" r:id="rId10"/>
    <p:sldId id="287" r:id="rId11"/>
    <p:sldId id="310" r:id="rId12"/>
    <p:sldId id="30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517B5-A5E4-4442-BA96-E4089896C356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332DF-70D1-4043-9A3F-4B81A7C67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696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42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t>Pravděpodobností a emoční vnímání rizika.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https://www.epa.gov/risk/conducting-human-health-risk-assessment#tab-4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332DF-70D1-4043-9A3F-4B81A7C67B9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6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30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0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50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20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0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67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33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9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Hodnocení zdravotních rizik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Mgr. A. Peřina, Ph.D.</a:t>
            </a:r>
          </a:p>
          <a:p>
            <a:r>
              <a:rPr lang="cs-CZ" dirty="0"/>
              <a:t>Ústav ochrany a podpory zdraví LF MU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Charakterizace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Škodlivost pro zdraví nebyla potvrzena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faktoru snižuje míru pohody (zdraví v širším slova smyslu)</a:t>
            </a:r>
          </a:p>
          <a:p>
            <a:pPr lvl="1"/>
            <a:r>
              <a:rPr lang="cs-CZ" dirty="0"/>
              <a:t>Příklad: zdroj hluku v prostředí si vynutil změnu využívání prostor (náročnější činnosti jsou přesunuty do klidnější části objektu)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faktoru představuje ohrožení zdraví v dlouhodobější perspektivě, přičemž posuzovaný faktor působí nanejvýše jako jeden z více činitelů nemoci (dlouhodobé a multifaktoriální účinky na zdraví)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Expozice škodlivému agens představuje bezprostřední hrozbu pro lidské zdraví nebo životy</a:t>
            </a:r>
          </a:p>
          <a:p>
            <a:pPr lvl="1"/>
            <a:r>
              <a:rPr lang="cs-CZ" dirty="0"/>
              <a:t>Viz </a:t>
            </a:r>
            <a:r>
              <a:rPr lang="cs-CZ" dirty="0" err="1"/>
              <a:t>methanolová</a:t>
            </a:r>
            <a:r>
              <a:rPr lang="cs-CZ" dirty="0"/>
              <a:t> aféra v roce 2012</a:t>
            </a:r>
          </a:p>
        </p:txBody>
      </p:sp>
    </p:spTree>
    <p:extLst>
      <p:ext uri="{BB962C8B-B14F-4D97-AF65-F5344CB8AC3E}">
        <p14:creationId xmlns:p14="http://schemas.microsoft.com/office/powerpoint/2010/main" val="88980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4B7C9-CE73-4684-A0CA-9FF1E04B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U. S. EPA, shrnutí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AF5FD1C-0871-44EF-8187-8BBE270F4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116" y="1690688"/>
            <a:ext cx="9463768" cy="463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9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AB863-3C8F-43BF-BDCE-5ECB6E680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037B97-2C39-4AFB-A7A5-17215F2B7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Ztracené zdraví lze obnovit lékařsky.</a:t>
            </a:r>
          </a:p>
          <a:p>
            <a:r>
              <a:rPr lang="cs-CZ" dirty="0"/>
              <a:t>Tvorba zdraví, ochrana zdraví a podpora zdraví svým způsobem možnosti klinické medicíny přesahují.</a:t>
            </a:r>
          </a:p>
          <a:p>
            <a:r>
              <a:rPr lang="cs-CZ" dirty="0"/>
              <a:t>Východiskem ochrany a podpory zdraví je hodnocení zdravotních rizik, proces vystavěný na vědecké bázi.</a:t>
            </a:r>
          </a:p>
          <a:p>
            <a:r>
              <a:rPr lang="cs-CZ" dirty="0"/>
              <a:t>Principy hodnocení zdravotních rizik jsou velmi dobře využitelné i v klinické praxi.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50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40000" dist="19995" dir="5400000" algn="ctr">
              <a:srgbClr val="000000">
                <a:alpha val="38000"/>
              </a:srgbClr>
            </a:outerShdw>
          </a:effectLst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4800"/>
              <a:t>Nebezpečí vs. riziko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sz="half" idx="1"/>
          </p:nvPr>
        </p:nvSpPr>
        <p:spPr>
          <a:xfrm>
            <a:off x="691315" y="1599151"/>
            <a:ext cx="5389893" cy="4303199"/>
          </a:xfrm>
          <a:prstGeom prst="rect">
            <a:avLst/>
          </a:prstGeom>
        </p:spPr>
        <p:txBody>
          <a:bodyPr lIns="100704" tIns="50353" rIns="100704" bIns="50353" anchor="t"/>
          <a:lstStyle>
            <a:lvl1pPr lvl="0">
              <a:defRPr/>
            </a:lvl1pPr>
          </a:lstStyle>
          <a:p>
            <a:pPr lvl="0" indent="-375920"/>
            <a:r>
              <a:rPr lang="cs-CZ" sz="4000"/>
              <a:t>Nebezpečí</a:t>
            </a:r>
            <a:endParaRPr lang="en-US"/>
          </a:p>
          <a:p>
            <a:pPr lvl="1"/>
            <a:r>
              <a:rPr lang="cs-CZ" sz="3200"/>
              <a:t>Charakterizuje vlastnosti agens</a:t>
            </a:r>
          </a:p>
          <a:p>
            <a:pPr lvl="2"/>
            <a:r>
              <a:rPr lang="cs-CZ" sz="2800"/>
              <a:t>Patogenita, toxicita... 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sz="half" idx="2"/>
          </p:nvPr>
        </p:nvSpPr>
        <p:spPr>
          <a:xfrm>
            <a:off x="6008829" y="1664503"/>
            <a:ext cx="5941485" cy="47249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lvl="0">
              <a:defRPr/>
            </a:lvl1pPr>
          </a:lstStyle>
          <a:p>
            <a:pPr lvl="0"/>
            <a:r>
              <a:rPr lang="cs-CZ" sz="3600"/>
              <a:t>Riziko</a:t>
            </a:r>
          </a:p>
          <a:p>
            <a:pPr lvl="1"/>
            <a:r>
              <a:rPr lang="cs-CZ" sz="2800"/>
              <a:t>Určuje </a:t>
            </a:r>
            <a:r>
              <a:rPr lang="cs-CZ" sz="2800" b="1"/>
              <a:t>pravděpodobnost</a:t>
            </a:r>
            <a:r>
              <a:rPr lang="cs-CZ" sz="2800"/>
              <a:t>  nepříznivé změny zdravotního stavu</a:t>
            </a:r>
          </a:p>
          <a:p>
            <a:pPr lvl="1"/>
            <a:r>
              <a:rPr lang="cs-CZ" sz="2800"/>
              <a:t>Je mat. funkcí nebezpečí</a:t>
            </a:r>
          </a:p>
          <a:p>
            <a:pPr lvl="2"/>
            <a:r>
              <a:rPr lang="cs-CZ" sz="2800"/>
              <a:t>P = 0 … 1</a:t>
            </a:r>
          </a:p>
          <a:p>
            <a:pPr lvl="2"/>
            <a:r>
              <a:rPr lang="cs-CZ" sz="2800"/>
              <a:t>P = 0 % … 100 %</a:t>
            </a:r>
          </a:p>
        </p:txBody>
      </p:sp>
      <p:sp>
        <p:nvSpPr>
          <p:cNvPr id="5" name="Arrow: Right 4"/>
          <p:cNvSpPr/>
          <p:nvPr/>
        </p:nvSpPr>
        <p:spPr>
          <a:xfrm>
            <a:off x="1714500" y="4143375"/>
            <a:ext cx="4228466" cy="1512805"/>
          </a:xfrm>
          <a:prstGeom prst="rightArrow">
            <a:avLst/>
          </a:prstGeom>
          <a:solidFill>
            <a:schemeClr val="lt1"/>
          </a:solidFill>
          <a:ln w="25400" cap="flat">
            <a:solidFill>
              <a:schemeClr val="dk1"/>
            </a:solidFill>
          </a:ln>
        </p:spPr>
        <p:txBody>
          <a:bodyPr lIns="100794" tIns="50397" rIns="100794" bIns="50397" anchor="ctr"/>
          <a:lstStyle>
            <a:lvl1pPr lvl="0">
              <a:defRPr/>
            </a:lvl1pPr>
          </a:lstStyle>
          <a:p>
            <a:pPr lvl="0" algn="ctr"/>
            <a:r>
              <a:rPr lang="cs-CZ" sz="3600" b="1"/>
              <a:t>… MŮŽE…</a:t>
            </a:r>
          </a:p>
        </p:txBody>
      </p:sp>
    </p:spTree>
    <p:extLst>
      <p:ext uri="{BB962C8B-B14F-4D97-AF65-F5344CB8AC3E}">
        <p14:creationId xmlns:p14="http://schemas.microsoft.com/office/powerpoint/2010/main" val="409938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&lt;strong&gt;Probability&lt;/strong&gt; Stock Vectors &amp; Vector Clip Art | Shutterstock">
            <a:extLst>
              <a:ext uri="{FF2B5EF4-FFF2-40B4-BE49-F238E27FC236}">
                <a16:creationId xmlns:a16="http://schemas.microsoft.com/office/drawing/2014/main" id="{0A9F08C7-3804-423D-BFAD-5C1DEA0945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53" r="10363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/>
              <a:t>Pravděpodobnost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675" y="1857375"/>
            <a:ext cx="5120113" cy="346222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400" dirty="0"/>
              <a:t>Konverzační význam</a:t>
            </a:r>
          </a:p>
          <a:p>
            <a:r>
              <a:rPr lang="cs-CZ" sz="2400" dirty="0"/>
              <a:t>Relativní frekvence jevu</a:t>
            </a:r>
            <a:endParaRPr lang="cs-CZ" sz="2400" dirty="0">
              <a:cs typeface="Calibri"/>
            </a:endParaRPr>
          </a:p>
          <a:p>
            <a:pPr lvl="1"/>
            <a:r>
              <a:rPr lang="cs-CZ" dirty="0"/>
              <a:t>Výsledek lze předvídat na základě statistické analýzy velkého počtu opakování</a:t>
            </a:r>
            <a:endParaRPr lang="cs-CZ" dirty="0">
              <a:cs typeface="Calibri"/>
            </a:endParaRPr>
          </a:p>
          <a:p>
            <a:pPr lvl="2"/>
            <a:r>
              <a:rPr lang="cs-CZ" sz="1800" dirty="0"/>
              <a:t>Avšak: naděje dožití v populaci nemá výpovědní hodnotu o délce života jednotlivce</a:t>
            </a:r>
            <a:endParaRPr lang="cs-CZ" sz="1800" dirty="0">
              <a:cs typeface="Calibri"/>
            </a:endParaRPr>
          </a:p>
          <a:p>
            <a:pPr lvl="2"/>
            <a:r>
              <a:rPr lang="cs-CZ" sz="1800" dirty="0"/>
              <a:t>Avšak: pravděpodobnost výskytu geneticky podmíněné nemoci nemá výpovědní hodnotu o výskytu této nemoci u konkrétního novorozence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6748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Úskalí při zvažování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Riziko (je také) = pravděpodobnost uplatnění nebezpečí + emoce</a:t>
            </a:r>
          </a:p>
          <a:p>
            <a:pPr lvl="1"/>
            <a:r>
              <a:rPr lang="cs-CZ" sz="2800" dirty="0"/>
              <a:t>veřejnost ví velmi málo o pravděpodobnosti a nadhodnocuje její význam</a:t>
            </a:r>
            <a:endParaRPr lang="cs-CZ" sz="2800" dirty="0">
              <a:cs typeface="Calibri"/>
            </a:endParaRPr>
          </a:p>
          <a:p>
            <a:pPr lvl="1"/>
            <a:r>
              <a:rPr lang="cs-CZ" sz="2800" dirty="0"/>
              <a:t>odborníci vědí (většinou) velmi málo o emocích; odborníci si proto musí plně uvědomit, že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emoce jsou měřitelné stejně, jako pravděpodobnost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emoce lze ovlivňovat, stejně jako lze ovlivňovat pravděpodobnost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emoce jsou legitimní součástí rizika</a:t>
            </a:r>
            <a:endParaRPr lang="cs-CZ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596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zdravotních rizik (</a:t>
            </a:r>
            <a:r>
              <a:rPr lang="en-GB" dirty="0"/>
              <a:t>Risk Assessment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anose="020F0302020204030204"/>
              <a:buChar char="•"/>
            </a:pPr>
            <a:r>
              <a:rPr lang="cs-CZ" dirty="0"/>
              <a:t>Centrem pozornosti je člověk!</a:t>
            </a:r>
          </a:p>
          <a:p>
            <a:pPr marL="514350" indent="-514350">
              <a:buAutoNum type="arabicPeriod"/>
            </a:pPr>
            <a:r>
              <a:rPr lang="cs-CZ" dirty="0"/>
              <a:t>Identifikace nebezpečí: může agens </a:t>
            </a:r>
            <a:r>
              <a:rPr lang="cs-CZ" i="1" dirty="0"/>
              <a:t>(též činitel, aktivní původce)</a:t>
            </a:r>
            <a:r>
              <a:rPr lang="cs-CZ" dirty="0"/>
              <a:t> poškodit zdraví?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Vztah dávka – účinek: jaký je numerický vztah mezi velikostí expozice a následkem na zdraví?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Hodnocení expozice: jak významný je kontakt jedince/populace s agens?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Charakterizace rizika: lze potvrdit předpoklad nepříznivého účinku agens na zdraví?</a:t>
            </a:r>
          </a:p>
        </p:txBody>
      </p:sp>
    </p:spTree>
    <p:extLst>
      <p:ext uri="{BB962C8B-B14F-4D97-AF65-F5344CB8AC3E}">
        <p14:creationId xmlns:p14="http://schemas.microsoft.com/office/powerpoint/2010/main" val="3959593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nebezpečí </a:t>
            </a:r>
            <a:r>
              <a:rPr lang="cs-CZ" sz="3200" dirty="0"/>
              <a:t>(podrobněji ve cvičeních)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cs-CZ" dirty="0"/>
              <a:t>Biologická agens</a:t>
            </a:r>
          </a:p>
          <a:p>
            <a:pPr lvl="1"/>
            <a:r>
              <a:rPr lang="cs-CZ" dirty="0"/>
              <a:t>Patogenní mikroorganismy (viz epidemiologická část)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Nepatogenní mikroorganismy mající vztah ke zdraví</a:t>
            </a:r>
            <a:endParaRPr lang="cs-CZ" dirty="0">
              <a:cs typeface="Calibri"/>
            </a:endParaRPr>
          </a:p>
          <a:p>
            <a:pPr lvl="2"/>
            <a:r>
              <a:rPr lang="cs-CZ" dirty="0"/>
              <a:t>Toxiny jako vedlejší produkty činnosti </a:t>
            </a:r>
            <a:r>
              <a:rPr lang="cs-CZ" dirty="0" err="1"/>
              <a:t>dekompozitorní</a:t>
            </a:r>
            <a:r>
              <a:rPr lang="cs-CZ" dirty="0"/>
              <a:t> a primárně nepatogenní mikroflóry (plísně a aflatoxiny)</a:t>
            </a:r>
            <a:endParaRPr lang="cs-CZ" dirty="0">
              <a:cs typeface="Calibri"/>
            </a:endParaRPr>
          </a:p>
          <a:p>
            <a:r>
              <a:rPr lang="cs-CZ" dirty="0"/>
              <a:t>Chemické látky</a:t>
            </a:r>
            <a:endParaRPr lang="cs-CZ" dirty="0">
              <a:cs typeface="Calibri"/>
            </a:endParaRPr>
          </a:p>
          <a:p>
            <a:pPr lvl="1"/>
            <a:r>
              <a:rPr lang="cs-CZ" sz="2800" dirty="0"/>
              <a:t>Účinky Iritační, toxické</a:t>
            </a:r>
            <a:r>
              <a:rPr lang="cs-CZ" sz="2800" dirty="0">
                <a:cs typeface="Calibri"/>
              </a:rPr>
              <a:t>, mutagenní, teratogenní a karcinogenní</a:t>
            </a:r>
            <a:endParaRPr lang="cs-CZ" sz="2800" dirty="0"/>
          </a:p>
          <a:p>
            <a:r>
              <a:rPr lang="cs-CZ" dirty="0"/>
              <a:t>Fyzikální faktory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Hluk, vibrace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Neionizující a ionizující záření: Zvláštnosti terapeutického využití: poměr prospěchu a rizika</a:t>
            </a:r>
            <a:endParaRPr lang="cs-CZ" dirty="0">
              <a:cs typeface="Calibri"/>
            </a:endParaRPr>
          </a:p>
          <a:p>
            <a:pPr lvl="1"/>
            <a:r>
              <a:rPr lang="cs-CZ" dirty="0"/>
              <a:t>Mikroklima, jednostranná zátěž svalových skupin aj.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090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závislostí účinků na dávce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Agens působící </a:t>
            </a:r>
            <a:r>
              <a:rPr lang="cs-CZ" b="1" dirty="0"/>
              <a:t>deterministicky</a:t>
            </a:r>
            <a:r>
              <a:rPr lang="cs-CZ" dirty="0"/>
              <a:t>: velikost účinku závisí na dávce</a:t>
            </a:r>
          </a:p>
          <a:p>
            <a:pPr lvl="1"/>
            <a:r>
              <a:rPr lang="cs-CZ" dirty="0"/>
              <a:t>U infekcí jako </a:t>
            </a:r>
            <a:r>
              <a:rPr lang="cs-CZ" b="1" dirty="0"/>
              <a:t>minimální infekční dávka</a:t>
            </a:r>
          </a:p>
          <a:p>
            <a:pPr lvl="1"/>
            <a:r>
              <a:rPr lang="cs-CZ" dirty="0"/>
              <a:t>Mnoho chemických látek</a:t>
            </a:r>
          </a:p>
          <a:p>
            <a:pPr lvl="1"/>
            <a:r>
              <a:rPr lang="cs-CZ" b="1" i="1" dirty="0"/>
              <a:t>Vysoké dávky ionizujícího záření vedoucí k buněčné smrti</a:t>
            </a:r>
          </a:p>
          <a:p>
            <a:r>
              <a:rPr lang="cs-CZ" dirty="0"/>
              <a:t>Agens působící </a:t>
            </a:r>
            <a:r>
              <a:rPr lang="cs-CZ" b="1" dirty="0"/>
              <a:t>stochasticky: </a:t>
            </a:r>
            <a:r>
              <a:rPr lang="cs-CZ" dirty="0"/>
              <a:t>nepříznivý účinek na zdraví je projevem náhody; jedno onemocnění na tisíc lidí, milión lidí, 10 miliónů lidí?</a:t>
            </a:r>
          </a:p>
          <a:p>
            <a:pPr lvl="1"/>
            <a:r>
              <a:rPr lang="cs-CZ" dirty="0"/>
              <a:t>Chemické látky s karcinogenním nebo teratogenním účinkem</a:t>
            </a:r>
          </a:p>
          <a:p>
            <a:pPr lvl="1"/>
            <a:r>
              <a:rPr lang="cs-CZ" b="1" i="1" dirty="0"/>
              <a:t>Nízké dávky ionizujícího záření vedoucí k poškození genomu buňky</a:t>
            </a:r>
          </a:p>
        </p:txBody>
      </p:sp>
    </p:spTree>
    <p:extLst>
      <p:ext uri="{BB962C8B-B14F-4D97-AF65-F5344CB8AC3E}">
        <p14:creationId xmlns:p14="http://schemas.microsoft.com/office/powerpoint/2010/main" val="143691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D5A20-DB71-48BC-8966-D5F8B3CD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– metody zjišťování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2AD143-8D27-4B43-8310-7BA31FFBD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Nepřímé metody</a:t>
            </a:r>
          </a:p>
          <a:p>
            <a:pPr marL="914400" lvl="1" indent="-457200">
              <a:buAutoNum type="arabicPeriod"/>
            </a:pPr>
            <a:r>
              <a:rPr lang="cs-CZ" dirty="0"/>
              <a:t>Monitorování prostředí: množství agens v matrici (</a:t>
            </a:r>
            <a:r>
              <a:rPr lang="cs-CZ" dirty="0" err="1"/>
              <a:t>ovduší</a:t>
            </a:r>
            <a:r>
              <a:rPr lang="cs-CZ" dirty="0"/>
              <a:t>, voda, půda) násobená průměrným příjmem matrice exponovanými osobami</a:t>
            </a:r>
          </a:p>
          <a:p>
            <a:pPr lvl="2"/>
            <a:r>
              <a:rPr lang="cs-CZ" dirty="0"/>
              <a:t>Nepřesnost! Interindividuální rozdíly jsou značné!</a:t>
            </a:r>
          </a:p>
          <a:p>
            <a:pPr marL="914400" lvl="1" indent="-457200">
              <a:buAutoNum type="arabicPeriod"/>
            </a:pPr>
            <a:r>
              <a:rPr lang="cs-CZ" dirty="0"/>
              <a:t>Expoziční scénář nebo dotazníková šetření: hrubý odhad expozice lze konkretizovat, nejčastěji na dobře definované populační skupině (typicky žáci školy, příslušníci armády...)</a:t>
            </a:r>
          </a:p>
          <a:p>
            <a:pPr marL="914400" lvl="1" indent="-45720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22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DDAF1-54A0-4371-BCE1-8CB56BC3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 expozice – metody zjišťování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E46E3D-B06D-4919-9161-568087B52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3200" dirty="0"/>
              <a:t>Přímé metody</a:t>
            </a:r>
          </a:p>
          <a:p>
            <a:pPr lvl="1"/>
            <a:r>
              <a:rPr lang="cs-CZ" sz="2800" dirty="0">
                <a:cs typeface="Calibri"/>
              </a:rPr>
              <a:t>Mají přednost, ale jsou obecně hůře dostupné</a:t>
            </a:r>
          </a:p>
          <a:p>
            <a:pPr lvl="1"/>
            <a:r>
              <a:rPr lang="cs-CZ" sz="2800" dirty="0"/>
              <a:t>Osobní monitoring: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24 hodinový re-call</a:t>
            </a:r>
            <a:r>
              <a:rPr lang="cs-CZ" sz="2400" dirty="0">
                <a:cs typeface="Calibri"/>
              </a:rPr>
              <a:t>, </a:t>
            </a:r>
            <a:r>
              <a:rPr lang="cs-CZ" sz="2400" dirty="0"/>
              <a:t>metoda dvojitých porcí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Osobní dozimetrie - pracovníci ve zdravotnictví</a:t>
            </a:r>
            <a:endParaRPr lang="cs-CZ" sz="2400" dirty="0">
              <a:cs typeface="Calibri"/>
            </a:endParaRPr>
          </a:p>
          <a:p>
            <a:pPr lvl="1"/>
            <a:r>
              <a:rPr lang="cs-CZ" sz="2800" dirty="0"/>
              <a:t>Biologický monitoring</a:t>
            </a:r>
            <a:endParaRPr lang="cs-CZ" sz="2800" dirty="0">
              <a:cs typeface="Calibri"/>
            </a:endParaRPr>
          </a:p>
          <a:p>
            <a:pPr lvl="2"/>
            <a:r>
              <a:rPr lang="cs-CZ" sz="2400" dirty="0"/>
              <a:t>Biomarkery expozice (stanovení DNA </a:t>
            </a:r>
            <a:r>
              <a:rPr lang="cs-CZ" sz="2400" dirty="0" err="1"/>
              <a:t>adduktů</a:t>
            </a:r>
            <a:r>
              <a:rPr lang="cs-CZ" sz="2400" dirty="0"/>
              <a:t> </a:t>
            </a:r>
            <a:r>
              <a:rPr lang="cs-CZ" sz="2400" dirty="0" err="1"/>
              <a:t>genotoxikologicky</a:t>
            </a:r>
            <a:r>
              <a:rPr lang="cs-CZ" sz="2400" dirty="0"/>
              <a:t>)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Biomarkery účinku (měřitelné patofyziologické změny orgánů)</a:t>
            </a:r>
            <a:endParaRPr lang="cs-CZ" sz="2400" dirty="0">
              <a:cs typeface="Calibri"/>
            </a:endParaRPr>
          </a:p>
          <a:p>
            <a:pPr lvl="2"/>
            <a:r>
              <a:rPr lang="cs-CZ" sz="2400" dirty="0"/>
              <a:t>Biomarkery vnímavosti (měřitelná náchylnost k poruše zdraví)</a:t>
            </a:r>
            <a:endParaRPr lang="cs-CZ" sz="2400" dirty="0">
              <a:cs typeface="Calibri"/>
            </a:endParaRPr>
          </a:p>
        </p:txBody>
      </p:sp>
      <p:pic>
        <p:nvPicPr>
          <p:cNvPr id="4" name="Obrázek 4" descr="File:&lt;strong&gt;Dosimeter&lt;/strong&gt;.png - Wikimedia Commons">
            <a:extLst>
              <a:ext uri="{FF2B5EF4-FFF2-40B4-BE49-F238E27FC236}">
                <a16:creationId xmlns:a16="http://schemas.microsoft.com/office/drawing/2014/main" id="{3146F334-8C5B-4221-A16B-484552F93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75" y="45694"/>
            <a:ext cx="1483372" cy="3732446"/>
          </a:xfrm>
          <a:prstGeom prst="rect">
            <a:avLst/>
          </a:prstGeom>
        </p:spPr>
      </p:pic>
      <p:sp>
        <p:nvSpPr>
          <p:cNvPr id="6" name="Šipka: pětiúhelník 5">
            <a:extLst>
              <a:ext uri="{FF2B5EF4-FFF2-40B4-BE49-F238E27FC236}">
                <a16:creationId xmlns:a16="http://schemas.microsoft.com/office/drawing/2014/main" id="{9CB4235D-AB92-403E-BB82-FF74AEF02650}"/>
              </a:ext>
            </a:extLst>
          </p:cNvPr>
          <p:cNvSpPr/>
          <p:nvPr/>
        </p:nvSpPr>
        <p:spPr>
          <a:xfrm rot="-1620000">
            <a:off x="7696200" y="2600325"/>
            <a:ext cx="2244881" cy="48418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403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671</Words>
  <Application>Microsoft Office PowerPoint</Application>
  <PresentationFormat>Širokoúhlá obrazovka</PresentationFormat>
  <Paragraphs>85</Paragraphs>
  <Slides>12</Slides>
  <Notes>3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Hodnocení zdravotních rizik</vt:lpstr>
      <vt:lpstr>Nebezpečí vs. riziko</vt:lpstr>
      <vt:lpstr>Pravděpodobnost</vt:lpstr>
      <vt:lpstr>Úskalí při zvažování rizik</vt:lpstr>
      <vt:lpstr>Hodnocení zdravotních rizik (Risk Assessment)</vt:lpstr>
      <vt:lpstr>Typy nebezpečí (podrobněji ve cvičeních)</vt:lpstr>
      <vt:lpstr>Typy závislostí účinků na dávce</vt:lpstr>
      <vt:lpstr>Hodnocení expozice – metody zjišťování</vt:lpstr>
      <vt:lpstr>Hodnocení expozice – metody zjišťování</vt:lpstr>
      <vt:lpstr>Charakterizace rizika</vt:lpstr>
      <vt:lpstr>U. S. EPA, shrnutí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prevence Hodnocení zdravotních rizik</dc:title>
  <dc:creator/>
  <cp:lastModifiedBy/>
  <cp:revision>88</cp:revision>
  <dcterms:modified xsi:type="dcterms:W3CDTF">2021-03-04T13:18:50Z</dcterms:modified>
</cp:coreProperties>
</file>