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1" r:id="rId3"/>
    <p:sldId id="264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9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2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75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442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487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3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8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13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5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5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96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0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4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14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3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13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084313B-C03D-4981-9786-879159A60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9190B9-52DD-45DC-BE21-AACE88FEC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1EE260A-12FB-4D71-A318-71BED7FF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52EC39A-8D44-4CEF-820F-A442CFA42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D010773-529F-4A3D-A0AB-E7CE12DC6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7582733-2D5B-4103-A63C-0D0D81780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D073C2A-0E86-458E-88D4-27124FDAD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01A64F04-7AF7-48B9-A1B0-956BBCEEF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989ABE99-7694-4211-A627-459BE542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254B4214-6F53-497C-8322-9CE8158AA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0E145FF-1D18-4246-A2BA-9F6B4D533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12E451E-151A-4910-BF41-6A040B659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296EFE4-A70C-4388-9A15-3F657B661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E70E22-2691-0465-6047-D38006CBE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855481"/>
            <a:ext cx="7387389" cy="282770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dirty="0" err="1">
                <a:solidFill>
                  <a:schemeClr val="tx2"/>
                </a:solidFill>
              </a:rPr>
              <a:t>Metody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sociálně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geografického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výzkumu</a:t>
            </a:r>
            <a:endParaRPr lang="en-US" sz="3300" dirty="0">
              <a:solidFill>
                <a:schemeClr val="tx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5EBAFC-9388-432A-BCFD-EEA2F410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16DBAA-E76C-2075-2AF6-998ED3CE7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3740726"/>
            <a:ext cx="8182191" cy="20691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Cvičení</a:t>
            </a:r>
            <a:r>
              <a:rPr lang="cs-CZ" dirty="0">
                <a:solidFill>
                  <a:schemeClr val="tx1"/>
                </a:solidFill>
              </a:rPr>
              <a:t> 11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indent="-182880">
              <a:buFont typeface="Wingdings 3" charset="2"/>
              <a:buChar char=""/>
            </a:pPr>
            <a:r>
              <a:rPr lang="en-US" dirty="0">
                <a:solidFill>
                  <a:schemeClr val="tx1"/>
                </a:solidFill>
              </a:rPr>
              <a:t>Jaro 202</a:t>
            </a:r>
            <a:r>
              <a:rPr lang="cs-CZ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  <a:p>
            <a:pPr indent="-182880">
              <a:buFont typeface="Wingdings 3" charset="2"/>
              <a:buChar char=""/>
            </a:pPr>
            <a:r>
              <a:rPr lang="cs-CZ" dirty="0">
                <a:solidFill>
                  <a:schemeClr val="tx1"/>
                </a:solidFill>
              </a:rPr>
              <a:t>Alan Faltýnek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42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2319F-F2DA-2C91-0C88-C82DA697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11.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0C902-502F-EE62-9161-8D58D46B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Četba 2. textu a analýza etických rizik</a:t>
            </a:r>
          </a:p>
          <a:p>
            <a:r>
              <a:rPr lang="cs-CZ" u="sng" dirty="0"/>
              <a:t>Zadání:</a:t>
            </a:r>
            <a:r>
              <a:rPr lang="cs-CZ" dirty="0"/>
              <a:t> Přečtěte si </a:t>
            </a:r>
            <a:r>
              <a:rPr lang="cs-CZ" u="sng" dirty="0">
                <a:solidFill>
                  <a:srgbClr val="0070C0"/>
                </a:solidFill>
              </a:rPr>
              <a:t>Etické směrnice </a:t>
            </a:r>
            <a:r>
              <a:rPr lang="cs-CZ" dirty="0"/>
              <a:t>České asociace pro sociální antropologii a </a:t>
            </a:r>
            <a:r>
              <a:rPr lang="cs-CZ" u="sng" dirty="0">
                <a:solidFill>
                  <a:srgbClr val="0070C0"/>
                </a:solidFill>
              </a:rPr>
              <a:t>Žádost o posouzení projektu Etickou komisí pro výzkum </a:t>
            </a:r>
            <a:r>
              <a:rPr lang="cs-CZ" dirty="0"/>
              <a:t>a </a:t>
            </a:r>
            <a:r>
              <a:rPr lang="cs-CZ" b="1" dirty="0">
                <a:solidFill>
                  <a:srgbClr val="0070C0"/>
                </a:solidFill>
              </a:rPr>
              <a:t>dle vámi zvoleného tématu </a:t>
            </a:r>
            <a:r>
              <a:rPr lang="cs-CZ" dirty="0"/>
              <a:t>a výzkumné otázky potenciální BP </a:t>
            </a:r>
            <a:r>
              <a:rPr lang="cs-CZ" dirty="0">
                <a:solidFill>
                  <a:srgbClr val="0070C0"/>
                </a:solidFill>
              </a:rPr>
              <a:t>zhodnoťte</a:t>
            </a:r>
            <a:r>
              <a:rPr lang="cs-CZ" dirty="0"/>
              <a:t>, které z bodů směrnice se vaší práce mohou týkat. </a:t>
            </a:r>
          </a:p>
          <a:p>
            <a:r>
              <a:rPr lang="cs-CZ" dirty="0"/>
              <a:t>Pokuste se </a:t>
            </a:r>
            <a:r>
              <a:rPr lang="cs-CZ" b="1" dirty="0"/>
              <a:t>identifikovat 2-3 potencionální etická rizika </a:t>
            </a:r>
            <a:r>
              <a:rPr lang="cs-CZ" dirty="0"/>
              <a:t>vaší práce a pokuste se stručně navrhnout opatření, kterými byste tato rizika mohli snížit.</a:t>
            </a:r>
          </a:p>
          <a:p>
            <a:r>
              <a:rPr lang="cs-CZ" dirty="0"/>
              <a:t>Než přejdete k hodnocení etických rizik, ve </a:t>
            </a:r>
            <a:r>
              <a:rPr lang="cs-CZ" b="1" dirty="0"/>
              <a:t>3-4 větách uveďte, čeho se váš výzkum týká </a:t>
            </a:r>
            <a:r>
              <a:rPr lang="cs-CZ" dirty="0"/>
              <a:t>a s kým/kde ho budete realizovat.</a:t>
            </a:r>
          </a:p>
          <a:p>
            <a:r>
              <a:rPr lang="cs-CZ" u="sng" dirty="0"/>
              <a:t>Doporučená forma odevzdání:</a:t>
            </a:r>
            <a:r>
              <a:rPr lang="cs-CZ" dirty="0"/>
              <a:t> textový soubor (Zadání, vypracování, závěr)</a:t>
            </a:r>
          </a:p>
          <a:p>
            <a:r>
              <a:rPr lang="cs-CZ" u="sng" dirty="0"/>
              <a:t>Doporučená délka:</a:t>
            </a:r>
            <a:r>
              <a:rPr lang="cs-CZ" dirty="0"/>
              <a:t> 2 000 znaků včetně mezer</a:t>
            </a:r>
          </a:p>
          <a:p>
            <a:r>
              <a:rPr lang="cs-CZ" dirty="0" err="1"/>
              <a:t>Deadline</a:t>
            </a:r>
            <a:r>
              <a:rPr lang="cs-CZ" dirty="0"/>
              <a:t>: pondělní skupiny do 11. 5. 2025 (23:59), úterní skupiny do 12.5.2025</a:t>
            </a:r>
          </a:p>
        </p:txBody>
      </p:sp>
    </p:spTree>
    <p:extLst>
      <p:ext uri="{BB962C8B-B14F-4D97-AF65-F5344CB8AC3E}">
        <p14:creationId xmlns:p14="http://schemas.microsoft.com/office/powerpoint/2010/main" val="123057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5D28F-157E-7462-6C31-C13D9CA40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11.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F4EC35-940C-E829-6BD0-052C7FC19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Vycházejte ze svých dosavadních cvičeních:</a:t>
            </a:r>
          </a:p>
          <a:p>
            <a:r>
              <a:rPr lang="cs-CZ" dirty="0"/>
              <a:t>Výběr VO (pracujte s touto konkrétní otázkou, rozšířením tématu výzkumu se vám zvýší i problematika možných etických rizik)</a:t>
            </a:r>
          </a:p>
          <a:p>
            <a:r>
              <a:rPr lang="cs-CZ" dirty="0"/>
              <a:t>V protokolu uveďte:</a:t>
            </a:r>
          </a:p>
          <a:p>
            <a:pPr lvl="1"/>
            <a:r>
              <a:rPr lang="cs-CZ" dirty="0"/>
              <a:t>Úvod – proč je etika výzkumu důležitá</a:t>
            </a:r>
          </a:p>
          <a:p>
            <a:pPr lvl="1"/>
            <a:r>
              <a:rPr lang="cs-CZ" dirty="0"/>
              <a:t>Vlastní vypracování – vhodná forma! Použijte klidně tabulky, bodové seřazení, odstavce, musí to být zřetelné a srozumitelné</a:t>
            </a:r>
          </a:p>
          <a:p>
            <a:pPr lvl="1"/>
            <a:r>
              <a:rPr lang="cs-CZ" dirty="0"/>
              <a:t>Závěr – zhodnocení vašich výsledků v kontextu etiky, tzn. v čem všem by mohl být váš výzkum eticky nepřijatelný</a:t>
            </a:r>
          </a:p>
        </p:txBody>
      </p:sp>
    </p:spTree>
    <p:extLst>
      <p:ext uri="{BB962C8B-B14F-4D97-AF65-F5344CB8AC3E}">
        <p14:creationId xmlns:p14="http://schemas.microsoft.com/office/powerpoint/2010/main" val="30730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3A59-ACB0-44CB-2354-4CFB8C53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2FE762-278D-CE7E-4C31-2B3548896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373" y="2363821"/>
            <a:ext cx="8815983" cy="4494179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Respekt k důstojnosti, soukromí a zájmům účastníku výzkumu</a:t>
            </a:r>
          </a:p>
          <a:p>
            <a:pPr lvl="1"/>
            <a:r>
              <a:rPr lang="cs-CZ" sz="2000" dirty="0"/>
              <a:t>Anonymita</a:t>
            </a:r>
          </a:p>
          <a:p>
            <a:pPr lvl="1"/>
            <a:r>
              <a:rPr lang="cs-CZ" sz="2000" dirty="0"/>
              <a:t>Účastníci výzkumu by měli vědět, kdy jsou nahráváni, filmováni, fotografováni</a:t>
            </a:r>
          </a:p>
          <a:p>
            <a:r>
              <a:rPr lang="cs-CZ" sz="2400" dirty="0"/>
              <a:t>Informování o výzkumu</a:t>
            </a:r>
          </a:p>
          <a:p>
            <a:pPr lvl="1"/>
            <a:r>
              <a:rPr lang="cs-CZ" sz="2000" dirty="0"/>
              <a:t>Výzkumník by měl lidem, s nimiž pracuje, v jim srozumitelném jazyce a termínech vysvětlit, čeho se daný výzkum týká, proč jej dělá a kdo je jeho zadavatelem, případně kdo jej finančně podporuje</a:t>
            </a:r>
          </a:p>
          <a:p>
            <a:pPr lvl="1"/>
            <a:r>
              <a:rPr lang="cs-CZ" sz="2000" dirty="0"/>
              <a:t>Členové a členky asociace by měli respektovat jejich svobodné právo se výzkumu neúčastnit</a:t>
            </a:r>
          </a:p>
          <a:p>
            <a:r>
              <a:rPr lang="cs-CZ" sz="2400" dirty="0"/>
              <a:t>Ochrana důvěrných informací</a:t>
            </a:r>
          </a:p>
          <a:p>
            <a:pPr lvl="1"/>
            <a:r>
              <a:rPr lang="cs-CZ" sz="2000" dirty="0"/>
              <a:t>Výzkumníci nakládají s osobními údaji v souladu s platnou legislativou. Poskytovatel a zadavatel by neměl mít k dispozici osobní údaje a důvěrné informace účastníků výzkumu</a:t>
            </a:r>
          </a:p>
          <a:p>
            <a:pPr lvl="1"/>
            <a:r>
              <a:rPr lang="cs-CZ" sz="2000" dirty="0"/>
              <a:t>V některých politických, sociálních a kulturních kontextech mohou být specifické zdroje finanční podpory předmětem sporu</a:t>
            </a:r>
          </a:p>
        </p:txBody>
      </p:sp>
    </p:spTree>
    <p:extLst>
      <p:ext uri="{BB962C8B-B14F-4D97-AF65-F5344CB8AC3E}">
        <p14:creationId xmlns:p14="http://schemas.microsoft.com/office/powerpoint/2010/main" val="99112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65A01-7E94-F8EE-1400-421C068D1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E0359-8418-DC20-43A3-BCE059422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/>
              <a:t>Zveřejňování výsledků a vztah k cizím pracím</a:t>
            </a:r>
          </a:p>
          <a:p>
            <a:pPr lvl="1"/>
            <a:r>
              <a:rPr lang="cs-CZ" sz="1900" dirty="0"/>
              <a:t>Členové a členky záměrně nezkreslují výsledky svého výzkumu nebo práci ostatních</a:t>
            </a:r>
          </a:p>
          <a:p>
            <a:pPr lvl="1"/>
            <a:r>
              <a:rPr lang="cs-CZ" sz="1900" dirty="0"/>
              <a:t>Členové a členky neprezentují práci ostatních jako vlastní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400" dirty="0"/>
              <a:t>!!POZOR NA PLAGIÁTORSTVÍ!!</a:t>
            </a:r>
          </a:p>
          <a:p>
            <a:r>
              <a:rPr lang="cs-CZ" sz="2200" dirty="0"/>
              <a:t>Jak se pozná </a:t>
            </a:r>
            <a:r>
              <a:rPr lang="cs-CZ" sz="2200" dirty="0" err="1"/>
              <a:t>plagiarismus</a:t>
            </a:r>
            <a:r>
              <a:rPr lang="cs-CZ" sz="2200" dirty="0"/>
              <a:t>?</a:t>
            </a:r>
          </a:p>
          <a:p>
            <a:pPr lvl="1"/>
            <a:r>
              <a:rPr lang="cs-CZ" sz="1900" dirty="0"/>
              <a:t>Obecně můžeme </a:t>
            </a:r>
            <a:r>
              <a:rPr lang="cs-CZ" sz="1900" dirty="0" err="1"/>
              <a:t>plagiarismus</a:t>
            </a:r>
            <a:r>
              <a:rPr lang="cs-CZ" sz="1900" dirty="0"/>
              <a:t> definovat jako nepřiznané použití práce druhých jako by to byla naše vlastní práce</a:t>
            </a:r>
          </a:p>
        </p:txBody>
      </p:sp>
    </p:spTree>
    <p:extLst>
      <p:ext uri="{BB962C8B-B14F-4D97-AF65-F5344CB8AC3E}">
        <p14:creationId xmlns:p14="http://schemas.microsoft.com/office/powerpoint/2010/main" val="188276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3436D-CBF0-5226-D80A-AEE9BFB7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06E10-8CE0-D297-5E18-8C6A7DE24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případě jakýchkoliv nejasností mne neváhejte kontaktovat</a:t>
            </a:r>
          </a:p>
          <a:p>
            <a:endParaRPr lang="cs-CZ" dirty="0"/>
          </a:p>
          <a:p>
            <a:r>
              <a:rPr lang="cs-CZ" dirty="0"/>
              <a:t>Dbejte na odevzdání posledního cvičení! Poté se již budou přidělovat zápočty (pro zápočet musíte mít mj. všechna cvičení odevzdaná)</a:t>
            </a:r>
          </a:p>
        </p:txBody>
      </p:sp>
    </p:spTree>
    <p:extLst>
      <p:ext uri="{BB962C8B-B14F-4D97-AF65-F5344CB8AC3E}">
        <p14:creationId xmlns:p14="http://schemas.microsoft.com/office/powerpoint/2010/main" val="1361589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313</TotalTime>
  <Words>446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Metody sociálně geografického výzkumu</vt:lpstr>
      <vt:lpstr>Zadání 11. cvičení</vt:lpstr>
      <vt:lpstr>Zadání 11. cvičení</vt:lpstr>
      <vt:lpstr>Etické zásady</vt:lpstr>
      <vt:lpstr>Etické zásady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</dc:title>
  <dc:creator>Eva Kašparová</dc:creator>
  <cp:lastModifiedBy>Alan Faltynek</cp:lastModifiedBy>
  <cp:revision>42</cp:revision>
  <dcterms:created xsi:type="dcterms:W3CDTF">2023-02-12T14:01:02Z</dcterms:created>
  <dcterms:modified xsi:type="dcterms:W3CDTF">2025-05-05T06:35:53Z</dcterms:modified>
</cp:coreProperties>
</file>