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sldIdLst>
    <p:sldId id="298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19" r:id="rId34"/>
    <p:sldId id="264" r:id="rId35"/>
    <p:sldId id="258" r:id="rId36"/>
    <p:sldId id="259" r:id="rId37"/>
    <p:sldId id="263" r:id="rId38"/>
    <p:sldId id="261" r:id="rId39"/>
    <p:sldId id="262" r:id="rId40"/>
    <p:sldId id="265" r:id="rId41"/>
    <p:sldId id="266" r:id="rId42"/>
    <p:sldId id="275" r:id="rId43"/>
    <p:sldId id="276" r:id="rId44"/>
    <p:sldId id="277" r:id="rId45"/>
    <p:sldId id="278" r:id="rId46"/>
    <p:sldId id="279" r:id="rId47"/>
    <p:sldId id="280" r:id="rId48"/>
    <p:sldId id="281" r:id="rId49"/>
    <p:sldId id="282" r:id="rId50"/>
    <p:sldId id="283" r:id="rId51"/>
    <p:sldId id="284" r:id="rId52"/>
    <p:sldId id="285" r:id="rId53"/>
    <p:sldId id="286" r:id="rId54"/>
    <p:sldId id="287" r:id="rId55"/>
    <p:sldId id="288" r:id="rId56"/>
    <p:sldId id="289" r:id="rId57"/>
    <p:sldId id="290" r:id="rId58"/>
    <p:sldId id="291" r:id="rId59"/>
    <p:sldId id="292" r:id="rId60"/>
    <p:sldId id="293" r:id="rId61"/>
    <p:sldId id="294" r:id="rId62"/>
    <p:sldId id="295" r:id="rId63"/>
    <p:sldId id="296" r:id="rId64"/>
    <p:sldId id="297" r:id="rId6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03F04F6-0521-4AEC-B12C-F20AD54030FF}" type="datetimeFigureOut">
              <a:rPr lang="cs-CZ"/>
              <a:pPr>
                <a:defRPr/>
              </a:pPr>
              <a:t>29.11.2010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8096AB7-7AD3-443D-AD7D-CCD6ABA7CC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3686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E13888-1A0A-4115-A1F8-D406414B9353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7065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08383C-E637-4176-B334-9CA9FD7438C9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6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DA9405C-36A3-41E6-87DC-6303B79A2C9E}" type="datetimeFigureOut">
              <a:rPr lang="cs-CZ"/>
              <a:pPr>
                <a:defRPr/>
              </a:pPr>
              <a:t>29.11.2010</a:t>
            </a:fld>
            <a:endParaRPr lang="cs-CZ"/>
          </a:p>
        </p:txBody>
      </p:sp>
      <p:sp>
        <p:nvSpPr>
          <p:cNvPr id="7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8B990BD-6C05-4918-8F8A-753175E3AAB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879C8-F9E1-491C-8EFF-D344DDF13011}" type="datetimeFigureOut">
              <a:rPr lang="cs-CZ"/>
              <a:pPr>
                <a:defRPr/>
              </a:pPr>
              <a:t>29.11.2010</a:t>
            </a:fld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FCEA9-F161-4DF2-B926-89D74A87BF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0770E5B-9B7C-4549-803E-8329D06D1CDE}" type="datetimeFigureOut">
              <a:rPr lang="cs-CZ"/>
              <a:pPr>
                <a:defRPr/>
              </a:pPr>
              <a:t>29.11.2010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BC8C0C1-AEC2-43EC-B1D4-F35BB11F61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D15A8-B897-4B35-9FCF-0EA038C9CA03}" type="datetimeFigureOut">
              <a:rPr lang="cs-CZ"/>
              <a:pPr>
                <a:defRPr/>
              </a:pPr>
              <a:t>29.11.2010</a:t>
            </a:fld>
            <a:endParaRPr lang="cs-CZ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D011F-4045-4078-8850-AE978C9795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CDB14C7-3474-4844-8A01-5249001ADAEA}" type="datetimeFigureOut">
              <a:rPr lang="cs-CZ"/>
              <a:pPr>
                <a:defRPr/>
              </a:pPr>
              <a:t>29.11.2010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F7F32E2-EDE9-4583-8A41-9014441040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6600A-11A5-4A46-B172-20A1E4BA1567}" type="datetimeFigureOut">
              <a:rPr lang="cs-CZ"/>
              <a:pPr>
                <a:defRPr/>
              </a:pPr>
              <a:t>29.11.2010</a:t>
            </a:fld>
            <a:endParaRPr lang="cs-CZ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AFEF0-33B9-4355-8D49-D07EA7BD71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DB0C3-4E7C-40A7-8A24-57668C0F23FC}" type="datetimeFigureOut">
              <a:rPr lang="cs-CZ"/>
              <a:pPr>
                <a:defRPr/>
              </a:pPr>
              <a:t>29.11.2010</a:t>
            </a:fld>
            <a:endParaRPr lang="cs-CZ"/>
          </a:p>
        </p:txBody>
      </p:sp>
      <p:sp>
        <p:nvSpPr>
          <p:cNvPr id="8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CB652-C1B0-4459-8523-1C8A0A18D3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966D5-A87E-454F-954E-9767A1CFA3D8}" type="datetimeFigureOut">
              <a:rPr lang="cs-CZ"/>
              <a:pPr>
                <a:defRPr/>
              </a:pPr>
              <a:t>29.11.2010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1E9BC-AB7C-4CDF-9973-5C60774682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C3D73-12A2-4E3E-946B-1E50F7055A93}" type="datetimeFigureOut">
              <a:rPr lang="cs-CZ"/>
              <a:pPr>
                <a:defRPr/>
              </a:pPr>
              <a:t>29.11.2010</a:t>
            </a:fld>
            <a:endParaRPr lang="cs-CZ"/>
          </a:p>
        </p:txBody>
      </p:sp>
      <p:sp>
        <p:nvSpPr>
          <p:cNvPr id="3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D1C06-2D62-4B6F-9C44-83D5D66FFC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BA733-7AA8-49B8-8F64-DAF5C0520473}" type="datetimeFigureOut">
              <a:rPr lang="cs-CZ"/>
              <a:pPr>
                <a:defRPr/>
              </a:pPr>
              <a:t>29.11.2010</a:t>
            </a:fld>
            <a:endParaRPr lang="cs-CZ"/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1B1B6-E519-49E2-AE64-2357A58414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7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C64C3E-D641-4B63-8DC7-546C24654A4B}" type="datetimeFigureOut">
              <a:rPr lang="cs-CZ"/>
              <a:pPr>
                <a:defRPr/>
              </a:pPr>
              <a:t>29.11.2010</a:t>
            </a:fld>
            <a:endParaRPr lang="cs-CZ"/>
          </a:p>
        </p:txBody>
      </p:sp>
      <p:sp>
        <p:nvSpPr>
          <p:cNvPr id="8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7E4736-2163-4521-BECF-9808D06B14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30" name="Zástupný symbol pro text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74F4043-94D5-4E1D-8306-1C03A5F54DA7}" type="datetimeFigureOut">
              <a:rPr lang="cs-CZ"/>
              <a:pPr>
                <a:defRPr/>
              </a:pPr>
              <a:t>29.11.2010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D128A5C-9510-4F27-99CC-1F7265A843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7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Křesťanství</a:t>
            </a:r>
            <a:endParaRPr lang="cs-CZ" dirty="0"/>
          </a:p>
        </p:txBody>
      </p:sp>
      <p:sp>
        <p:nvSpPr>
          <p:cNvPr id="14338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Původ - </a:t>
            </a:r>
            <a:r>
              <a:rPr lang="cs-CZ" sz="2000" smtClean="0"/>
              <a:t>z Judaismu na počátku našeho letopočtu; nejprve pronásledováno, poté uznáno za hlavní náboženství Říma; 1054 rozdělení na římskokatolickou a ortodoxní církev</a:t>
            </a:r>
          </a:p>
          <a:p>
            <a:r>
              <a:rPr lang="cs-CZ" smtClean="0"/>
              <a:t>Kniha - </a:t>
            </a:r>
            <a:r>
              <a:rPr lang="cs-CZ" sz="2000" smtClean="0"/>
              <a:t>Bible = soubor knih složený ze starého (uznávají ho i židé, je to vlastně historie jejich národa) a nového zákona </a:t>
            </a:r>
          </a:p>
        </p:txBody>
      </p:sp>
      <p:pic>
        <p:nvPicPr>
          <p:cNvPr id="14339" name="Picture 2" descr="C:\Users\Martin\Desktop\skola\obrazky na prezentacku\bibl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188" y="3714750"/>
            <a:ext cx="1928812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Hinduismus</a:t>
            </a:r>
            <a:endParaRPr lang="cs-CZ" dirty="0"/>
          </a:p>
        </p:txBody>
      </p:sp>
      <p:sp>
        <p:nvSpPr>
          <p:cNvPr id="2355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Kniha - </a:t>
            </a:r>
            <a:r>
              <a:rPr lang="cs-CZ" sz="2000" smtClean="0"/>
              <a:t>jsou 2 - Šruti(co bylo slyšeno) je božského původu, sbírka prastarých védských hymnů(nejstarší a nejposvátnější je Rgvéda) 			       - Smrti(co bylo zapamatováno) je lidského původu, soubor různých příběhů(Rámajána, Mahábharáta)</a:t>
            </a:r>
          </a:p>
          <a:p>
            <a:endParaRPr lang="cs-CZ" sz="2000" smtClean="0"/>
          </a:p>
        </p:txBody>
      </p:sp>
      <p:pic>
        <p:nvPicPr>
          <p:cNvPr id="23555" name="Picture 2" descr="C:\Users\Martin\Desktop\skola\obrazky na prezentacku\Rigveda_MS20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500438"/>
            <a:ext cx="371475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3" descr="C:\Users\Martin\Desktop\skola\obrazky na prezentacku\mahábhárá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357563"/>
            <a:ext cx="4643437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Hinduismus</a:t>
            </a:r>
            <a:endParaRPr lang="cs-CZ" dirty="0"/>
          </a:p>
        </p:txBody>
      </p:sp>
      <p:sp>
        <p:nvSpPr>
          <p:cNvPr id="2457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Chrám - </a:t>
            </a:r>
            <a:r>
              <a:rPr lang="cs-CZ" sz="2000" smtClean="0"/>
              <a:t>centrum náboženského života; vždy je zasvěcen některému z bohů(uvnitř je ve speciální místnosti umístěna socha božstva); bohu se přinášejí obětiny; zapaluji se zde svíce, odříkávají se modlitby a každý věřící při odchodu dostane posvěcené jídlo</a:t>
            </a:r>
          </a:p>
          <a:p>
            <a:endParaRPr lang="cs-CZ" smtClean="0"/>
          </a:p>
          <a:p>
            <a:endParaRPr lang="cs-CZ" smtClean="0"/>
          </a:p>
        </p:txBody>
      </p:sp>
      <p:pic>
        <p:nvPicPr>
          <p:cNvPr id="24579" name="Picture 2" descr="C:\Users\Martin\Desktop\skola\obrazky na prezentacku\ind-tawang-chram-buddh-profi-4ae7217fd7423_543x3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660775"/>
            <a:ext cx="5172075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 descr="C:\Users\Martin\Desktop\skola\obrazky na prezentacku\india-temp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3429000"/>
            <a:ext cx="300037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Hinduismus</a:t>
            </a:r>
            <a:endParaRPr lang="cs-CZ" dirty="0"/>
          </a:p>
        </p:txBody>
      </p:sp>
      <p:sp>
        <p:nvSpPr>
          <p:cNvPr id="2560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Obřady,rituály - </a:t>
            </a:r>
            <a:r>
              <a:rPr lang="cs-CZ" sz="2000" smtClean="0"/>
              <a:t>16 obřadů(sanskár),které vyznačují nejvýznamnější události v životě(3 před narozením, pojmenování, udělení posvátné šňůry, svatba, pohřební obřad</a:t>
            </a:r>
          </a:p>
          <a:p>
            <a:r>
              <a:rPr lang="cs-CZ" smtClean="0"/>
              <a:t>Svátky - </a:t>
            </a:r>
            <a:r>
              <a:rPr lang="cs-CZ" sz="2000" smtClean="0"/>
              <a:t>velké množství, nejdůležitější – svátek světel(diválí), dašahrá, sarasvatí, navarátri, poutě na posvátná místa(pohoří Himalájí, hora Kailásu, řeky Indus, Ganga, Jamuna, Gódávrí, Narmada, Sarasvatí, Káverí) </a:t>
            </a:r>
          </a:p>
          <a:p>
            <a:r>
              <a:rPr lang="cs-CZ" smtClean="0"/>
              <a:t>Motlitba - </a:t>
            </a:r>
            <a:r>
              <a:rPr lang="cs-CZ" sz="2000" smtClean="0"/>
              <a:t>jóga,meditace; uctívání v domácnostech mají na starost ženy</a:t>
            </a:r>
          </a:p>
          <a:p>
            <a:endParaRPr lang="cs-CZ" smtClean="0"/>
          </a:p>
        </p:txBody>
      </p:sp>
      <p:pic>
        <p:nvPicPr>
          <p:cNvPr id="25603" name="Picture 2" descr="C:\Users\Martin\Desktop\skola\obrazky na prezentacku\jogin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8" y="4913313"/>
            <a:ext cx="164782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k-SK"/>
              <a:t>Judaizmus</a:t>
            </a:r>
          </a:p>
        </p:txBody>
      </p:sp>
      <p:sp>
        <p:nvSpPr>
          <p:cNvPr id="26626" name="Rectangle 5"/>
          <p:cNvSpPr>
            <a:spLocks noGrp="1" noChangeArrowheads="1"/>
          </p:cNvSpPr>
          <p:nvPr>
            <p:ph idx="1"/>
          </p:nvPr>
        </p:nvSpPr>
        <p:spPr>
          <a:xfrm>
            <a:off x="468313" y="1341438"/>
            <a:ext cx="8229600" cy="53292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k-SK" sz="2400" smtClean="0"/>
              <a:t>Židovské dejiny siahajú 4000 rokov do minulosti</a:t>
            </a:r>
          </a:p>
          <a:p>
            <a:pPr>
              <a:lnSpc>
                <a:spcPct val="80000"/>
              </a:lnSpc>
            </a:pPr>
            <a:r>
              <a:rPr lang="sk-SK" sz="2400" smtClean="0"/>
              <a:t>Izrael – 20% židov, USA – 30%</a:t>
            </a:r>
          </a:p>
          <a:p>
            <a:pPr>
              <a:lnSpc>
                <a:spcPct val="80000"/>
              </a:lnSpc>
            </a:pPr>
            <a:r>
              <a:rPr lang="sk-SK" sz="2400" smtClean="0"/>
              <a:t>Otec národa: Abrahám</a:t>
            </a:r>
          </a:p>
          <a:p>
            <a:pPr>
              <a:lnSpc>
                <a:spcPct val="80000"/>
              </a:lnSpc>
            </a:pPr>
            <a:r>
              <a:rPr lang="sk-SK" sz="2400" b="1" smtClean="0"/>
              <a:t>Mojžiš</a:t>
            </a:r>
            <a:r>
              <a:rPr lang="sk-SK" sz="2400" smtClean="0"/>
              <a:t>: dal tvar a formu náboženskej viere</a:t>
            </a:r>
          </a:p>
          <a:p>
            <a:pPr>
              <a:lnSpc>
                <a:spcPct val="80000"/>
              </a:lnSpc>
            </a:pPr>
            <a:r>
              <a:rPr lang="sk-SK" sz="2400" smtClean="0"/>
              <a:t>             Vyviedol novo zrodený národ z egyptského otroctva až na okraj zasľúbenej zeme- Kenaanu (Palestína) - exodu</a:t>
            </a:r>
          </a:p>
          <a:p>
            <a:pPr>
              <a:lnSpc>
                <a:spcPct val="80000"/>
              </a:lnSpc>
            </a:pPr>
            <a:r>
              <a:rPr lang="sk-SK" sz="2400" b="1" smtClean="0"/>
              <a:t>Tanach</a:t>
            </a:r>
            <a:r>
              <a:rPr lang="sk-SK" sz="2400" smtClean="0"/>
              <a:t> - spísaný v hebrejčine, 39 kníh - ako Starý zákon, ale iné poradie, 3 časti:</a:t>
            </a:r>
          </a:p>
          <a:p>
            <a:pPr>
              <a:lnSpc>
                <a:spcPct val="80000"/>
              </a:lnSpc>
            </a:pPr>
            <a:r>
              <a:rPr lang="sk-SK" sz="2400" b="1" i="1" smtClean="0"/>
              <a:t>Tóra (Zákon):</a:t>
            </a:r>
            <a:r>
              <a:rPr lang="sk-SK" sz="2400" smtClean="0"/>
              <a:t> plán vesmíru, učenie o Bohu, 5 Mojžišových kníh</a:t>
            </a:r>
          </a:p>
          <a:p>
            <a:pPr>
              <a:lnSpc>
                <a:spcPct val="80000"/>
              </a:lnSpc>
            </a:pPr>
            <a:r>
              <a:rPr lang="sk-SK" sz="2400" b="1" i="1" smtClean="0"/>
              <a:t>Proroci (Nevi' im):</a:t>
            </a:r>
            <a:r>
              <a:rPr lang="sk-SK" sz="2400" smtClean="0"/>
              <a:t> 8 kníh, prvé 4 - Raní proroci, historické, zvyšné 4 – Neskorší proroci</a:t>
            </a:r>
          </a:p>
          <a:p>
            <a:pPr>
              <a:lnSpc>
                <a:spcPct val="80000"/>
              </a:lnSpc>
            </a:pPr>
            <a:r>
              <a:rPr lang="sk-SK" sz="2400" b="1" i="1" smtClean="0"/>
              <a:t>Spisy (Ktuvim):</a:t>
            </a:r>
            <a:r>
              <a:rPr lang="sk-SK" sz="2400" smtClean="0"/>
              <a:t> obsahujú i žalmy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ChangeArrowheads="1"/>
          </p:cNvSpPr>
          <p:nvPr/>
        </p:nvSpPr>
        <p:spPr bwMode="auto">
          <a:xfrm>
            <a:off x="468313" y="692150"/>
            <a:ext cx="82804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400" b="1">
                <a:latin typeface="Trebuchet MS" pitchFamily="34" charset="0"/>
              </a:rPr>
              <a:t>Chrám</a:t>
            </a:r>
            <a:r>
              <a:rPr lang="sk-SK" sz="2400">
                <a:latin typeface="Trebuchet MS" pitchFamily="34" charset="0"/>
              </a:rPr>
              <a:t> – Jeruzalem, postavený Šalamúnom, v r. 70 n.l. zborený Rimanmi, uchovávaná Archa úmluvy</a:t>
            </a:r>
          </a:p>
          <a:p>
            <a:r>
              <a:rPr lang="sk-SK" sz="2400" b="1">
                <a:latin typeface="Trebuchet MS" pitchFamily="34" charset="0"/>
              </a:rPr>
              <a:t>Synagoga</a:t>
            </a:r>
            <a:r>
              <a:rPr lang="sk-SK" sz="2400">
                <a:latin typeface="Trebuchet MS" pitchFamily="34" charset="0"/>
              </a:rPr>
              <a:t> – ústredný bod: svätostánok stojaci pred stenou obrátenou smerom k Jeruzalemu, pripomína „vnútornú svätyňu“ starého Chrámu, obsahuje zvitky Tóry</a:t>
            </a:r>
          </a:p>
          <a:p>
            <a:r>
              <a:rPr lang="sk-SK" sz="2400" b="1">
                <a:latin typeface="Trebuchet MS" pitchFamily="34" charset="0"/>
              </a:rPr>
              <a:t>Modlitba</a:t>
            </a:r>
            <a:r>
              <a:rPr lang="sk-SK" sz="2400">
                <a:latin typeface="Trebuchet MS" pitchFamily="34" charset="0"/>
              </a:rPr>
              <a:t> –micva (povinnosť, príkaz), symboly: </a:t>
            </a:r>
          </a:p>
          <a:p>
            <a:r>
              <a:rPr lang="sk-SK" sz="2400" i="1">
                <a:latin typeface="Trebuchet MS" pitchFamily="34" charset="0"/>
              </a:rPr>
              <a:t>talit</a:t>
            </a:r>
            <a:r>
              <a:rPr lang="sk-SK" sz="2400">
                <a:latin typeface="Trebuchet MS" pitchFamily="34" charset="0"/>
              </a:rPr>
              <a:t> = plášť</a:t>
            </a:r>
          </a:p>
          <a:p>
            <a:r>
              <a:rPr lang="sk-SK" sz="2400" i="1">
                <a:latin typeface="Trebuchet MS" pitchFamily="34" charset="0"/>
              </a:rPr>
              <a:t>fylaktéria (tfilin)</a:t>
            </a:r>
            <a:r>
              <a:rPr lang="sk-SK" sz="2400">
                <a:latin typeface="Trebuchet MS" pitchFamily="34" charset="0"/>
              </a:rPr>
              <a:t> = krabičky so 4 pasážami s písma, priväzujú sa k hlave a ľavej ruke </a:t>
            </a:r>
          </a:p>
          <a:p>
            <a:r>
              <a:rPr lang="sk-SK" sz="2400" i="1">
                <a:latin typeface="Trebuchet MS" pitchFamily="34" charset="0"/>
              </a:rPr>
              <a:t>jarmulka</a:t>
            </a:r>
            <a:r>
              <a:rPr lang="sk-SK" sz="2400">
                <a:latin typeface="Trebuchet MS" pitchFamily="34" charset="0"/>
              </a:rPr>
              <a:t> = čiapočka</a:t>
            </a:r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320675"/>
            <a:ext cx="7242175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27651" name="Picture 7" descr="zi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76825" y="4005263"/>
            <a:ext cx="1676400" cy="1428750"/>
          </a:xfrm>
        </p:spPr>
      </p:pic>
      <p:pic>
        <p:nvPicPr>
          <p:cNvPr id="27652" name="Picture 13" descr="izrae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11188" y="4652963"/>
            <a:ext cx="2881312" cy="18716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333375"/>
            <a:ext cx="8229600" cy="626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 sz="2800" b="1" smtClean="0"/>
              <a:t>Sabat</a:t>
            </a:r>
            <a:r>
              <a:rPr lang="sk-SK" sz="2800" smtClean="0"/>
              <a:t> -  každotýždenný deň odpočinku, začína v piatok pri západe slnka a trvá až do sobotnej noci, Boh po stvorení sveta 7. deň odpočíval, zákaz akejkoľvek práce, čas na modlitby a bohoslužby, štúdium Tóry</a:t>
            </a:r>
          </a:p>
          <a:p>
            <a:pPr>
              <a:lnSpc>
                <a:spcPct val="90000"/>
              </a:lnSpc>
            </a:pPr>
            <a:r>
              <a:rPr lang="sk-SK" sz="2800" b="1" smtClean="0"/>
              <a:t>Potravinové predpisy = kašrut</a:t>
            </a:r>
            <a:r>
              <a:rPr lang="sk-SK" sz="2800" smtClean="0"/>
              <a:t>, jedlo musí byť pripravené v zhode s pravidlami šchity</a:t>
            </a:r>
          </a:p>
          <a:p>
            <a:pPr>
              <a:lnSpc>
                <a:spcPct val="90000"/>
              </a:lnSpc>
            </a:pPr>
            <a:r>
              <a:rPr lang="sk-SK" sz="2800" b="1" smtClean="0"/>
              <a:t>Pesach</a:t>
            </a:r>
            <a:r>
              <a:rPr lang="sk-SK" sz="2800" smtClean="0"/>
              <a:t> – oslava exodu, v Izraeli 7 dní, u Židov v diaspore 8 dní</a:t>
            </a:r>
          </a:p>
          <a:p>
            <a:pPr>
              <a:lnSpc>
                <a:spcPct val="90000"/>
              </a:lnSpc>
            </a:pPr>
            <a:r>
              <a:rPr lang="sk-SK" sz="2800" b="1" smtClean="0"/>
              <a:t>Seder</a:t>
            </a:r>
            <a:r>
              <a:rPr lang="sk-SK" sz="2800" smtClean="0"/>
              <a:t> – pred pesachom dom nesmie v dome zostať potrava z kvaseného cesta - chamecu</a:t>
            </a:r>
          </a:p>
          <a:p>
            <a:pPr>
              <a:lnSpc>
                <a:spcPct val="90000"/>
              </a:lnSpc>
            </a:pPr>
            <a:r>
              <a:rPr lang="sk-SK" sz="2800" b="1" smtClean="0"/>
              <a:t>Obriezka = brit mila</a:t>
            </a:r>
            <a:r>
              <a:rPr lang="sk-SK" sz="2800" smtClean="0"/>
              <a:t> - 8. deň po narodení, vykonáva cvičený špecialista – mohel</a:t>
            </a:r>
          </a:p>
          <a:p>
            <a:pPr>
              <a:lnSpc>
                <a:spcPct val="90000"/>
              </a:lnSpc>
            </a:pPr>
            <a:r>
              <a:rPr lang="sk-SK" sz="2800" smtClean="0"/>
              <a:t>Židovský rok zahajuje Nový rok a Deň zmierenia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k-SK"/>
              <a:t>Buddhizmus</a:t>
            </a:r>
          </a:p>
        </p:txBody>
      </p:sp>
      <p:sp>
        <p:nvSpPr>
          <p:cNvPr id="29698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k-SK" sz="2400" smtClean="0"/>
              <a:t>Trvá už 2500 rokov, od Indie až po Európu a Ameriku</a:t>
            </a:r>
          </a:p>
          <a:p>
            <a:pPr>
              <a:lnSpc>
                <a:spcPct val="90000"/>
              </a:lnSpc>
            </a:pPr>
            <a:r>
              <a:rPr lang="sk-SK" sz="2400" smtClean="0"/>
              <a:t>Zakladateľom bol </a:t>
            </a:r>
            <a:r>
              <a:rPr lang="sk-SK" sz="2400" b="1" smtClean="0"/>
              <a:t>Siddhártha Gautama</a:t>
            </a:r>
          </a:p>
          <a:p>
            <a:pPr>
              <a:lnSpc>
                <a:spcPct val="90000"/>
              </a:lnSpc>
            </a:pPr>
            <a:r>
              <a:rPr lang="sk-SK" sz="2400" smtClean="0"/>
              <a:t>Vnímajú ho ako filozofiu života, nie ako náboženstvo</a:t>
            </a:r>
          </a:p>
          <a:p>
            <a:pPr>
              <a:lnSpc>
                <a:spcPct val="90000"/>
              </a:lnSpc>
            </a:pPr>
            <a:r>
              <a:rPr lang="sk-SK" sz="2400" smtClean="0"/>
              <a:t>Veria v reinkarnáciu a následné dosiahnutie nirvány</a:t>
            </a:r>
          </a:p>
          <a:p>
            <a:pPr>
              <a:lnSpc>
                <a:spcPct val="90000"/>
              </a:lnSpc>
            </a:pPr>
            <a:r>
              <a:rPr lang="sk-SK" sz="2400" smtClean="0"/>
              <a:t>Hlavné centrum buddhistickej zbožnosti je </a:t>
            </a:r>
            <a:r>
              <a:rPr lang="sk-SK" sz="2400" b="1" smtClean="0"/>
              <a:t>kláštor –</a:t>
            </a:r>
            <a:r>
              <a:rPr lang="sk-SK" sz="2400" smtClean="0"/>
              <a:t> </a:t>
            </a:r>
            <a:r>
              <a:rPr lang="sk-SK" sz="2400" b="1" smtClean="0"/>
              <a:t>vihára:</a:t>
            </a:r>
            <a:r>
              <a:rPr lang="sk-SK" sz="2400" smtClean="0"/>
              <a:t> miesto duchovnej činnosti i výuky a štúdia, mnísi učia ľudí poznať dharmu – „vesmírny zákon“</a:t>
            </a:r>
          </a:p>
          <a:p>
            <a:pPr>
              <a:lnSpc>
                <a:spcPct val="90000"/>
              </a:lnSpc>
            </a:pPr>
            <a:r>
              <a:rPr lang="sk-SK" sz="2400" smtClean="0"/>
              <a:t>Uctievanie tiež v chráme a svätyni buddhistického domova</a:t>
            </a:r>
          </a:p>
          <a:p>
            <a:pPr>
              <a:lnSpc>
                <a:spcPct val="90000"/>
              </a:lnSpc>
            </a:pPr>
            <a:endParaRPr lang="sk-SK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20675"/>
            <a:ext cx="7242175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30722" name="Picture 7" descr="buddh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3860800"/>
            <a:ext cx="2825750" cy="2520950"/>
          </a:xfrm>
        </p:spPr>
      </p:pic>
      <p:pic>
        <p:nvPicPr>
          <p:cNvPr id="30723" name="Picture 8" descr="mních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508625" y="3213100"/>
            <a:ext cx="2232025" cy="3159125"/>
          </a:xfrm>
        </p:spPr>
      </p:pic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333375"/>
            <a:ext cx="8229600" cy="1943100"/>
          </a:xfrm>
        </p:spPr>
        <p:txBody>
          <a:bodyPr>
            <a:normAutofit fontScale="70000" lnSpcReduction="20000"/>
          </a:bodyPr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sk-SK" sz="200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sk-SK" sz="2000" b="1"/>
              <a:t>Písma:</a:t>
            </a:r>
            <a:r>
              <a:rPr lang="sk-SK" sz="2000"/>
              <a:t> 2 skupiny – od samotného Buddhu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sk-SK" sz="2000"/>
              <a:t>                             - spisy rôznych učencov a svätých mužov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sk-SK" sz="2000"/>
              <a:t>2 hlavné školy: majú svoje vlastné písma: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sk-SK" sz="2000" b="1"/>
              <a:t>Písma théravády-</a:t>
            </a:r>
            <a:r>
              <a:rPr lang="sk-SK" sz="2000"/>
              <a:t> rané učenie sangha, zapísané v 1.stor. PNL na Srí Lanke, známe ako pálijský kanón, zvané Tipitaka (Tri koše), má 3 oddiely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sk-SK" sz="2000" b="1"/>
              <a:t>Písma mahájány –</a:t>
            </a:r>
            <a:r>
              <a:rPr lang="sk-SK" sz="2000"/>
              <a:t> najranejšie spísané v sanskrte, Tibetskí buddhisti veria, že mnoho písiem bolo ukrytých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sk-SK" sz="2000" b="1"/>
              <a:t>Články viery:</a:t>
            </a:r>
            <a:r>
              <a:rPr lang="sk-SK" sz="2000"/>
              <a:t> </a:t>
            </a:r>
            <a:r>
              <a:rPr lang="sk-SK" sz="2000" i="1"/>
              <a:t>Štyri vznešené pravdy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sk-SK" sz="2000" i="1"/>
              <a:t>                      Osemdielna cesta</a:t>
            </a:r>
            <a:r>
              <a:rPr lang="sk-SK" sz="2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60350"/>
            <a:ext cx="8229600" cy="64087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k-SK" sz="2800" smtClean="0"/>
              <a:t>Pomôcka pri modlení v Nepále a Tibete – </a:t>
            </a:r>
            <a:r>
              <a:rPr lang="sk-SK" sz="2800" b="1" smtClean="0"/>
              <a:t>ruženec =</a:t>
            </a:r>
            <a:r>
              <a:rPr lang="sk-SK" sz="2800" smtClean="0"/>
              <a:t> </a:t>
            </a:r>
            <a:r>
              <a:rPr lang="sk-SK" sz="2800" b="1" smtClean="0"/>
              <a:t>mála</a:t>
            </a:r>
            <a:r>
              <a:rPr lang="sk-SK" sz="2800" smtClean="0"/>
              <a:t> – 108, 54 alebo 27 guličiek – na každú z nich zaspievajú mantru alebo vyslovia meno Buddhu alebo bódhisattvy, 3 väčšie guličky pripomínajú 3 útočišťa: Buddhu, dharmu a sanghu</a:t>
            </a:r>
          </a:p>
          <a:p>
            <a:pPr>
              <a:lnSpc>
                <a:spcPct val="80000"/>
              </a:lnSpc>
            </a:pPr>
            <a:r>
              <a:rPr lang="sk-SK" sz="2800" b="1" smtClean="0"/>
              <a:t>Meditácia</a:t>
            </a:r>
            <a:r>
              <a:rPr lang="sk-SK" sz="2800" smtClean="0"/>
              <a:t> – snaha oslobodiť myseľ od agresivity, závisti a chtivosti</a:t>
            </a:r>
          </a:p>
          <a:p>
            <a:pPr>
              <a:lnSpc>
                <a:spcPct val="80000"/>
              </a:lnSpc>
            </a:pPr>
            <a:r>
              <a:rPr lang="sk-SK" sz="2800" smtClean="0"/>
              <a:t>Buddhisti nehodnotia sviatky príliš vysoko, dátum a zmysel každého z nich závisí na tradíciách a kultúre jednotlivých zemí</a:t>
            </a:r>
          </a:p>
          <a:p>
            <a:pPr>
              <a:lnSpc>
                <a:spcPct val="80000"/>
              </a:lnSpc>
            </a:pPr>
            <a:r>
              <a:rPr lang="sk-SK" sz="2800" b="1" smtClean="0"/>
              <a:t>Uposáthové dni</a:t>
            </a:r>
            <a:r>
              <a:rPr lang="sk-SK" sz="2800" smtClean="0"/>
              <a:t> – späté s mesačnými fázami a špeciálnymi dňami lunárneho kalendára</a:t>
            </a:r>
          </a:p>
          <a:p>
            <a:pPr>
              <a:lnSpc>
                <a:spcPct val="80000"/>
              </a:lnSpc>
            </a:pPr>
            <a:r>
              <a:rPr lang="sk-SK" sz="2800" b="1" smtClean="0"/>
              <a:t>Vésákh</a:t>
            </a:r>
            <a:r>
              <a:rPr lang="sk-SK" sz="2800" smtClean="0"/>
              <a:t> – oslavuje sa narodenie, osvietenie i skon Buddhu (veria, že k nim došlo v rovnaký deň v mesiaci květen-červen)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k-SK"/>
              <a:t>Sikhizmus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 sz="2400" smtClean="0"/>
              <a:t>Najnovšie svetové náboženstvo – zákon Sikh Gurdwara Act z 1925 v Indii definuje sikha</a:t>
            </a:r>
          </a:p>
          <a:p>
            <a:pPr>
              <a:lnSpc>
                <a:spcPct val="90000"/>
              </a:lnSpc>
            </a:pPr>
            <a:r>
              <a:rPr lang="sk-SK" sz="2400" smtClean="0"/>
              <a:t>Vznikol pôvodne v Indii (v oblasti patriacej dnes Pakistanu), dnes roztrúsení po celom svete</a:t>
            </a:r>
          </a:p>
          <a:p>
            <a:pPr>
              <a:lnSpc>
                <a:spcPct val="90000"/>
              </a:lnSpc>
            </a:pPr>
            <a:r>
              <a:rPr lang="sk-SK" sz="2400" smtClean="0"/>
              <a:t>Sikha verí v jediného Boha, učenie 10 guruuov a Ádigranth a nepatrí k žiadnemu inému náboženstvu</a:t>
            </a:r>
          </a:p>
          <a:p>
            <a:pPr>
              <a:lnSpc>
                <a:spcPct val="90000"/>
              </a:lnSpc>
            </a:pPr>
            <a:r>
              <a:rPr lang="sk-SK" sz="2400" smtClean="0"/>
              <a:t>Založil ho </a:t>
            </a:r>
            <a:r>
              <a:rPr lang="sk-SK" sz="2400" b="1" smtClean="0"/>
              <a:t>Guru Nának </a:t>
            </a:r>
            <a:r>
              <a:rPr lang="sk-SK" sz="2400" smtClean="0"/>
              <a:t>(nar. 1469)</a:t>
            </a:r>
            <a:endParaRPr lang="sk-SK" sz="2400" b="1" smtClean="0"/>
          </a:p>
          <a:p>
            <a:pPr>
              <a:lnSpc>
                <a:spcPct val="90000"/>
              </a:lnSpc>
            </a:pPr>
            <a:r>
              <a:rPr lang="sk-SK" sz="2400" smtClean="0"/>
              <a:t>Konečným cieľom ľudskej existencie je pre sikkhov obnova jednoty ľudskej duše s Bohom</a:t>
            </a:r>
          </a:p>
          <a:p>
            <a:pPr>
              <a:lnSpc>
                <a:spcPct val="90000"/>
              </a:lnSpc>
            </a:pPr>
            <a:r>
              <a:rPr lang="sk-SK" sz="2400" b="1" smtClean="0"/>
              <a:t>Chrám = gurdvára</a:t>
            </a:r>
            <a:r>
              <a:rPr lang="sk-SK" sz="2400" smtClean="0"/>
              <a:t>, hlavné miesto bohoslužieb, žltá vlajka: </a:t>
            </a:r>
            <a:r>
              <a:rPr lang="sk-SK" sz="2400" i="1" smtClean="0"/>
              <a:t>khanda </a:t>
            </a:r>
            <a:r>
              <a:rPr lang="sk-SK" sz="2400" smtClean="0"/>
              <a:t>– meč s dvomi ostriami a </a:t>
            </a:r>
            <a:r>
              <a:rPr lang="sk-SK" sz="2400" i="1" smtClean="0"/>
              <a:t>kirpány </a:t>
            </a:r>
            <a:r>
              <a:rPr lang="sk-SK" sz="2400" smtClean="0"/>
              <a:t>– dva krátke meče a kruh, hlavná miestnosť = díván</a:t>
            </a:r>
          </a:p>
          <a:p>
            <a:pPr>
              <a:lnSpc>
                <a:spcPct val="90000"/>
              </a:lnSpc>
            </a:pPr>
            <a:endParaRPr lang="sk-SK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Křesťanství</a:t>
            </a:r>
            <a:endParaRPr lang="cs-CZ" dirty="0"/>
          </a:p>
        </p:txBody>
      </p:sp>
      <p:sp>
        <p:nvSpPr>
          <p:cNvPr id="1536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Chrám - </a:t>
            </a:r>
            <a:r>
              <a:rPr lang="cs-CZ" sz="2000" smtClean="0"/>
              <a:t>Katedrála, bazilika, kostel – oltář, kazatelna,		 barevná okna, křtitelnice, zpovědnice</a:t>
            </a:r>
          </a:p>
        </p:txBody>
      </p:sp>
      <p:pic>
        <p:nvPicPr>
          <p:cNvPr id="15363" name="Picture 2" descr="C:\Users\Martin\Desktop\skola\obrazky na prezentacku\2007-04-30_10-22-36_0--55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28875"/>
            <a:ext cx="3181350" cy="419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 descr="C:\Users\Martin\Desktop\skola\obrazky na prezentacku\kostel-sv-jilj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3857625"/>
            <a:ext cx="2544763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 descr="C:\Users\Martin\Desktop\skola\obrazky na prezentacku\sv_Jan-kazatel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45350" y="0"/>
            <a:ext cx="189865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C:\Users\Martin\Desktop\skola\obrazky na prezentacku\93e73a5f-6a72-413b-8c97-3b26761d6df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50" y="3571875"/>
            <a:ext cx="2903538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"/>
          <p:cNvSpPr>
            <a:spLocks noChangeArrowheads="1"/>
          </p:cNvSpPr>
          <p:nvPr/>
        </p:nvSpPr>
        <p:spPr bwMode="auto">
          <a:xfrm>
            <a:off x="395288" y="692150"/>
            <a:ext cx="8280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sk-SK" sz="2800" b="1">
                <a:latin typeface="Trebuchet MS" pitchFamily="34" charset="0"/>
              </a:rPr>
              <a:t>Ádingranth alebo Guru Granth Sáhib</a:t>
            </a:r>
            <a:r>
              <a:rPr lang="sk-SK" sz="2800">
                <a:latin typeface="Trebuchet MS" pitchFamily="34" charset="0"/>
              </a:rPr>
              <a:t> – </a:t>
            </a:r>
            <a:r>
              <a:rPr lang="sk-SK" sz="2800" i="1">
                <a:latin typeface="Trebuchet MS" pitchFamily="34" charset="0"/>
              </a:rPr>
              <a:t>„Pán, kniha učiteľov“</a:t>
            </a:r>
            <a:r>
              <a:rPr lang="sk-SK" sz="2800">
                <a:latin typeface="Trebuchet MS" pitchFamily="34" charset="0"/>
              </a:rPr>
              <a:t> umiestnená v gurdváre na „tróne“ – tacht pod baldachýnom, hodnostár granthí sa o ňu stará a ovievaju ju vejárom čaurí, 1.časť – </a:t>
            </a:r>
            <a:r>
              <a:rPr lang="sk-SK" sz="2800" i="1">
                <a:latin typeface="Trebuchet MS" pitchFamily="34" charset="0"/>
              </a:rPr>
              <a:t>Džapdží Sáhib</a:t>
            </a:r>
            <a:r>
              <a:rPr lang="sk-SK" sz="2800">
                <a:latin typeface="Trebuchet MS" pitchFamily="34" charset="0"/>
              </a:rPr>
              <a:t> – tento hymnus sa recituje, podčiarkuje najzákladnejšie články sikkhskej viery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sk-SK" sz="2800" b="1">
                <a:latin typeface="Trebuchet MS" pitchFamily="34" charset="0"/>
              </a:rPr>
              <a:t>Gurpúrby </a:t>
            </a:r>
            <a:r>
              <a:rPr lang="sk-SK" sz="2800">
                <a:latin typeface="Trebuchet MS" pitchFamily="34" charset="0"/>
              </a:rPr>
              <a:t>– oslavy pripomínajúce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sk-SK" sz="2800">
                <a:latin typeface="Trebuchet MS" pitchFamily="34" charset="0"/>
              </a:rPr>
              <a:t>narodenie a smrť desiatich guruuov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sk-SK" sz="2800">
                <a:latin typeface="Trebuchet MS" pitchFamily="34" charset="0"/>
              </a:rPr>
              <a:t>(predstavujú nepretržitú líniu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sk-SK" sz="2800">
                <a:latin typeface="Trebuchet MS" pitchFamily="34" charset="0"/>
              </a:rPr>
              <a:t>božieho zjavenia), súčasťou je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sk-SK" sz="2800" i="1">
                <a:latin typeface="Trebuchet MS" pitchFamily="34" charset="0"/>
              </a:rPr>
              <a:t>akhand páth</a:t>
            </a:r>
            <a:r>
              <a:rPr lang="sk-SK" sz="2800">
                <a:latin typeface="Trebuchet MS" pitchFamily="34" charset="0"/>
              </a:rPr>
              <a:t> =  nepretržité čítanie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sk-SK" sz="2800">
                <a:latin typeface="Trebuchet MS" pitchFamily="34" charset="0"/>
              </a:rPr>
              <a:t>celého Ádingranthu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endParaRPr lang="sk-SK" sz="2800">
              <a:latin typeface="Trebuchet MS" pitchFamily="34" charset="0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33795" name="Picture 7" descr="sikh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227763" y="4391025"/>
            <a:ext cx="1847850" cy="2466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6" descr="sikhov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4941888"/>
            <a:ext cx="2170112" cy="1550987"/>
          </a:xfrm>
        </p:spPr>
      </p:pic>
      <p:pic>
        <p:nvPicPr>
          <p:cNvPr id="34818" name="Picture 10" descr="sikhizm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4724400"/>
            <a:ext cx="2590800" cy="1762125"/>
          </a:xfrm>
        </p:spPr>
      </p:pic>
      <p:sp>
        <p:nvSpPr>
          <p:cNvPr id="348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765175"/>
            <a:ext cx="8388350" cy="40767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k-SK" sz="2400" smtClean="0"/>
              <a:t>3 hlavné sviatky si vypožičali od hinduistov – sú známe ako </a:t>
            </a:r>
            <a:r>
              <a:rPr lang="sk-SK" sz="2400" b="1" smtClean="0"/>
              <a:t>mély = „jarmarky“</a:t>
            </a:r>
            <a:r>
              <a:rPr lang="sk-SK" sz="2400" smtClean="0"/>
              <a:t>:</a:t>
            </a:r>
          </a:p>
          <a:p>
            <a:pPr>
              <a:lnSpc>
                <a:spcPct val="90000"/>
              </a:lnSpc>
            </a:pPr>
            <a:r>
              <a:rPr lang="sk-SK" sz="2400" b="1" smtClean="0"/>
              <a:t>Vaišákhí</a:t>
            </a:r>
            <a:r>
              <a:rPr lang="sk-SK" sz="2400" smtClean="0"/>
              <a:t> – 13. duben, oslava sikhského Nového roku, v Pandžábe sa časovo zhoduje s jarnou žatvou pšenice</a:t>
            </a:r>
          </a:p>
          <a:p>
            <a:pPr>
              <a:lnSpc>
                <a:spcPct val="90000"/>
              </a:lnSpc>
            </a:pPr>
            <a:r>
              <a:rPr lang="sk-SK" sz="2400" b="1" smtClean="0"/>
              <a:t>Diválí = sviatok svetiel </a:t>
            </a:r>
            <a:r>
              <a:rPr lang="sk-SK" sz="2400" smtClean="0"/>
              <a:t>– oslava príchodu svetla do prírody a zároveň symbol vnútorného svetla</a:t>
            </a:r>
          </a:p>
          <a:p>
            <a:pPr>
              <a:lnSpc>
                <a:spcPct val="90000"/>
              </a:lnSpc>
            </a:pPr>
            <a:r>
              <a:rPr lang="sk-SK" sz="2400" b="1" smtClean="0"/>
              <a:t>Hóla móhallá </a:t>
            </a:r>
            <a:r>
              <a:rPr lang="sk-SK" sz="2400" smtClean="0"/>
              <a:t>– „napadnúť“ alebo „byť napadnutý“, oslavuje vojenskú zdatnosť celosvetovej sikhskej obce, súperí sa v zápase, lukostreľbe a streľbe z pušiek</a:t>
            </a:r>
            <a:endParaRPr lang="sk-SK" sz="2400" b="1" smtClean="0"/>
          </a:p>
          <a:p>
            <a:pPr>
              <a:lnSpc>
                <a:spcPct val="90000"/>
              </a:lnSpc>
            </a:pPr>
            <a:endParaRPr lang="sk-SK" sz="2400" b="1" smtClean="0"/>
          </a:p>
          <a:p>
            <a:pPr>
              <a:lnSpc>
                <a:spcPct val="90000"/>
              </a:lnSpc>
            </a:pPr>
            <a:endParaRPr lang="sk-SK" sz="2400" b="1" smtClean="0"/>
          </a:p>
          <a:p>
            <a:pPr>
              <a:lnSpc>
                <a:spcPct val="90000"/>
              </a:lnSpc>
            </a:pPr>
            <a:endParaRPr lang="sk-SK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10351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rgbClr val="FF6600"/>
                </a:solidFill>
              </a:rPr>
              <a:t>Antropologie občanské společnosti</a:t>
            </a:r>
            <a:endParaRPr lang="cs-CZ" dirty="0">
              <a:solidFill>
                <a:srgbClr val="FF66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354388" y="3573463"/>
            <a:ext cx="5249862" cy="309562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sz="2800" dirty="0" smtClean="0">
                <a:solidFill>
                  <a:schemeClr val="accent6"/>
                </a:solidFill>
              </a:rPr>
              <a:t>Mužský prvek v NÁBOŽENSTVÍ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cs-CZ" sz="2800" dirty="0" smtClean="0">
              <a:solidFill>
                <a:schemeClr val="accent6"/>
              </a:solidFill>
            </a:endParaRP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sz="2800" dirty="0" smtClean="0">
                <a:solidFill>
                  <a:schemeClr val="accent6"/>
                </a:solidFill>
              </a:rPr>
              <a:t>Jitka Wiesnerová</a:t>
            </a: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endParaRPr lang="cs-CZ" sz="2800" dirty="0" smtClean="0">
              <a:solidFill>
                <a:schemeClr val="accent6"/>
              </a:solidFill>
            </a:endParaRP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endParaRPr lang="cs-CZ" sz="2800" dirty="0" smtClean="0">
              <a:solidFill>
                <a:schemeClr val="accent6"/>
              </a:solidFill>
            </a:endParaRPr>
          </a:p>
          <a:p>
            <a:pPr algn="l" fontAlgn="auto">
              <a:spcAft>
                <a:spcPts val="0"/>
              </a:spcAft>
              <a:buFont typeface="Wingdings 2"/>
              <a:buNone/>
              <a:defRPr/>
            </a:pP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74080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4000" dirty="0" smtClean="0">
                <a:solidFill>
                  <a:srgbClr val="FF6600"/>
                </a:solidFill>
              </a:rPr>
              <a:t>Náboženství</a:t>
            </a:r>
            <a:r>
              <a:rPr lang="cs-CZ" dirty="0" smtClean="0">
                <a:solidFill>
                  <a:srgbClr val="FF6600"/>
                </a:solidFill>
              </a:rPr>
              <a:t/>
            </a:r>
            <a:br>
              <a:rPr lang="cs-CZ" dirty="0" smtClean="0">
                <a:solidFill>
                  <a:srgbClr val="FF6600"/>
                </a:solidFill>
              </a:rPr>
            </a:br>
            <a:r>
              <a:rPr lang="cs-CZ" sz="4000" dirty="0" smtClean="0">
                <a:solidFill>
                  <a:schemeClr val="accent6"/>
                </a:solidFill>
              </a:rPr>
              <a:t>„</a:t>
            </a:r>
            <a:r>
              <a:rPr lang="cs-CZ" sz="2200" dirty="0" smtClean="0">
                <a:solidFill>
                  <a:schemeClr val="accent6"/>
                </a:solidFill>
              </a:rPr>
              <a:t>Náboženství je opium lidstva“ </a:t>
            </a:r>
            <a:br>
              <a:rPr lang="cs-CZ" sz="2200" dirty="0" smtClean="0">
                <a:solidFill>
                  <a:schemeClr val="accent6"/>
                </a:solidFill>
              </a:rPr>
            </a:br>
            <a:r>
              <a:rPr lang="cs-CZ" sz="2200" dirty="0" smtClean="0">
                <a:solidFill>
                  <a:schemeClr val="accent6"/>
                </a:solidFill>
              </a:rPr>
              <a:t> K. Marx</a:t>
            </a:r>
            <a:endParaRPr lang="cs-CZ" dirty="0">
              <a:solidFill>
                <a:srgbClr val="FF66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349500"/>
            <a:ext cx="8388350" cy="4106863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lnSpc>
                <a:spcPct val="17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cs-CZ" sz="3000" dirty="0" smtClean="0"/>
              <a:t>Původně racionální jednání na pozemském světě</a:t>
            </a:r>
          </a:p>
          <a:p>
            <a:pPr marL="274320" indent="-274320" fontAlgn="auto">
              <a:lnSpc>
                <a:spcPct val="17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cs-CZ" sz="3000" dirty="0" smtClean="0"/>
              <a:t>Jevy se dělily na</a:t>
            </a:r>
          </a:p>
          <a:p>
            <a:pPr marL="521208" lvl="1" fontAlgn="auto">
              <a:lnSpc>
                <a:spcPct val="170000"/>
              </a:lnSpc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cs-CZ" sz="3000" dirty="0" smtClean="0">
                <a:solidFill>
                  <a:schemeClr val="accent6">
                    <a:lumMod val="75000"/>
                  </a:schemeClr>
                </a:solidFill>
              </a:rPr>
              <a:t>Všední (rozdělání ohně)</a:t>
            </a:r>
          </a:p>
          <a:p>
            <a:pPr marL="521208" lvl="1" fontAlgn="auto">
              <a:lnSpc>
                <a:spcPct val="170000"/>
              </a:lnSpc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r>
              <a:rPr lang="cs-CZ" sz="3000" dirty="0" smtClean="0">
                <a:solidFill>
                  <a:schemeClr val="accent6">
                    <a:lumMod val="75000"/>
                  </a:schemeClr>
                </a:solidFill>
              </a:rPr>
              <a:t>Nevšední (přivolání deště) </a:t>
            </a:r>
          </a:p>
          <a:p>
            <a:pPr marL="274320" indent="-274320" fontAlgn="auto">
              <a:lnSpc>
                <a:spcPct val="170000"/>
              </a:lnSpc>
              <a:spcAft>
                <a:spcPts val="0"/>
              </a:spcAft>
              <a:buClr>
                <a:srgbClr val="B13F9A"/>
              </a:buClr>
              <a:buFont typeface="Wingdings 2"/>
              <a:buChar char=""/>
              <a:defRPr/>
            </a:pPr>
            <a:endParaRPr lang="cs-CZ" sz="3300" dirty="0" smtClean="0">
              <a:solidFill>
                <a:prstClr val="black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rgbClr val="B13F9A"/>
              </a:buClr>
              <a:buFont typeface="Wingdings 2"/>
              <a:buChar char=""/>
              <a:defRPr/>
            </a:pPr>
            <a:endParaRPr lang="cs-CZ" sz="2400" dirty="0" smtClean="0">
              <a:solidFill>
                <a:prstClr val="black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rgbClr val="B13F9A"/>
              </a:buClr>
              <a:buFont typeface="Wingdings 2"/>
              <a:buChar char=""/>
              <a:defRPr/>
            </a:pPr>
            <a:endParaRPr lang="cs-CZ" sz="2400" dirty="0" smtClean="0">
              <a:solidFill>
                <a:prstClr val="black"/>
              </a:solidFill>
            </a:endParaRP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endParaRPr lang="cs-CZ" sz="1800" dirty="0" smtClean="0">
              <a:solidFill>
                <a:schemeClr val="tx1">
                  <a:tint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rgbClr val="FF6600"/>
                </a:solidFill>
              </a:rPr>
              <a:t>Náboženství</a:t>
            </a:r>
            <a:endParaRPr lang="cs-CZ" dirty="0">
              <a:solidFill>
                <a:srgbClr val="FF6600"/>
              </a:solidFill>
            </a:endParaRPr>
          </a:p>
        </p:txBody>
      </p:sp>
      <p:sp>
        <p:nvSpPr>
          <p:cNvPr id="38914" name="Zástupný symbol pro obsah 2"/>
          <p:cNvSpPr>
            <a:spLocks noGrp="1"/>
          </p:cNvSpPr>
          <p:nvPr>
            <p:ph idx="1"/>
          </p:nvPr>
        </p:nvSpPr>
        <p:spPr>
          <a:xfrm>
            <a:off x="0" y="1628775"/>
            <a:ext cx="8172450" cy="4827588"/>
          </a:xfrm>
        </p:spPr>
        <p:txBody>
          <a:bodyPr/>
          <a:lstStyle/>
          <a:p>
            <a:pPr>
              <a:lnSpc>
                <a:spcPct val="170000"/>
              </a:lnSpc>
              <a:buClr>
                <a:srgbClr val="B13F9A"/>
              </a:buClr>
            </a:pPr>
            <a:r>
              <a:rPr lang="cs-CZ" sz="2800" smtClean="0">
                <a:solidFill>
                  <a:srgbClr val="000000"/>
                </a:solidFill>
              </a:rPr>
              <a:t>Bohové- původně věci skrývající nějakou sílu (oheň)</a:t>
            </a:r>
          </a:p>
          <a:p>
            <a:pPr>
              <a:lnSpc>
                <a:spcPct val="170000"/>
              </a:lnSpc>
              <a:buClr>
                <a:srgbClr val="B13F9A"/>
              </a:buClr>
            </a:pPr>
            <a:r>
              <a:rPr lang="cs-CZ" sz="2800" smtClean="0">
                <a:solidFill>
                  <a:srgbClr val="000000"/>
                </a:solidFill>
              </a:rPr>
              <a:t>Vývoj- kulty božstev, později panteony</a:t>
            </a:r>
          </a:p>
          <a:p>
            <a:pPr>
              <a:lnSpc>
                <a:spcPct val="170000"/>
              </a:lnSpc>
              <a:buClr>
                <a:srgbClr val="B13F9A"/>
              </a:buClr>
            </a:pPr>
            <a:r>
              <a:rPr lang="cs-CZ" sz="2800" smtClean="0">
                <a:solidFill>
                  <a:srgbClr val="000000"/>
                </a:solidFill>
              </a:rPr>
              <a:t>V roli božstev jak muži tak ženy</a:t>
            </a:r>
          </a:p>
          <a:p>
            <a:pPr>
              <a:lnSpc>
                <a:spcPct val="170000"/>
              </a:lnSpc>
              <a:buClr>
                <a:srgbClr val="B13F9A"/>
              </a:buClr>
            </a:pPr>
            <a:r>
              <a:rPr lang="cs-CZ" sz="2800" smtClean="0">
                <a:solidFill>
                  <a:srgbClr val="000000"/>
                </a:solidFill>
              </a:rPr>
              <a:t>Vzestup hlavního boha -&gt; vznik univerzálního Boha -&gt; monoteismus</a:t>
            </a:r>
          </a:p>
          <a:p>
            <a:endParaRPr 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02072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err="1" smtClean="0">
                <a:solidFill>
                  <a:srgbClr val="FF6600"/>
                </a:solidFill>
              </a:rPr>
              <a:t>Genderový</a:t>
            </a:r>
            <a:r>
              <a:rPr lang="cs-CZ" dirty="0" smtClean="0">
                <a:solidFill>
                  <a:srgbClr val="FF6600"/>
                </a:solidFill>
              </a:rPr>
              <a:t> pohled</a:t>
            </a:r>
            <a:endParaRPr lang="cs-CZ" dirty="0">
              <a:solidFill>
                <a:srgbClr val="FF6600"/>
              </a:solidFill>
            </a:endParaRPr>
          </a:p>
        </p:txBody>
      </p:sp>
      <p:sp>
        <p:nvSpPr>
          <p:cNvPr id="39938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3238"/>
            <a:ext cx="7239000" cy="4683125"/>
          </a:xfrm>
        </p:spPr>
        <p:txBody>
          <a:bodyPr/>
          <a:lstStyle/>
          <a:p>
            <a:r>
              <a:rPr lang="cs-CZ" sz="2800" smtClean="0"/>
              <a:t>4 typy náboženských systémů jejichž hranice se mohou prolínat</a:t>
            </a:r>
          </a:p>
          <a:p>
            <a:pPr lvl="1"/>
            <a:r>
              <a:rPr lang="cs-CZ" sz="2800" smtClean="0">
                <a:solidFill>
                  <a:srgbClr val="E2671C"/>
                </a:solidFill>
              </a:rPr>
              <a:t>1. božství nedefinováno</a:t>
            </a:r>
          </a:p>
          <a:p>
            <a:pPr lvl="1"/>
            <a:r>
              <a:rPr lang="cs-CZ" sz="2800" smtClean="0">
                <a:solidFill>
                  <a:srgbClr val="E2671C"/>
                </a:solidFill>
              </a:rPr>
              <a:t>2. božství definováno jako bezrodý 	duchovní princip</a:t>
            </a:r>
          </a:p>
          <a:p>
            <a:pPr lvl="1"/>
            <a:r>
              <a:rPr lang="cs-CZ" sz="2800" smtClean="0">
                <a:solidFill>
                  <a:srgbClr val="E2671C"/>
                </a:solidFill>
              </a:rPr>
              <a:t>3. božství založeno na dualitě a 	komplementaritě mužství a ženství</a:t>
            </a:r>
          </a:p>
          <a:p>
            <a:pPr lvl="1"/>
            <a:r>
              <a:rPr lang="cs-CZ" sz="2800" smtClean="0">
                <a:solidFill>
                  <a:srgbClr val="E2671C"/>
                </a:solidFill>
              </a:rPr>
              <a:t>4. bůh je abstraktní, ale jeho dominující 	charakteristiky jsou mužské</a:t>
            </a:r>
          </a:p>
          <a:p>
            <a:pPr lvl="1"/>
            <a:endParaRPr lang="cs-CZ" sz="2500" smtClean="0"/>
          </a:p>
          <a:p>
            <a:endParaRPr lang="cs-CZ" sz="2800" smtClean="0"/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rgbClr val="FF6600"/>
                </a:solidFill>
              </a:rPr>
              <a:t>1. Božství nedefinováno</a:t>
            </a:r>
            <a:endParaRPr lang="cs-CZ" dirty="0">
              <a:solidFill>
                <a:srgbClr val="FF6600"/>
              </a:solidFill>
            </a:endParaRPr>
          </a:p>
        </p:txBody>
      </p:sp>
      <p:sp>
        <p:nvSpPr>
          <p:cNvPr id="4096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  <a:p>
            <a:r>
              <a:rPr lang="cs-CZ" smtClean="0"/>
              <a:t>Indický buddhismus </a:t>
            </a:r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pPr algn="r"/>
            <a:endParaRPr lang="cs-CZ" smtClean="0"/>
          </a:p>
          <a:p>
            <a:pPr algn="r"/>
            <a:endParaRPr lang="cs-CZ" smtClean="0"/>
          </a:p>
          <a:p>
            <a:pPr algn="r"/>
            <a:endParaRPr lang="cs-CZ" smtClean="0"/>
          </a:p>
          <a:p>
            <a:pPr algn="r"/>
            <a:r>
              <a:rPr lang="cs-CZ" smtClean="0"/>
              <a:t>Čínský konfucianimus 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924175"/>
            <a:ext cx="2808288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1773238"/>
            <a:ext cx="2935288" cy="39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45277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rgbClr val="FF6600"/>
                </a:solidFill>
              </a:rPr>
              <a:t>2. Božství definováno jako bezrodý duchovní princip</a:t>
            </a:r>
            <a:endParaRPr lang="cs-CZ" dirty="0">
              <a:solidFill>
                <a:srgbClr val="FF6600"/>
              </a:solidFill>
            </a:endParaRPr>
          </a:p>
        </p:txBody>
      </p:sp>
      <p:sp>
        <p:nvSpPr>
          <p:cNvPr id="4198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  <a:p>
            <a:r>
              <a:rPr lang="cs-CZ" smtClean="0"/>
              <a:t>původní čínský taoismus</a:t>
            </a:r>
          </a:p>
          <a:p>
            <a:endParaRPr lang="cs-CZ" smtClean="0"/>
          </a:p>
          <a:p>
            <a:pPr algn="ctr">
              <a:buFont typeface="Wingdings 2" pitchFamily="18" charset="2"/>
              <a:buNone/>
            </a:pPr>
            <a:r>
              <a:rPr lang="cs-CZ" altLang="ja-JP" smtClean="0">
                <a:cs typeface="HG丸ｺﾞｼｯｸM-PRO"/>
              </a:rPr>
              <a:t>   				</a:t>
            </a:r>
            <a:r>
              <a:rPr lang="ja-JP" altLang="en-US" sz="9600" smtClean="0">
                <a:cs typeface="HG丸ｺﾞｼｯｸM-PRO"/>
              </a:rPr>
              <a:t>神道</a:t>
            </a:r>
            <a:endParaRPr lang="cs-CZ" sz="9600" smtClean="0"/>
          </a:p>
          <a:p>
            <a:pPr algn="r"/>
            <a:endParaRPr lang="cs-CZ" smtClean="0"/>
          </a:p>
          <a:p>
            <a:pPr algn="r"/>
            <a:r>
              <a:rPr lang="cs-CZ" smtClean="0"/>
              <a:t>japonský šintoismus </a:t>
            </a:r>
          </a:p>
          <a:p>
            <a:endParaRPr lang="cs-CZ" smtClean="0"/>
          </a:p>
          <a:p>
            <a:endParaRPr lang="cs-CZ" smtClean="0"/>
          </a:p>
          <a:p>
            <a:pPr>
              <a:buFont typeface="Wingdings 2" pitchFamily="18" charset="2"/>
              <a:buNone/>
            </a:pPr>
            <a:endParaRPr lang="cs-CZ" smtClean="0"/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924175"/>
            <a:ext cx="280828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9679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rgbClr val="FF6600"/>
                </a:solidFill>
              </a:rPr>
              <a:t>3. božství založeno na dualitě a komplementaritě mužství a ženství</a:t>
            </a:r>
            <a:endParaRPr lang="cs-CZ" dirty="0">
              <a:solidFill>
                <a:srgbClr val="FF66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6013" y="2133600"/>
            <a:ext cx="5976937" cy="472440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taoismus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/>
          </a:p>
          <a:p>
            <a:pPr marL="274320" indent="-274320" algn="r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/>
          </a:p>
          <a:p>
            <a:pPr marL="274320" indent="-274320" algn="r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/>
          </a:p>
          <a:p>
            <a:pPr marL="274320" indent="-274320" algn="r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/>
          </a:p>
          <a:p>
            <a:pPr marL="274320" indent="-274320" algn="r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/>
          </a:p>
          <a:p>
            <a:pPr marL="274320" indent="-274320" algn="r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/>
          </a:p>
          <a:p>
            <a:pPr marL="274320" indent="-274320" algn="r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hinduismus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/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781300"/>
            <a:ext cx="2089150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2133600"/>
            <a:ext cx="2519362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9679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rgbClr val="FF6600"/>
                </a:solidFill>
              </a:rPr>
              <a:t>4. Bůh je abstraktní, ale jeho dominující charakteristiky jsou mužské</a:t>
            </a:r>
            <a:endParaRPr lang="cs-CZ" dirty="0">
              <a:solidFill>
                <a:srgbClr val="FF6600"/>
              </a:solidFill>
            </a:endParaRPr>
          </a:p>
        </p:txBody>
      </p:sp>
      <p:sp>
        <p:nvSpPr>
          <p:cNvPr id="44034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675"/>
            <a:ext cx="7239000" cy="4824413"/>
          </a:xfrm>
        </p:spPr>
        <p:txBody>
          <a:bodyPr/>
          <a:lstStyle/>
          <a:p>
            <a:r>
              <a:rPr lang="cs-CZ" smtClean="0"/>
              <a:t>judaismus                                    křesťanství</a:t>
            </a:r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pPr algn="ctr"/>
            <a:endParaRPr lang="cs-CZ" smtClean="0"/>
          </a:p>
          <a:p>
            <a:pPr algn="ctr"/>
            <a:endParaRPr lang="cs-CZ" smtClean="0"/>
          </a:p>
          <a:p>
            <a:pPr algn="ctr"/>
            <a:endParaRPr lang="cs-CZ" smtClean="0"/>
          </a:p>
          <a:p>
            <a:pPr algn="ctr"/>
            <a:endParaRPr lang="cs-CZ" smtClean="0"/>
          </a:p>
          <a:p>
            <a:pPr algn="ctr"/>
            <a:endParaRPr lang="cs-CZ" smtClean="0"/>
          </a:p>
          <a:p>
            <a:pPr algn="ctr"/>
            <a:r>
              <a:rPr lang="cs-CZ" smtClean="0"/>
              <a:t>islám</a:t>
            </a:r>
          </a:p>
          <a:p>
            <a:endParaRPr lang="cs-CZ" smtClean="0"/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349500"/>
            <a:ext cx="199707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2349500"/>
            <a:ext cx="223202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438" y="3860800"/>
            <a:ext cx="296227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16386" name="Picture 5" descr="C:\Users\Martin\Desktop\skola\obrazky na prezentacku\200906041843_upravit a nar 85 1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571500"/>
            <a:ext cx="2984500" cy="2500313"/>
          </a:xfrm>
        </p:spPr>
      </p:pic>
      <p:pic>
        <p:nvPicPr>
          <p:cNvPr id="16387" name="Picture 6" descr="C:\Users\Martin\Desktop\skola\obrazky na prezentacku\krtitelnica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285750"/>
            <a:ext cx="2633663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C:\Users\Martin\Desktop\skola\obrazky na prezentacku\23520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25" y="3143250"/>
            <a:ext cx="28098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rgbClr val="FF6600"/>
                </a:solidFill>
              </a:rPr>
              <a:t>Církevní služba</a:t>
            </a:r>
            <a:endParaRPr lang="cs-CZ" dirty="0">
              <a:solidFill>
                <a:srgbClr val="FF6600"/>
              </a:solidFill>
            </a:endParaRPr>
          </a:p>
        </p:txBody>
      </p:sp>
      <p:sp>
        <p:nvSpPr>
          <p:cNvPr id="45058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675"/>
            <a:ext cx="7239000" cy="4611688"/>
          </a:xfrm>
        </p:spPr>
        <p:txBody>
          <a:bodyPr/>
          <a:lstStyle/>
          <a:p>
            <a:r>
              <a:rPr lang="cs-CZ" smtClean="0"/>
              <a:t>Katolicismus a pravoslaví </a:t>
            </a:r>
          </a:p>
          <a:p>
            <a:pPr lvl="1"/>
            <a:r>
              <a:rPr lang="cs-CZ" smtClean="0">
                <a:solidFill>
                  <a:srgbClr val="FF6600"/>
                </a:solidFill>
              </a:rPr>
              <a:t>vyloučení žen z kněžského a z biskupského svěcení</a:t>
            </a:r>
          </a:p>
          <a:p>
            <a:r>
              <a:rPr lang="cs-CZ" smtClean="0"/>
              <a:t>Prostestanství </a:t>
            </a:r>
          </a:p>
          <a:p>
            <a:pPr lvl="1"/>
            <a:r>
              <a:rPr lang="cs-CZ" smtClean="0"/>
              <a:t> </a:t>
            </a:r>
            <a:r>
              <a:rPr lang="cs-CZ" smtClean="0">
                <a:solidFill>
                  <a:srgbClr val="FF6600"/>
                </a:solidFill>
              </a:rPr>
              <a:t>omezení pro službu žen ve 20. století padla</a:t>
            </a:r>
          </a:p>
          <a:p>
            <a:r>
              <a:rPr lang="cs-CZ" smtClean="0"/>
              <a:t>Anglikánství </a:t>
            </a:r>
          </a:p>
          <a:p>
            <a:pPr lvl="1"/>
            <a:r>
              <a:rPr lang="cs-CZ" smtClean="0">
                <a:solidFill>
                  <a:srgbClr val="FF6600"/>
                </a:solidFill>
              </a:rPr>
              <a:t>liberálové- světí muže i ženy na kněze a biskupy</a:t>
            </a:r>
          </a:p>
          <a:p>
            <a:pPr lvl="1"/>
            <a:r>
              <a:rPr lang="cs-CZ" smtClean="0">
                <a:solidFill>
                  <a:srgbClr val="FF6600"/>
                </a:solidFill>
              </a:rPr>
              <a:t>konzervativci- světí pouze muže</a:t>
            </a:r>
          </a:p>
          <a:p>
            <a:endParaRPr lang="cs-CZ" smtClean="0"/>
          </a:p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rgbClr val="FF6600"/>
                </a:solidFill>
              </a:rPr>
              <a:t>Závěr</a:t>
            </a:r>
            <a:endParaRPr lang="cs-CZ" dirty="0">
              <a:solidFill>
                <a:srgbClr val="FF6600"/>
              </a:solidFill>
            </a:endParaRPr>
          </a:p>
        </p:txBody>
      </p:sp>
      <p:sp>
        <p:nvSpPr>
          <p:cNvPr id="4608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1916113"/>
            <a:ext cx="4154487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309588" cy="555989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7200" dirty="0" smtClean="0"/>
              <a:t/>
            </a:r>
            <a:br>
              <a:rPr lang="cs-CZ" sz="7200" dirty="0" smtClean="0"/>
            </a:br>
            <a:r>
              <a:rPr lang="cs-CZ" sz="7200" dirty="0" smtClean="0"/>
              <a:t/>
            </a:r>
            <a:br>
              <a:rPr lang="cs-CZ" sz="7200" dirty="0" smtClean="0"/>
            </a:br>
            <a:r>
              <a:rPr lang="cs-CZ" sz="7200" dirty="0" smtClean="0"/>
              <a:t/>
            </a:r>
            <a:br>
              <a:rPr lang="cs-CZ" sz="7200" dirty="0" smtClean="0"/>
            </a:br>
            <a:r>
              <a:rPr lang="cs-CZ" sz="7200" dirty="0" smtClean="0">
                <a:solidFill>
                  <a:srgbClr val="FF6600"/>
                </a:solidFill>
              </a:rPr>
              <a:t>Konec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</a:t>
            </a:r>
            <a:r>
              <a:rPr lang="cs-CZ" sz="3600" dirty="0" smtClean="0"/>
              <a:t>ěkuji za pozornost</a:t>
            </a:r>
            <a:br>
              <a:rPr lang="cs-CZ" sz="3600" dirty="0" smtClean="0"/>
            </a:br>
            <a:endParaRPr lang="cs-CZ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Ženy v náboženství</a:t>
            </a:r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Rozdílný pohled na práva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sz="2800" b="1" dirty="0" smtClean="0"/>
              <a:t>tradice </a:t>
            </a:r>
            <a:r>
              <a:rPr lang="cs-CZ" sz="2800" b="1" dirty="0"/>
              <a:t>omezující chování ženy na </a:t>
            </a:r>
            <a:r>
              <a:rPr lang="cs-CZ" sz="2800" b="1" dirty="0" smtClean="0"/>
              <a:t>veřejnosti - </a:t>
            </a:r>
            <a:r>
              <a:rPr lang="cs-CZ" sz="2800" b="1" dirty="0"/>
              <a:t>závoj. Podle Koránu by se žena měla zkrášlovat závojem počestnosti a zdržet se všech skutků a gest, které by mohly rozdmýchat vášeň jiných lidí než jejího zákonného manžela. Žena je nabádána, aby neukazovala své fyzické půvaby a kouzlo před cizinci. Závoj chrání její duši od slabosti, její mysl od domýšlivosti a její osobnost od </a:t>
            </a:r>
            <a:r>
              <a:rPr lang="cs-CZ" sz="2800" b="1" dirty="0" smtClean="0"/>
              <a:t>demoralizace</a:t>
            </a:r>
            <a:endParaRPr lang="cs-CZ" sz="2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Postavení ženy v rodině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060825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Judaismus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sňatek, děti -náboženská </a:t>
            </a:r>
            <a:r>
              <a:rPr lang="cs-CZ" dirty="0"/>
              <a:t>povinnost, </a:t>
            </a:r>
            <a:r>
              <a:rPr lang="cs-CZ" dirty="0" smtClean="0"/>
              <a:t>ženská role -manželka </a:t>
            </a:r>
            <a:r>
              <a:rPr lang="cs-CZ" dirty="0"/>
              <a:t>a </a:t>
            </a:r>
            <a:r>
              <a:rPr lang="cs-CZ" dirty="0" smtClean="0"/>
              <a:t>matka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hodnota domova -šalom </a:t>
            </a:r>
            <a:r>
              <a:rPr lang="cs-CZ" dirty="0" err="1"/>
              <a:t>bajit</a:t>
            </a:r>
            <a:r>
              <a:rPr lang="cs-CZ" dirty="0"/>
              <a:t> (pokoj domova), </a:t>
            </a:r>
            <a:r>
              <a:rPr lang="cs-CZ" dirty="0" smtClean="0"/>
              <a:t>zahrnuje </a:t>
            </a:r>
            <a:r>
              <a:rPr lang="cs-CZ" dirty="0"/>
              <a:t>zákony hierarchie a úcty k rodičům. Výsadní pozici </a:t>
            </a:r>
            <a:r>
              <a:rPr lang="cs-CZ" dirty="0" smtClean="0"/>
              <a:t>- manželka a matka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zvláštní </a:t>
            </a:r>
            <a:r>
              <a:rPr lang="cs-CZ" dirty="0"/>
              <a:t>role ženy při </a:t>
            </a:r>
            <a:r>
              <a:rPr lang="cs-CZ" dirty="0" err="1"/>
              <a:t>šabatu</a:t>
            </a:r>
            <a:r>
              <a:rPr lang="cs-CZ" dirty="0"/>
              <a:t>: žena zdraví nastávající </a:t>
            </a:r>
            <a:r>
              <a:rPr lang="cs-CZ" dirty="0" err="1"/>
              <a:t>šabat</a:t>
            </a:r>
            <a:r>
              <a:rPr lang="cs-CZ" dirty="0"/>
              <a:t> zapálením svící a vyslovuje nad nimi </a:t>
            </a:r>
            <a:r>
              <a:rPr lang="cs-CZ" dirty="0" smtClean="0"/>
              <a:t>požehnání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/>
              <a:t>tradici </a:t>
            </a:r>
            <a:r>
              <a:rPr lang="cs-CZ" dirty="0" err="1"/>
              <a:t>levirátního</a:t>
            </a:r>
            <a:r>
              <a:rPr lang="cs-CZ" dirty="0"/>
              <a:t> manželství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/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4624388"/>
            <a:ext cx="2441575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Postavení ženy v rodině</a:t>
            </a:r>
            <a:endParaRPr lang="cs-CZ" dirty="0"/>
          </a:p>
        </p:txBody>
      </p:sp>
      <p:sp>
        <p:nvSpPr>
          <p:cNvPr id="5120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cs-CZ" smtClean="0"/>
              <a:t>Islám</a:t>
            </a:r>
          </a:p>
          <a:p>
            <a:r>
              <a:rPr lang="cs-CZ" smtClean="0"/>
              <a:t>Spojována s domácím rodinným prostředím a veřejný prostor - mužská doména</a:t>
            </a:r>
          </a:p>
          <a:p>
            <a:r>
              <a:rPr lang="cs-CZ" smtClean="0"/>
              <a:t>Velkorodiny - vazby mezi příslušníky pevné. Žena většinou žije v rodině svého manžela. Výchova dítěte - dohlíží tchýně (ale též sestry manžela a manželky jeho bratrů). Vztah mezi tchýní a snachou - pevně stanovená pravidla, závislá na počtu potomků (hl. chlapců)</a:t>
            </a:r>
          </a:p>
          <a:p>
            <a:r>
              <a:rPr lang="cs-CZ" smtClean="0"/>
              <a:t>syn - pokračovatel rodu ceněn více než dcera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Postavení ženy v rodině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Hinduismus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zplodit </a:t>
            </a:r>
            <a:r>
              <a:rPr lang="cs-CZ" dirty="0"/>
              <a:t>a vychovat </a:t>
            </a:r>
            <a:r>
              <a:rPr lang="cs-CZ" dirty="0" smtClean="0"/>
              <a:t>potomky (hl. syna). Znakem </a:t>
            </a:r>
            <a:r>
              <a:rPr lang="cs-CZ" dirty="0"/>
              <a:t>vdané ženy </a:t>
            </a:r>
            <a:r>
              <a:rPr lang="cs-CZ" dirty="0" smtClean="0"/>
              <a:t>- </a:t>
            </a:r>
            <a:r>
              <a:rPr lang="cs-CZ" dirty="0" err="1"/>
              <a:t>bindí</a:t>
            </a:r>
            <a:r>
              <a:rPr lang="cs-CZ" dirty="0"/>
              <a:t> </a:t>
            </a: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Velkorodiny –žena po </a:t>
            </a:r>
            <a:r>
              <a:rPr lang="cs-CZ" dirty="0"/>
              <a:t>svatbě </a:t>
            </a:r>
            <a:r>
              <a:rPr lang="cs-CZ" dirty="0" smtClean="0"/>
              <a:t>- do </a:t>
            </a:r>
            <a:r>
              <a:rPr lang="cs-CZ" dirty="0"/>
              <a:t>domu manželových rodičů. </a:t>
            </a:r>
            <a:r>
              <a:rPr lang="cs-CZ" dirty="0" smtClean="0"/>
              <a:t>Dům je </a:t>
            </a:r>
            <a:r>
              <a:rPr lang="cs-CZ" dirty="0"/>
              <a:t>buď rozdělen na mužskou a ženskou část, nebo všichni příslušníci rodiny žijí pohromadě s výjimkou šestinedělek, popřípadě mladých </a:t>
            </a:r>
            <a:r>
              <a:rPr lang="cs-CZ" dirty="0" smtClean="0"/>
              <a:t>manželů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/>
              <a:t>Pokud novomanželka nesplňuje představy </a:t>
            </a:r>
            <a:r>
              <a:rPr lang="cs-CZ" dirty="0" smtClean="0"/>
              <a:t>tchýně - </a:t>
            </a:r>
            <a:r>
              <a:rPr lang="cs-CZ" dirty="0"/>
              <a:t>požadovat nedomluvené doplacení </a:t>
            </a:r>
            <a:r>
              <a:rPr lang="cs-CZ" dirty="0" smtClean="0"/>
              <a:t>věna. Čin </a:t>
            </a:r>
            <a:r>
              <a:rPr lang="cs-CZ" dirty="0"/>
              <a:t>upálení „nevyhovujících“ </a:t>
            </a:r>
            <a:r>
              <a:rPr lang="cs-CZ" dirty="0" smtClean="0"/>
              <a:t>manželek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syn může zapálit pohřební hranici a provést obřady za mrtvého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Fenomén holých větví – 100 žen x 108-125 mužů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cs-CZ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antikoncepce</a:t>
            </a:r>
            <a:endParaRPr lang="cs-CZ" dirty="0"/>
          </a:p>
        </p:txBody>
      </p:sp>
      <p:sp>
        <p:nvSpPr>
          <p:cNvPr id="53250" name="Zástupný symbol pro text 2"/>
          <p:cNvSpPr>
            <a:spLocks noGrp="1"/>
          </p:cNvSpPr>
          <p:nvPr>
            <p:ph type="body" idx="1"/>
          </p:nvPr>
        </p:nvSpPr>
        <p:spPr>
          <a:xfrm>
            <a:off x="539750" y="1412875"/>
            <a:ext cx="3519488" cy="457200"/>
          </a:xfrm>
        </p:spPr>
        <p:txBody>
          <a:bodyPr/>
          <a:lstStyle/>
          <a:p>
            <a:r>
              <a:rPr lang="cs-CZ" smtClean="0"/>
              <a:t>Křesťanství</a:t>
            </a:r>
          </a:p>
        </p:txBody>
      </p:sp>
      <p:sp>
        <p:nvSpPr>
          <p:cNvPr id="53251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4211638" y="1412875"/>
            <a:ext cx="3521075" cy="457200"/>
          </a:xfrm>
        </p:spPr>
        <p:txBody>
          <a:bodyPr/>
          <a:lstStyle/>
          <a:p>
            <a:r>
              <a:rPr lang="cs-CZ" smtClean="0"/>
              <a:t>Judismus</a:t>
            </a:r>
          </a:p>
        </p:txBody>
      </p:sp>
      <p:sp>
        <p:nvSpPr>
          <p:cNvPr id="53252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57200" y="1711325"/>
            <a:ext cx="3521075" cy="4114800"/>
          </a:xfrm>
        </p:spPr>
        <p:txBody>
          <a:bodyPr/>
          <a:lstStyle/>
          <a:p>
            <a:endParaRPr lang="cs-CZ" smtClean="0"/>
          </a:p>
          <a:p>
            <a:r>
              <a:rPr lang="cs-CZ" smtClean="0"/>
              <a:t>Zakazuje braní antikoncepce  i potrat</a:t>
            </a:r>
          </a:p>
          <a:p>
            <a:endParaRPr lang="cs-CZ" smtClean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300" y="1711325"/>
            <a:ext cx="3521075" cy="4114800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Liší -převažuje ten, který dovoluje hormonální antikoncepci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Negativní pohled na potrat (zabita Boží </a:t>
            </a:r>
            <a:r>
              <a:rPr lang="cs-CZ" dirty="0" err="1" smtClean="0"/>
              <a:t>předtava</a:t>
            </a:r>
            <a:r>
              <a:rPr lang="cs-CZ" dirty="0" smtClean="0"/>
              <a:t>, akt násilí, „kdokoli zničí jeden život, je to jako kdyby zničil celý svět…..“</a:t>
            </a:r>
            <a:endParaRPr lang="cs-CZ" dirty="0"/>
          </a:p>
        </p:txBody>
      </p:sp>
      <p:pic>
        <p:nvPicPr>
          <p:cNvPr id="5325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644900"/>
            <a:ext cx="329565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antikoncepce</a:t>
            </a:r>
            <a:endParaRPr lang="cs-CZ" dirty="0"/>
          </a:p>
        </p:txBody>
      </p:sp>
      <p:sp>
        <p:nvSpPr>
          <p:cNvPr id="54274" name="Zástupný symbol pro text 2"/>
          <p:cNvSpPr>
            <a:spLocks noGrp="1"/>
          </p:cNvSpPr>
          <p:nvPr>
            <p:ph type="body" idx="1"/>
          </p:nvPr>
        </p:nvSpPr>
        <p:spPr>
          <a:xfrm>
            <a:off x="539750" y="1412875"/>
            <a:ext cx="3519488" cy="457200"/>
          </a:xfrm>
        </p:spPr>
        <p:txBody>
          <a:bodyPr/>
          <a:lstStyle/>
          <a:p>
            <a:r>
              <a:rPr lang="cs-CZ" smtClean="0"/>
              <a:t>Islám</a:t>
            </a:r>
          </a:p>
        </p:txBody>
      </p:sp>
      <p:sp>
        <p:nvSpPr>
          <p:cNvPr id="5427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4211638" y="1412875"/>
            <a:ext cx="3521075" cy="457200"/>
          </a:xfrm>
        </p:spPr>
        <p:txBody>
          <a:bodyPr/>
          <a:lstStyle/>
          <a:p>
            <a:r>
              <a:rPr lang="cs-CZ" smtClean="0"/>
              <a:t>Buddhismis a Hinduismus</a:t>
            </a:r>
          </a:p>
        </p:txBody>
      </p:sp>
      <p:sp>
        <p:nvSpPr>
          <p:cNvPr id="54276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57200" y="1711325"/>
            <a:ext cx="3521075" cy="4114800"/>
          </a:xfrm>
        </p:spPr>
        <p:txBody>
          <a:bodyPr/>
          <a:lstStyle/>
          <a:p>
            <a:endParaRPr lang="cs-CZ" smtClean="0"/>
          </a:p>
          <a:p>
            <a:r>
              <a:rPr lang="cs-CZ" smtClean="0"/>
              <a:t>spor o antikoncepci</a:t>
            </a:r>
          </a:p>
          <a:p>
            <a:r>
              <a:rPr lang="cs-CZ" smtClean="0"/>
              <a:t>Tradicionalisté - striktně odmítají</a:t>
            </a:r>
          </a:p>
          <a:p>
            <a:r>
              <a:rPr lang="cs-CZ" smtClean="0"/>
              <a:t>Liberalisté - podpora informačních projektů či bezplatného rozdávání antikoncepčních prostředků 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300" y="1711325"/>
            <a:ext cx="3521075" cy="4114800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Antikoncepční prostředky – povoleny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X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Potrat zakázán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cs-CZ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cs-CZ" dirty="0" smtClean="0"/>
              <a:t> není zákaz </a:t>
            </a:r>
            <a:r>
              <a:rPr lang="cs-CZ" dirty="0"/>
              <a:t>antikoncepčních </a:t>
            </a:r>
            <a:r>
              <a:rPr lang="cs-CZ" dirty="0" smtClean="0"/>
              <a:t>prostředků (vysoké přelidnění →osvětová </a:t>
            </a:r>
            <a:r>
              <a:rPr lang="cs-CZ" dirty="0"/>
              <a:t>kampaň, </a:t>
            </a:r>
            <a:r>
              <a:rPr lang="cs-CZ" dirty="0" smtClean="0"/>
              <a:t>informovala </a:t>
            </a:r>
            <a:r>
              <a:rPr lang="cs-CZ" dirty="0"/>
              <a:t>o možnostech rodičovského </a:t>
            </a:r>
            <a:r>
              <a:rPr lang="cs-CZ" dirty="0" smtClean="0"/>
              <a:t>plánování)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Křesťanství</a:t>
            </a:r>
            <a:endParaRPr lang="cs-CZ" dirty="0"/>
          </a:p>
        </p:txBody>
      </p:sp>
      <p:sp>
        <p:nvSpPr>
          <p:cNvPr id="1741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Obřady,rituály -  </a:t>
            </a:r>
            <a:r>
              <a:rPr lang="cs-CZ" sz="2000" smtClean="0"/>
              <a:t>křest, příjímání, biřmování,		 smíření = zpověď a rozhřešení, poslední pomazání,		 vysvěcení,  sňatek</a:t>
            </a:r>
          </a:p>
          <a:p>
            <a:endParaRPr lang="cs-CZ" smtClean="0"/>
          </a:p>
          <a:p>
            <a:r>
              <a:rPr lang="cs-CZ" smtClean="0"/>
              <a:t>Svátky - </a:t>
            </a:r>
            <a:r>
              <a:rPr lang="cs-CZ" sz="2000" smtClean="0"/>
              <a:t>advent a vánoce, postní doba a velikonoční týden, svatodušní svátky</a:t>
            </a:r>
          </a:p>
          <a:p>
            <a:endParaRPr lang="cs-CZ" smtClean="0"/>
          </a:p>
        </p:txBody>
      </p:sp>
      <p:pic>
        <p:nvPicPr>
          <p:cNvPr id="17411" name="Picture 2" descr="C:\Users\Martin\Desktop\skola\obrazky na prezentacku\fotopas_svatba_120710_denik_clanek_sol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2600" y="0"/>
            <a:ext cx="23114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 descr="C:\Users\Martin\Desktop\skola\obrazky na prezentacku\PD21dfc3_advent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57688"/>
            <a:ext cx="3697288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C:\Users\Martin\Desktop\skola\obrazky na prezentacku\20071222-vanoc_stro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1125" y="3857625"/>
            <a:ext cx="216693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529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Ženy v Bibli, ženy dnes : sborník přednášek z cyklu Terezie Dubinové, PhD. </a:t>
            </a:r>
          </a:p>
          <a:p>
            <a:r>
              <a:rPr lang="cs-CZ" smtClean="0"/>
              <a:t>Žena v církvi. Božena Hoferová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k-SK" dirty="0" err="1" smtClean="0"/>
              <a:t>Judaizmus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sk-SK" dirty="0" smtClean="0"/>
              <a:t>Židovské dejiny siahajú 4000 rokov do minulosti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sk-SK" dirty="0" smtClean="0"/>
              <a:t>Izrael – 20% židov, USA – 30%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sk-SK" dirty="0" smtClean="0"/>
              <a:t>Otec národa: Abrahám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sk-SK" b="1" dirty="0" smtClean="0"/>
              <a:t>Mojžiš</a:t>
            </a:r>
            <a:r>
              <a:rPr lang="sk-SK" dirty="0" smtClean="0"/>
              <a:t>: dal tvar a formu náboženskej viere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sk-SK" dirty="0" smtClean="0"/>
              <a:t>             Vyviedol novo zrodený národ z egyptského otroctva až na okraj zasľúbenej zeme- </a:t>
            </a:r>
            <a:r>
              <a:rPr lang="sk-SK" dirty="0" err="1" smtClean="0"/>
              <a:t>Kenaanu</a:t>
            </a:r>
            <a:r>
              <a:rPr lang="sk-SK" dirty="0" smtClean="0"/>
              <a:t> (Palestína) - </a:t>
            </a:r>
            <a:r>
              <a:rPr lang="sk-SK" dirty="0" err="1" smtClean="0"/>
              <a:t>exodu</a:t>
            </a:r>
            <a:endParaRPr lang="sk-SK" dirty="0" smtClean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sk-SK" b="1" dirty="0" err="1" smtClean="0"/>
              <a:t>Tanach</a:t>
            </a:r>
            <a:r>
              <a:rPr lang="sk-SK" dirty="0" smtClean="0"/>
              <a:t> - spísaný v hebrejčine, 39 kníh - ako Starý zákon, ale iné poradie, 3 časti: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sk-SK" b="1" i="1" dirty="0" err="1" smtClean="0"/>
              <a:t>Tóra</a:t>
            </a:r>
            <a:r>
              <a:rPr lang="sk-SK" b="1" i="1" dirty="0" smtClean="0"/>
              <a:t> (Zákon):</a:t>
            </a:r>
            <a:r>
              <a:rPr lang="sk-SK" dirty="0" smtClean="0"/>
              <a:t> plán vesmíru, učenie o Bohu, 5 Mojžišových kníh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sk-SK" b="1" i="1" dirty="0" smtClean="0"/>
              <a:t>Proroci (Nevi' im):</a:t>
            </a:r>
            <a:r>
              <a:rPr lang="sk-SK" dirty="0" smtClean="0"/>
              <a:t> 8 kníh, prvé 4 - Raní proroci, historické, zvyšné 4 – Neskorší proroci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sk-SK" b="1" i="1" dirty="0" smtClean="0"/>
              <a:t>Spisy (</a:t>
            </a:r>
            <a:r>
              <a:rPr lang="sk-SK" b="1" i="1" dirty="0" err="1" smtClean="0"/>
              <a:t>Ktuvim</a:t>
            </a:r>
            <a:r>
              <a:rPr lang="sk-SK" b="1" i="1" dirty="0" smtClean="0"/>
              <a:t>):</a:t>
            </a:r>
            <a:r>
              <a:rPr lang="sk-SK" dirty="0" smtClean="0"/>
              <a:t> obsahujú i žalmy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836712"/>
            <a:ext cx="8458200" cy="12223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/>
              <a:t>Smrt v životě lidí a náboženství</a:t>
            </a:r>
            <a:endParaRPr lang="cs-CZ" dirty="0"/>
          </a:p>
        </p:txBody>
      </p:sp>
      <p:pic>
        <p:nvPicPr>
          <p:cNvPr id="57346" name="Picture 2" descr="C:\Users\Tomáš\Desktop\úvod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2349500"/>
            <a:ext cx="364807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Obdélník 4"/>
          <p:cNvSpPr>
            <a:spLocks noChangeArrowheads="1"/>
          </p:cNvSpPr>
          <p:nvPr/>
        </p:nvSpPr>
        <p:spPr bwMode="auto">
          <a:xfrm>
            <a:off x="0" y="6211888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>
                <a:latin typeface="Trebuchet MS" pitchFamily="34" charset="0"/>
              </a:rPr>
              <a:t>Zdroj: http://www.info-koktejl.cz/komentare-rozhovory/komentare-glosy/nabozenstvi-aneb-obchod-se-strachem/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/>
              <a:t>Smrt v životě lidí a náboženství</a:t>
            </a:r>
            <a:endParaRPr lang="cs-CZ" dirty="0"/>
          </a:p>
        </p:txBody>
      </p:sp>
      <p:sp>
        <p:nvSpPr>
          <p:cNvPr id="5837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Dějiny smrti jsou dějinami sebereflexe</a:t>
            </a:r>
          </a:p>
          <a:p>
            <a:r>
              <a:rPr lang="cs-CZ" smtClean="0"/>
              <a:t>Po většinu dějin má hlavní úlohy v chápání smrti formální teologie a mýty</a:t>
            </a:r>
          </a:p>
          <a:p>
            <a:r>
              <a:rPr lang="cs-CZ" smtClean="0"/>
              <a:t>Víra v posmrtný život je touha zbavit život nedostatků</a:t>
            </a:r>
          </a:p>
          <a:p>
            <a:r>
              <a:rPr lang="cs-CZ" smtClean="0"/>
              <a:t>Prostřednictvím pohřebních rituálů národy a náboženství prezentují svoje své představy o smyslu života</a:t>
            </a:r>
          </a:p>
          <a:p>
            <a:endParaRPr lang="cs-CZ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/>
              <a:t>Epos o </a:t>
            </a:r>
            <a:r>
              <a:rPr lang="cs-CZ" dirty="0" err="1" smtClean="0"/>
              <a:t>Gilgamešovi</a:t>
            </a:r>
            <a:endParaRPr lang="cs-CZ" dirty="0"/>
          </a:p>
        </p:txBody>
      </p:sp>
      <p:sp>
        <p:nvSpPr>
          <p:cNvPr id="5939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Úvaha o lidském údělu vyjádřená v mytické formě</a:t>
            </a:r>
          </a:p>
          <a:p>
            <a:r>
              <a:rPr lang="cs-CZ" smtClean="0"/>
              <a:t>Gilgamešovo putování za věčným životem je vlastně jeho hledání lidstvem</a:t>
            </a:r>
          </a:p>
        </p:txBody>
      </p:sp>
      <p:pic>
        <p:nvPicPr>
          <p:cNvPr id="59395" name="Picture 2" descr="C:\Users\Tomáš\Desktop\Gilgameš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716338"/>
            <a:ext cx="82073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Obdélník 4"/>
          <p:cNvSpPr>
            <a:spLocks noChangeArrowheads="1"/>
          </p:cNvSpPr>
          <p:nvPr/>
        </p:nvSpPr>
        <p:spPr bwMode="auto">
          <a:xfrm>
            <a:off x="0" y="6597650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>
                <a:latin typeface="Trebuchet MS" pitchFamily="34" charset="0"/>
              </a:rPr>
              <a:t>Zdroj: http://myty.info/view.php?cisloclanku=2007040020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/>
              <a:t>Židovské pojetí</a:t>
            </a:r>
            <a:endParaRPr lang="cs-CZ" dirty="0"/>
          </a:p>
        </p:txBody>
      </p:sp>
      <p:sp>
        <p:nvSpPr>
          <p:cNvPr id="6041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Víra v posmrtný život a vykoupení</a:t>
            </a:r>
          </a:p>
          <a:p>
            <a:r>
              <a:rPr lang="cs-CZ" smtClean="0"/>
              <a:t>Motivace žít dobrý život</a:t>
            </a:r>
          </a:p>
          <a:p>
            <a:r>
              <a:rPr lang="cs-CZ" smtClean="0"/>
              <a:t>Úmluva mezi Bohem a lidmi</a:t>
            </a:r>
          </a:p>
        </p:txBody>
      </p:sp>
      <p:pic>
        <p:nvPicPr>
          <p:cNvPr id="60419" name="Picture 2" descr="C:\Users\Tomáš\Desktop\davidova-hvezd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3933825"/>
            <a:ext cx="17145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0" name="Obdélník 4"/>
          <p:cNvSpPr>
            <a:spLocks noChangeArrowheads="1"/>
          </p:cNvSpPr>
          <p:nvPr/>
        </p:nvSpPr>
        <p:spPr bwMode="auto">
          <a:xfrm>
            <a:off x="2411413" y="6021388"/>
            <a:ext cx="36861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>
                <a:latin typeface="Trebuchet MS" pitchFamily="34" charset="0"/>
              </a:rPr>
              <a:t>Zdroj: http://davidova-hvezda.navajo.cz/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/>
              <a:t>Smrt hřích a jeho vykoupení</a:t>
            </a:r>
            <a:endParaRPr lang="cs-CZ" dirty="0"/>
          </a:p>
        </p:txBody>
      </p:sp>
      <p:sp>
        <p:nvSpPr>
          <p:cNvPr id="6144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Smrt v křesťanství má spíše usmiřující účinek a umírání funguje jako vykoupení hříchů</a:t>
            </a:r>
          </a:p>
          <a:p>
            <a:r>
              <a:rPr lang="cs-CZ" smtClean="0"/>
              <a:t>Všichni lidé povstanou aby stanuli před božím soudem a pak žili, ti jež jsou ho hodni, život bez konce v nebeském božím království</a:t>
            </a:r>
          </a:p>
          <a:p>
            <a:endParaRPr lang="cs-CZ" smtClean="0"/>
          </a:p>
        </p:txBody>
      </p:sp>
      <p:pic>
        <p:nvPicPr>
          <p:cNvPr id="61443" name="Picture 2" descr="C:\Users\Tomáš\Desktop\J. kříž 12x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4238625"/>
            <a:ext cx="34925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Obdélník 4"/>
          <p:cNvSpPr>
            <a:spLocks noChangeArrowheads="1"/>
          </p:cNvSpPr>
          <p:nvPr/>
        </p:nvSpPr>
        <p:spPr bwMode="auto">
          <a:xfrm>
            <a:off x="0" y="5934075"/>
            <a:ext cx="507682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>
                <a:latin typeface="Trebuchet MS" pitchFamily="34" charset="0"/>
              </a:rPr>
              <a:t>Zdroj: http://www.drevene-hracky-kojenecky-textil-charita.cz/krize/kriz-zavesny-olivove-drevo-z-jeruzalema4-%5B266023%5D?ItemIdx=22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/>
              <a:t>Židovské a křesťanské chápaní smrti</a:t>
            </a:r>
            <a:endParaRPr lang="cs-CZ" dirty="0"/>
          </a:p>
        </p:txBody>
      </p:sp>
      <p:sp>
        <p:nvSpPr>
          <p:cNvPr id="6246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Adam a Eva jako Biblický mýtus vysvětlující lidskou smrtelnost jako trest v důsledku neuposlechnutí božích přikázání</a:t>
            </a:r>
          </a:p>
          <a:p>
            <a:r>
              <a:rPr lang="cs-CZ" smtClean="0"/>
              <a:t>„Prach jsi a v prach se obrátíš“ symbolizuje návrat do prachu Země z nějž všichni pochází</a:t>
            </a:r>
          </a:p>
          <a:p>
            <a:endParaRPr lang="cs-CZ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/>
              <a:t>Islámské chápání smrti</a:t>
            </a:r>
            <a:endParaRPr lang="cs-CZ" dirty="0"/>
          </a:p>
        </p:txBody>
      </p:sp>
      <p:sp>
        <p:nvSpPr>
          <p:cNvPr id="6349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Muslimové pevně věří ve vzkříšení těla a život po smrti</a:t>
            </a:r>
          </a:p>
          <a:p>
            <a:r>
              <a:rPr lang="cs-CZ" smtClean="0"/>
              <a:t>Muslim musí dodržet 5 pilířů islámu</a:t>
            </a:r>
          </a:p>
          <a:p>
            <a:r>
              <a:rPr lang="cs-CZ" smtClean="0"/>
              <a:t>Za to se dostane do země zaslíbené</a:t>
            </a:r>
          </a:p>
        </p:txBody>
      </p:sp>
      <p:pic>
        <p:nvPicPr>
          <p:cNvPr id="63491" name="Picture 2" descr="C:\Users\Tomáš\Desktop\isla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4005263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Obdélník 4"/>
          <p:cNvSpPr>
            <a:spLocks noChangeArrowheads="1"/>
          </p:cNvSpPr>
          <p:nvPr/>
        </p:nvSpPr>
        <p:spPr bwMode="auto">
          <a:xfrm>
            <a:off x="0" y="648811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>
                <a:latin typeface="Trebuchet MS" pitchFamily="34" charset="0"/>
              </a:rPr>
              <a:t>http://blog.petrmiko.cz/2007/06/verit-v-boha-a-proc/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/>
              <a:t>Východní Představa transcendence</a:t>
            </a:r>
            <a:endParaRPr lang="cs-CZ" dirty="0"/>
          </a:p>
        </p:txBody>
      </p:sp>
      <p:sp>
        <p:nvSpPr>
          <p:cNvPr id="6451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V indických náboženstvích není kladen důraz ani na život na tomto světě ani na věčnosti</a:t>
            </a:r>
          </a:p>
          <a:p>
            <a:r>
              <a:rPr lang="cs-CZ" smtClean="0"/>
              <a:t>Smrt je chápána jako veliký cyklus pokračující existence z něhož by se životadárné já mělo vysvobodit</a:t>
            </a:r>
          </a:p>
          <a:p>
            <a:r>
              <a:rPr lang="cs-CZ" smtClean="0"/>
              <a:t>Tohoto konečného osvobození lze dosáhnout po mnoha inkarnacích a přísném dodržování pravidel správného chování</a:t>
            </a:r>
          </a:p>
          <a:p>
            <a:endParaRPr lang="cs-CZ" smtClean="0"/>
          </a:p>
          <a:p>
            <a:endParaRPr lang="cs-CZ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Křesťanství</a:t>
            </a:r>
            <a:endParaRPr lang="cs-CZ" dirty="0"/>
          </a:p>
        </p:txBody>
      </p:sp>
      <p:sp>
        <p:nvSpPr>
          <p:cNvPr id="1843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Motlitba - </a:t>
            </a:r>
            <a:r>
              <a:rPr lang="cs-CZ" sz="2000" smtClean="0"/>
              <a:t>jedinou motlitbou společnou všem křesťanům bez výjimky, je pouze otčenáš</a:t>
            </a:r>
          </a:p>
          <a:p>
            <a:endParaRPr lang="cs-CZ" smtClean="0"/>
          </a:p>
        </p:txBody>
      </p:sp>
      <p:pic>
        <p:nvPicPr>
          <p:cNvPr id="18435" name="Picture 2" descr="C:\Users\Martin\Desktop\skola\obrazky na prezentacku\P231398388a60_Modlit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321468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/>
              <a:t>Východní Představa transcendence</a:t>
            </a:r>
            <a:endParaRPr lang="cs-CZ" dirty="0"/>
          </a:p>
        </p:txBody>
      </p:sp>
      <p:sp>
        <p:nvSpPr>
          <p:cNvPr id="6553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Tím je možné „uvědomění“ si základní totožnosti každého jedince</a:t>
            </a:r>
          </a:p>
          <a:p>
            <a:r>
              <a:rPr lang="cs-CZ" smtClean="0"/>
              <a:t>Spása spočívá v osvícení, neboli skutečném pochopení</a:t>
            </a:r>
          </a:p>
          <a:p>
            <a:r>
              <a:rPr lang="cs-CZ" smtClean="0"/>
              <a:t>Tuto  doktrínu zastávají např. zoroatrismus, buddhismus, sikhismus</a:t>
            </a:r>
          </a:p>
          <a:p>
            <a:endParaRPr lang="cs-CZ" smtClean="0"/>
          </a:p>
        </p:txBody>
      </p:sp>
      <p:pic>
        <p:nvPicPr>
          <p:cNvPr id="65539" name="Picture 2" descr="C:\Users\Tomáš\Desktop\image827231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4465638"/>
            <a:ext cx="1835150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0" name="Obdélník 4"/>
          <p:cNvSpPr>
            <a:spLocks noChangeArrowheads="1"/>
          </p:cNvSpPr>
          <p:nvPr/>
        </p:nvSpPr>
        <p:spPr bwMode="auto">
          <a:xfrm>
            <a:off x="2555875" y="6453188"/>
            <a:ext cx="42481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>
                <a:latin typeface="Trebuchet MS" pitchFamily="34" charset="0"/>
              </a:rPr>
              <a:t>Zdroj:http://www.timah.ic.cz/nabozenstvi.html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/>
              <a:t>Východní Představa transcendence</a:t>
            </a:r>
            <a:endParaRPr lang="cs-CZ" dirty="0"/>
          </a:p>
        </p:txBody>
      </p:sp>
      <p:sp>
        <p:nvSpPr>
          <p:cNvPr id="6656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Člověk má možnost se překonat neboť se obnoví</a:t>
            </a:r>
          </a:p>
          <a:p>
            <a:r>
              <a:rPr lang="cs-CZ" smtClean="0"/>
              <a:t>V této obnově spočívá „cesta na onen svět“</a:t>
            </a:r>
          </a:p>
          <a:p>
            <a:endParaRPr lang="cs-CZ" smtClean="0"/>
          </a:p>
        </p:txBody>
      </p:sp>
      <p:pic>
        <p:nvPicPr>
          <p:cNvPr id="66563" name="Picture 2" descr="C:\Users\Tomáš\Desktop\changingbodiesbet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3644900"/>
            <a:ext cx="1828800" cy="24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Obdélník 4"/>
          <p:cNvSpPr>
            <a:spLocks noChangeArrowheads="1"/>
          </p:cNvSpPr>
          <p:nvPr/>
        </p:nvSpPr>
        <p:spPr bwMode="auto">
          <a:xfrm>
            <a:off x="0" y="6211888"/>
            <a:ext cx="9144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>
                <a:latin typeface="Trebuchet MS" pitchFamily="34" charset="0"/>
              </a:rPr>
              <a:t>Zdroj: http://www.harekrsna.cz/cvs/2007/co_je_reinkarnace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/>
              <a:t>Společenské přesvědčení</a:t>
            </a:r>
            <a:endParaRPr lang="cs-CZ" dirty="0"/>
          </a:p>
        </p:txBody>
      </p:sp>
      <p:sp>
        <p:nvSpPr>
          <p:cNvPr id="6758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Dějiny smrti jsou více méně dějinami společnosti</a:t>
            </a:r>
          </a:p>
          <a:p>
            <a:r>
              <a:rPr lang="cs-CZ" smtClean="0"/>
              <a:t>Výjimkou pouze společnosti komunistické</a:t>
            </a:r>
          </a:p>
          <a:p>
            <a:endParaRPr lang="cs-CZ" smtClean="0"/>
          </a:p>
        </p:txBody>
      </p:sp>
      <p:pic>
        <p:nvPicPr>
          <p:cNvPr id="67587" name="Picture 2" descr="C:\Users\Tomáš\Desktop\May-Communis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3284538"/>
            <a:ext cx="321310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8" name="Obdélník 4"/>
          <p:cNvSpPr>
            <a:spLocks noChangeArrowheads="1"/>
          </p:cNvSpPr>
          <p:nvPr/>
        </p:nvSpPr>
        <p:spPr bwMode="auto">
          <a:xfrm>
            <a:off x="0" y="6597650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latin typeface="Trebuchet MS" pitchFamily="34" charset="0"/>
              </a:rPr>
              <a:t>Zdroj: http://www.popculturemadness.com/Trivia/May/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/>
              <a:t>Lidská tvorba  proti smrti</a:t>
            </a:r>
            <a:endParaRPr lang="cs-CZ" dirty="0"/>
          </a:p>
        </p:txBody>
      </p:sp>
      <p:sp>
        <p:nvSpPr>
          <p:cNvPr id="6861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Filosofie, teologie antropologie, sociologie, psychologie, umění, hudba a architektura se snaží poodstoupit od člověka a porozumět mu a tím i smrtelnosti</a:t>
            </a:r>
          </a:p>
          <a:p>
            <a:r>
              <a:rPr lang="cs-CZ" smtClean="0"/>
              <a:t>Umožňují zaujmout člověku</a:t>
            </a:r>
          </a:p>
          <a:p>
            <a:pPr>
              <a:buFont typeface="Wingdings 2" pitchFamily="18" charset="2"/>
              <a:buNone/>
            </a:pPr>
            <a:r>
              <a:rPr lang="cs-CZ" smtClean="0"/>
              <a:t>	 postoj vůči smrti</a:t>
            </a:r>
          </a:p>
          <a:p>
            <a:endParaRPr lang="cs-CZ" smtClean="0"/>
          </a:p>
        </p:txBody>
      </p:sp>
      <p:pic>
        <p:nvPicPr>
          <p:cNvPr id="68611" name="Picture 4" descr="C:\Users\Tomáš\Desktop\bosc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3046413"/>
            <a:ext cx="3203575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Obdélník 6"/>
          <p:cNvSpPr>
            <a:spLocks noChangeArrowheads="1"/>
          </p:cNvSpPr>
          <p:nvPr/>
        </p:nvSpPr>
        <p:spPr bwMode="auto">
          <a:xfrm>
            <a:off x="2806700" y="6519863"/>
            <a:ext cx="63373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>
                <a:latin typeface="Trebuchet MS" pitchFamily="34" charset="0"/>
              </a:rPr>
              <a:t>Zdroj: http://madamepickwickartblog.com/gardens-of-earthly-delights/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/>
              <a:t>Vysvětlení smrti </a:t>
            </a:r>
            <a:endParaRPr lang="cs-CZ" dirty="0"/>
          </a:p>
        </p:txBody>
      </p:sp>
      <p:sp>
        <p:nvSpPr>
          <p:cNvPr id="6963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Náboženství je nejvýznamnějším prostředkem pro vyrovnání se se smrtí</a:t>
            </a:r>
          </a:p>
          <a:p>
            <a:r>
              <a:rPr lang="cs-CZ" smtClean="0"/>
              <a:t>Náboženské rituály slouží ke zbavení se mrtvých a naplnění naší víry v posmrtný život</a:t>
            </a:r>
          </a:p>
          <a:p>
            <a:r>
              <a:rPr lang="cs-CZ" smtClean="0"/>
              <a:t>Náboženství vysvětluje co se s mrtvými děje po smrti především skrz morálku, zásluhy a soud</a:t>
            </a:r>
          </a:p>
          <a:p>
            <a:endParaRPr lang="cs-CZ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/>
              <a:t>Smrt dle </a:t>
            </a:r>
            <a:r>
              <a:rPr lang="cs-CZ" dirty="0" err="1" smtClean="0"/>
              <a:t>Freuda</a:t>
            </a:r>
            <a:endParaRPr lang="cs-CZ" dirty="0"/>
          </a:p>
        </p:txBody>
      </p:sp>
      <p:sp>
        <p:nvSpPr>
          <p:cNvPr id="7168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Smrt vyrůstá z naší touhy vrátit se do organické hmoty z níž pocházíme</a:t>
            </a:r>
          </a:p>
          <a:p>
            <a:r>
              <a:rPr lang="cs-CZ" smtClean="0"/>
              <a:t>A to i přes to že každý jednotlivec cítí svou nesmrtelnost</a:t>
            </a:r>
          </a:p>
          <a:p>
            <a:r>
              <a:rPr lang="cs-CZ" smtClean="0"/>
              <a:t>„pud smrti“ (</a:t>
            </a:r>
            <a:r>
              <a:rPr lang="cs-CZ" i="1" smtClean="0"/>
              <a:t>thanatos</a:t>
            </a:r>
            <a:r>
              <a:rPr lang="cs-CZ" smtClean="0"/>
              <a:t>) sráží</a:t>
            </a:r>
          </a:p>
          <a:p>
            <a:pPr>
              <a:buFont typeface="Wingdings 2" pitchFamily="18" charset="2"/>
              <a:buNone/>
            </a:pPr>
            <a:r>
              <a:rPr lang="cs-CZ" smtClean="0"/>
              <a:t>	 lidskou tvořivost a touhu žít</a:t>
            </a:r>
          </a:p>
        </p:txBody>
      </p:sp>
      <p:pic>
        <p:nvPicPr>
          <p:cNvPr id="71683" name="Picture 2" descr="C:\Users\Tomáš\Desktop\freu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3213100"/>
            <a:ext cx="236855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4" name="Obdélník 4"/>
          <p:cNvSpPr>
            <a:spLocks noChangeArrowheads="1"/>
          </p:cNvSpPr>
          <p:nvPr/>
        </p:nvSpPr>
        <p:spPr bwMode="auto">
          <a:xfrm>
            <a:off x="3311525" y="6550025"/>
            <a:ext cx="58324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latin typeface="Trebuchet MS" pitchFamily="34" charset="0"/>
              </a:rPr>
              <a:t>Zdroj: http://www.risk-management.cz/index.php?clanek=1115&amp;cat2=3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/>
              <a:t>Smrt a obchod</a:t>
            </a:r>
            <a:endParaRPr lang="cs-CZ" dirty="0"/>
          </a:p>
        </p:txBody>
      </p:sp>
      <p:sp>
        <p:nvSpPr>
          <p:cNvPr id="7270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Potřeba odstranit mrtvé tělo</a:t>
            </a:r>
          </a:p>
          <a:p>
            <a:r>
              <a:rPr lang="cs-CZ" smtClean="0"/>
              <a:t>Velký prostor pro byznys</a:t>
            </a:r>
          </a:p>
          <a:p>
            <a:r>
              <a:rPr lang="cs-CZ" smtClean="0"/>
              <a:t>Nekonečný přísun obchodního „artiklu“</a:t>
            </a:r>
          </a:p>
          <a:p>
            <a:endParaRPr lang="cs-CZ" smtClean="0"/>
          </a:p>
        </p:txBody>
      </p:sp>
      <p:pic>
        <p:nvPicPr>
          <p:cNvPr id="72707" name="Picture 2" descr="C:\Users\Tomáš\Desktop\Krematorium-Pardubi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3446463"/>
            <a:ext cx="4170362" cy="31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8" name="Obdélník 4"/>
          <p:cNvSpPr>
            <a:spLocks noChangeArrowheads="1"/>
          </p:cNvSpPr>
          <p:nvPr/>
        </p:nvSpPr>
        <p:spPr bwMode="auto">
          <a:xfrm>
            <a:off x="0" y="6488113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>
                <a:latin typeface="Trebuchet MS" pitchFamily="34" charset="0"/>
              </a:rPr>
              <a:t>Zdroj: http://cleverblog.cz/den-otevrenych-dveri-v-pardubickem-krematoriu/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/>
              <a:t>Spiritismus</a:t>
            </a:r>
            <a:endParaRPr lang="cs-CZ" dirty="0"/>
          </a:p>
        </p:txBody>
      </p:sp>
      <p:sp>
        <p:nvSpPr>
          <p:cNvPr id="7373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Vznik v rodině Foxů na konci 40. let 19. stol.</a:t>
            </a:r>
          </a:p>
          <a:p>
            <a:r>
              <a:rPr lang="cs-CZ" smtClean="0"/>
              <a:t>Využívá paměť</a:t>
            </a:r>
          </a:p>
          <a:p>
            <a:r>
              <a:rPr lang="cs-CZ" smtClean="0"/>
              <a:t>„vyvolávání mrtvých prostřednictvím média“</a:t>
            </a:r>
          </a:p>
          <a:p>
            <a:r>
              <a:rPr lang="cs-CZ" smtClean="0"/>
              <a:t>Snaha vytvořit vztah mezi pozemským životem a těmi kdož jsou na druhé straně</a:t>
            </a:r>
          </a:p>
          <a:p>
            <a:endParaRPr lang="cs-CZ" smtClean="0"/>
          </a:p>
        </p:txBody>
      </p:sp>
      <p:pic>
        <p:nvPicPr>
          <p:cNvPr id="73731" name="Picture 2" descr="C:\Users\Tomáš\Desktop\sitt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4005263"/>
            <a:ext cx="2411412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Obdélník 4"/>
          <p:cNvSpPr>
            <a:spLocks noChangeArrowheads="1"/>
          </p:cNvSpPr>
          <p:nvPr/>
        </p:nvSpPr>
        <p:spPr bwMode="auto">
          <a:xfrm>
            <a:off x="1871663" y="6519863"/>
            <a:ext cx="72723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600">
                <a:latin typeface="Trebuchet MS" pitchFamily="34" charset="0"/>
              </a:rPr>
              <a:t>Zdroj: http://parapsychologie.ac.at/programm/ws199900/sommer-2/sitters.htm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err="1" smtClean="0"/>
              <a:t>Chinchorro</a:t>
            </a:r>
            <a:endParaRPr lang="cs-CZ" dirty="0"/>
          </a:p>
        </p:txBody>
      </p:sp>
      <p:sp>
        <p:nvSpPr>
          <p:cNvPr id="7475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Území dnešního Chile</a:t>
            </a:r>
          </a:p>
          <a:p>
            <a:r>
              <a:rPr lang="cs-CZ" smtClean="0"/>
              <a:t>Mumifikovali své předky a uchovávali je ve společnosti živých</a:t>
            </a:r>
          </a:p>
          <a:p>
            <a:r>
              <a:rPr lang="cs-CZ" smtClean="0"/>
              <a:t>2000 let před Egypťany</a:t>
            </a:r>
          </a:p>
        </p:txBody>
      </p:sp>
      <p:pic>
        <p:nvPicPr>
          <p:cNvPr id="74755" name="Picture 2" descr="C:\Users\Tomáš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860800"/>
            <a:ext cx="17145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6" name="Obdélník 4"/>
          <p:cNvSpPr>
            <a:spLocks noChangeArrowheads="1"/>
          </p:cNvSpPr>
          <p:nvPr/>
        </p:nvSpPr>
        <p:spPr bwMode="auto">
          <a:xfrm>
            <a:off x="0" y="6581775"/>
            <a:ext cx="69484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>
                <a:latin typeface="Trebuchet MS" pitchFamily="34" charset="0"/>
              </a:rPr>
              <a:t>Zdroj: http://www.saborizante.com/cl/santiago/documental-chinchorro-3-000-anos-antes-que</a:t>
            </a:r>
          </a:p>
        </p:txBody>
      </p:sp>
      <p:pic>
        <p:nvPicPr>
          <p:cNvPr id="74757" name="Picture 3" descr="C:\Users\Tomáš\Desktop\1242760481851_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213100"/>
            <a:ext cx="4211637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8" name="Obdélník 6"/>
          <p:cNvSpPr>
            <a:spLocks noChangeArrowheads="1"/>
          </p:cNvSpPr>
          <p:nvPr/>
        </p:nvSpPr>
        <p:spPr bwMode="auto">
          <a:xfrm>
            <a:off x="4427538" y="6237288"/>
            <a:ext cx="4716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400">
                <a:latin typeface="Trebuchet MS" pitchFamily="34" charset="0"/>
              </a:rPr>
              <a:t>Zdroj: http://www.fotolog.com/aricasiemprearic/64220654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/>
              <a:t>Smrt na </a:t>
            </a:r>
            <a:r>
              <a:rPr lang="cs-CZ" dirty="0" err="1" smtClean="0"/>
              <a:t>madagaskaru</a:t>
            </a:r>
            <a:endParaRPr lang="cs-CZ" dirty="0"/>
          </a:p>
        </p:txBody>
      </p:sp>
      <p:sp>
        <p:nvSpPr>
          <p:cNvPr id="7577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Malgašové</a:t>
            </a:r>
          </a:p>
          <a:p>
            <a:r>
              <a:rPr lang="cs-CZ" smtClean="0"/>
              <a:t>Smrt není neštěstí</a:t>
            </a:r>
          </a:p>
          <a:p>
            <a:r>
              <a:rPr lang="cs-CZ" smtClean="0"/>
              <a:t>Přechod do stavu relativního blahobytu a štěstí</a:t>
            </a:r>
          </a:p>
          <a:p>
            <a:r>
              <a:rPr lang="cs-CZ" smtClean="0"/>
              <a:t>Mrtví nesmějí mít pocit že se na ně zapomnělo</a:t>
            </a:r>
          </a:p>
          <a:p>
            <a:r>
              <a:rPr lang="cs-CZ" smtClean="0"/>
              <a:t>Nebožtíka je potřeba bavit od okamžiku smrti po uložení do hrobu</a:t>
            </a:r>
          </a:p>
          <a:p>
            <a:endParaRPr lang="cs-CZ" smtClean="0"/>
          </a:p>
        </p:txBody>
      </p:sp>
      <p:pic>
        <p:nvPicPr>
          <p:cNvPr id="75779" name="Picture 2" descr="C:\Users\Tomáš\Desktop\mad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4857750"/>
            <a:ext cx="2555875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0" name="Obdélník 4"/>
          <p:cNvSpPr>
            <a:spLocks noChangeArrowheads="1"/>
          </p:cNvSpPr>
          <p:nvPr/>
        </p:nvSpPr>
        <p:spPr bwMode="auto">
          <a:xfrm>
            <a:off x="0" y="6581775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cs-CZ" sz="1200">
                <a:latin typeface="Trebuchet MS" pitchFamily="34" charset="0"/>
              </a:rPr>
              <a:t>Zdroj: http://www.fotolog.com/aricasiemprearic/64220654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Islám</a:t>
            </a:r>
            <a:endParaRPr lang="cs-CZ" dirty="0"/>
          </a:p>
        </p:txBody>
      </p:sp>
      <p:sp>
        <p:nvSpPr>
          <p:cNvPr id="1945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Původ - </a:t>
            </a:r>
            <a:r>
              <a:rPr lang="cs-CZ" sz="2000" smtClean="0"/>
              <a:t>zrodil se kolem roku 610 n.l. v Mekce,kde jej vytvořil prorok Muhammad; částečně vychází ze starého zvykového práva,částečně z Judaismu a Křesťanství </a:t>
            </a:r>
          </a:p>
          <a:p>
            <a:r>
              <a:rPr lang="cs-CZ" smtClean="0"/>
              <a:t>Kniha - </a:t>
            </a:r>
            <a:r>
              <a:rPr lang="cs-CZ" sz="2000" smtClean="0"/>
              <a:t>Korán (al – Qur´án) je složen ze 114 kapitol, súr, které jsou složeny z bezpočtu veršů - áju</a:t>
            </a:r>
          </a:p>
        </p:txBody>
      </p:sp>
      <p:pic>
        <p:nvPicPr>
          <p:cNvPr id="19459" name="Picture 2" descr="C:\Users\Martin\Desktop\skola\obrazky na prezentacku\Korane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0" y="3429000"/>
            <a:ext cx="3294063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/>
              <a:t>Smrt ve starověkém </a:t>
            </a:r>
            <a:r>
              <a:rPr lang="cs-CZ" dirty="0" err="1" smtClean="0"/>
              <a:t>egyptě</a:t>
            </a:r>
            <a:endParaRPr lang="cs-CZ" dirty="0"/>
          </a:p>
        </p:txBody>
      </p:sp>
      <p:sp>
        <p:nvSpPr>
          <p:cNvPr id="7680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Snaha uchovat tělo pro posmrtný život v co nejlepším stavu – mumifikace</a:t>
            </a:r>
          </a:p>
          <a:p>
            <a:endParaRPr lang="cs-CZ" smtClean="0"/>
          </a:p>
          <a:p>
            <a:endParaRPr lang="cs-CZ" smtClean="0"/>
          </a:p>
        </p:txBody>
      </p:sp>
      <p:pic>
        <p:nvPicPr>
          <p:cNvPr id="76803" name="Picture 2" descr="C:\Users\Tomáš\Desktop\egypt-pyramid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500438"/>
            <a:ext cx="448627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4" name="Obdélník 4"/>
          <p:cNvSpPr>
            <a:spLocks noChangeArrowheads="1"/>
          </p:cNvSpPr>
          <p:nvPr/>
        </p:nvSpPr>
        <p:spPr bwMode="auto">
          <a:xfrm>
            <a:off x="0" y="6488113"/>
            <a:ext cx="40116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>
                <a:latin typeface="Trebuchet MS" pitchFamily="34" charset="0"/>
              </a:rPr>
              <a:t>Zdroj: http://kikcakikca.blogerka.cz/_/Egypt</a:t>
            </a:r>
          </a:p>
        </p:txBody>
      </p:sp>
      <p:pic>
        <p:nvPicPr>
          <p:cNvPr id="76805" name="Picture 3" descr="C:\Users\Tomáš\Desktop\egyp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3573463"/>
            <a:ext cx="17621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6" name="Obdélník 6"/>
          <p:cNvSpPr>
            <a:spLocks noChangeArrowheads="1"/>
          </p:cNvSpPr>
          <p:nvPr/>
        </p:nvSpPr>
        <p:spPr bwMode="auto">
          <a:xfrm>
            <a:off x="5651500" y="6021388"/>
            <a:ext cx="3254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400">
                <a:latin typeface="Trebuchet MS" pitchFamily="34" charset="0"/>
              </a:rPr>
              <a:t>Zdroj: http://prezentace.smd.cz/03.html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/>
              <a:t>Smrt a pohřeb po </a:t>
            </a:r>
            <a:r>
              <a:rPr lang="cs-CZ" dirty="0" err="1" smtClean="0"/>
              <a:t>tibetsku</a:t>
            </a:r>
            <a:endParaRPr lang="cs-CZ" dirty="0"/>
          </a:p>
        </p:txBody>
      </p:sp>
      <p:sp>
        <p:nvSpPr>
          <p:cNvPr id="7782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Elementové pohřbení: voda, země, oheň (kremace), vzduch (likvidace nebožtíka divokou zvěří a ptactvem)</a:t>
            </a:r>
          </a:p>
          <a:p>
            <a:r>
              <a:rPr lang="cs-CZ" smtClean="0"/>
              <a:t>Mumifikace pouze u vysokých hodnostářů tibetské církve</a:t>
            </a:r>
          </a:p>
          <a:p>
            <a:endParaRPr lang="cs-CZ" smtClean="0"/>
          </a:p>
        </p:txBody>
      </p:sp>
      <p:pic>
        <p:nvPicPr>
          <p:cNvPr id="77827" name="Picture 2" descr="C:\Users\Tomáš\Desktop\tibet-prayer-flag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4525" y="3789363"/>
            <a:ext cx="320357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8" name="Obdélník 4"/>
          <p:cNvSpPr>
            <a:spLocks noChangeArrowheads="1"/>
          </p:cNvSpPr>
          <p:nvPr/>
        </p:nvSpPr>
        <p:spPr bwMode="auto">
          <a:xfrm>
            <a:off x="5448300" y="6519863"/>
            <a:ext cx="36957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>
                <a:latin typeface="Trebuchet MS" pitchFamily="34" charset="0"/>
              </a:rPr>
              <a:t>Zdroj: http://prezentace.smd.cz/03.html</a:t>
            </a:r>
          </a:p>
        </p:txBody>
      </p:sp>
      <p:pic>
        <p:nvPicPr>
          <p:cNvPr id="77829" name="Picture 3" descr="C:\Users\Tomáš\Desktop\nebesky_pohr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4221163"/>
            <a:ext cx="15811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0" name="Obdélník 6"/>
          <p:cNvSpPr>
            <a:spLocks noChangeArrowheads="1"/>
          </p:cNvSpPr>
          <p:nvPr/>
        </p:nvSpPr>
        <p:spPr bwMode="auto">
          <a:xfrm>
            <a:off x="0" y="6488113"/>
            <a:ext cx="36957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1600">
                <a:latin typeface="Trebuchet MS" pitchFamily="34" charset="0"/>
              </a:rPr>
              <a:t>Zdroj: http://prezentace.smd.cz/03.html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/>
              <a:t>Smrt v </a:t>
            </a:r>
            <a:r>
              <a:rPr lang="cs-CZ" dirty="0" err="1" smtClean="0"/>
              <a:t>japonsku</a:t>
            </a:r>
            <a:endParaRPr lang="cs-CZ" dirty="0"/>
          </a:p>
        </p:txBody>
      </p:sp>
      <p:sp>
        <p:nvSpPr>
          <p:cNvPr id="7885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Duše přicházejí z onoho světa a tam se také vrací</a:t>
            </a:r>
          </a:p>
          <a:p>
            <a:r>
              <a:rPr lang="cs-CZ" smtClean="0"/>
              <a:t>Onen svět na nebi, v horách a mořích</a:t>
            </a:r>
          </a:p>
          <a:p>
            <a:r>
              <a:rPr lang="cs-CZ" smtClean="0"/>
              <a:t>Při svátku zemřelých se tyto duše vracejí na tento svět, v tento den je pro ně připraveno uvítaní a pohoštění</a:t>
            </a:r>
          </a:p>
        </p:txBody>
      </p:sp>
      <p:pic>
        <p:nvPicPr>
          <p:cNvPr id="78851" name="Picture 2" descr="C:\Users\Tomáš\Desktop\020-hrbit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4238" y="4221163"/>
            <a:ext cx="3179762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2" name="Obdélník 4"/>
          <p:cNvSpPr>
            <a:spLocks noChangeArrowheads="1"/>
          </p:cNvSpPr>
          <p:nvPr/>
        </p:nvSpPr>
        <p:spPr bwMode="auto">
          <a:xfrm>
            <a:off x="5940425" y="6597650"/>
            <a:ext cx="32035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200">
                <a:latin typeface="Trebuchet MS" pitchFamily="34" charset="0"/>
              </a:rPr>
              <a:t>Zdroj: http://lubos.vrbka.net/archives/61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7987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smtClean="0"/>
              <a:t>D.J. Davies (2005): Stručné dějiny smrti. - Volgox Globator, Praha.</a:t>
            </a:r>
          </a:p>
          <a:p>
            <a:r>
              <a:rPr lang="cs-CZ" sz="1800" smtClean="0"/>
              <a:t>Hans Waldenfels (1980): Světová náboženství jako odpovědi na otázku po smyslu života a světa. – Zvon, Praha.</a:t>
            </a:r>
          </a:p>
          <a:p>
            <a:r>
              <a:rPr lang="cs-CZ" sz="1800" smtClean="0"/>
              <a:t>Simona Hlaváčová (ed.) (2001): Svět živých a svět mrtvých. – Česká orientální společnost, Praha</a:t>
            </a:r>
          </a:p>
          <a:p>
            <a:r>
              <a:rPr lang="cs-CZ" sz="1800" smtClean="0"/>
              <a:t>Michael Keene (2002): Světová náboženství. – Euromedia group, Praha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8089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Islám</a:t>
            </a:r>
            <a:endParaRPr lang="cs-CZ" dirty="0"/>
          </a:p>
        </p:txBody>
      </p:sp>
      <p:sp>
        <p:nvSpPr>
          <p:cNvPr id="20482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Chrám - </a:t>
            </a:r>
            <a:r>
              <a:rPr lang="cs-CZ" sz="2000" smtClean="0"/>
              <a:t>Mešita je hlavním místem pro motlitby, většinou jsou prosté; každá mešita má kupoli a 1 nebo 4 minarety; než muslim do mešity vstoupí,musí se řádně omýt (wudú) a uvnitř si musí vyzout boty</a:t>
            </a:r>
          </a:p>
          <a:p>
            <a:endParaRPr lang="cs-CZ" smtClean="0"/>
          </a:p>
        </p:txBody>
      </p:sp>
      <p:pic>
        <p:nvPicPr>
          <p:cNvPr id="20483" name="Picture 3" descr="C:\Users\Martin\Desktop\skola\obrazky na prezentacku\al_aqsa_mosque_do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092450"/>
            <a:ext cx="2917825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C:\Users\Martin\Desktop\skola\obrazky na prezentacku\blue-mosque-1x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8" y="2857500"/>
            <a:ext cx="4643437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Islám</a:t>
            </a:r>
            <a:endParaRPr lang="cs-CZ" dirty="0"/>
          </a:p>
        </p:txBody>
      </p:sp>
      <p:sp>
        <p:nvSpPr>
          <p:cNvPr id="21506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Obřady,rituály - </a:t>
            </a:r>
            <a:r>
              <a:rPr lang="cs-CZ" sz="2000" smtClean="0"/>
              <a:t>dávání almužen, půst, vykonat aspoň 1x za život pouť do Mekky, obřady po narození a v mládí, manželství, zákazy </a:t>
            </a:r>
          </a:p>
          <a:p>
            <a:r>
              <a:rPr lang="cs-CZ" smtClean="0"/>
              <a:t>Motlitba - </a:t>
            </a:r>
            <a:r>
              <a:rPr lang="cs-CZ" sz="2000" smtClean="0"/>
              <a:t>2 druhy motlitby - rituální(salát) se koná v mešitě a jedině v arabštině; 5x denně					  					    - soukromá(du´á) se může vykonávat kdekoli a kdykoli</a:t>
            </a:r>
          </a:p>
          <a:p>
            <a:endParaRPr lang="cs-CZ" smtClean="0"/>
          </a:p>
        </p:txBody>
      </p:sp>
      <p:pic>
        <p:nvPicPr>
          <p:cNvPr id="21507" name="Picture 2" descr="C:\Users\Martin\Desktop\skola\obrazky na prezentacku\MUEZZ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4210050"/>
            <a:ext cx="31432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Hinduismus</a:t>
            </a:r>
            <a:endParaRPr lang="cs-CZ" dirty="0"/>
          </a:p>
        </p:txBody>
      </p:sp>
      <p:sp>
        <p:nvSpPr>
          <p:cNvPr id="2253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Původ - </a:t>
            </a:r>
            <a:r>
              <a:rPr lang="cs-CZ" sz="2000" smtClean="0"/>
              <a:t>v tradicích a dějinách Indie, vznikl kolem roku 1800 př.n.l., kolem roku 1500 př.n.l. Indii dobyli Árjové a přinesli s sebou jazyk(předchůdce sánskrtu), zavedli kastovní systém; časem hinduismus převzal mnohé myšlenky i z jiných náboženství; dnes je cílem všech hinduistů odpoutat se od svého těla pomocí meditací a jógy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ohatý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260</TotalTime>
  <Words>2176</Words>
  <Application>Microsoft Office PowerPoint</Application>
  <PresentationFormat>On-screen Show (4:3)</PresentationFormat>
  <Paragraphs>271</Paragraphs>
  <Slides>64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Šablona návrhu</vt:lpstr>
      </vt:variant>
      <vt:variant>
        <vt:i4>5</vt:i4>
      </vt:variant>
      <vt:variant>
        <vt:lpstr>Nadpisy snímků</vt:lpstr>
      </vt:variant>
      <vt:variant>
        <vt:i4>64</vt:i4>
      </vt:variant>
    </vt:vector>
  </HeadingPairs>
  <TitlesOfParts>
    <vt:vector size="75" baseType="lpstr">
      <vt:lpstr>Trebuchet MS</vt:lpstr>
      <vt:lpstr>Arial</vt:lpstr>
      <vt:lpstr>Wingdings 2</vt:lpstr>
      <vt:lpstr>Wingdings</vt:lpstr>
      <vt:lpstr>Calibri</vt:lpstr>
      <vt:lpstr>HG丸ｺﾞｼｯｸM-PRO</vt:lpstr>
      <vt:lpstr>Bohatý</vt:lpstr>
      <vt:lpstr>Bohatý</vt:lpstr>
      <vt:lpstr>Bohatý</vt:lpstr>
      <vt:lpstr>Bohatý</vt:lpstr>
      <vt:lpstr>Bohatý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  <vt:lpstr>Snímek 42</vt:lpstr>
      <vt:lpstr>Snímek 43</vt:lpstr>
      <vt:lpstr>Snímek 44</vt:lpstr>
      <vt:lpstr>Snímek 45</vt:lpstr>
      <vt:lpstr>Snímek 46</vt:lpstr>
      <vt:lpstr>Snímek 47</vt:lpstr>
      <vt:lpstr>Snímek 48</vt:lpstr>
      <vt:lpstr>Snímek 49</vt:lpstr>
      <vt:lpstr>Snímek 50</vt:lpstr>
      <vt:lpstr>Snímek 51</vt:lpstr>
      <vt:lpstr>Snímek 52</vt:lpstr>
      <vt:lpstr>Snímek 53</vt:lpstr>
      <vt:lpstr>Snímek 54</vt:lpstr>
      <vt:lpstr>Snímek 55</vt:lpstr>
      <vt:lpstr>Snímek 56</vt:lpstr>
      <vt:lpstr>Snímek 57</vt:lpstr>
      <vt:lpstr>Snímek 58</vt:lpstr>
      <vt:lpstr>Snímek 59</vt:lpstr>
      <vt:lpstr>Snímek 60</vt:lpstr>
      <vt:lpstr>Snímek 61</vt:lpstr>
      <vt:lpstr>Snímek 62</vt:lpstr>
      <vt:lpstr>Snímek 63</vt:lpstr>
      <vt:lpstr>Snímek 64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Ženy v náboženství</dc:title>
  <dc:creator>Kamila</dc:creator>
  <cp:lastModifiedBy>homo2</cp:lastModifiedBy>
  <cp:revision>35</cp:revision>
  <dcterms:created xsi:type="dcterms:W3CDTF">2010-10-10T10:23:20Z</dcterms:created>
  <dcterms:modified xsi:type="dcterms:W3CDTF">2010-11-29T10:59:31Z</dcterms:modified>
</cp:coreProperties>
</file>