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gif" ContentType="image/gif"/>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16"/>
  </p:notesMasterIdLst>
  <p:handoutMasterIdLst>
    <p:handoutMasterId r:id="rId117"/>
  </p:handoutMasterIdLst>
  <p:sldIdLst>
    <p:sldId id="375" r:id="rId2"/>
    <p:sldId id="306" r:id="rId3"/>
    <p:sldId id="413" r:id="rId4"/>
    <p:sldId id="414" r:id="rId5"/>
    <p:sldId id="258" r:id="rId6"/>
    <p:sldId id="304" r:id="rId7"/>
    <p:sldId id="360" r:id="rId8"/>
    <p:sldId id="305" r:id="rId9"/>
    <p:sldId id="308" r:id="rId10"/>
    <p:sldId id="309" r:id="rId11"/>
    <p:sldId id="310" r:id="rId12"/>
    <p:sldId id="311" r:id="rId13"/>
    <p:sldId id="317" r:id="rId14"/>
    <p:sldId id="318" r:id="rId15"/>
    <p:sldId id="319" r:id="rId16"/>
    <p:sldId id="320" r:id="rId17"/>
    <p:sldId id="321" r:id="rId18"/>
    <p:sldId id="322" r:id="rId19"/>
    <p:sldId id="323" r:id="rId20"/>
    <p:sldId id="324" r:id="rId21"/>
    <p:sldId id="415" r:id="rId22"/>
    <p:sldId id="416" r:id="rId23"/>
    <p:sldId id="431" r:id="rId24"/>
    <p:sldId id="432" r:id="rId25"/>
    <p:sldId id="433" r:id="rId26"/>
    <p:sldId id="434" r:id="rId27"/>
    <p:sldId id="447" r:id="rId28"/>
    <p:sldId id="325" r:id="rId29"/>
    <p:sldId id="326" r:id="rId30"/>
    <p:sldId id="327" r:id="rId31"/>
    <p:sldId id="328" r:id="rId32"/>
    <p:sldId id="329" r:id="rId33"/>
    <p:sldId id="335" r:id="rId34"/>
    <p:sldId id="336" r:id="rId35"/>
    <p:sldId id="339" r:id="rId36"/>
    <p:sldId id="337" r:id="rId37"/>
    <p:sldId id="338" r:id="rId38"/>
    <p:sldId id="330" r:id="rId39"/>
    <p:sldId id="331" r:id="rId40"/>
    <p:sldId id="418" r:id="rId41"/>
    <p:sldId id="419" r:id="rId42"/>
    <p:sldId id="420" r:id="rId43"/>
    <p:sldId id="421" r:id="rId44"/>
    <p:sldId id="333" r:id="rId45"/>
    <p:sldId id="334" r:id="rId46"/>
    <p:sldId id="332" r:id="rId47"/>
    <p:sldId id="422" r:id="rId48"/>
    <p:sldId id="423" r:id="rId49"/>
    <p:sldId id="424" r:id="rId50"/>
    <p:sldId id="347" r:id="rId51"/>
    <p:sldId id="346" r:id="rId52"/>
    <p:sldId id="348" r:id="rId53"/>
    <p:sldId id="429" r:id="rId54"/>
    <p:sldId id="430" r:id="rId55"/>
    <p:sldId id="443" r:id="rId56"/>
    <p:sldId id="444" r:id="rId57"/>
    <p:sldId id="445" r:id="rId58"/>
    <p:sldId id="349" r:id="rId59"/>
    <p:sldId id="361" r:id="rId60"/>
    <p:sldId id="340" r:id="rId61"/>
    <p:sldId id="342" r:id="rId62"/>
    <p:sldId id="345" r:id="rId63"/>
    <p:sldId id="368" r:id="rId64"/>
    <p:sldId id="369" r:id="rId65"/>
    <p:sldId id="351" r:id="rId66"/>
    <p:sldId id="352" r:id="rId67"/>
    <p:sldId id="353" r:id="rId68"/>
    <p:sldId id="354" r:id="rId69"/>
    <p:sldId id="376" r:id="rId70"/>
    <p:sldId id="377" r:id="rId71"/>
    <p:sldId id="378" r:id="rId72"/>
    <p:sldId id="379" r:id="rId73"/>
    <p:sldId id="380" r:id="rId74"/>
    <p:sldId id="381" r:id="rId75"/>
    <p:sldId id="382" r:id="rId76"/>
    <p:sldId id="383" r:id="rId77"/>
    <p:sldId id="384" r:id="rId78"/>
    <p:sldId id="385" r:id="rId79"/>
    <p:sldId id="386" r:id="rId80"/>
    <p:sldId id="387" r:id="rId81"/>
    <p:sldId id="388" r:id="rId82"/>
    <p:sldId id="389" r:id="rId83"/>
    <p:sldId id="390" r:id="rId84"/>
    <p:sldId id="391" r:id="rId85"/>
    <p:sldId id="392" r:id="rId86"/>
    <p:sldId id="393" r:id="rId87"/>
    <p:sldId id="438" r:id="rId88"/>
    <p:sldId id="439" r:id="rId89"/>
    <p:sldId id="440" r:id="rId90"/>
    <p:sldId id="395" r:id="rId91"/>
    <p:sldId id="437" r:id="rId92"/>
    <p:sldId id="448" r:id="rId93"/>
    <p:sldId id="396" r:id="rId94"/>
    <p:sldId id="397" r:id="rId95"/>
    <p:sldId id="441" r:id="rId96"/>
    <p:sldId id="442" r:id="rId97"/>
    <p:sldId id="398" r:id="rId98"/>
    <p:sldId id="399" r:id="rId99"/>
    <p:sldId id="400" r:id="rId100"/>
    <p:sldId id="401" r:id="rId101"/>
    <p:sldId id="402" r:id="rId102"/>
    <p:sldId id="403" r:id="rId103"/>
    <p:sldId id="404" r:id="rId104"/>
    <p:sldId id="405" r:id="rId105"/>
    <p:sldId id="411" r:id="rId106"/>
    <p:sldId id="406" r:id="rId107"/>
    <p:sldId id="407" r:id="rId108"/>
    <p:sldId id="408" r:id="rId109"/>
    <p:sldId id="410" r:id="rId110"/>
    <p:sldId id="370" r:id="rId111"/>
    <p:sldId id="371" r:id="rId112"/>
    <p:sldId id="372" r:id="rId113"/>
    <p:sldId id="373" r:id="rId114"/>
    <p:sldId id="446" r:id="rId115"/>
  </p:sldIdLst>
  <p:sldSz cx="9144000" cy="6858000" type="screen4x3"/>
  <p:notesSz cx="6807200" cy="99393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296EF9"/>
    <a:srgbClr val="000000"/>
    <a:srgbClr val="3F7DF9"/>
    <a:srgbClr val="E3DDD1"/>
    <a:srgbClr val="B39F81"/>
    <a:srgbClr val="BEAD94"/>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18" autoAdjust="0"/>
    <p:restoredTop sz="82392" autoAdjust="0"/>
  </p:normalViewPr>
  <p:slideViewPr>
    <p:cSldViewPr>
      <p:cViewPr varScale="1">
        <p:scale>
          <a:sx n="113" d="100"/>
          <a:sy n="113" d="100"/>
        </p:scale>
        <p:origin x="-1764"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rts/_rels/chart1.xml.rels><?xml version="1.0" encoding="UTF-8" standalone="yes"?>
<Relationships xmlns="http://schemas.openxmlformats.org/package/2006/relationships"><Relationship Id="rId2" Type="http://schemas.openxmlformats.org/officeDocument/2006/relationships/oleObject" Target="Se&#353;it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cs-CZ"/>
  <c:clrMapOvr bg1="lt1" tx1="dk1" bg2="lt2" tx2="dk2" accent1="accent1" accent2="accent2" accent3="accent3" accent4="accent4" accent5="accent5" accent6="accent6" hlink="hlink" folHlink="folHlink"/>
  <c:chart>
    <c:plotArea>
      <c:layout>
        <c:manualLayout>
          <c:layoutTarget val="inner"/>
          <c:xMode val="edge"/>
          <c:yMode val="edge"/>
          <c:x val="7.4032075223697646E-2"/>
          <c:y val="6.8816516219859014E-2"/>
          <c:w val="0.91542185922983665"/>
          <c:h val="0.87213007882959881"/>
        </c:manualLayout>
      </c:layout>
      <c:lineChart>
        <c:grouping val="standard"/>
        <c:ser>
          <c:idx val="0"/>
          <c:order val="0"/>
          <c:marker>
            <c:symbol val="none"/>
          </c:marker>
          <c:val>
            <c:numRef>
              <c:f>List1!$A$1:$A$500</c:f>
              <c:numCache>
                <c:formatCode>General</c:formatCode>
                <c:ptCount val="500"/>
                <c:pt idx="0">
                  <c:v>9.99512</c:v>
                </c:pt>
                <c:pt idx="1">
                  <c:v>8.6819499999999987</c:v>
                </c:pt>
                <c:pt idx="2">
                  <c:v>7.3568699999999998</c:v>
                </c:pt>
                <c:pt idx="3">
                  <c:v>5.9814500000000024</c:v>
                </c:pt>
                <c:pt idx="4">
                  <c:v>4.8889199999999855</c:v>
                </c:pt>
                <c:pt idx="5">
                  <c:v>3.9611800000000001</c:v>
                </c:pt>
                <c:pt idx="6">
                  <c:v>3.1433100000000178</c:v>
                </c:pt>
                <c:pt idx="7">
                  <c:v>2.57416</c:v>
                </c:pt>
                <c:pt idx="8">
                  <c:v>2.0697000000000001</c:v>
                </c:pt>
                <c:pt idx="9">
                  <c:v>1.64459</c:v>
                </c:pt>
                <c:pt idx="10">
                  <c:v>1.3708499999999999</c:v>
                </c:pt>
                <c:pt idx="11">
                  <c:v>1.1077899999999998</c:v>
                </c:pt>
                <c:pt idx="12">
                  <c:v>0.89569100000000446</c:v>
                </c:pt>
                <c:pt idx="13">
                  <c:v>0.767517</c:v>
                </c:pt>
                <c:pt idx="14">
                  <c:v>0.59631299999999288</c:v>
                </c:pt>
                <c:pt idx="15">
                  <c:v>0.54687500000000355</c:v>
                </c:pt>
                <c:pt idx="16">
                  <c:v>0.68939200000000056</c:v>
                </c:pt>
                <c:pt idx="17">
                  <c:v>0.91247599999999951</c:v>
                </c:pt>
                <c:pt idx="18">
                  <c:v>1.5246599999999999</c:v>
                </c:pt>
                <c:pt idx="19">
                  <c:v>1.81915</c:v>
                </c:pt>
                <c:pt idx="20">
                  <c:v>2.88361</c:v>
                </c:pt>
                <c:pt idx="21">
                  <c:v>3.995669999999981</c:v>
                </c:pt>
                <c:pt idx="22">
                  <c:v>4.0814199999999996</c:v>
                </c:pt>
                <c:pt idx="23">
                  <c:v>3.4832800000000002</c:v>
                </c:pt>
                <c:pt idx="24">
                  <c:v>2.1649200000000146</c:v>
                </c:pt>
                <c:pt idx="25">
                  <c:v>1.6897599999999999</c:v>
                </c:pt>
                <c:pt idx="26">
                  <c:v>1.3726799999999999</c:v>
                </c:pt>
                <c:pt idx="27">
                  <c:v>1.0968</c:v>
                </c:pt>
                <c:pt idx="28">
                  <c:v>0.83770800000000389</c:v>
                </c:pt>
                <c:pt idx="29">
                  <c:v>0.63537600000000005</c:v>
                </c:pt>
                <c:pt idx="30">
                  <c:v>0.48736600000000224</c:v>
                </c:pt>
                <c:pt idx="31">
                  <c:v>0.37902800000000253</c:v>
                </c:pt>
                <c:pt idx="32">
                  <c:v>0.28625500000000004</c:v>
                </c:pt>
                <c:pt idx="33">
                  <c:v>0.23864700000000041</c:v>
                </c:pt>
                <c:pt idx="34">
                  <c:v>0.20965600000000001</c:v>
                </c:pt>
                <c:pt idx="35">
                  <c:v>0.17120400000000024</c:v>
                </c:pt>
                <c:pt idx="36">
                  <c:v>0.15716600000000044</c:v>
                </c:pt>
                <c:pt idx="37">
                  <c:v>0.14526400000000098</c:v>
                </c:pt>
                <c:pt idx="38">
                  <c:v>0.12237500000000009</c:v>
                </c:pt>
                <c:pt idx="39">
                  <c:v>0.12115500000000012</c:v>
                </c:pt>
                <c:pt idx="40">
                  <c:v>0.12970000000000001</c:v>
                </c:pt>
                <c:pt idx="41">
                  <c:v>0.12847900000000001</c:v>
                </c:pt>
                <c:pt idx="42">
                  <c:v>0.11657700000000007</c:v>
                </c:pt>
                <c:pt idx="43">
                  <c:v>0.1016240000000006</c:v>
                </c:pt>
                <c:pt idx="44">
                  <c:v>7.0495600000000158E-2</c:v>
                </c:pt>
                <c:pt idx="45">
                  <c:v>4.7607400000000098E-2</c:v>
                </c:pt>
                <c:pt idx="46">
                  <c:v>4.3945299999999986E-2</c:v>
                </c:pt>
                <c:pt idx="47">
                  <c:v>2.59399000000002E-2</c:v>
                </c:pt>
                <c:pt idx="48">
                  <c:v>7.9345700000000158E-3</c:v>
                </c:pt>
                <c:pt idx="49">
                  <c:v>1.3122600000000024E-2</c:v>
                </c:pt>
                <c:pt idx="50">
                  <c:v>2.2888200000000213E-2</c:v>
                </c:pt>
                <c:pt idx="51">
                  <c:v>2.4414100000000011E-2</c:v>
                </c:pt>
                <c:pt idx="52">
                  <c:v>2.6550300000000027E-2</c:v>
                </c:pt>
                <c:pt idx="53">
                  <c:v>4.7607400000000098E-2</c:v>
                </c:pt>
                <c:pt idx="54">
                  <c:v>5.5542000000000043E-2</c:v>
                </c:pt>
                <c:pt idx="55">
                  <c:v>4.8828099999999999E-2</c:v>
                </c:pt>
                <c:pt idx="56">
                  <c:v>4.4250500000000012E-2</c:v>
                </c:pt>
                <c:pt idx="57">
                  <c:v>3.356930000000001E-2</c:v>
                </c:pt>
                <c:pt idx="58">
                  <c:v>4.0588399999999997E-2</c:v>
                </c:pt>
                <c:pt idx="59">
                  <c:v>5.2490200000000452E-2</c:v>
                </c:pt>
                <c:pt idx="60">
                  <c:v>6.2561000000000033E-2</c:v>
                </c:pt>
                <c:pt idx="61">
                  <c:v>7.0495600000000158E-2</c:v>
                </c:pt>
                <c:pt idx="62">
                  <c:v>5.7373000000000118E-2</c:v>
                </c:pt>
                <c:pt idx="63">
                  <c:v>3.0822800000000022E-2</c:v>
                </c:pt>
                <c:pt idx="64">
                  <c:v>9.1552700000000226E-3</c:v>
                </c:pt>
                <c:pt idx="65">
                  <c:v>6.7138700000000141E-3</c:v>
                </c:pt>
                <c:pt idx="66">
                  <c:v>5.493160000000016E-3</c:v>
                </c:pt>
                <c:pt idx="67">
                  <c:v>3.0517600000000032E-4</c:v>
                </c:pt>
                <c:pt idx="68">
                  <c:v>-9.1552700000000278E-4</c:v>
                </c:pt>
                <c:pt idx="69">
                  <c:v>1.0681200000000005E-2</c:v>
                </c:pt>
                <c:pt idx="70">
                  <c:v>4.3945299999999986E-2</c:v>
                </c:pt>
                <c:pt idx="71">
                  <c:v>5.5236800000000023E-2</c:v>
                </c:pt>
                <c:pt idx="72">
                  <c:v>5.2185100000000012E-2</c:v>
                </c:pt>
                <c:pt idx="73">
                  <c:v>4.1503900000000003E-2</c:v>
                </c:pt>
                <c:pt idx="74">
                  <c:v>9.277340000000002E-2</c:v>
                </c:pt>
                <c:pt idx="75">
                  <c:v>0.26458700000000002</c:v>
                </c:pt>
                <c:pt idx="76">
                  <c:v>0.38055400000000184</c:v>
                </c:pt>
                <c:pt idx="77">
                  <c:v>0.58319100000000068</c:v>
                </c:pt>
                <c:pt idx="78">
                  <c:v>0.76934800000000436</c:v>
                </c:pt>
                <c:pt idx="79">
                  <c:v>0.611572</c:v>
                </c:pt>
                <c:pt idx="80">
                  <c:v>0.38757300000000172</c:v>
                </c:pt>
                <c:pt idx="81">
                  <c:v>0.2618410000000001</c:v>
                </c:pt>
                <c:pt idx="82">
                  <c:v>0.18890400000000143</c:v>
                </c:pt>
                <c:pt idx="83">
                  <c:v>0.16021700000000047</c:v>
                </c:pt>
                <c:pt idx="84">
                  <c:v>0.14923100000000092</c:v>
                </c:pt>
                <c:pt idx="85">
                  <c:v>0.13732900000000001</c:v>
                </c:pt>
                <c:pt idx="86">
                  <c:v>0.11505100000000007</c:v>
                </c:pt>
                <c:pt idx="87">
                  <c:v>0.38635300000000172</c:v>
                </c:pt>
                <c:pt idx="88">
                  <c:v>2.4652099999999977</c:v>
                </c:pt>
                <c:pt idx="89">
                  <c:v>7.0645099999999745</c:v>
                </c:pt>
                <c:pt idx="90">
                  <c:v>9.9996900000000046</c:v>
                </c:pt>
                <c:pt idx="91">
                  <c:v>9.9624600000000267</c:v>
                </c:pt>
                <c:pt idx="92">
                  <c:v>8.6990400000000001</c:v>
                </c:pt>
                <c:pt idx="93">
                  <c:v>7.2964500000000001</c:v>
                </c:pt>
                <c:pt idx="94">
                  <c:v>4.83643</c:v>
                </c:pt>
                <c:pt idx="95">
                  <c:v>3.90747</c:v>
                </c:pt>
                <c:pt idx="96">
                  <c:v>3.07098</c:v>
                </c:pt>
                <c:pt idx="97">
                  <c:v>2.5076299999999998</c:v>
                </c:pt>
                <c:pt idx="98">
                  <c:v>1.9860800000000085</c:v>
                </c:pt>
                <c:pt idx="99">
                  <c:v>1.251829999999988</c:v>
                </c:pt>
                <c:pt idx="100">
                  <c:v>0.9860229999999961</c:v>
                </c:pt>
                <c:pt idx="101">
                  <c:v>0.76415999999999995</c:v>
                </c:pt>
                <c:pt idx="102">
                  <c:v>0.6430050000000046</c:v>
                </c:pt>
                <c:pt idx="103">
                  <c:v>0.47790500000000002</c:v>
                </c:pt>
                <c:pt idx="104">
                  <c:v>0.40924099999999997</c:v>
                </c:pt>
                <c:pt idx="105">
                  <c:v>0.56366000000000005</c:v>
                </c:pt>
                <c:pt idx="106">
                  <c:v>0.84533700000000001</c:v>
                </c:pt>
                <c:pt idx="107">
                  <c:v>1.4529399999999923</c:v>
                </c:pt>
                <c:pt idx="108">
                  <c:v>1.72729</c:v>
                </c:pt>
                <c:pt idx="109">
                  <c:v>2.6440399999999999</c:v>
                </c:pt>
                <c:pt idx="110">
                  <c:v>3.8467399999999987</c:v>
                </c:pt>
                <c:pt idx="111">
                  <c:v>3.9456199999999977</c:v>
                </c:pt>
                <c:pt idx="112">
                  <c:v>3.3416699999999842</c:v>
                </c:pt>
                <c:pt idx="113">
                  <c:v>2.6086399999999998</c:v>
                </c:pt>
                <c:pt idx="114">
                  <c:v>1.9995099999999988</c:v>
                </c:pt>
                <c:pt idx="115">
                  <c:v>1.55975</c:v>
                </c:pt>
                <c:pt idx="116">
                  <c:v>1.2933299999999914</c:v>
                </c:pt>
                <c:pt idx="117">
                  <c:v>1.0845899999999999</c:v>
                </c:pt>
                <c:pt idx="118">
                  <c:v>0.8935549999999971</c:v>
                </c:pt>
                <c:pt idx="119">
                  <c:v>0.75836199999999998</c:v>
                </c:pt>
                <c:pt idx="120">
                  <c:v>0.64422600000000063</c:v>
                </c:pt>
                <c:pt idx="121">
                  <c:v>0.50903299999999541</c:v>
                </c:pt>
                <c:pt idx="122">
                  <c:v>0.39428700000000172</c:v>
                </c:pt>
                <c:pt idx="123">
                  <c:v>0.32165500000000002</c:v>
                </c:pt>
                <c:pt idx="124">
                  <c:v>0.2581790000000001</c:v>
                </c:pt>
                <c:pt idx="125">
                  <c:v>0.17791700000000144</c:v>
                </c:pt>
                <c:pt idx="126">
                  <c:v>0.11566200000000026</c:v>
                </c:pt>
                <c:pt idx="127">
                  <c:v>6.408690000000053E-2</c:v>
                </c:pt>
                <c:pt idx="128">
                  <c:v>2.9296900000000022E-2</c:v>
                </c:pt>
                <c:pt idx="129">
                  <c:v>1.0376E-2</c:v>
                </c:pt>
                <c:pt idx="130">
                  <c:v>8.8501000000000777E-3</c:v>
                </c:pt>
                <c:pt idx="131">
                  <c:v>1.9836400000000021E-2</c:v>
                </c:pt>
                <c:pt idx="132">
                  <c:v>2.1057100000000026E-2</c:v>
                </c:pt>
                <c:pt idx="133">
                  <c:v>1.8310500000000028E-2</c:v>
                </c:pt>
                <c:pt idx="134">
                  <c:v>1.3122600000000024E-2</c:v>
                </c:pt>
                <c:pt idx="135">
                  <c:v>1.708980000000003E-2</c:v>
                </c:pt>
                <c:pt idx="136">
                  <c:v>2.0141599999999989E-2</c:v>
                </c:pt>
                <c:pt idx="137">
                  <c:v>2.716060000000001E-2</c:v>
                </c:pt>
                <c:pt idx="138">
                  <c:v>4.3335000000000033E-2</c:v>
                </c:pt>
                <c:pt idx="139">
                  <c:v>5.4321300000000045E-2</c:v>
                </c:pt>
                <c:pt idx="140">
                  <c:v>5.7983400000000386E-2</c:v>
                </c:pt>
                <c:pt idx="141">
                  <c:v>4.8828099999999999E-2</c:v>
                </c:pt>
                <c:pt idx="142">
                  <c:v>2.5634800000000207E-2</c:v>
                </c:pt>
                <c:pt idx="143">
                  <c:v>7.9345700000000158E-3</c:v>
                </c:pt>
                <c:pt idx="144">
                  <c:v>3.3569300000000023E-3</c:v>
                </c:pt>
                <c:pt idx="145">
                  <c:v>9.7656300000000997E-3</c:v>
                </c:pt>
                <c:pt idx="146">
                  <c:v>1.2512199999999999E-2</c:v>
                </c:pt>
                <c:pt idx="147">
                  <c:v>1.0681200000000005E-2</c:v>
                </c:pt>
                <c:pt idx="148">
                  <c:v>2.1057100000000026E-2</c:v>
                </c:pt>
                <c:pt idx="149">
                  <c:v>1.9531300000000001E-2</c:v>
                </c:pt>
                <c:pt idx="150">
                  <c:v>1.2512199999999999E-2</c:v>
                </c:pt>
                <c:pt idx="151">
                  <c:v>1.1596700000000001E-2</c:v>
                </c:pt>
                <c:pt idx="152">
                  <c:v>2.2277800000000285E-2</c:v>
                </c:pt>
                <c:pt idx="153">
                  <c:v>4.2419400000000128E-2</c:v>
                </c:pt>
                <c:pt idx="154">
                  <c:v>6.469730000000011E-2</c:v>
                </c:pt>
                <c:pt idx="155">
                  <c:v>7.263180000000001E-2</c:v>
                </c:pt>
                <c:pt idx="156">
                  <c:v>4.6386700000000128E-2</c:v>
                </c:pt>
                <c:pt idx="157">
                  <c:v>2.1667499999999989E-2</c:v>
                </c:pt>
                <c:pt idx="158">
                  <c:v>2.1972700000000022E-2</c:v>
                </c:pt>
                <c:pt idx="159">
                  <c:v>2.4108899999999982E-2</c:v>
                </c:pt>
                <c:pt idx="160">
                  <c:v>2.9907200000000019E-2</c:v>
                </c:pt>
                <c:pt idx="161">
                  <c:v>3.5705600000000032E-2</c:v>
                </c:pt>
                <c:pt idx="162">
                  <c:v>2.6855500000000067E-2</c:v>
                </c:pt>
                <c:pt idx="163">
                  <c:v>2.0141599999999989E-2</c:v>
                </c:pt>
                <c:pt idx="164">
                  <c:v>9.0026900000000576E-2</c:v>
                </c:pt>
                <c:pt idx="165">
                  <c:v>0.24780300000000041</c:v>
                </c:pt>
                <c:pt idx="166">
                  <c:v>0.35034200000000032</c:v>
                </c:pt>
                <c:pt idx="167">
                  <c:v>0.5426029999999995</c:v>
                </c:pt>
                <c:pt idx="168">
                  <c:v>0.80047599999999997</c:v>
                </c:pt>
                <c:pt idx="169">
                  <c:v>0.68298300000000056</c:v>
                </c:pt>
                <c:pt idx="170">
                  <c:v>0.43640100000000032</c:v>
                </c:pt>
                <c:pt idx="171">
                  <c:v>0.30395500000000031</c:v>
                </c:pt>
                <c:pt idx="172">
                  <c:v>0.23956300000000041</c:v>
                </c:pt>
                <c:pt idx="173">
                  <c:v>0.20477300000000001</c:v>
                </c:pt>
                <c:pt idx="174">
                  <c:v>0.20141600000000123</c:v>
                </c:pt>
                <c:pt idx="175">
                  <c:v>0.18737799999999999</c:v>
                </c:pt>
                <c:pt idx="176">
                  <c:v>0.15075700000000092</c:v>
                </c:pt>
                <c:pt idx="177">
                  <c:v>0.42663600000000002</c:v>
                </c:pt>
                <c:pt idx="178">
                  <c:v>2.6443500000000002</c:v>
                </c:pt>
                <c:pt idx="179">
                  <c:v>7.2189299999999985</c:v>
                </c:pt>
                <c:pt idx="180">
                  <c:v>9.9996900000000046</c:v>
                </c:pt>
                <c:pt idx="181">
                  <c:v>9.9404900000000005</c:v>
                </c:pt>
                <c:pt idx="182">
                  <c:v>8.6373900000000017</c:v>
                </c:pt>
                <c:pt idx="183">
                  <c:v>7.25983</c:v>
                </c:pt>
                <c:pt idx="184">
                  <c:v>5.8685299999999945</c:v>
                </c:pt>
                <c:pt idx="185">
                  <c:v>4.8120099999999955</c:v>
                </c:pt>
                <c:pt idx="186">
                  <c:v>3.0892900000000001</c:v>
                </c:pt>
                <c:pt idx="187">
                  <c:v>2.539669999999981</c:v>
                </c:pt>
                <c:pt idx="188">
                  <c:v>2.0394899999999967</c:v>
                </c:pt>
                <c:pt idx="189">
                  <c:v>1.6128499999999999</c:v>
                </c:pt>
                <c:pt idx="190">
                  <c:v>1.3537599999999999</c:v>
                </c:pt>
                <c:pt idx="191">
                  <c:v>1.08856</c:v>
                </c:pt>
                <c:pt idx="192">
                  <c:v>0.86181600000000003</c:v>
                </c:pt>
                <c:pt idx="193">
                  <c:v>0.70831299999999608</c:v>
                </c:pt>
                <c:pt idx="194">
                  <c:v>0.52154500000000004</c:v>
                </c:pt>
                <c:pt idx="195">
                  <c:v>0.472107</c:v>
                </c:pt>
                <c:pt idx="196">
                  <c:v>0.5850219999999996</c:v>
                </c:pt>
                <c:pt idx="197">
                  <c:v>0.83587599999999995</c:v>
                </c:pt>
                <c:pt idx="198">
                  <c:v>1.4599599999999926</c:v>
                </c:pt>
                <c:pt idx="199">
                  <c:v>1.7413299999999916</c:v>
                </c:pt>
                <c:pt idx="200">
                  <c:v>2.6904300000000001</c:v>
                </c:pt>
                <c:pt idx="201">
                  <c:v>3.89893</c:v>
                </c:pt>
                <c:pt idx="202">
                  <c:v>4.0194700000000001</c:v>
                </c:pt>
                <c:pt idx="203">
                  <c:v>3.4353599999999855</c:v>
                </c:pt>
                <c:pt idx="204">
                  <c:v>2.7401700000000169</c:v>
                </c:pt>
                <c:pt idx="205">
                  <c:v>2.1441699999999999</c:v>
                </c:pt>
                <c:pt idx="206">
                  <c:v>1.6845699999999999</c:v>
                </c:pt>
                <c:pt idx="207">
                  <c:v>1.3876299999999924</c:v>
                </c:pt>
                <c:pt idx="208">
                  <c:v>1.1318999999999924</c:v>
                </c:pt>
                <c:pt idx="209">
                  <c:v>0.90026899999999621</c:v>
                </c:pt>
                <c:pt idx="210">
                  <c:v>0.72235099999999997</c:v>
                </c:pt>
                <c:pt idx="211">
                  <c:v>0.58593799999999618</c:v>
                </c:pt>
                <c:pt idx="212">
                  <c:v>0.47027600000000008</c:v>
                </c:pt>
                <c:pt idx="213">
                  <c:v>0.38147000000000253</c:v>
                </c:pt>
                <c:pt idx="214">
                  <c:v>0.33447300000000224</c:v>
                </c:pt>
                <c:pt idx="215">
                  <c:v>0.29815700000000001</c:v>
                </c:pt>
                <c:pt idx="216">
                  <c:v>0.28259300000000004</c:v>
                </c:pt>
                <c:pt idx="217">
                  <c:v>0.29785200000000195</c:v>
                </c:pt>
                <c:pt idx="218">
                  <c:v>0.27954100000000004</c:v>
                </c:pt>
                <c:pt idx="219">
                  <c:v>0.23620600000000044</c:v>
                </c:pt>
                <c:pt idx="220">
                  <c:v>0.20141600000000123</c:v>
                </c:pt>
                <c:pt idx="221">
                  <c:v>0.17700199999999999</c:v>
                </c:pt>
                <c:pt idx="222">
                  <c:v>0.15808100000000044</c:v>
                </c:pt>
                <c:pt idx="223">
                  <c:v>0.15319800000000044</c:v>
                </c:pt>
                <c:pt idx="224">
                  <c:v>0.12237500000000009</c:v>
                </c:pt>
                <c:pt idx="225">
                  <c:v>7.4157700000000132E-2</c:v>
                </c:pt>
                <c:pt idx="226">
                  <c:v>3.7231400000000275E-2</c:v>
                </c:pt>
                <c:pt idx="227">
                  <c:v>1.9226100000000104E-2</c:v>
                </c:pt>
                <c:pt idx="228">
                  <c:v>1.0376E-2</c:v>
                </c:pt>
                <c:pt idx="229">
                  <c:v>1.0986299999999999E-2</c:v>
                </c:pt>
                <c:pt idx="230">
                  <c:v>2.5634800000000207E-2</c:v>
                </c:pt>
                <c:pt idx="231">
                  <c:v>3.0822800000000022E-2</c:v>
                </c:pt>
                <c:pt idx="232">
                  <c:v>3.2348599999999998E-2</c:v>
                </c:pt>
                <c:pt idx="233">
                  <c:v>2.9907200000000019E-2</c:v>
                </c:pt>
                <c:pt idx="234">
                  <c:v>1.4648400000000013E-2</c:v>
                </c:pt>
                <c:pt idx="235">
                  <c:v>1.2817400000000001E-2</c:v>
                </c:pt>
                <c:pt idx="236">
                  <c:v>1.4038100000000001E-2</c:v>
                </c:pt>
                <c:pt idx="237">
                  <c:v>1.9836400000000021E-2</c:v>
                </c:pt>
                <c:pt idx="238">
                  <c:v>2.59399000000002E-2</c:v>
                </c:pt>
                <c:pt idx="239">
                  <c:v>2.6550300000000027E-2</c:v>
                </c:pt>
                <c:pt idx="240">
                  <c:v>3.4179700000000056E-2</c:v>
                </c:pt>
                <c:pt idx="241">
                  <c:v>3.7841800000000349E-2</c:v>
                </c:pt>
                <c:pt idx="242">
                  <c:v>3.90625E-2</c:v>
                </c:pt>
                <c:pt idx="243">
                  <c:v>3.8147000000000035E-2</c:v>
                </c:pt>
                <c:pt idx="244">
                  <c:v>2.9296900000000022E-2</c:v>
                </c:pt>
                <c:pt idx="245">
                  <c:v>2.5329600000000001E-2</c:v>
                </c:pt>
                <c:pt idx="246">
                  <c:v>2.1362300000000011E-2</c:v>
                </c:pt>
                <c:pt idx="247">
                  <c:v>1.1291500000000083E-2</c:v>
                </c:pt>
                <c:pt idx="248">
                  <c:v>-1.5258800000000012E-3</c:v>
                </c:pt>
                <c:pt idx="249">
                  <c:v>-7.9345700000000158E-3</c:v>
                </c:pt>
                <c:pt idx="250">
                  <c:v>-5.1879900000000034E-3</c:v>
                </c:pt>
                <c:pt idx="251">
                  <c:v>7.6293900000000371E-3</c:v>
                </c:pt>
                <c:pt idx="252">
                  <c:v>2.8381300000000022E-2</c:v>
                </c:pt>
                <c:pt idx="253">
                  <c:v>4.3640099999999966E-2</c:v>
                </c:pt>
                <c:pt idx="254">
                  <c:v>5.9509300000000043E-2</c:v>
                </c:pt>
                <c:pt idx="255">
                  <c:v>7.5073200000000034E-2</c:v>
                </c:pt>
                <c:pt idx="256">
                  <c:v>7.4768100000000212E-2</c:v>
                </c:pt>
                <c:pt idx="257">
                  <c:v>0.12878400000000001</c:v>
                </c:pt>
                <c:pt idx="258">
                  <c:v>0.30944800000000172</c:v>
                </c:pt>
                <c:pt idx="259">
                  <c:v>0.39611800000000241</c:v>
                </c:pt>
                <c:pt idx="260">
                  <c:v>0.58288599999999968</c:v>
                </c:pt>
                <c:pt idx="261">
                  <c:v>0.75927699999999998</c:v>
                </c:pt>
                <c:pt idx="262">
                  <c:v>0.61706499999999997</c:v>
                </c:pt>
                <c:pt idx="263">
                  <c:v>0.40344200000000002</c:v>
                </c:pt>
                <c:pt idx="264">
                  <c:v>0.26886000000000032</c:v>
                </c:pt>
                <c:pt idx="265">
                  <c:v>0.17425499999999999</c:v>
                </c:pt>
                <c:pt idx="266">
                  <c:v>0.11718800000000007</c:v>
                </c:pt>
                <c:pt idx="267">
                  <c:v>9.7961400000000046E-2</c:v>
                </c:pt>
                <c:pt idx="268">
                  <c:v>9.9182100000000023E-2</c:v>
                </c:pt>
                <c:pt idx="269">
                  <c:v>8.3313000000000026E-2</c:v>
                </c:pt>
                <c:pt idx="270">
                  <c:v>0.29998800000000253</c:v>
                </c:pt>
                <c:pt idx="271">
                  <c:v>1.86066</c:v>
                </c:pt>
                <c:pt idx="272">
                  <c:v>6.4767500000000124</c:v>
                </c:pt>
                <c:pt idx="273">
                  <c:v>9.7973599999999994</c:v>
                </c:pt>
                <c:pt idx="274">
                  <c:v>9.9996900000000046</c:v>
                </c:pt>
                <c:pt idx="275">
                  <c:v>8.8879400000000004</c:v>
                </c:pt>
                <c:pt idx="276">
                  <c:v>7.3269699999999975</c:v>
                </c:pt>
                <c:pt idx="277">
                  <c:v>5.8612099999999998</c:v>
                </c:pt>
                <c:pt idx="278">
                  <c:v>4.8019400000000001</c:v>
                </c:pt>
                <c:pt idx="279">
                  <c:v>3.8516199999999809</c:v>
                </c:pt>
                <c:pt idx="280">
                  <c:v>3.0575600000000001</c:v>
                </c:pt>
                <c:pt idx="281">
                  <c:v>2.5579800000000001</c:v>
                </c:pt>
                <c:pt idx="282">
                  <c:v>2.0739700000000001</c:v>
                </c:pt>
                <c:pt idx="283">
                  <c:v>1.63391</c:v>
                </c:pt>
                <c:pt idx="284">
                  <c:v>1.3668800000000001</c:v>
                </c:pt>
                <c:pt idx="285">
                  <c:v>1.08795</c:v>
                </c:pt>
                <c:pt idx="286">
                  <c:v>0.8291629999999961</c:v>
                </c:pt>
                <c:pt idx="287">
                  <c:v>0.69152800000000092</c:v>
                </c:pt>
                <c:pt idx="288">
                  <c:v>0.52368199999999998</c:v>
                </c:pt>
                <c:pt idx="289">
                  <c:v>0.41046100000000002</c:v>
                </c:pt>
                <c:pt idx="290">
                  <c:v>0.56366000000000005</c:v>
                </c:pt>
                <c:pt idx="291">
                  <c:v>0.81054700000000002</c:v>
                </c:pt>
                <c:pt idx="292">
                  <c:v>1.3711500000000001</c:v>
                </c:pt>
                <c:pt idx="293">
                  <c:v>1.71082</c:v>
                </c:pt>
                <c:pt idx="294">
                  <c:v>2.5524899999999842</c:v>
                </c:pt>
                <c:pt idx="295">
                  <c:v>3.9410399999999997</c:v>
                </c:pt>
                <c:pt idx="296">
                  <c:v>4.1247599999999691</c:v>
                </c:pt>
                <c:pt idx="297">
                  <c:v>3.5909999999999997</c:v>
                </c:pt>
                <c:pt idx="298">
                  <c:v>2.8802499999999855</c:v>
                </c:pt>
                <c:pt idx="299">
                  <c:v>2.2180200000000001</c:v>
                </c:pt>
                <c:pt idx="300">
                  <c:v>1.7282100000000011</c:v>
                </c:pt>
                <c:pt idx="301">
                  <c:v>1.4163199999999998</c:v>
                </c:pt>
                <c:pt idx="302">
                  <c:v>1.1425799999999999</c:v>
                </c:pt>
                <c:pt idx="303">
                  <c:v>0.90942400000000001</c:v>
                </c:pt>
                <c:pt idx="304">
                  <c:v>0.76354999999999995</c:v>
                </c:pt>
                <c:pt idx="305">
                  <c:v>0.65216099999999999</c:v>
                </c:pt>
                <c:pt idx="306">
                  <c:v>0.55603000000000002</c:v>
                </c:pt>
                <c:pt idx="307">
                  <c:v>0.46356200000000031</c:v>
                </c:pt>
                <c:pt idx="308">
                  <c:v>0.39184600000000264</c:v>
                </c:pt>
                <c:pt idx="309">
                  <c:v>0.34454300000000032</c:v>
                </c:pt>
                <c:pt idx="310">
                  <c:v>0.29174800000000001</c:v>
                </c:pt>
                <c:pt idx="311">
                  <c:v>0.24810800000000041</c:v>
                </c:pt>
                <c:pt idx="312">
                  <c:v>0.21057100000000001</c:v>
                </c:pt>
                <c:pt idx="313">
                  <c:v>0.17028799999999999</c:v>
                </c:pt>
                <c:pt idx="314">
                  <c:v>0.15564000000000044</c:v>
                </c:pt>
                <c:pt idx="315">
                  <c:v>0.13244600000000104</c:v>
                </c:pt>
                <c:pt idx="316">
                  <c:v>8.7280300000000005E-2</c:v>
                </c:pt>
                <c:pt idx="317">
                  <c:v>5.6457500000000022E-2</c:v>
                </c:pt>
                <c:pt idx="318">
                  <c:v>5.3710900000000138E-2</c:v>
                </c:pt>
                <c:pt idx="319">
                  <c:v>5.5847200000000034E-2</c:v>
                </c:pt>
                <c:pt idx="320">
                  <c:v>6.7749000000000004E-2</c:v>
                </c:pt>
                <c:pt idx="321">
                  <c:v>9.1552700000000084E-2</c:v>
                </c:pt>
                <c:pt idx="322">
                  <c:v>9.1857900000000256E-2</c:v>
                </c:pt>
                <c:pt idx="323">
                  <c:v>7.751460000000053E-2</c:v>
                </c:pt>
                <c:pt idx="324">
                  <c:v>8.4228500000000067E-2</c:v>
                </c:pt>
                <c:pt idx="325">
                  <c:v>7.5378400000000137E-2</c:v>
                </c:pt>
                <c:pt idx="326">
                  <c:v>5.8288600000000024E-2</c:v>
                </c:pt>
                <c:pt idx="327">
                  <c:v>5.6152300000000023E-2</c:v>
                </c:pt>
                <c:pt idx="328">
                  <c:v>4.1198700000000012E-2</c:v>
                </c:pt>
                <c:pt idx="329">
                  <c:v>3.4790000000000001E-2</c:v>
                </c:pt>
                <c:pt idx="330">
                  <c:v>2.4719200000000021E-2</c:v>
                </c:pt>
                <c:pt idx="331">
                  <c:v>3.0822800000000022E-2</c:v>
                </c:pt>
                <c:pt idx="332">
                  <c:v>4.7912600000000548E-2</c:v>
                </c:pt>
                <c:pt idx="333">
                  <c:v>4.4555700000000004E-2</c:v>
                </c:pt>
                <c:pt idx="334">
                  <c:v>5.0048799999999997E-2</c:v>
                </c:pt>
                <c:pt idx="335">
                  <c:v>5.7678199999999985E-2</c:v>
                </c:pt>
                <c:pt idx="336">
                  <c:v>3.9367699999999999E-2</c:v>
                </c:pt>
                <c:pt idx="337">
                  <c:v>2.59399000000002E-2</c:v>
                </c:pt>
                <c:pt idx="338">
                  <c:v>3.2043500000000245E-2</c:v>
                </c:pt>
                <c:pt idx="339">
                  <c:v>3.8757300000000036E-2</c:v>
                </c:pt>
                <c:pt idx="340">
                  <c:v>4.4860800000000055E-2</c:v>
                </c:pt>
                <c:pt idx="341">
                  <c:v>6.2561000000000033E-2</c:v>
                </c:pt>
                <c:pt idx="342">
                  <c:v>6.6528299999999999E-2</c:v>
                </c:pt>
                <c:pt idx="343">
                  <c:v>5.9204100000000023E-2</c:v>
                </c:pt>
                <c:pt idx="344">
                  <c:v>5.9509300000000043E-2</c:v>
                </c:pt>
                <c:pt idx="345">
                  <c:v>4.2724600000000154E-2</c:v>
                </c:pt>
                <c:pt idx="346">
                  <c:v>1.7395000000000018E-2</c:v>
                </c:pt>
                <c:pt idx="347">
                  <c:v>1.4038100000000001E-2</c:v>
                </c:pt>
                <c:pt idx="348">
                  <c:v>2.0752E-2</c:v>
                </c:pt>
                <c:pt idx="349">
                  <c:v>0.13885500000000001</c:v>
                </c:pt>
                <c:pt idx="350">
                  <c:v>0.33691400000000316</c:v>
                </c:pt>
                <c:pt idx="351">
                  <c:v>0.46814</c:v>
                </c:pt>
                <c:pt idx="352">
                  <c:v>0.76843300000000003</c:v>
                </c:pt>
                <c:pt idx="353">
                  <c:v>0.74493399999999999</c:v>
                </c:pt>
                <c:pt idx="354">
                  <c:v>0.49285900000000032</c:v>
                </c:pt>
                <c:pt idx="355">
                  <c:v>0.32562300000000038</c:v>
                </c:pt>
                <c:pt idx="356">
                  <c:v>0.22918700000000014</c:v>
                </c:pt>
                <c:pt idx="357">
                  <c:v>0.16784700000000047</c:v>
                </c:pt>
                <c:pt idx="358">
                  <c:v>0.16235400000000014</c:v>
                </c:pt>
                <c:pt idx="359">
                  <c:v>0.17059299999999999</c:v>
                </c:pt>
                <c:pt idx="360">
                  <c:v>0.16662600000000014</c:v>
                </c:pt>
                <c:pt idx="361">
                  <c:v>0.27099600000000001</c:v>
                </c:pt>
                <c:pt idx="362">
                  <c:v>1.3583400000000001</c:v>
                </c:pt>
                <c:pt idx="363">
                  <c:v>5.8377099999999995</c:v>
                </c:pt>
                <c:pt idx="364">
                  <c:v>9.4512900000000002</c:v>
                </c:pt>
                <c:pt idx="365">
                  <c:v>9.9996900000000046</c:v>
                </c:pt>
                <c:pt idx="366">
                  <c:v>9.3261700000000012</c:v>
                </c:pt>
                <c:pt idx="367">
                  <c:v>7.7459699999999998</c:v>
                </c:pt>
                <c:pt idx="368">
                  <c:v>6.3458299999999985</c:v>
                </c:pt>
                <c:pt idx="369">
                  <c:v>5.2612300000000003</c:v>
                </c:pt>
                <c:pt idx="370">
                  <c:v>4.1747999999999985</c:v>
                </c:pt>
                <c:pt idx="371">
                  <c:v>3.2733200000000178</c:v>
                </c:pt>
                <c:pt idx="372">
                  <c:v>2.6892100000000001</c:v>
                </c:pt>
                <c:pt idx="373">
                  <c:v>2.1197499999999967</c:v>
                </c:pt>
                <c:pt idx="374">
                  <c:v>1.6192599999999999</c:v>
                </c:pt>
                <c:pt idx="375">
                  <c:v>1.3217199999999998</c:v>
                </c:pt>
                <c:pt idx="376">
                  <c:v>1.04095</c:v>
                </c:pt>
                <c:pt idx="377">
                  <c:v>0.80108599999999996</c:v>
                </c:pt>
                <c:pt idx="378">
                  <c:v>0.68054200000000054</c:v>
                </c:pt>
                <c:pt idx="379">
                  <c:v>0.5108639999999961</c:v>
                </c:pt>
                <c:pt idx="380">
                  <c:v>0.36956800000000195</c:v>
                </c:pt>
                <c:pt idx="381">
                  <c:v>0.45349100000000003</c:v>
                </c:pt>
                <c:pt idx="382">
                  <c:v>0.69580100000000433</c:v>
                </c:pt>
                <c:pt idx="383">
                  <c:v>1.2335199999999931</c:v>
                </c:pt>
                <c:pt idx="384">
                  <c:v>1.6717500000000001</c:v>
                </c:pt>
                <c:pt idx="385">
                  <c:v>2.1365399999999997</c:v>
                </c:pt>
                <c:pt idx="386">
                  <c:v>3.636469999999981</c:v>
                </c:pt>
                <c:pt idx="387">
                  <c:v>4.0335099999999997</c:v>
                </c:pt>
                <c:pt idx="388">
                  <c:v>3.72864</c:v>
                </c:pt>
                <c:pt idx="389">
                  <c:v>3.0371100000000002</c:v>
                </c:pt>
                <c:pt idx="390">
                  <c:v>2.2872900000000178</c:v>
                </c:pt>
                <c:pt idx="391">
                  <c:v>1.7465200000000001</c:v>
                </c:pt>
                <c:pt idx="392">
                  <c:v>1.08185</c:v>
                </c:pt>
                <c:pt idx="393">
                  <c:v>0.85449200000000003</c:v>
                </c:pt>
                <c:pt idx="394">
                  <c:v>0.67291299999999998</c:v>
                </c:pt>
                <c:pt idx="395">
                  <c:v>0.5166629999999961</c:v>
                </c:pt>
                <c:pt idx="396">
                  <c:v>0.39794900000000138</c:v>
                </c:pt>
                <c:pt idx="397">
                  <c:v>0.30029300000000003</c:v>
                </c:pt>
                <c:pt idx="398">
                  <c:v>0.22216800000000017</c:v>
                </c:pt>
                <c:pt idx="399">
                  <c:v>0.15777600000000044</c:v>
                </c:pt>
                <c:pt idx="400">
                  <c:v>9.887700000000027E-2</c:v>
                </c:pt>
                <c:pt idx="401">
                  <c:v>7.324219999999998E-2</c:v>
                </c:pt>
                <c:pt idx="402">
                  <c:v>6.7443800000000012E-2</c:v>
                </c:pt>
                <c:pt idx="403">
                  <c:v>6.6223099999999993E-2</c:v>
                </c:pt>
                <c:pt idx="404">
                  <c:v>6.7138700000000065E-2</c:v>
                </c:pt>
                <c:pt idx="405">
                  <c:v>6.3476599999999994E-2</c:v>
                </c:pt>
                <c:pt idx="406">
                  <c:v>5.1269500000000003E-2</c:v>
                </c:pt>
                <c:pt idx="407">
                  <c:v>3.5705600000000032E-2</c:v>
                </c:pt>
                <c:pt idx="408">
                  <c:v>2.9602100000000058E-2</c:v>
                </c:pt>
                <c:pt idx="409">
                  <c:v>3.5400400000000012E-2</c:v>
                </c:pt>
                <c:pt idx="410">
                  <c:v>4.8522900000000042E-2</c:v>
                </c:pt>
                <c:pt idx="411">
                  <c:v>4.4250500000000012E-2</c:v>
                </c:pt>
                <c:pt idx="412">
                  <c:v>2.0141599999999989E-2</c:v>
                </c:pt>
                <c:pt idx="413">
                  <c:v>3.9672900000000278E-3</c:v>
                </c:pt>
                <c:pt idx="414">
                  <c:v>1.5258799999999999E-2</c:v>
                </c:pt>
                <c:pt idx="415">
                  <c:v>3.1433100000000297E-2</c:v>
                </c:pt>
                <c:pt idx="416">
                  <c:v>4.1198700000000012E-2</c:v>
                </c:pt>
                <c:pt idx="417">
                  <c:v>3.9672900000000226E-2</c:v>
                </c:pt>
                <c:pt idx="418">
                  <c:v>2.6550300000000027E-2</c:v>
                </c:pt>
                <c:pt idx="419">
                  <c:v>2.4414100000000011E-2</c:v>
                </c:pt>
                <c:pt idx="420">
                  <c:v>3.8452100000000045E-2</c:v>
                </c:pt>
                <c:pt idx="421">
                  <c:v>4.3029799999999986E-2</c:v>
                </c:pt>
                <c:pt idx="422">
                  <c:v>3.6010700000000055E-2</c:v>
                </c:pt>
                <c:pt idx="423">
                  <c:v>2.2888200000000213E-2</c:v>
                </c:pt>
                <c:pt idx="424">
                  <c:v>6.4086900000000649E-3</c:v>
                </c:pt>
                <c:pt idx="425">
                  <c:v>1.4343300000000003E-2</c:v>
                </c:pt>
                <c:pt idx="426">
                  <c:v>1.9531300000000001E-2</c:v>
                </c:pt>
                <c:pt idx="427">
                  <c:v>1.4038100000000001E-2</c:v>
                </c:pt>
                <c:pt idx="428">
                  <c:v>9.1552700000000226E-3</c:v>
                </c:pt>
                <c:pt idx="429">
                  <c:v>1.2207000000000001E-2</c:v>
                </c:pt>
                <c:pt idx="430">
                  <c:v>1.892090000000007E-2</c:v>
                </c:pt>
                <c:pt idx="431">
                  <c:v>2.5329600000000001E-2</c:v>
                </c:pt>
                <c:pt idx="432">
                  <c:v>3.90625E-2</c:v>
                </c:pt>
                <c:pt idx="433">
                  <c:v>5.0048799999999997E-2</c:v>
                </c:pt>
                <c:pt idx="434">
                  <c:v>5.6152300000000023E-2</c:v>
                </c:pt>
                <c:pt idx="435">
                  <c:v>5.7067900000000463E-2</c:v>
                </c:pt>
                <c:pt idx="436">
                  <c:v>7.202150000000003E-2</c:v>
                </c:pt>
                <c:pt idx="437">
                  <c:v>7.751460000000053E-2</c:v>
                </c:pt>
                <c:pt idx="438">
                  <c:v>6.7749000000000004E-2</c:v>
                </c:pt>
                <c:pt idx="439">
                  <c:v>6.2561000000000033E-2</c:v>
                </c:pt>
                <c:pt idx="440">
                  <c:v>0.14495800000000092</c:v>
                </c:pt>
                <c:pt idx="441">
                  <c:v>0.31433100000000008</c:v>
                </c:pt>
                <c:pt idx="442">
                  <c:v>0.38085900000000178</c:v>
                </c:pt>
                <c:pt idx="443">
                  <c:v>0.59967000000000092</c:v>
                </c:pt>
                <c:pt idx="444">
                  <c:v>0.77392600000000322</c:v>
                </c:pt>
                <c:pt idx="445">
                  <c:v>0.62408399999999997</c:v>
                </c:pt>
                <c:pt idx="446">
                  <c:v>0.40466300000000011</c:v>
                </c:pt>
                <c:pt idx="447">
                  <c:v>0.27862500000000001</c:v>
                </c:pt>
                <c:pt idx="448">
                  <c:v>0.19653300000000026</c:v>
                </c:pt>
                <c:pt idx="449">
                  <c:v>0.15319800000000044</c:v>
                </c:pt>
                <c:pt idx="450">
                  <c:v>0.13458300000000001</c:v>
                </c:pt>
                <c:pt idx="451">
                  <c:v>0.12146000000000012</c:v>
                </c:pt>
                <c:pt idx="452">
                  <c:v>9.6130400000000046E-2</c:v>
                </c:pt>
                <c:pt idx="453">
                  <c:v>0.49316400000000032</c:v>
                </c:pt>
                <c:pt idx="454">
                  <c:v>2.94617</c:v>
                </c:pt>
                <c:pt idx="455">
                  <c:v>9.9996900000000046</c:v>
                </c:pt>
                <c:pt idx="456">
                  <c:v>9.9139400000000002</c:v>
                </c:pt>
                <c:pt idx="457">
                  <c:v>7.1624799999999755</c:v>
                </c:pt>
                <c:pt idx="458">
                  <c:v>5.8087200000000001</c:v>
                </c:pt>
                <c:pt idx="459">
                  <c:v>4.7488400000000004</c:v>
                </c:pt>
                <c:pt idx="460">
                  <c:v>3.8378899999999967</c:v>
                </c:pt>
                <c:pt idx="461">
                  <c:v>3.0291700000000001</c:v>
                </c:pt>
                <c:pt idx="462">
                  <c:v>2.4575800000000001</c:v>
                </c:pt>
                <c:pt idx="463">
                  <c:v>1.9482400000000057</c:v>
                </c:pt>
                <c:pt idx="464">
                  <c:v>1.2554899999999998</c:v>
                </c:pt>
                <c:pt idx="465">
                  <c:v>0.99060099999999951</c:v>
                </c:pt>
                <c:pt idx="466">
                  <c:v>0.78308100000000003</c:v>
                </c:pt>
                <c:pt idx="467">
                  <c:v>0.65551800000000005</c:v>
                </c:pt>
                <c:pt idx="468">
                  <c:v>0.462341</c:v>
                </c:pt>
                <c:pt idx="469">
                  <c:v>0.37323000000000001</c:v>
                </c:pt>
                <c:pt idx="470">
                  <c:v>0.57128900000000005</c:v>
                </c:pt>
                <c:pt idx="471">
                  <c:v>0.92529300000000003</c:v>
                </c:pt>
                <c:pt idx="472">
                  <c:v>1.4987199999999998</c:v>
                </c:pt>
                <c:pt idx="473">
                  <c:v>1.7364500000000012</c:v>
                </c:pt>
                <c:pt idx="474">
                  <c:v>2.7780200000000002</c:v>
                </c:pt>
                <c:pt idx="475">
                  <c:v>3.9935299999999998</c:v>
                </c:pt>
                <c:pt idx="476">
                  <c:v>4.1345199999999691</c:v>
                </c:pt>
                <c:pt idx="477">
                  <c:v>3.5342399999999987</c:v>
                </c:pt>
                <c:pt idx="478">
                  <c:v>2.8121899999999855</c:v>
                </c:pt>
                <c:pt idx="479">
                  <c:v>2.1972700000000001</c:v>
                </c:pt>
                <c:pt idx="480">
                  <c:v>1.6995199999999999</c:v>
                </c:pt>
                <c:pt idx="481">
                  <c:v>1.3671899999999999</c:v>
                </c:pt>
                <c:pt idx="482">
                  <c:v>1.11145</c:v>
                </c:pt>
                <c:pt idx="483">
                  <c:v>0.87921099999999996</c:v>
                </c:pt>
                <c:pt idx="484">
                  <c:v>0.70495600000000003</c:v>
                </c:pt>
                <c:pt idx="485">
                  <c:v>0.5856319999999996</c:v>
                </c:pt>
                <c:pt idx="486">
                  <c:v>0.46691900000000008</c:v>
                </c:pt>
                <c:pt idx="487">
                  <c:v>0.35430900000000032</c:v>
                </c:pt>
                <c:pt idx="488">
                  <c:v>0.28106700000000001</c:v>
                </c:pt>
                <c:pt idx="489">
                  <c:v>0.20996100000000104</c:v>
                </c:pt>
                <c:pt idx="490">
                  <c:v>0.15289300000000092</c:v>
                </c:pt>
                <c:pt idx="491">
                  <c:v>0.13458300000000001</c:v>
                </c:pt>
                <c:pt idx="492">
                  <c:v>0.11962900000000017</c:v>
                </c:pt>
                <c:pt idx="493">
                  <c:v>0.10528600000000053</c:v>
                </c:pt>
                <c:pt idx="494">
                  <c:v>0.10620100000000053</c:v>
                </c:pt>
                <c:pt idx="495">
                  <c:v>0.10742200000000053</c:v>
                </c:pt>
                <c:pt idx="496">
                  <c:v>0.10101300000000002</c:v>
                </c:pt>
                <c:pt idx="497">
                  <c:v>9.7351100000000024E-2</c:v>
                </c:pt>
                <c:pt idx="498">
                  <c:v>7.7819800000000092E-2</c:v>
                </c:pt>
                <c:pt idx="499">
                  <c:v>6.3171400000000003E-2</c:v>
                </c:pt>
              </c:numCache>
            </c:numRef>
          </c:val>
        </c:ser>
        <c:marker val="1"/>
        <c:axId val="85676032"/>
        <c:axId val="85677568"/>
      </c:lineChart>
      <c:catAx>
        <c:axId val="85676032"/>
        <c:scaling>
          <c:orientation val="minMax"/>
        </c:scaling>
        <c:axPos val="b"/>
        <c:tickLblPos val="nextTo"/>
        <c:crossAx val="85677568"/>
        <c:crosses val="autoZero"/>
        <c:auto val="1"/>
        <c:lblAlgn val="ctr"/>
        <c:lblOffset val="100"/>
      </c:catAx>
      <c:valAx>
        <c:axId val="85677568"/>
        <c:scaling>
          <c:orientation val="minMax"/>
        </c:scaling>
        <c:axPos val="l"/>
        <c:majorGridlines/>
        <c:numFmt formatCode="General" sourceLinked="1"/>
        <c:tickLblPos val="nextTo"/>
        <c:crossAx val="85676032"/>
        <c:crosses val="autoZero"/>
        <c:crossBetween val="between"/>
      </c:valAx>
    </c:plotArea>
    <c:plotVisOnly val="1"/>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9084" cy="497444"/>
          </a:xfrm>
          <a:prstGeom prst="rect">
            <a:avLst/>
          </a:prstGeom>
          <a:noFill/>
          <a:ln w="9525">
            <a:noFill/>
            <a:miter lim="800000"/>
            <a:headEnd/>
            <a:tailEnd/>
          </a:ln>
          <a:effectLst/>
        </p:spPr>
        <p:txBody>
          <a:bodyPr vert="horz" wrap="square" lIns="92254" tIns="46127" rIns="92254" bIns="46127"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37891" name="Rectangle 3"/>
          <p:cNvSpPr>
            <a:spLocks noGrp="1" noChangeArrowheads="1"/>
          </p:cNvSpPr>
          <p:nvPr>
            <p:ph type="dt" sz="quarter" idx="1"/>
          </p:nvPr>
        </p:nvSpPr>
        <p:spPr bwMode="auto">
          <a:xfrm>
            <a:off x="3856495" y="0"/>
            <a:ext cx="2949084" cy="497444"/>
          </a:xfrm>
          <a:prstGeom prst="rect">
            <a:avLst/>
          </a:prstGeom>
          <a:noFill/>
          <a:ln w="9525">
            <a:noFill/>
            <a:miter lim="800000"/>
            <a:headEnd/>
            <a:tailEnd/>
          </a:ln>
          <a:effectLst/>
        </p:spPr>
        <p:txBody>
          <a:bodyPr vert="horz" wrap="square" lIns="92254" tIns="46127" rIns="92254" bIns="46127"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37892" name="Rectangle 4"/>
          <p:cNvSpPr>
            <a:spLocks noGrp="1" noChangeArrowheads="1"/>
          </p:cNvSpPr>
          <p:nvPr>
            <p:ph type="ftr" sz="quarter" idx="2"/>
          </p:nvPr>
        </p:nvSpPr>
        <p:spPr bwMode="auto">
          <a:xfrm>
            <a:off x="0" y="9440305"/>
            <a:ext cx="2949084" cy="497444"/>
          </a:xfrm>
          <a:prstGeom prst="rect">
            <a:avLst/>
          </a:prstGeom>
          <a:noFill/>
          <a:ln w="9525">
            <a:noFill/>
            <a:miter lim="800000"/>
            <a:headEnd/>
            <a:tailEnd/>
          </a:ln>
          <a:effectLst/>
        </p:spPr>
        <p:txBody>
          <a:bodyPr vert="horz" wrap="square" lIns="92254" tIns="46127" rIns="92254" bIns="46127"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37893" name="Rectangle 5"/>
          <p:cNvSpPr>
            <a:spLocks noGrp="1" noChangeArrowheads="1"/>
          </p:cNvSpPr>
          <p:nvPr>
            <p:ph type="sldNum" sz="quarter" idx="3"/>
          </p:nvPr>
        </p:nvSpPr>
        <p:spPr bwMode="auto">
          <a:xfrm>
            <a:off x="3856495" y="9440305"/>
            <a:ext cx="2949084" cy="497444"/>
          </a:xfrm>
          <a:prstGeom prst="rect">
            <a:avLst/>
          </a:prstGeom>
          <a:noFill/>
          <a:ln w="9525">
            <a:noFill/>
            <a:miter lim="800000"/>
            <a:headEnd/>
            <a:tailEnd/>
          </a:ln>
          <a:effectLst/>
        </p:spPr>
        <p:txBody>
          <a:bodyPr vert="horz" wrap="square" lIns="92254" tIns="46127" rIns="92254" bIns="46127" numCol="1" anchor="b" anchorCtr="0" compatLnSpc="1">
            <a:prstTxWarp prst="textNoShape">
              <a:avLst/>
            </a:prstTxWarp>
          </a:bodyPr>
          <a:lstStyle>
            <a:lvl1pPr algn="r">
              <a:defRPr sz="1200">
                <a:latin typeface="Arial" charset="0"/>
                <a:cs typeface="+mn-cs"/>
              </a:defRPr>
            </a:lvl1pPr>
          </a:lstStyle>
          <a:p>
            <a:pPr>
              <a:defRPr/>
            </a:pPr>
            <a:fld id="{53703742-5350-47FF-9D32-B3E3D434845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49084" cy="497444"/>
          </a:xfrm>
          <a:prstGeom prst="rect">
            <a:avLst/>
          </a:prstGeom>
          <a:noFill/>
          <a:ln w="9525">
            <a:noFill/>
            <a:miter lim="800000"/>
            <a:headEnd/>
            <a:tailEnd/>
          </a:ln>
          <a:effectLst/>
        </p:spPr>
        <p:txBody>
          <a:bodyPr vert="horz" wrap="square" lIns="92254" tIns="46127" rIns="92254" bIns="46127" numCol="1" anchor="t" anchorCtr="0" compatLnSpc="1">
            <a:prstTxWarp prst="textNoShape">
              <a:avLst/>
            </a:prstTxWarp>
          </a:bodyPr>
          <a:lstStyle>
            <a:lvl1pPr>
              <a:defRPr sz="1200" noProof="1">
                <a:latin typeface="Arial" charset="0"/>
                <a:cs typeface="+mn-cs"/>
              </a:defRPr>
            </a:lvl1pPr>
          </a:lstStyle>
          <a:p>
            <a:pPr>
              <a:defRPr/>
            </a:pPr>
            <a:endParaRPr lang="cs-CZ"/>
          </a:p>
        </p:txBody>
      </p:sp>
      <p:sp>
        <p:nvSpPr>
          <p:cNvPr id="44035" name="Rectangle 3"/>
          <p:cNvSpPr>
            <a:spLocks noGrp="1" noChangeArrowheads="1"/>
          </p:cNvSpPr>
          <p:nvPr>
            <p:ph type="dt" idx="1"/>
          </p:nvPr>
        </p:nvSpPr>
        <p:spPr bwMode="auto">
          <a:xfrm>
            <a:off x="3856495" y="0"/>
            <a:ext cx="2949084" cy="497444"/>
          </a:xfrm>
          <a:prstGeom prst="rect">
            <a:avLst/>
          </a:prstGeom>
          <a:noFill/>
          <a:ln w="9525">
            <a:noFill/>
            <a:miter lim="800000"/>
            <a:headEnd/>
            <a:tailEnd/>
          </a:ln>
          <a:effectLst/>
        </p:spPr>
        <p:txBody>
          <a:bodyPr vert="horz" wrap="square" lIns="92254" tIns="46127" rIns="92254" bIns="46127" numCol="1" anchor="t" anchorCtr="0" compatLnSpc="1">
            <a:prstTxWarp prst="textNoShape">
              <a:avLst/>
            </a:prstTxWarp>
          </a:bodyPr>
          <a:lstStyle>
            <a:lvl1pPr algn="r">
              <a:defRPr sz="1200" noProof="1">
                <a:latin typeface="Arial" charset="0"/>
                <a:cs typeface="+mn-cs"/>
              </a:defRPr>
            </a:lvl1pPr>
          </a:lstStyle>
          <a:p>
            <a:pPr>
              <a:defRPr/>
            </a:pPr>
            <a:endParaRPr lang="cs-CZ"/>
          </a:p>
        </p:txBody>
      </p:sp>
      <p:sp>
        <p:nvSpPr>
          <p:cNvPr id="69636" name="Rectangle 4"/>
          <p:cNvSpPr>
            <a:spLocks noGrp="1" noRot="1" noChangeAspect="1" noChangeArrowheads="1" noTextEdit="1"/>
          </p:cNvSpPr>
          <p:nvPr>
            <p:ph type="sldImg" idx="2"/>
          </p:nvPr>
        </p:nvSpPr>
        <p:spPr bwMode="auto">
          <a:xfrm>
            <a:off x="919163" y="746125"/>
            <a:ext cx="4968875" cy="3725863"/>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680558" y="4721743"/>
            <a:ext cx="5446084" cy="4472225"/>
          </a:xfrm>
          <a:prstGeom prst="rect">
            <a:avLst/>
          </a:prstGeom>
          <a:noFill/>
          <a:ln w="9525">
            <a:noFill/>
            <a:miter lim="800000"/>
            <a:headEnd/>
            <a:tailEnd/>
          </a:ln>
          <a:effectLst/>
        </p:spPr>
        <p:txBody>
          <a:bodyPr vert="horz" wrap="square" lIns="92254" tIns="46127" rIns="92254" bIns="46127" numCol="1" anchor="t" anchorCtr="0" compatLnSpc="1">
            <a:prstTxWarp prst="textNoShape">
              <a:avLst/>
            </a:prstTxWarp>
          </a:bodyPr>
          <a:lstStyle/>
          <a:p>
            <a:pPr lvl="0"/>
            <a:r>
              <a:rPr lang="cs-CZ" noProof="1" smtClean="0"/>
              <a:t>Klepnutím lze upravit styly předlohy textu.</a:t>
            </a:r>
          </a:p>
          <a:p>
            <a:pPr lvl="1"/>
            <a:r>
              <a:rPr lang="cs-CZ" noProof="1" smtClean="0"/>
              <a:t>Druhá úroveň</a:t>
            </a:r>
          </a:p>
          <a:p>
            <a:pPr lvl="2"/>
            <a:r>
              <a:rPr lang="cs-CZ" noProof="1" smtClean="0"/>
              <a:t>Třetí úroveň</a:t>
            </a:r>
          </a:p>
          <a:p>
            <a:pPr lvl="3"/>
            <a:r>
              <a:rPr lang="cs-CZ" noProof="1" smtClean="0"/>
              <a:t>Čtvrtá úroveň</a:t>
            </a:r>
          </a:p>
          <a:p>
            <a:pPr lvl="4"/>
            <a:r>
              <a:rPr lang="cs-CZ" noProof="1" smtClean="0"/>
              <a:t>Pátá úroveň</a:t>
            </a:r>
          </a:p>
        </p:txBody>
      </p:sp>
      <p:sp>
        <p:nvSpPr>
          <p:cNvPr id="44038" name="Rectangle 6"/>
          <p:cNvSpPr>
            <a:spLocks noGrp="1" noChangeArrowheads="1"/>
          </p:cNvSpPr>
          <p:nvPr>
            <p:ph type="ftr" sz="quarter" idx="4"/>
          </p:nvPr>
        </p:nvSpPr>
        <p:spPr bwMode="auto">
          <a:xfrm>
            <a:off x="0" y="9440305"/>
            <a:ext cx="2949084" cy="497444"/>
          </a:xfrm>
          <a:prstGeom prst="rect">
            <a:avLst/>
          </a:prstGeom>
          <a:noFill/>
          <a:ln w="9525">
            <a:noFill/>
            <a:miter lim="800000"/>
            <a:headEnd/>
            <a:tailEnd/>
          </a:ln>
          <a:effectLst/>
        </p:spPr>
        <p:txBody>
          <a:bodyPr vert="horz" wrap="square" lIns="92254" tIns="46127" rIns="92254" bIns="46127" numCol="1" anchor="b" anchorCtr="0" compatLnSpc="1">
            <a:prstTxWarp prst="textNoShape">
              <a:avLst/>
            </a:prstTxWarp>
          </a:bodyPr>
          <a:lstStyle>
            <a:lvl1pPr>
              <a:defRPr sz="1200" noProof="1">
                <a:latin typeface="Arial" charset="0"/>
                <a:cs typeface="+mn-cs"/>
              </a:defRPr>
            </a:lvl1pPr>
          </a:lstStyle>
          <a:p>
            <a:pPr>
              <a:defRPr/>
            </a:pPr>
            <a:endParaRPr lang="cs-CZ"/>
          </a:p>
        </p:txBody>
      </p:sp>
      <p:sp>
        <p:nvSpPr>
          <p:cNvPr id="44039" name="Rectangle 7"/>
          <p:cNvSpPr>
            <a:spLocks noGrp="1" noChangeArrowheads="1"/>
          </p:cNvSpPr>
          <p:nvPr>
            <p:ph type="sldNum" sz="quarter" idx="5"/>
          </p:nvPr>
        </p:nvSpPr>
        <p:spPr bwMode="auto">
          <a:xfrm>
            <a:off x="3856495" y="9440305"/>
            <a:ext cx="2949084" cy="497444"/>
          </a:xfrm>
          <a:prstGeom prst="rect">
            <a:avLst/>
          </a:prstGeom>
          <a:noFill/>
          <a:ln w="9525">
            <a:noFill/>
            <a:miter lim="800000"/>
            <a:headEnd/>
            <a:tailEnd/>
          </a:ln>
          <a:effectLst/>
        </p:spPr>
        <p:txBody>
          <a:bodyPr vert="horz" wrap="square" lIns="92254" tIns="46127" rIns="92254" bIns="46127" numCol="1" anchor="b" anchorCtr="0" compatLnSpc="1">
            <a:prstTxWarp prst="textNoShape">
              <a:avLst/>
            </a:prstTxWarp>
          </a:bodyPr>
          <a:lstStyle>
            <a:lvl1pPr algn="r">
              <a:defRPr sz="1200" noProof="1">
                <a:latin typeface="Arial" charset="0"/>
                <a:cs typeface="+mn-cs"/>
              </a:defRPr>
            </a:lvl1pPr>
          </a:lstStyle>
          <a:p>
            <a:pPr>
              <a:defRPr/>
            </a:pPr>
            <a:fld id="{9BA06C4F-AC76-4FD2-8B90-01E9CB425F42}" type="slidenum">
              <a:rPr/>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p:txBody>
          <a:bodyPr/>
          <a:lstStyle/>
          <a:p>
            <a:pPr>
              <a:defRPr/>
            </a:pPr>
            <a:fld id="{891692DE-D947-4E07-BE65-036F4314B00C}" type="slidenum">
              <a:rPr smtClean="0">
                <a:latin typeface="Arial" pitchFamily="34" charset="0"/>
              </a:rPr>
              <a:pPr>
                <a:defRPr/>
              </a:pPr>
              <a:t>1</a:t>
            </a:fld>
            <a:endParaRPr lang="cs-CZ" smtClean="0">
              <a:latin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obrázek snímku 1"/>
          <p:cNvSpPr>
            <a:spLocks noGrp="1" noRot="1" noChangeAspect="1" noTextEdit="1"/>
          </p:cNvSpPr>
          <p:nvPr>
            <p:ph type="sldImg"/>
          </p:nvPr>
        </p:nvSpPr>
        <p:spPr>
          <a:ln/>
        </p:spPr>
      </p:sp>
      <p:sp>
        <p:nvSpPr>
          <p:cNvPr id="71683" name="Zástupný symbol pro poznámky 2"/>
          <p:cNvSpPr>
            <a:spLocks noGrp="1"/>
          </p:cNvSpPr>
          <p:nvPr>
            <p:ph type="body" idx="1"/>
          </p:nvPr>
        </p:nvSpPr>
        <p:spPr>
          <a:noFill/>
          <a:ln/>
        </p:spPr>
        <p:txBody>
          <a:bodyPr/>
          <a:lstStyle/>
          <a:p>
            <a:r>
              <a:rPr lang="cs-CZ" smtClean="0"/>
              <a:t>FW sedimentace erytrocytů podle autorů metody </a:t>
            </a:r>
            <a:r>
              <a:rPr lang="de-DE" smtClean="0"/>
              <a:t>R. </a:t>
            </a:r>
            <a:r>
              <a:rPr lang="de-DE" b="1" smtClean="0"/>
              <a:t>F</a:t>
            </a:r>
            <a:r>
              <a:rPr lang="de-DE" smtClean="0"/>
              <a:t>ahraeus a A. </a:t>
            </a:r>
            <a:r>
              <a:rPr lang="de-DE" b="1" smtClean="0"/>
              <a:t>W</a:t>
            </a:r>
            <a:r>
              <a:rPr lang="de-DE" smtClean="0"/>
              <a:t>estergren; </a:t>
            </a:r>
            <a:endParaRPr lang="cs-CZ" smtClean="0"/>
          </a:p>
        </p:txBody>
      </p:sp>
      <p:sp>
        <p:nvSpPr>
          <p:cNvPr id="71684" name="Zástupný symbol pro číslo snímku 3"/>
          <p:cNvSpPr>
            <a:spLocks noGrp="1"/>
          </p:cNvSpPr>
          <p:nvPr>
            <p:ph type="sldNum" sz="quarter" idx="5"/>
          </p:nvPr>
        </p:nvSpPr>
        <p:spPr>
          <a:noFill/>
        </p:spPr>
        <p:txBody>
          <a:bodyPr/>
          <a:lstStyle/>
          <a:p>
            <a:fld id="{391821D0-8988-4124-B66C-04ABCD2F1922}" type="slidenum">
              <a:rPr smtClean="0"/>
              <a:pPr/>
              <a:t>60</a:t>
            </a:fld>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obrázek snímku 1"/>
          <p:cNvSpPr>
            <a:spLocks noGrp="1" noRot="1" noChangeAspect="1" noTextEdit="1"/>
          </p:cNvSpPr>
          <p:nvPr>
            <p:ph type="sldImg"/>
          </p:nvPr>
        </p:nvSpPr>
        <p:spPr>
          <a:ln/>
        </p:spPr>
      </p:sp>
      <p:sp>
        <p:nvSpPr>
          <p:cNvPr id="73731" name="Zástupný symbol pro poznámky 2"/>
          <p:cNvSpPr>
            <a:spLocks noGrp="1"/>
          </p:cNvSpPr>
          <p:nvPr>
            <p:ph type="body" idx="1"/>
          </p:nvPr>
        </p:nvSpPr>
        <p:spPr>
          <a:noFill/>
          <a:ln/>
        </p:spPr>
        <p:txBody>
          <a:bodyPr/>
          <a:lstStyle/>
          <a:p>
            <a:r>
              <a:rPr lang="cs-CZ" b="1" smtClean="0"/>
              <a:t>LH</a:t>
            </a:r>
          </a:p>
          <a:p>
            <a:r>
              <a:rPr lang="cs-CZ" smtClean="0"/>
              <a:t>LH – zkr. luteinizační hormon. Peptidový hormon předního laloku hypofýzy, který řídí činnost pohlavních žláz viz gonadotropiny. U žen působí ve vaječnících na žluté tělísko corpus luteum a na tvorbu hormonů gestagenů, u mužů ovlivňuje tvorbu testosteronu ve varlatech. Srov. luteální, FSH lat. luteus žlutý, podle žlutého tělíska</a:t>
            </a:r>
          </a:p>
          <a:p>
            <a:endParaRPr lang="cs-CZ" smtClean="0"/>
          </a:p>
        </p:txBody>
      </p:sp>
      <p:sp>
        <p:nvSpPr>
          <p:cNvPr id="73732" name="Zástupný symbol pro číslo snímku 3"/>
          <p:cNvSpPr>
            <a:spLocks noGrp="1"/>
          </p:cNvSpPr>
          <p:nvPr>
            <p:ph type="sldNum" sz="quarter" idx="5"/>
          </p:nvPr>
        </p:nvSpPr>
        <p:spPr>
          <a:noFill/>
        </p:spPr>
        <p:txBody>
          <a:bodyPr/>
          <a:lstStyle/>
          <a:p>
            <a:fld id="{5FE41507-E344-4DE5-BA7B-1F89D401311F}" type="slidenum">
              <a:rPr smtClean="0"/>
              <a:pPr/>
              <a:t>89</a:t>
            </a:fld>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Zástupný symbol pro obrázek snímku 1"/>
          <p:cNvSpPr>
            <a:spLocks noGrp="1" noRot="1" noChangeAspect="1" noTextEdit="1"/>
          </p:cNvSpPr>
          <p:nvPr>
            <p:ph type="sldImg"/>
          </p:nvPr>
        </p:nvSpPr>
        <p:spPr>
          <a:ln/>
        </p:spPr>
      </p:sp>
      <p:sp>
        <p:nvSpPr>
          <p:cNvPr id="72707" name="Zástupný symbol pro poznámky 2"/>
          <p:cNvSpPr>
            <a:spLocks noGrp="1"/>
          </p:cNvSpPr>
          <p:nvPr>
            <p:ph type="body" idx="1"/>
          </p:nvPr>
        </p:nvSpPr>
        <p:spPr>
          <a:noFill/>
          <a:ln/>
        </p:spPr>
        <p:txBody>
          <a:bodyPr/>
          <a:lstStyle/>
          <a:p>
            <a:endParaRPr lang="cs-CZ" smtClean="0"/>
          </a:p>
        </p:txBody>
      </p:sp>
      <p:sp>
        <p:nvSpPr>
          <p:cNvPr id="72708" name="Zástupný symbol pro číslo snímku 3"/>
          <p:cNvSpPr>
            <a:spLocks noGrp="1"/>
          </p:cNvSpPr>
          <p:nvPr>
            <p:ph type="sldNum" sz="quarter" idx="5"/>
          </p:nvPr>
        </p:nvSpPr>
        <p:spPr>
          <a:noFill/>
        </p:spPr>
        <p:txBody>
          <a:bodyPr/>
          <a:lstStyle/>
          <a:p>
            <a:fld id="{23DBB01D-1758-4117-A6D0-79A889292A2A}" type="slidenum">
              <a:rPr smtClean="0"/>
              <a:pPr/>
              <a:t>95</a:t>
            </a:fld>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4" name="Picture 79"/>
          <p:cNvPicPr>
            <a:picLocks noChangeAspect="1" noChangeArrowheads="1"/>
          </p:cNvPicPr>
          <p:nvPr/>
        </p:nvPicPr>
        <p:blipFill>
          <a:blip r:embed="rId2" cstate="print"/>
          <a:srcRect/>
          <a:stretch>
            <a:fillRect/>
          </a:stretch>
        </p:blipFill>
        <p:spPr bwMode="auto">
          <a:xfrm>
            <a:off x="0" y="0"/>
            <a:ext cx="9144000" cy="1781175"/>
          </a:xfrm>
          <a:prstGeom prst="rect">
            <a:avLst/>
          </a:prstGeom>
          <a:noFill/>
          <a:ln w="9525">
            <a:noFill/>
            <a:miter lim="800000"/>
            <a:headEnd/>
            <a:tailEnd/>
          </a:ln>
        </p:spPr>
      </p:pic>
      <p:sp>
        <p:nvSpPr>
          <p:cNvPr id="5" name="AutoShape 62"/>
          <p:cNvSpPr>
            <a:spLocks noChangeArrowheads="1"/>
          </p:cNvSpPr>
          <p:nvPr/>
        </p:nvSpPr>
        <p:spPr bwMode="auto">
          <a:xfrm rot="10800000">
            <a:off x="0" y="6237288"/>
            <a:ext cx="9144000" cy="620712"/>
          </a:xfrm>
          <a:custGeom>
            <a:avLst/>
            <a:gdLst>
              <a:gd name="G0" fmla="+- 2745 0 0"/>
              <a:gd name="G1" fmla="+- 21600 0 2745"/>
              <a:gd name="G2" fmla="*/ 2745 1 2"/>
              <a:gd name="G3" fmla="+- 21600 0 G2"/>
              <a:gd name="G4" fmla="+/ 2745 21600 2"/>
              <a:gd name="G5" fmla="+/ G1 0 2"/>
              <a:gd name="G6" fmla="*/ 21600 21600 2745"/>
              <a:gd name="G7" fmla="*/ G6 1 2"/>
              <a:gd name="G8" fmla="+- 21600 0 G7"/>
              <a:gd name="G9" fmla="*/ 21600 1 2"/>
              <a:gd name="G10" fmla="+- 2745 0 G9"/>
              <a:gd name="G11" fmla="?: G10 G8 0"/>
              <a:gd name="G12" fmla="?: G10 G7 21600"/>
              <a:gd name="T0" fmla="*/ 20227 w 21600"/>
              <a:gd name="T1" fmla="*/ 10800 h 21600"/>
              <a:gd name="T2" fmla="*/ 10800 w 21600"/>
              <a:gd name="T3" fmla="*/ 21600 h 21600"/>
              <a:gd name="T4" fmla="*/ 1373 w 21600"/>
              <a:gd name="T5" fmla="*/ 10800 h 21600"/>
              <a:gd name="T6" fmla="*/ 10800 w 21600"/>
              <a:gd name="T7" fmla="*/ 0 h 21600"/>
              <a:gd name="T8" fmla="*/ 3173 w 21600"/>
              <a:gd name="T9" fmla="*/ 3173 h 21600"/>
              <a:gd name="T10" fmla="*/ 18427 w 21600"/>
              <a:gd name="T11" fmla="*/ 18427 h 21600"/>
            </a:gdLst>
            <a:ahLst/>
            <a:cxnLst>
              <a:cxn ang="0">
                <a:pos x="T0" y="T1"/>
              </a:cxn>
              <a:cxn ang="0">
                <a:pos x="T2" y="T3"/>
              </a:cxn>
              <a:cxn ang="0">
                <a:pos x="T4" y="T5"/>
              </a:cxn>
              <a:cxn ang="0">
                <a:pos x="T6" y="T7"/>
              </a:cxn>
            </a:cxnLst>
            <a:rect l="T8" t="T9" r="T10" b="T11"/>
            <a:pathLst>
              <a:path w="21600" h="21600">
                <a:moveTo>
                  <a:pt x="0" y="0"/>
                </a:moveTo>
                <a:lnTo>
                  <a:pt x="2745" y="21600"/>
                </a:lnTo>
                <a:lnTo>
                  <a:pt x="18855" y="21600"/>
                </a:lnTo>
                <a:lnTo>
                  <a:pt x="21600" y="0"/>
                </a:lnTo>
                <a:close/>
              </a:path>
            </a:pathLst>
          </a:custGeom>
          <a:gradFill rotWithShape="1">
            <a:gsLst>
              <a:gs pos="0">
                <a:srgbClr val="EEA320"/>
              </a:gs>
              <a:gs pos="100000">
                <a:schemeClr val="bg1"/>
              </a:gs>
            </a:gsLst>
            <a:lin ang="5400000" scaled="1"/>
          </a:gradFill>
          <a:ln w="9525">
            <a:noFill/>
            <a:miter lim="800000"/>
            <a:headEnd/>
            <a:tailEnd/>
          </a:ln>
          <a:effectLst/>
        </p:spPr>
        <p:txBody>
          <a:bodyPr wrap="none" anchor="ctr"/>
          <a:lstStyle/>
          <a:p>
            <a:pPr>
              <a:defRPr/>
            </a:pPr>
            <a:endParaRPr lang="cs-CZ">
              <a:cs typeface="+mn-cs"/>
            </a:endParaRPr>
          </a:p>
        </p:txBody>
      </p:sp>
      <p:sp>
        <p:nvSpPr>
          <p:cNvPr id="6" name="Rectangle 51"/>
          <p:cNvSpPr>
            <a:spLocks noChangeArrowheads="1"/>
          </p:cNvSpPr>
          <p:nvPr/>
        </p:nvSpPr>
        <p:spPr bwMode="auto">
          <a:xfrm>
            <a:off x="0" y="1763713"/>
            <a:ext cx="9144000" cy="2232025"/>
          </a:xfrm>
          <a:prstGeom prst="rect">
            <a:avLst/>
          </a:prstGeom>
          <a:solidFill>
            <a:schemeClr val="accent1"/>
          </a:solidFill>
          <a:ln w="9525">
            <a:noFill/>
            <a:miter lim="800000"/>
            <a:headEnd/>
            <a:tailEnd/>
          </a:ln>
          <a:effectLst/>
        </p:spPr>
        <p:txBody>
          <a:bodyPr wrap="none" anchor="ctr"/>
          <a:lstStyle/>
          <a:p>
            <a:pPr>
              <a:defRPr/>
            </a:pPr>
            <a:endParaRPr lang="cs-CZ">
              <a:cs typeface="+mn-cs"/>
            </a:endParaRPr>
          </a:p>
        </p:txBody>
      </p:sp>
      <p:pic>
        <p:nvPicPr>
          <p:cNvPr id="7" name="Picture 54" descr="logo-IBA"/>
          <p:cNvPicPr>
            <a:picLocks noChangeAspect="1" noChangeArrowheads="1"/>
          </p:cNvPicPr>
          <p:nvPr/>
        </p:nvPicPr>
        <p:blipFill>
          <a:blip r:embed="rId3" cstate="print"/>
          <a:srcRect/>
          <a:stretch>
            <a:fillRect/>
          </a:stretch>
        </p:blipFill>
        <p:spPr bwMode="auto">
          <a:xfrm>
            <a:off x="250825" y="4221163"/>
            <a:ext cx="1219200" cy="1152525"/>
          </a:xfrm>
          <a:prstGeom prst="rect">
            <a:avLst/>
          </a:prstGeom>
          <a:noFill/>
          <a:ln w="9525">
            <a:noFill/>
            <a:miter lim="800000"/>
            <a:headEnd/>
            <a:tailEnd/>
          </a:ln>
        </p:spPr>
      </p:pic>
      <p:sp>
        <p:nvSpPr>
          <p:cNvPr id="8" name="AutoShape 56"/>
          <p:cNvSpPr>
            <a:spLocks noChangeArrowheads="1"/>
          </p:cNvSpPr>
          <p:nvPr/>
        </p:nvSpPr>
        <p:spPr bwMode="auto">
          <a:xfrm rot="5400000">
            <a:off x="6731794" y="2659857"/>
            <a:ext cx="4429125" cy="395287"/>
          </a:xfrm>
          <a:custGeom>
            <a:avLst/>
            <a:gdLst>
              <a:gd name="G0" fmla="+- 5486 0 0"/>
              <a:gd name="G1" fmla="+- 21600 0 5486"/>
              <a:gd name="G2" fmla="*/ 5486 1 2"/>
              <a:gd name="G3" fmla="+- 21600 0 G2"/>
              <a:gd name="G4" fmla="+/ 5486 21600 2"/>
              <a:gd name="G5" fmla="+/ G1 0 2"/>
              <a:gd name="G6" fmla="*/ 21600 21600 5486"/>
              <a:gd name="G7" fmla="*/ G6 1 2"/>
              <a:gd name="G8" fmla="+- 21600 0 G7"/>
              <a:gd name="G9" fmla="*/ 21600 1 2"/>
              <a:gd name="G10" fmla="+- 5486 0 G9"/>
              <a:gd name="G11" fmla="?: G10 G8 0"/>
              <a:gd name="G12" fmla="?: G10 G7 21600"/>
              <a:gd name="T0" fmla="*/ 18857 w 21600"/>
              <a:gd name="T1" fmla="*/ 10800 h 21600"/>
              <a:gd name="T2" fmla="*/ 10800 w 21600"/>
              <a:gd name="T3" fmla="*/ 21600 h 21600"/>
              <a:gd name="T4" fmla="*/ 2743 w 21600"/>
              <a:gd name="T5" fmla="*/ 10800 h 21600"/>
              <a:gd name="T6" fmla="*/ 10800 w 21600"/>
              <a:gd name="T7" fmla="*/ 0 h 21600"/>
              <a:gd name="T8" fmla="*/ 4543 w 21600"/>
              <a:gd name="T9" fmla="*/ 4543 h 21600"/>
              <a:gd name="T10" fmla="*/ 17057 w 21600"/>
              <a:gd name="T11" fmla="*/ 17057 h 21600"/>
            </a:gdLst>
            <a:ahLst/>
            <a:cxnLst>
              <a:cxn ang="0">
                <a:pos x="T0" y="T1"/>
              </a:cxn>
              <a:cxn ang="0">
                <a:pos x="T2" y="T3"/>
              </a:cxn>
              <a:cxn ang="0">
                <a:pos x="T4" y="T5"/>
              </a:cxn>
              <a:cxn ang="0">
                <a:pos x="T6" y="T7"/>
              </a:cxn>
            </a:cxnLst>
            <a:rect l="T8" t="T9" r="T10" b="T11"/>
            <a:pathLst>
              <a:path w="21600" h="21600">
                <a:moveTo>
                  <a:pt x="0" y="0"/>
                </a:moveTo>
                <a:lnTo>
                  <a:pt x="5486" y="21600"/>
                </a:lnTo>
                <a:lnTo>
                  <a:pt x="16114" y="21600"/>
                </a:lnTo>
                <a:lnTo>
                  <a:pt x="21600" y="0"/>
                </a:lnTo>
                <a:close/>
              </a:path>
            </a:pathLst>
          </a:custGeom>
          <a:gradFill rotWithShape="1">
            <a:gsLst>
              <a:gs pos="0">
                <a:schemeClr val="accent1"/>
              </a:gs>
              <a:gs pos="100000">
                <a:srgbClr val="DDD4C6"/>
              </a:gs>
            </a:gsLst>
            <a:lin ang="0" scaled="1"/>
          </a:gradFill>
          <a:ln w="9525" algn="ctr">
            <a:noFill/>
            <a:miter lim="800000"/>
            <a:headEnd/>
            <a:tailEnd/>
          </a:ln>
          <a:effectLst/>
        </p:spPr>
        <p:txBody>
          <a:bodyPr wrap="none" anchor="ctr"/>
          <a:lstStyle/>
          <a:p>
            <a:pPr>
              <a:defRPr/>
            </a:pPr>
            <a:endParaRPr lang="cs-CZ">
              <a:cs typeface="+mn-cs"/>
            </a:endParaRPr>
          </a:p>
        </p:txBody>
      </p:sp>
      <p:sp>
        <p:nvSpPr>
          <p:cNvPr id="9" name="AutoShape 59"/>
          <p:cNvSpPr>
            <a:spLocks noChangeArrowheads="1"/>
          </p:cNvSpPr>
          <p:nvPr/>
        </p:nvSpPr>
        <p:spPr bwMode="auto">
          <a:xfrm>
            <a:off x="0" y="3860800"/>
            <a:ext cx="8675688" cy="100013"/>
          </a:xfrm>
          <a:prstGeom prst="parallelogram">
            <a:avLst>
              <a:gd name="adj" fmla="val 199595"/>
            </a:avLst>
          </a:prstGeom>
          <a:gradFill rotWithShape="1">
            <a:gsLst>
              <a:gs pos="0">
                <a:schemeClr val="accent1">
                  <a:gamma/>
                  <a:tint val="33725"/>
                  <a:invGamma/>
                </a:schemeClr>
              </a:gs>
              <a:gs pos="100000">
                <a:schemeClr val="accent1"/>
              </a:gs>
            </a:gsLst>
            <a:lin ang="0" scaled="1"/>
          </a:gradFill>
          <a:ln w="9525" algn="ctr">
            <a:noFill/>
            <a:miter lim="800000"/>
            <a:headEnd/>
            <a:tailEnd/>
          </a:ln>
          <a:effectLst/>
        </p:spPr>
        <p:txBody>
          <a:bodyPr wrap="none" anchor="ctr"/>
          <a:lstStyle/>
          <a:p>
            <a:pPr>
              <a:defRPr/>
            </a:pPr>
            <a:endParaRPr lang="cs-CZ">
              <a:cs typeface="+mn-cs"/>
            </a:endParaRPr>
          </a:p>
        </p:txBody>
      </p:sp>
      <p:pic>
        <p:nvPicPr>
          <p:cNvPr id="10" name="Picture 67" descr="logo-MU"/>
          <p:cNvPicPr>
            <a:picLocks noChangeAspect="1" noChangeArrowheads="1"/>
          </p:cNvPicPr>
          <p:nvPr/>
        </p:nvPicPr>
        <p:blipFill>
          <a:blip r:embed="rId4" cstate="print"/>
          <a:srcRect/>
          <a:stretch>
            <a:fillRect/>
          </a:stretch>
        </p:blipFill>
        <p:spPr bwMode="auto">
          <a:xfrm>
            <a:off x="7643813" y="500063"/>
            <a:ext cx="871537" cy="866775"/>
          </a:xfrm>
          <a:prstGeom prst="rect">
            <a:avLst/>
          </a:prstGeom>
          <a:noFill/>
          <a:ln w="9525">
            <a:noFill/>
            <a:miter lim="800000"/>
            <a:headEnd/>
            <a:tailEnd/>
          </a:ln>
        </p:spPr>
      </p:pic>
      <p:sp>
        <p:nvSpPr>
          <p:cNvPr id="11" name="Text Box 71"/>
          <p:cNvSpPr txBox="1">
            <a:spLocks noChangeArrowheads="1"/>
          </p:cNvSpPr>
          <p:nvPr/>
        </p:nvSpPr>
        <p:spPr bwMode="auto">
          <a:xfrm>
            <a:off x="2000250" y="6286500"/>
            <a:ext cx="4857750" cy="369888"/>
          </a:xfrm>
          <a:prstGeom prst="rect">
            <a:avLst/>
          </a:prstGeom>
          <a:noFill/>
          <a:ln w="9525">
            <a:noFill/>
            <a:miter lim="800000"/>
            <a:headEnd/>
            <a:tailEnd/>
          </a:ln>
          <a:effectLst/>
        </p:spPr>
        <p:txBody>
          <a:bodyPr>
            <a:spAutoFit/>
          </a:bodyPr>
          <a:lstStyle/>
          <a:p>
            <a:pPr algn="ctr">
              <a:spcBef>
                <a:spcPct val="50000"/>
              </a:spcBef>
              <a:defRPr/>
            </a:pPr>
            <a:r>
              <a:rPr lang="cs-CZ" dirty="0">
                <a:solidFill>
                  <a:schemeClr val="bg1"/>
                </a:solidFill>
                <a:cs typeface="+mn-cs"/>
              </a:rPr>
              <a:t>© Institut biostatistiky a analýz</a:t>
            </a:r>
            <a:endParaRPr lang="en-US" dirty="0">
              <a:solidFill>
                <a:schemeClr val="bg1"/>
              </a:solidFill>
              <a:cs typeface="+mn-cs"/>
            </a:endParaRPr>
          </a:p>
        </p:txBody>
      </p:sp>
      <p:sp>
        <p:nvSpPr>
          <p:cNvPr id="12" name="Line 75"/>
          <p:cNvSpPr>
            <a:spLocks noChangeShapeType="1"/>
          </p:cNvSpPr>
          <p:nvPr/>
        </p:nvSpPr>
        <p:spPr bwMode="auto">
          <a:xfrm>
            <a:off x="2000250" y="5334000"/>
            <a:ext cx="8553450" cy="0"/>
          </a:xfrm>
          <a:prstGeom prst="line">
            <a:avLst/>
          </a:prstGeom>
          <a:noFill/>
          <a:ln w="19050">
            <a:solidFill>
              <a:srgbClr val="EEA320"/>
            </a:solidFill>
            <a:round/>
            <a:headEnd/>
            <a:tailEnd/>
          </a:ln>
          <a:effectLst/>
        </p:spPr>
        <p:txBody>
          <a:bodyPr/>
          <a:lstStyle/>
          <a:p>
            <a:pPr>
              <a:defRPr/>
            </a:pPr>
            <a:endParaRPr lang="cs-CZ">
              <a:cs typeface="+mn-cs"/>
            </a:endParaRPr>
          </a:p>
        </p:txBody>
      </p:sp>
      <p:sp>
        <p:nvSpPr>
          <p:cNvPr id="13" name="Line 76"/>
          <p:cNvSpPr>
            <a:spLocks noChangeShapeType="1"/>
          </p:cNvSpPr>
          <p:nvPr/>
        </p:nvSpPr>
        <p:spPr bwMode="auto">
          <a:xfrm>
            <a:off x="1754188" y="5403850"/>
            <a:ext cx="8939212" cy="0"/>
          </a:xfrm>
          <a:prstGeom prst="line">
            <a:avLst/>
          </a:prstGeom>
          <a:noFill/>
          <a:ln w="19050">
            <a:solidFill>
              <a:srgbClr val="EEA320"/>
            </a:solidFill>
            <a:round/>
            <a:headEnd/>
            <a:tailEnd/>
          </a:ln>
          <a:effectLst/>
        </p:spPr>
        <p:txBody>
          <a:bodyPr/>
          <a:lstStyle/>
          <a:p>
            <a:pPr>
              <a:defRPr/>
            </a:pPr>
            <a:endParaRPr lang="cs-CZ">
              <a:cs typeface="+mn-cs"/>
            </a:endParaRPr>
          </a:p>
        </p:txBody>
      </p:sp>
      <p:sp>
        <p:nvSpPr>
          <p:cNvPr id="14" name="Oval 77"/>
          <p:cNvSpPr>
            <a:spLocks noChangeArrowheads="1"/>
          </p:cNvSpPr>
          <p:nvPr/>
        </p:nvSpPr>
        <p:spPr bwMode="auto">
          <a:xfrm>
            <a:off x="1673225" y="5300663"/>
            <a:ext cx="206375" cy="206375"/>
          </a:xfrm>
          <a:prstGeom prst="ellipse">
            <a:avLst/>
          </a:prstGeom>
          <a:solidFill>
            <a:schemeClr val="tx2"/>
          </a:solidFill>
          <a:ln w="28575">
            <a:solidFill>
              <a:srgbClr val="EEA320"/>
            </a:solidFill>
            <a:round/>
            <a:headEnd/>
            <a:tailEnd/>
          </a:ln>
          <a:effectLst/>
        </p:spPr>
        <p:txBody>
          <a:bodyPr wrap="none" anchor="ctr"/>
          <a:lstStyle/>
          <a:p>
            <a:pPr>
              <a:defRPr/>
            </a:pPr>
            <a:endParaRPr lang="cs-CZ">
              <a:cs typeface="+mn-cs"/>
            </a:endParaRPr>
          </a:p>
        </p:txBody>
      </p:sp>
      <p:sp>
        <p:nvSpPr>
          <p:cNvPr id="35887" name="Rectangle 47"/>
          <p:cNvSpPr>
            <a:spLocks noGrp="1" noChangeArrowheads="1"/>
          </p:cNvSpPr>
          <p:nvPr>
            <p:ph type="ctrTitle"/>
          </p:nvPr>
        </p:nvSpPr>
        <p:spPr>
          <a:xfrm>
            <a:off x="823913" y="1916114"/>
            <a:ext cx="7493000" cy="1973263"/>
          </a:xfrm>
          <a:ln>
            <a:noFill/>
          </a:ln>
          <a:effectLst>
            <a:outerShdw dist="35921" dir="2700000" algn="ctr" rotWithShape="0">
              <a:schemeClr val="bg2"/>
            </a:outerShdw>
          </a:effectLst>
        </p:spPr>
        <p:txBody>
          <a:bodyPr/>
          <a:lstStyle>
            <a:lvl1pPr>
              <a:defRPr sz="3600">
                <a:solidFill>
                  <a:schemeClr val="bg1"/>
                </a:solidFill>
                <a:effectLst/>
              </a:defRPr>
            </a:lvl1pPr>
          </a:lstStyle>
          <a:p>
            <a:r>
              <a:rPr lang="cs-CZ" smtClean="0"/>
              <a:t>Klepnutím lze upravit styl předlohy nadpisů.</a:t>
            </a:r>
            <a:endParaRPr lang="en-US" dirty="0"/>
          </a:p>
        </p:txBody>
      </p:sp>
      <p:sp>
        <p:nvSpPr>
          <p:cNvPr id="35888" name="Rectangle 48"/>
          <p:cNvSpPr>
            <a:spLocks noGrp="1" noChangeArrowheads="1"/>
          </p:cNvSpPr>
          <p:nvPr>
            <p:ph type="subTitle" idx="1"/>
          </p:nvPr>
        </p:nvSpPr>
        <p:spPr>
          <a:xfrm>
            <a:off x="2074865" y="4292602"/>
            <a:ext cx="4994275" cy="1008063"/>
          </a:xfrm>
        </p:spPr>
        <p:txBody>
          <a:bodyPr anchor="ctr"/>
          <a:lstStyle>
            <a:lvl1pPr marL="0" indent="0" algn="ctr">
              <a:buFont typeface="Wingdings" pitchFamily="2" charset="2"/>
              <a:buNone/>
              <a:defRPr sz="2000" b="0">
                <a:effectLst>
                  <a:outerShdw blurRad="38100" dist="38100" dir="2700000" algn="tl">
                    <a:srgbClr val="C0C0C0"/>
                  </a:outerShdw>
                </a:effectLst>
              </a:defRPr>
            </a:lvl1pPr>
          </a:lstStyle>
          <a:p>
            <a:r>
              <a:rPr lang="cs-CZ" smtClean="0"/>
              <a:t>Klepnutím lze upravit styl předlohy podnadpisů.</a:t>
            </a:r>
            <a:endParaRPr lang="en-US"/>
          </a:p>
        </p:txBody>
      </p:sp>
      <p:sp>
        <p:nvSpPr>
          <p:cNvPr id="15" name="Rectangle 44"/>
          <p:cNvSpPr>
            <a:spLocks noGrp="1" noChangeArrowheads="1"/>
          </p:cNvSpPr>
          <p:nvPr>
            <p:ph type="dt" sz="half" idx="10"/>
          </p:nvPr>
        </p:nvSpPr>
        <p:spPr bwMode="auto">
          <a:xfrm>
            <a:off x="142875" y="6286500"/>
            <a:ext cx="1619250" cy="455613"/>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6" name="Rectangle 46"/>
          <p:cNvSpPr>
            <a:spLocks noGrp="1" noChangeArrowheads="1"/>
          </p:cNvSpPr>
          <p:nvPr>
            <p:ph type="sldNum" sz="quarter" idx="11"/>
          </p:nvPr>
        </p:nvSpPr>
        <p:spPr>
          <a:xfrm>
            <a:off x="7072313" y="6286500"/>
            <a:ext cx="1919287" cy="428625"/>
          </a:xfrm>
        </p:spPr>
        <p:txBody>
          <a:bodyPr/>
          <a:lstStyle>
            <a:lvl1pPr>
              <a:defRPr sz="1400" b="0"/>
            </a:lvl1pPr>
          </a:lstStyle>
          <a:p>
            <a:pPr>
              <a:defRPr/>
            </a:pPr>
            <a:fld id="{F383D90D-E0A3-4203-8A4E-6EBD7E86B05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ln>
            <a:noFill/>
          </a:ln>
        </p:spPr>
        <p:txBody>
          <a:bodyPr/>
          <a:lstStyle>
            <a:lvl1pPr>
              <a:defRPr cap="all" normalizeH="0" baseline="0">
                <a:solidFill>
                  <a:schemeClr val="accent1">
                    <a:lumMod val="50000"/>
                  </a:schemeClr>
                </a:solidFill>
                <a:latin typeface="Arial Rounded MT Bold" pitchFamily="34" charset="0"/>
              </a:defRPr>
            </a:lvl1pPr>
          </a:lstStyle>
          <a:p>
            <a:r>
              <a:rPr lang="cs-CZ" smtClean="0"/>
              <a:t>Klepnutím lze upravit styl předlohy nadpisů.</a:t>
            </a:r>
            <a:endParaRPr lang="cs-CZ" dirty="0"/>
          </a:p>
        </p:txBody>
      </p:sp>
      <p:sp>
        <p:nvSpPr>
          <p:cNvPr id="3" name="Zástupný symbol pro obsah 2"/>
          <p:cNvSpPr>
            <a:spLocks noGrp="1"/>
          </p:cNvSpPr>
          <p:nvPr>
            <p:ph idx="1"/>
          </p:nvPr>
        </p:nvSpPr>
        <p:spPr>
          <a:xfrm>
            <a:off x="500034" y="1214422"/>
            <a:ext cx="8536018" cy="5167329"/>
          </a:xfrm>
        </p:spPr>
        <p:txBody>
          <a:bodyPr/>
          <a:lstStyle>
            <a:lvl1pPr>
              <a:defRPr b="0" i="0" baseline="0"/>
            </a:lvl1pPr>
            <a:lvl2pPr>
              <a:defRPr b="0" i="0" baseline="0"/>
            </a:lvl2pPr>
            <a:lvl3pPr>
              <a:defRPr b="0" i="0" baseline="0"/>
            </a:lvl3pPr>
            <a:lvl4pPr>
              <a:defRPr b="0" i="0" baseline="0"/>
            </a:lvl4pPr>
            <a:lvl5pPr>
              <a:defRPr b="0" i="0" baseline="0"/>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Rectangle 49"/>
          <p:cNvSpPr>
            <a:spLocks noGrp="1" noChangeArrowheads="1"/>
          </p:cNvSpPr>
          <p:nvPr>
            <p:ph type="sldNum" sz="quarter" idx="10"/>
          </p:nvPr>
        </p:nvSpPr>
        <p:spPr>
          <a:ln/>
        </p:spPr>
        <p:txBody>
          <a:bodyPr/>
          <a:lstStyle>
            <a:lvl1pPr>
              <a:defRPr/>
            </a:lvl1pPr>
          </a:lstStyle>
          <a:p>
            <a:pPr>
              <a:defRPr/>
            </a:pPr>
            <a:fld id="{CC16E60D-B3A4-4DE8-AACD-85909B12969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ln>
            <a:noFill/>
          </a:ln>
        </p:spPr>
        <p:txBody>
          <a:bodyPr/>
          <a:lstStyle>
            <a:lvl1pPr>
              <a:defRPr cap="all" baseline="0">
                <a:solidFill>
                  <a:schemeClr val="accent1">
                    <a:lumMod val="50000"/>
                  </a:schemeClr>
                </a:solidFill>
              </a:defRPr>
            </a:lvl1pPr>
          </a:lstStyle>
          <a:p>
            <a:r>
              <a:rPr lang="cs-CZ" smtClean="0"/>
              <a:t>Klepnutím lze upravit styl předlohy nadpisů.</a:t>
            </a:r>
            <a:endParaRPr lang="cs-CZ" dirty="0"/>
          </a:p>
        </p:txBody>
      </p:sp>
      <p:sp>
        <p:nvSpPr>
          <p:cNvPr id="3" name="Zástupný symbol pro obsah 2"/>
          <p:cNvSpPr>
            <a:spLocks noGrp="1"/>
          </p:cNvSpPr>
          <p:nvPr>
            <p:ph sz="half" idx="1"/>
          </p:nvPr>
        </p:nvSpPr>
        <p:spPr>
          <a:xfrm>
            <a:off x="500033" y="1285860"/>
            <a:ext cx="4133879" cy="5095891"/>
          </a:xfrm>
        </p:spPr>
        <p:txBody>
          <a:bodyPr/>
          <a:lstStyle>
            <a:lvl1pPr>
              <a:defRPr sz="2800" b="0" i="0" baseline="0"/>
            </a:lvl1pPr>
            <a:lvl2pPr>
              <a:defRPr sz="2400" b="0" i="0" baseline="0"/>
            </a:lvl2pPr>
            <a:lvl3pPr>
              <a:defRPr sz="2000" b="0" i="0" baseline="0"/>
            </a:lvl3pPr>
            <a:lvl4pPr>
              <a:defRPr sz="1800" b="0" i="0" baseline="0"/>
            </a:lvl4pPr>
            <a:lvl5pPr>
              <a:defRPr sz="1800" b="0" i="0" baseline="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obsah 3"/>
          <p:cNvSpPr>
            <a:spLocks noGrp="1"/>
          </p:cNvSpPr>
          <p:nvPr>
            <p:ph sz="half" idx="2"/>
          </p:nvPr>
        </p:nvSpPr>
        <p:spPr>
          <a:xfrm>
            <a:off x="4786315" y="1285860"/>
            <a:ext cx="4214841" cy="5095891"/>
          </a:xfrm>
        </p:spPr>
        <p:txBody>
          <a:bodyPr/>
          <a:lstStyle>
            <a:lvl1pPr>
              <a:defRPr sz="2800" b="0" i="0" baseline="0"/>
            </a:lvl1pPr>
            <a:lvl2pPr>
              <a:defRPr sz="2400" b="0" i="0" baseline="0"/>
            </a:lvl2pPr>
            <a:lvl3pPr>
              <a:defRPr sz="2000" b="0" i="0" baseline="0"/>
            </a:lvl3pPr>
            <a:lvl4pPr>
              <a:defRPr sz="1800" b="0" i="0" baseline="0"/>
            </a:lvl4pPr>
            <a:lvl5pPr>
              <a:defRPr sz="1800" b="0" i="0" baseline="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Rectangle 49"/>
          <p:cNvSpPr>
            <a:spLocks noGrp="1" noChangeArrowheads="1"/>
          </p:cNvSpPr>
          <p:nvPr>
            <p:ph type="sldNum" sz="quarter" idx="10"/>
          </p:nvPr>
        </p:nvSpPr>
        <p:spPr>
          <a:ln/>
        </p:spPr>
        <p:txBody>
          <a:bodyPr/>
          <a:lstStyle>
            <a:lvl1pPr>
              <a:defRPr/>
            </a:lvl1pPr>
          </a:lstStyle>
          <a:p>
            <a:pPr>
              <a:defRPr/>
            </a:pPr>
            <a:fld id="{A623AC4E-C52D-41D7-ACD2-BE4D7F64CBE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dirty="0"/>
          </a:p>
        </p:txBody>
      </p:sp>
      <p:sp>
        <p:nvSpPr>
          <p:cNvPr id="3" name="Rectangle 49"/>
          <p:cNvSpPr>
            <a:spLocks noGrp="1" noChangeArrowheads="1"/>
          </p:cNvSpPr>
          <p:nvPr>
            <p:ph type="sldNum" sz="quarter" idx="10"/>
          </p:nvPr>
        </p:nvSpPr>
        <p:spPr>
          <a:ln/>
        </p:spPr>
        <p:txBody>
          <a:bodyPr/>
          <a:lstStyle>
            <a:lvl1pPr>
              <a:defRPr/>
            </a:lvl1pPr>
          </a:lstStyle>
          <a:p>
            <a:pPr>
              <a:defRPr/>
            </a:pPr>
            <a:fld id="{2C6FE978-69B0-4CB9-967A-FB56ABD416D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9"/>
          <p:cNvSpPr>
            <a:spLocks noGrp="1" noChangeArrowheads="1"/>
          </p:cNvSpPr>
          <p:nvPr>
            <p:ph type="sldNum" sz="quarter" idx="10"/>
          </p:nvPr>
        </p:nvSpPr>
        <p:spPr>
          <a:ln/>
        </p:spPr>
        <p:txBody>
          <a:bodyPr/>
          <a:lstStyle>
            <a:lvl1pPr>
              <a:defRPr/>
            </a:lvl1pPr>
          </a:lstStyle>
          <a:p>
            <a:pPr>
              <a:defRPr/>
            </a:pPr>
            <a:fld id="{B81567F1-6BCD-4F52-B6AA-66D655A3B65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28596" y="1"/>
            <a:ext cx="8572560" cy="642918"/>
          </a:xfrm>
        </p:spPr>
        <p:txBody>
          <a:bodyPr anchor="b"/>
          <a:lstStyle>
            <a:lvl1pPr algn="l">
              <a:defRPr sz="2000" b="1"/>
            </a:lvl1pPr>
          </a:lstStyle>
          <a:p>
            <a:r>
              <a:rPr lang="cs-CZ" smtClean="0"/>
              <a:t>Klepnutím lze upravit styl předlohy nadpisů.</a:t>
            </a:r>
            <a:endParaRPr lang="cs-CZ" dirty="0"/>
          </a:p>
        </p:txBody>
      </p:sp>
      <p:sp>
        <p:nvSpPr>
          <p:cNvPr id="3" name="Zástupný symbol pro obsah 2"/>
          <p:cNvSpPr>
            <a:spLocks noGrp="1"/>
          </p:cNvSpPr>
          <p:nvPr>
            <p:ph idx="1"/>
          </p:nvPr>
        </p:nvSpPr>
        <p:spPr>
          <a:xfrm>
            <a:off x="3575050" y="1000108"/>
            <a:ext cx="5111750" cy="51260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9"/>
          <p:cNvSpPr>
            <a:spLocks noGrp="1" noChangeArrowheads="1"/>
          </p:cNvSpPr>
          <p:nvPr>
            <p:ph type="sldNum" sz="quarter" idx="10"/>
          </p:nvPr>
        </p:nvSpPr>
        <p:spPr>
          <a:ln/>
        </p:spPr>
        <p:txBody>
          <a:bodyPr/>
          <a:lstStyle>
            <a:lvl1pPr>
              <a:defRPr/>
            </a:lvl1pPr>
          </a:lstStyle>
          <a:p>
            <a:pPr>
              <a:defRPr/>
            </a:pPr>
            <a:fld id="{69143F96-88A6-4D2B-A165-5031C2742AE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9"/>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p>
        </p:txBody>
      </p:sp>
      <p:sp>
        <p:nvSpPr>
          <p:cNvPr id="4" name="Zástupný symbol pro text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9"/>
          <p:cNvSpPr>
            <a:spLocks noGrp="1" noChangeArrowheads="1"/>
          </p:cNvSpPr>
          <p:nvPr>
            <p:ph type="sldNum" sz="quarter" idx="10"/>
          </p:nvPr>
        </p:nvSpPr>
        <p:spPr>
          <a:ln/>
        </p:spPr>
        <p:txBody>
          <a:bodyPr/>
          <a:lstStyle>
            <a:lvl1pPr>
              <a:defRPr/>
            </a:lvl1pPr>
          </a:lstStyle>
          <a:p>
            <a:pPr>
              <a:defRPr/>
            </a:pPr>
            <a:fld id="{6F3CC2F2-8D0F-406C-BE1F-72C2FB7008A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9"/>
          <p:cNvSpPr>
            <a:spLocks noGrp="1" noChangeArrowheads="1"/>
          </p:cNvSpPr>
          <p:nvPr>
            <p:ph type="sldNum" sz="quarter" idx="10"/>
          </p:nvPr>
        </p:nvSpPr>
        <p:spPr>
          <a:ln/>
        </p:spPr>
        <p:txBody>
          <a:bodyPr/>
          <a:lstStyle>
            <a:lvl1pPr>
              <a:defRPr/>
            </a:lvl1pPr>
          </a:lstStyle>
          <a:p>
            <a:pPr>
              <a:defRPr/>
            </a:pPr>
            <a:fld id="{6DE80124-2CCD-4C5F-AD3B-8FAA1A3EF69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904038" y="61914"/>
            <a:ext cx="2171700" cy="6319837"/>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385765" y="61914"/>
            <a:ext cx="6365875" cy="6319837"/>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9"/>
          <p:cNvSpPr>
            <a:spLocks noGrp="1" noChangeArrowheads="1"/>
          </p:cNvSpPr>
          <p:nvPr>
            <p:ph type="sldNum" sz="quarter" idx="10"/>
          </p:nvPr>
        </p:nvSpPr>
        <p:spPr>
          <a:ln/>
        </p:spPr>
        <p:txBody>
          <a:bodyPr/>
          <a:lstStyle>
            <a:lvl1pPr>
              <a:defRPr/>
            </a:lvl1pPr>
          </a:lstStyle>
          <a:p>
            <a:pPr>
              <a:defRPr/>
            </a:pPr>
            <a:fld id="{3833083E-9EB1-4261-939F-03CE4DC23C5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68" descr="levy-panel-IBA-se-zavojem"/>
          <p:cNvPicPr>
            <a:picLocks noChangeAspect="1" noChangeArrowheads="1"/>
          </p:cNvPicPr>
          <p:nvPr/>
        </p:nvPicPr>
        <p:blipFill>
          <a:blip r:embed="rId11" cstate="print"/>
          <a:srcRect l="25232"/>
          <a:stretch>
            <a:fillRect/>
          </a:stretch>
        </p:blipFill>
        <p:spPr bwMode="auto">
          <a:xfrm>
            <a:off x="0" y="0"/>
            <a:ext cx="1692275" cy="6858000"/>
          </a:xfrm>
          <a:prstGeom prst="rect">
            <a:avLst/>
          </a:prstGeom>
          <a:noFill/>
          <a:ln w="9525">
            <a:noFill/>
            <a:miter lim="800000"/>
            <a:headEnd/>
            <a:tailEnd/>
          </a:ln>
        </p:spPr>
      </p:pic>
      <p:grpSp>
        <p:nvGrpSpPr>
          <p:cNvPr id="2051" name="Group 63"/>
          <p:cNvGrpSpPr>
            <a:grpSpLocks/>
          </p:cNvGrpSpPr>
          <p:nvPr/>
        </p:nvGrpSpPr>
        <p:grpSpPr bwMode="auto">
          <a:xfrm>
            <a:off x="827088" y="6638925"/>
            <a:ext cx="7537450" cy="219075"/>
            <a:chOff x="1338" y="4156"/>
            <a:chExt cx="4067" cy="164"/>
          </a:xfrm>
        </p:grpSpPr>
        <p:sp>
          <p:nvSpPr>
            <p:cNvPr id="34877" name="Freeform 61"/>
            <p:cNvSpPr>
              <a:spLocks/>
            </p:cNvSpPr>
            <p:nvPr/>
          </p:nvSpPr>
          <p:spPr bwMode="auto">
            <a:xfrm flipH="1" flipV="1">
              <a:off x="1338" y="4156"/>
              <a:ext cx="3175" cy="164"/>
            </a:xfrm>
            <a:custGeom>
              <a:avLst/>
              <a:gdLst/>
              <a:ahLst/>
              <a:cxnLst>
                <a:cxn ang="0">
                  <a:pos x="7562" y="1440"/>
                </a:cxn>
                <a:cxn ang="0">
                  <a:pos x="7562" y="1440"/>
                </a:cxn>
                <a:cxn ang="0">
                  <a:pos x="562" y="1440"/>
                </a:cxn>
                <a:cxn ang="0">
                  <a:pos x="562" y="1440"/>
                </a:cxn>
                <a:cxn ang="0">
                  <a:pos x="411" y="1432"/>
                </a:cxn>
                <a:cxn ang="0">
                  <a:pos x="348" y="1423"/>
                </a:cxn>
                <a:cxn ang="0">
                  <a:pos x="295" y="1407"/>
                </a:cxn>
                <a:cxn ang="0">
                  <a:pos x="241" y="1390"/>
                </a:cxn>
                <a:cxn ang="0">
                  <a:pos x="196" y="1365"/>
                </a:cxn>
                <a:cxn ang="0">
                  <a:pos x="152" y="1332"/>
                </a:cxn>
                <a:cxn ang="0">
                  <a:pos x="116" y="1298"/>
                </a:cxn>
                <a:cxn ang="0">
                  <a:pos x="79" y="1253"/>
                </a:cxn>
                <a:cxn ang="0">
                  <a:pos x="52" y="1205"/>
                </a:cxn>
                <a:cxn ang="0">
                  <a:pos x="25" y="1151"/>
                </a:cxn>
                <a:cxn ang="0">
                  <a:pos x="7" y="1055"/>
                </a:cxn>
                <a:cxn ang="0">
                  <a:pos x="0" y="966"/>
                </a:cxn>
                <a:cxn ang="0">
                  <a:pos x="0" y="807"/>
                </a:cxn>
                <a:cxn ang="0">
                  <a:pos x="0" y="807"/>
                </a:cxn>
                <a:cxn ang="0">
                  <a:pos x="0" y="0"/>
                </a:cxn>
                <a:cxn ang="0">
                  <a:pos x="0" y="0"/>
                </a:cxn>
                <a:cxn ang="0">
                  <a:pos x="7553" y="0"/>
                </a:cxn>
                <a:cxn ang="0">
                  <a:pos x="7562" y="1440"/>
                </a:cxn>
              </a:cxnLst>
              <a:rect l="0" t="0" r="r" b="b"/>
              <a:pathLst>
                <a:path w="7562" h="1440">
                  <a:moveTo>
                    <a:pt x="7562" y="1440"/>
                  </a:moveTo>
                  <a:lnTo>
                    <a:pt x="7562" y="1440"/>
                  </a:lnTo>
                  <a:lnTo>
                    <a:pt x="562" y="1440"/>
                  </a:lnTo>
                  <a:lnTo>
                    <a:pt x="562" y="1440"/>
                  </a:lnTo>
                  <a:lnTo>
                    <a:pt x="411" y="1432"/>
                  </a:lnTo>
                  <a:lnTo>
                    <a:pt x="348" y="1423"/>
                  </a:lnTo>
                  <a:lnTo>
                    <a:pt x="295" y="1407"/>
                  </a:lnTo>
                  <a:lnTo>
                    <a:pt x="241" y="1390"/>
                  </a:lnTo>
                  <a:lnTo>
                    <a:pt x="196" y="1365"/>
                  </a:lnTo>
                  <a:lnTo>
                    <a:pt x="152" y="1332"/>
                  </a:lnTo>
                  <a:lnTo>
                    <a:pt x="116" y="1298"/>
                  </a:lnTo>
                  <a:lnTo>
                    <a:pt x="79" y="1253"/>
                  </a:lnTo>
                  <a:lnTo>
                    <a:pt x="52" y="1205"/>
                  </a:lnTo>
                  <a:lnTo>
                    <a:pt x="25" y="1151"/>
                  </a:lnTo>
                  <a:lnTo>
                    <a:pt x="7" y="1055"/>
                  </a:lnTo>
                  <a:lnTo>
                    <a:pt x="0" y="966"/>
                  </a:lnTo>
                  <a:lnTo>
                    <a:pt x="0" y="807"/>
                  </a:lnTo>
                  <a:lnTo>
                    <a:pt x="0" y="807"/>
                  </a:lnTo>
                  <a:lnTo>
                    <a:pt x="0" y="0"/>
                  </a:lnTo>
                  <a:lnTo>
                    <a:pt x="0" y="0"/>
                  </a:lnTo>
                  <a:lnTo>
                    <a:pt x="7553" y="0"/>
                  </a:lnTo>
                  <a:lnTo>
                    <a:pt x="7562" y="1440"/>
                  </a:lnTo>
                  <a:close/>
                </a:path>
              </a:pathLst>
            </a:custGeom>
            <a:solidFill>
              <a:srgbClr val="EEA320"/>
            </a:solidFill>
            <a:ln w="9525" cap="flat" cmpd="sng">
              <a:noFill/>
              <a:prstDash val="solid"/>
              <a:round/>
              <a:headEnd/>
              <a:tailEnd/>
            </a:ln>
            <a:effectLst/>
          </p:spPr>
          <p:txBody>
            <a:bodyPr wrap="none" anchor="ctr"/>
            <a:lstStyle/>
            <a:p>
              <a:pPr>
                <a:defRPr/>
              </a:pPr>
              <a:endParaRPr lang="cs-CZ">
                <a:cs typeface="+mn-cs"/>
              </a:endParaRPr>
            </a:p>
          </p:txBody>
        </p:sp>
        <p:sp>
          <p:nvSpPr>
            <p:cNvPr id="34878" name="Freeform 62"/>
            <p:cNvSpPr>
              <a:spLocks/>
            </p:cNvSpPr>
            <p:nvPr/>
          </p:nvSpPr>
          <p:spPr bwMode="auto">
            <a:xfrm flipH="1" flipV="1">
              <a:off x="4332" y="4156"/>
              <a:ext cx="1073" cy="164"/>
            </a:xfrm>
            <a:custGeom>
              <a:avLst/>
              <a:gdLst/>
              <a:ahLst/>
              <a:cxnLst>
                <a:cxn ang="0">
                  <a:pos x="7562" y="1440"/>
                </a:cxn>
                <a:cxn ang="0">
                  <a:pos x="7562" y="1440"/>
                </a:cxn>
                <a:cxn ang="0">
                  <a:pos x="562" y="1440"/>
                </a:cxn>
                <a:cxn ang="0">
                  <a:pos x="562" y="1440"/>
                </a:cxn>
                <a:cxn ang="0">
                  <a:pos x="411" y="1432"/>
                </a:cxn>
                <a:cxn ang="0">
                  <a:pos x="348" y="1423"/>
                </a:cxn>
                <a:cxn ang="0">
                  <a:pos x="295" y="1407"/>
                </a:cxn>
                <a:cxn ang="0">
                  <a:pos x="241" y="1390"/>
                </a:cxn>
                <a:cxn ang="0">
                  <a:pos x="196" y="1365"/>
                </a:cxn>
                <a:cxn ang="0">
                  <a:pos x="152" y="1332"/>
                </a:cxn>
                <a:cxn ang="0">
                  <a:pos x="116" y="1298"/>
                </a:cxn>
                <a:cxn ang="0">
                  <a:pos x="79" y="1253"/>
                </a:cxn>
                <a:cxn ang="0">
                  <a:pos x="52" y="1205"/>
                </a:cxn>
                <a:cxn ang="0">
                  <a:pos x="25" y="1151"/>
                </a:cxn>
                <a:cxn ang="0">
                  <a:pos x="7" y="1055"/>
                </a:cxn>
                <a:cxn ang="0">
                  <a:pos x="0" y="966"/>
                </a:cxn>
                <a:cxn ang="0">
                  <a:pos x="0" y="807"/>
                </a:cxn>
                <a:cxn ang="0">
                  <a:pos x="0" y="807"/>
                </a:cxn>
                <a:cxn ang="0">
                  <a:pos x="0" y="0"/>
                </a:cxn>
                <a:cxn ang="0">
                  <a:pos x="0" y="0"/>
                </a:cxn>
                <a:cxn ang="0">
                  <a:pos x="7553" y="0"/>
                </a:cxn>
                <a:cxn ang="0">
                  <a:pos x="7562" y="1440"/>
                </a:cxn>
              </a:cxnLst>
              <a:rect l="0" t="0" r="r" b="b"/>
              <a:pathLst>
                <a:path w="7562" h="1440">
                  <a:moveTo>
                    <a:pt x="7562" y="1440"/>
                  </a:moveTo>
                  <a:lnTo>
                    <a:pt x="7562" y="1440"/>
                  </a:lnTo>
                  <a:lnTo>
                    <a:pt x="562" y="1440"/>
                  </a:lnTo>
                  <a:lnTo>
                    <a:pt x="562" y="1440"/>
                  </a:lnTo>
                  <a:lnTo>
                    <a:pt x="411" y="1432"/>
                  </a:lnTo>
                  <a:lnTo>
                    <a:pt x="348" y="1423"/>
                  </a:lnTo>
                  <a:lnTo>
                    <a:pt x="295" y="1407"/>
                  </a:lnTo>
                  <a:lnTo>
                    <a:pt x="241" y="1390"/>
                  </a:lnTo>
                  <a:lnTo>
                    <a:pt x="196" y="1365"/>
                  </a:lnTo>
                  <a:lnTo>
                    <a:pt x="152" y="1332"/>
                  </a:lnTo>
                  <a:lnTo>
                    <a:pt x="116" y="1298"/>
                  </a:lnTo>
                  <a:lnTo>
                    <a:pt x="79" y="1253"/>
                  </a:lnTo>
                  <a:lnTo>
                    <a:pt x="52" y="1205"/>
                  </a:lnTo>
                  <a:lnTo>
                    <a:pt x="25" y="1151"/>
                  </a:lnTo>
                  <a:lnTo>
                    <a:pt x="7" y="1055"/>
                  </a:lnTo>
                  <a:lnTo>
                    <a:pt x="0" y="966"/>
                  </a:lnTo>
                  <a:lnTo>
                    <a:pt x="0" y="807"/>
                  </a:lnTo>
                  <a:lnTo>
                    <a:pt x="0" y="807"/>
                  </a:lnTo>
                  <a:lnTo>
                    <a:pt x="0" y="0"/>
                  </a:lnTo>
                  <a:lnTo>
                    <a:pt x="0" y="0"/>
                  </a:lnTo>
                  <a:lnTo>
                    <a:pt x="7553" y="0"/>
                  </a:lnTo>
                  <a:lnTo>
                    <a:pt x="7562" y="1440"/>
                  </a:lnTo>
                  <a:close/>
                </a:path>
              </a:pathLst>
            </a:custGeom>
            <a:solidFill>
              <a:srgbClr val="EEA320"/>
            </a:solidFill>
            <a:ln w="9525" cap="flat" cmpd="sng">
              <a:noFill/>
              <a:prstDash val="solid"/>
              <a:round/>
              <a:headEnd/>
              <a:tailEnd/>
            </a:ln>
            <a:effectLst/>
          </p:spPr>
          <p:txBody>
            <a:bodyPr wrap="none" anchor="ctr"/>
            <a:lstStyle/>
            <a:p>
              <a:pPr>
                <a:defRPr/>
              </a:pPr>
              <a:endParaRPr lang="cs-CZ">
                <a:cs typeface="+mn-cs"/>
              </a:endParaRPr>
            </a:p>
          </p:txBody>
        </p:sp>
      </p:grpSp>
      <p:sp>
        <p:nvSpPr>
          <p:cNvPr id="34865" name="Rectangle 49"/>
          <p:cNvSpPr>
            <a:spLocks noGrp="1" noChangeArrowheads="1"/>
          </p:cNvSpPr>
          <p:nvPr>
            <p:ph type="sldNum" sz="quarter" idx="4"/>
          </p:nvPr>
        </p:nvSpPr>
        <p:spPr bwMode="auto">
          <a:xfrm>
            <a:off x="0" y="6599238"/>
            <a:ext cx="501650" cy="258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1">
                <a:cs typeface="+mn-cs"/>
              </a:defRPr>
            </a:lvl1pPr>
          </a:lstStyle>
          <a:p>
            <a:pPr>
              <a:defRPr/>
            </a:pPr>
            <a:fld id="{ACE54A05-8BA7-4AEC-9468-A3A5E0EBEBC3}" type="slidenum">
              <a:rPr lang="en-US"/>
              <a:pPr>
                <a:defRPr/>
              </a:pPr>
              <a:t>‹#›</a:t>
            </a:fld>
            <a:endParaRPr lang="en-US"/>
          </a:p>
        </p:txBody>
      </p:sp>
      <p:pic>
        <p:nvPicPr>
          <p:cNvPr id="2053" name="Picture 52" descr="logo-IBA-transparent"/>
          <p:cNvPicPr>
            <a:picLocks noChangeAspect="1" noChangeArrowheads="1"/>
          </p:cNvPicPr>
          <p:nvPr/>
        </p:nvPicPr>
        <p:blipFill>
          <a:blip r:embed="rId12" cstate="print"/>
          <a:srcRect/>
          <a:stretch>
            <a:fillRect/>
          </a:stretch>
        </p:blipFill>
        <p:spPr bwMode="auto">
          <a:xfrm>
            <a:off x="8496300" y="6602413"/>
            <a:ext cx="252413" cy="238125"/>
          </a:xfrm>
          <a:prstGeom prst="rect">
            <a:avLst/>
          </a:prstGeom>
          <a:noFill/>
          <a:ln w="9525">
            <a:noFill/>
            <a:miter lim="800000"/>
            <a:headEnd/>
            <a:tailEnd/>
          </a:ln>
        </p:spPr>
      </p:pic>
      <p:sp>
        <p:nvSpPr>
          <p:cNvPr id="2054" name="Rectangle 46"/>
          <p:cNvSpPr>
            <a:spLocks noGrp="1" noChangeArrowheads="1"/>
          </p:cNvSpPr>
          <p:nvPr>
            <p:ph type="body" idx="1"/>
          </p:nvPr>
        </p:nvSpPr>
        <p:spPr bwMode="auto">
          <a:xfrm>
            <a:off x="500063" y="1214438"/>
            <a:ext cx="8501062" cy="5167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34861" name="Rectangle 45"/>
          <p:cNvSpPr>
            <a:spLocks noGrp="1" noChangeArrowheads="1"/>
          </p:cNvSpPr>
          <p:nvPr>
            <p:ph type="title"/>
          </p:nvPr>
        </p:nvSpPr>
        <p:spPr bwMode="auto">
          <a:xfrm>
            <a:off x="506413" y="61913"/>
            <a:ext cx="8494712" cy="9382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err="1" smtClean="0"/>
              <a:t>Klepnutím</a:t>
            </a:r>
            <a:r>
              <a:rPr lang="en-US" dirty="0" smtClean="0"/>
              <a:t> </a:t>
            </a:r>
            <a:r>
              <a:rPr lang="en-US" dirty="0" err="1" smtClean="0"/>
              <a:t>lze</a:t>
            </a:r>
            <a:r>
              <a:rPr lang="en-US" dirty="0" smtClean="0"/>
              <a:t> </a:t>
            </a:r>
            <a:r>
              <a:rPr lang="en-US" dirty="0" err="1" smtClean="0"/>
              <a:t>upravit</a:t>
            </a:r>
            <a:r>
              <a:rPr lang="en-US" dirty="0" smtClean="0"/>
              <a:t> </a:t>
            </a:r>
            <a:r>
              <a:rPr lang="en-US" dirty="0" err="1" smtClean="0"/>
              <a:t>styl</a:t>
            </a:r>
            <a:r>
              <a:rPr lang="en-US" dirty="0" smtClean="0"/>
              <a:t> </a:t>
            </a:r>
            <a:r>
              <a:rPr lang="en-US" dirty="0" err="1" smtClean="0"/>
              <a:t>předlohy</a:t>
            </a:r>
            <a:r>
              <a:rPr lang="en-US" dirty="0" smtClean="0"/>
              <a:t> </a:t>
            </a:r>
            <a:r>
              <a:rPr lang="en-US" dirty="0" err="1" smtClean="0"/>
              <a:t>nadpisů</a:t>
            </a:r>
            <a:endParaRPr lang="en-US" dirty="0" smtClean="0"/>
          </a:p>
        </p:txBody>
      </p:sp>
      <p:sp>
        <p:nvSpPr>
          <p:cNvPr id="34876" name="Line 60"/>
          <p:cNvSpPr>
            <a:spLocks noChangeShapeType="1"/>
          </p:cNvSpPr>
          <p:nvPr/>
        </p:nvSpPr>
        <p:spPr bwMode="auto">
          <a:xfrm flipV="1">
            <a:off x="428625" y="357188"/>
            <a:ext cx="0" cy="692150"/>
          </a:xfrm>
          <a:prstGeom prst="line">
            <a:avLst/>
          </a:prstGeom>
          <a:noFill/>
          <a:ln w="19050">
            <a:solidFill>
              <a:srgbClr val="EEA320"/>
            </a:solidFill>
            <a:round/>
            <a:headEnd/>
            <a:tailEnd/>
          </a:ln>
          <a:effectLst/>
        </p:spPr>
        <p:txBody>
          <a:bodyPr/>
          <a:lstStyle/>
          <a:p>
            <a:pPr>
              <a:defRPr/>
            </a:pPr>
            <a:endParaRPr lang="cs-CZ">
              <a:cs typeface="+mn-cs"/>
            </a:endParaRPr>
          </a:p>
        </p:txBody>
      </p:sp>
      <p:sp>
        <p:nvSpPr>
          <p:cNvPr id="34871" name="Line 55"/>
          <p:cNvSpPr>
            <a:spLocks noChangeShapeType="1"/>
          </p:cNvSpPr>
          <p:nvPr/>
        </p:nvSpPr>
        <p:spPr bwMode="auto">
          <a:xfrm>
            <a:off x="428625" y="1071563"/>
            <a:ext cx="8553450" cy="0"/>
          </a:xfrm>
          <a:prstGeom prst="line">
            <a:avLst/>
          </a:prstGeom>
          <a:noFill/>
          <a:ln w="19050">
            <a:solidFill>
              <a:srgbClr val="EEA320"/>
            </a:solidFill>
            <a:round/>
            <a:headEnd/>
            <a:tailEnd/>
          </a:ln>
          <a:effectLst/>
        </p:spPr>
        <p:txBody>
          <a:bodyPr/>
          <a:lstStyle/>
          <a:p>
            <a:pPr>
              <a:defRPr/>
            </a:pPr>
            <a:endParaRPr lang="cs-CZ">
              <a:cs typeface="+mn-cs"/>
            </a:endParaRPr>
          </a:p>
        </p:txBody>
      </p:sp>
      <p:grpSp>
        <p:nvGrpSpPr>
          <p:cNvPr id="2058" name="Group 69"/>
          <p:cNvGrpSpPr>
            <a:grpSpLocks/>
          </p:cNvGrpSpPr>
          <p:nvPr/>
        </p:nvGrpSpPr>
        <p:grpSpPr bwMode="auto">
          <a:xfrm>
            <a:off x="123825" y="1071563"/>
            <a:ext cx="9020175" cy="206375"/>
            <a:chOff x="78" y="506"/>
            <a:chExt cx="5682" cy="130"/>
          </a:xfrm>
        </p:grpSpPr>
        <p:sp>
          <p:nvSpPr>
            <p:cNvPr id="34881" name="Line 65"/>
            <p:cNvSpPr>
              <a:spLocks noChangeShapeType="1"/>
            </p:cNvSpPr>
            <p:nvPr/>
          </p:nvSpPr>
          <p:spPr bwMode="auto">
            <a:xfrm>
              <a:off x="129" y="571"/>
              <a:ext cx="5631" cy="0"/>
            </a:xfrm>
            <a:prstGeom prst="line">
              <a:avLst/>
            </a:prstGeom>
            <a:noFill/>
            <a:ln w="19050">
              <a:solidFill>
                <a:srgbClr val="EEA320"/>
              </a:solidFill>
              <a:round/>
              <a:headEnd/>
              <a:tailEnd/>
            </a:ln>
            <a:effectLst/>
          </p:spPr>
          <p:txBody>
            <a:bodyPr/>
            <a:lstStyle/>
            <a:p>
              <a:pPr>
                <a:defRPr/>
              </a:pPr>
              <a:endParaRPr lang="cs-CZ">
                <a:cs typeface="+mn-cs"/>
              </a:endParaRPr>
            </a:p>
          </p:txBody>
        </p:sp>
        <p:sp>
          <p:nvSpPr>
            <p:cNvPr id="34882" name="Oval 66"/>
            <p:cNvSpPr>
              <a:spLocks noChangeArrowheads="1"/>
            </p:cNvSpPr>
            <p:nvPr/>
          </p:nvSpPr>
          <p:spPr bwMode="auto">
            <a:xfrm>
              <a:off x="78" y="506"/>
              <a:ext cx="130" cy="130"/>
            </a:xfrm>
            <a:prstGeom prst="ellipse">
              <a:avLst/>
            </a:prstGeom>
            <a:solidFill>
              <a:schemeClr val="tx2"/>
            </a:solidFill>
            <a:ln w="28575">
              <a:solidFill>
                <a:srgbClr val="EEA320"/>
              </a:solidFill>
              <a:round/>
              <a:headEnd/>
              <a:tailEnd/>
            </a:ln>
            <a:effectLst/>
          </p:spPr>
          <p:txBody>
            <a:bodyPr wrap="none" anchor="ctr"/>
            <a:lstStyle/>
            <a:p>
              <a:pPr>
                <a:defRPr/>
              </a:pPr>
              <a:endParaRPr lang="cs-CZ">
                <a:cs typeface="+mn-cs"/>
              </a:endParaRPr>
            </a:p>
          </p:txBody>
        </p:sp>
      </p:grpSp>
      <p:pic>
        <p:nvPicPr>
          <p:cNvPr id="2059" name="Picture 67" descr="logo-MU"/>
          <p:cNvPicPr>
            <a:picLocks noChangeAspect="1" noChangeArrowheads="1"/>
          </p:cNvPicPr>
          <p:nvPr/>
        </p:nvPicPr>
        <p:blipFill>
          <a:blip r:embed="rId13" cstate="print"/>
          <a:srcRect/>
          <a:stretch>
            <a:fillRect/>
          </a:stretch>
        </p:blipFill>
        <p:spPr bwMode="auto">
          <a:xfrm>
            <a:off x="8788400" y="6588125"/>
            <a:ext cx="263525" cy="261938"/>
          </a:xfrm>
          <a:prstGeom prst="rect">
            <a:avLst/>
          </a:prstGeom>
          <a:noFill/>
          <a:ln w="9525">
            <a:noFill/>
            <a:miter lim="800000"/>
            <a:headEnd/>
            <a:tailEnd/>
          </a:ln>
        </p:spPr>
      </p:pic>
      <p:sp>
        <p:nvSpPr>
          <p:cNvPr id="34886" name="Text Box 70"/>
          <p:cNvSpPr txBox="1">
            <a:spLocks noChangeArrowheads="1"/>
          </p:cNvSpPr>
          <p:nvPr/>
        </p:nvSpPr>
        <p:spPr bwMode="auto">
          <a:xfrm>
            <a:off x="5435600" y="6670675"/>
            <a:ext cx="2852738" cy="153988"/>
          </a:xfrm>
          <a:prstGeom prst="rect">
            <a:avLst/>
          </a:prstGeom>
          <a:noFill/>
          <a:ln w="9525">
            <a:noFill/>
            <a:miter lim="800000"/>
            <a:headEnd/>
            <a:tailEnd/>
          </a:ln>
          <a:effectLst/>
        </p:spPr>
        <p:txBody>
          <a:bodyPr lIns="0" tIns="0" rIns="0" bIns="0">
            <a:spAutoFit/>
          </a:bodyPr>
          <a:lstStyle/>
          <a:p>
            <a:pPr algn="r">
              <a:spcBef>
                <a:spcPct val="50000"/>
              </a:spcBef>
              <a:defRPr/>
            </a:pPr>
            <a:r>
              <a:rPr lang="cs-CZ" sz="1000">
                <a:solidFill>
                  <a:schemeClr val="bg1"/>
                </a:solidFill>
                <a:cs typeface="+mn-cs"/>
              </a:rPr>
              <a:t>© Institut biostatistiky a analýz</a:t>
            </a:r>
            <a:endParaRPr lang="en-US" sz="1000">
              <a:solidFill>
                <a:schemeClr val="bg1"/>
              </a:solidFill>
              <a:cs typeface="+mn-cs"/>
            </a:endParaRPr>
          </a:p>
        </p:txBody>
      </p:sp>
    </p:spTree>
  </p:cSld>
  <p:clrMap bg1="lt1" tx1="dk1" bg2="lt2" tx2="dk2" accent1="accent1" accent2="accent2" accent3="accent3" accent4="accent4" accent5="accent5" accent6="accent6" hlink="hlink" folHlink="folHlink"/>
  <p:sldLayoutIdLst>
    <p:sldLayoutId id="2147483867"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Lst>
  <p:txStyles>
    <p:titleStyle>
      <a:lvl1pPr algn="ctr" rtl="0" eaLnBrk="0" fontAlgn="base" hangingPunct="0">
        <a:lnSpc>
          <a:spcPct val="90000"/>
        </a:lnSpc>
        <a:spcBef>
          <a:spcPct val="0"/>
        </a:spcBef>
        <a:spcAft>
          <a:spcPct val="0"/>
        </a:spcAft>
        <a:defRPr sz="3600" b="1">
          <a:solidFill>
            <a:srgbClr val="534633"/>
          </a:solidFill>
          <a:effectLst>
            <a:outerShdw blurRad="38100" dist="38100" dir="2700000" algn="tl">
              <a:srgbClr val="C0C0C0"/>
            </a:outerShdw>
          </a:effectLst>
          <a:latin typeface="Arial Rounded MT Bold" pitchFamily="34" charset="0"/>
          <a:ea typeface="+mj-ea"/>
          <a:cs typeface="+mj-cs"/>
        </a:defRPr>
      </a:lvl1pPr>
      <a:lvl2pPr algn="ctr" rtl="0" eaLnBrk="0" fontAlgn="base" hangingPunct="0">
        <a:lnSpc>
          <a:spcPct val="90000"/>
        </a:lnSpc>
        <a:spcBef>
          <a:spcPct val="0"/>
        </a:spcBef>
        <a:spcAft>
          <a:spcPct val="0"/>
        </a:spcAft>
        <a:defRPr sz="3600" b="1">
          <a:solidFill>
            <a:srgbClr val="534633"/>
          </a:solidFill>
          <a:effectLst>
            <a:outerShdw blurRad="38100" dist="38100" dir="2700000" algn="tl">
              <a:srgbClr val="C0C0C0"/>
            </a:outerShdw>
          </a:effectLst>
          <a:latin typeface="Arial Rounded MT Bold" pitchFamily="34" charset="0"/>
        </a:defRPr>
      </a:lvl2pPr>
      <a:lvl3pPr algn="ctr" rtl="0" eaLnBrk="0" fontAlgn="base" hangingPunct="0">
        <a:lnSpc>
          <a:spcPct val="90000"/>
        </a:lnSpc>
        <a:spcBef>
          <a:spcPct val="0"/>
        </a:spcBef>
        <a:spcAft>
          <a:spcPct val="0"/>
        </a:spcAft>
        <a:defRPr sz="3600" b="1">
          <a:solidFill>
            <a:srgbClr val="534633"/>
          </a:solidFill>
          <a:effectLst>
            <a:outerShdw blurRad="38100" dist="38100" dir="2700000" algn="tl">
              <a:srgbClr val="C0C0C0"/>
            </a:outerShdw>
          </a:effectLst>
          <a:latin typeface="Arial Rounded MT Bold" pitchFamily="34" charset="0"/>
        </a:defRPr>
      </a:lvl3pPr>
      <a:lvl4pPr algn="ctr" rtl="0" eaLnBrk="0" fontAlgn="base" hangingPunct="0">
        <a:lnSpc>
          <a:spcPct val="90000"/>
        </a:lnSpc>
        <a:spcBef>
          <a:spcPct val="0"/>
        </a:spcBef>
        <a:spcAft>
          <a:spcPct val="0"/>
        </a:spcAft>
        <a:defRPr sz="3600" b="1">
          <a:solidFill>
            <a:srgbClr val="534633"/>
          </a:solidFill>
          <a:effectLst>
            <a:outerShdw blurRad="38100" dist="38100" dir="2700000" algn="tl">
              <a:srgbClr val="C0C0C0"/>
            </a:outerShdw>
          </a:effectLst>
          <a:latin typeface="Arial Rounded MT Bold" pitchFamily="34" charset="0"/>
        </a:defRPr>
      </a:lvl4pPr>
      <a:lvl5pPr algn="ctr" rtl="0" eaLnBrk="0" fontAlgn="base" hangingPunct="0">
        <a:lnSpc>
          <a:spcPct val="90000"/>
        </a:lnSpc>
        <a:spcBef>
          <a:spcPct val="0"/>
        </a:spcBef>
        <a:spcAft>
          <a:spcPct val="0"/>
        </a:spcAft>
        <a:defRPr sz="3600" b="1">
          <a:solidFill>
            <a:srgbClr val="534633"/>
          </a:solidFill>
          <a:effectLst>
            <a:outerShdw blurRad="38100" dist="38100" dir="2700000" algn="tl">
              <a:srgbClr val="C0C0C0"/>
            </a:outerShdw>
          </a:effectLst>
          <a:latin typeface="Arial Rounded MT Bold" pitchFamily="34" charset="0"/>
        </a:defRPr>
      </a:lvl5pPr>
      <a:lvl6pPr marL="457200" algn="ctr" rtl="0" eaLnBrk="1" fontAlgn="base" hangingPunct="1">
        <a:lnSpc>
          <a:spcPct val="90000"/>
        </a:lnSpc>
        <a:spcBef>
          <a:spcPct val="0"/>
        </a:spcBef>
        <a:spcAft>
          <a:spcPct val="0"/>
        </a:spcAft>
        <a:defRPr sz="2800" b="1">
          <a:solidFill>
            <a:schemeClr val="accent1"/>
          </a:solidFill>
          <a:effectLst>
            <a:outerShdw blurRad="38100" dist="38100" dir="2700000" algn="tl">
              <a:srgbClr val="C0C0C0"/>
            </a:outerShdw>
          </a:effectLst>
          <a:latin typeface="Georgia" pitchFamily="18" charset="0"/>
        </a:defRPr>
      </a:lvl6pPr>
      <a:lvl7pPr marL="914400" algn="ctr" rtl="0" eaLnBrk="1" fontAlgn="base" hangingPunct="1">
        <a:lnSpc>
          <a:spcPct val="90000"/>
        </a:lnSpc>
        <a:spcBef>
          <a:spcPct val="0"/>
        </a:spcBef>
        <a:spcAft>
          <a:spcPct val="0"/>
        </a:spcAft>
        <a:defRPr sz="2800" b="1">
          <a:solidFill>
            <a:schemeClr val="accent1"/>
          </a:solidFill>
          <a:effectLst>
            <a:outerShdw blurRad="38100" dist="38100" dir="2700000" algn="tl">
              <a:srgbClr val="C0C0C0"/>
            </a:outerShdw>
          </a:effectLst>
          <a:latin typeface="Georgia" pitchFamily="18" charset="0"/>
        </a:defRPr>
      </a:lvl7pPr>
      <a:lvl8pPr marL="1371600" algn="ctr" rtl="0" eaLnBrk="1" fontAlgn="base" hangingPunct="1">
        <a:lnSpc>
          <a:spcPct val="90000"/>
        </a:lnSpc>
        <a:spcBef>
          <a:spcPct val="0"/>
        </a:spcBef>
        <a:spcAft>
          <a:spcPct val="0"/>
        </a:spcAft>
        <a:defRPr sz="2800" b="1">
          <a:solidFill>
            <a:schemeClr val="accent1"/>
          </a:solidFill>
          <a:effectLst>
            <a:outerShdw blurRad="38100" dist="38100" dir="2700000" algn="tl">
              <a:srgbClr val="C0C0C0"/>
            </a:outerShdw>
          </a:effectLst>
          <a:latin typeface="Georgia" pitchFamily="18" charset="0"/>
        </a:defRPr>
      </a:lvl8pPr>
      <a:lvl9pPr marL="1828800" algn="ctr" rtl="0" eaLnBrk="1" fontAlgn="base" hangingPunct="1">
        <a:lnSpc>
          <a:spcPct val="90000"/>
        </a:lnSpc>
        <a:spcBef>
          <a:spcPct val="0"/>
        </a:spcBef>
        <a:spcAft>
          <a:spcPct val="0"/>
        </a:spcAft>
        <a:defRPr sz="2800" b="1">
          <a:solidFill>
            <a:schemeClr val="accent1"/>
          </a:solidFill>
          <a:effectLst>
            <a:outerShdw blurRad="38100" dist="38100" dir="2700000" algn="tl">
              <a:srgbClr val="C0C0C0"/>
            </a:outerShdw>
          </a:effectLst>
          <a:latin typeface="Georgia" pitchFamily="18" charset="0"/>
        </a:defRPr>
      </a:lvl9pPr>
    </p:titleStyle>
    <p:bodyStyle>
      <a:lvl1pPr marL="342900" indent="-342900" algn="l" rtl="0" eaLnBrk="0" fontAlgn="base" hangingPunct="0">
        <a:spcBef>
          <a:spcPct val="30000"/>
        </a:spcBef>
        <a:spcAft>
          <a:spcPct val="0"/>
        </a:spcAft>
        <a:buClr>
          <a:schemeClr val="accent1"/>
        </a:buClr>
        <a:buSzPct val="80000"/>
        <a:buFont typeface="Wingdings" pitchFamily="2" charset="2"/>
        <a:buChar char="þ"/>
        <a:defRPr sz="2800">
          <a:solidFill>
            <a:schemeClr val="tx1"/>
          </a:solidFill>
          <a:latin typeface="+mn-lt"/>
          <a:ea typeface="+mn-ea"/>
          <a:cs typeface="Arial" pitchFamily="34" charset="0"/>
        </a:defRPr>
      </a:lvl1pPr>
      <a:lvl2pPr marL="742950" indent="-285750" algn="l" rtl="0" eaLnBrk="0" fontAlgn="base" hangingPunct="0">
        <a:spcBef>
          <a:spcPct val="30000"/>
        </a:spcBef>
        <a:spcAft>
          <a:spcPct val="0"/>
        </a:spcAft>
        <a:buClr>
          <a:srgbClr val="EEA320"/>
        </a:buClr>
        <a:buSzPct val="80000"/>
        <a:buFont typeface="Wingdings" pitchFamily="2" charset="2"/>
        <a:buChar char="è"/>
        <a:defRPr sz="2400">
          <a:solidFill>
            <a:schemeClr val="tx1"/>
          </a:solidFill>
          <a:latin typeface="+mn-lt"/>
          <a:cs typeface="Arial" charset="0"/>
        </a:defRPr>
      </a:lvl2pPr>
      <a:lvl3pPr marL="1143000" indent="-228600" algn="l" rtl="0" eaLnBrk="0" fontAlgn="base" hangingPunct="0">
        <a:spcBef>
          <a:spcPct val="30000"/>
        </a:spcBef>
        <a:spcAft>
          <a:spcPct val="0"/>
        </a:spcAft>
        <a:buClr>
          <a:schemeClr val="accent1"/>
        </a:buClr>
        <a:buSzPct val="80000"/>
        <a:buFont typeface="Wingdings" pitchFamily="2" charset="2"/>
        <a:buChar char="q"/>
        <a:defRPr sz="2000">
          <a:solidFill>
            <a:schemeClr val="tx1"/>
          </a:solidFill>
          <a:latin typeface="+mn-lt"/>
          <a:cs typeface="Arial" charset="0"/>
        </a:defRPr>
      </a:lvl3pPr>
      <a:lvl4pPr marL="1600200" indent="-228600" algn="l" rtl="0" eaLnBrk="0" fontAlgn="base" hangingPunct="0">
        <a:spcBef>
          <a:spcPct val="30000"/>
        </a:spcBef>
        <a:spcAft>
          <a:spcPct val="0"/>
        </a:spcAft>
        <a:buClr>
          <a:srgbClr val="EEA320"/>
        </a:buClr>
        <a:buSzPct val="50000"/>
        <a:buFont typeface="Wingdings" pitchFamily="2" charset="2"/>
        <a:buChar char="l"/>
        <a:defRPr sz="2000">
          <a:solidFill>
            <a:schemeClr val="tx1"/>
          </a:solidFill>
          <a:latin typeface="+mn-lt"/>
          <a:cs typeface="Arial" charset="0"/>
        </a:defRPr>
      </a:lvl4pPr>
      <a:lvl5pPr marL="2057400" indent="-228600" algn="l" rtl="0" eaLnBrk="0" fontAlgn="base" hangingPunct="0">
        <a:spcBef>
          <a:spcPct val="30000"/>
        </a:spcBef>
        <a:spcAft>
          <a:spcPct val="0"/>
        </a:spcAft>
        <a:buClr>
          <a:srgbClr val="DDD4C6"/>
        </a:buClr>
        <a:buChar char="•"/>
        <a:defRPr sz="2000">
          <a:solidFill>
            <a:schemeClr val="tx1"/>
          </a:solidFill>
          <a:latin typeface="+mn-lt"/>
          <a:cs typeface="Arial" charset="0"/>
        </a:defRPr>
      </a:lvl5pPr>
      <a:lvl6pPr marL="2514600" indent="-228600" algn="l" rtl="0" eaLnBrk="1" fontAlgn="base" hangingPunct="1">
        <a:spcBef>
          <a:spcPct val="30000"/>
        </a:spcBef>
        <a:spcAft>
          <a:spcPct val="0"/>
        </a:spcAft>
        <a:buClr>
          <a:srgbClr val="DDD4C6"/>
        </a:buClr>
        <a:buChar char="•"/>
        <a:defRPr b="1">
          <a:solidFill>
            <a:schemeClr val="tx1"/>
          </a:solidFill>
          <a:latin typeface="+mn-lt"/>
        </a:defRPr>
      </a:lvl6pPr>
      <a:lvl7pPr marL="2971800" indent="-228600" algn="l" rtl="0" eaLnBrk="1" fontAlgn="base" hangingPunct="1">
        <a:spcBef>
          <a:spcPct val="30000"/>
        </a:spcBef>
        <a:spcAft>
          <a:spcPct val="0"/>
        </a:spcAft>
        <a:buClr>
          <a:srgbClr val="DDD4C6"/>
        </a:buClr>
        <a:buChar char="•"/>
        <a:defRPr b="1">
          <a:solidFill>
            <a:schemeClr val="tx1"/>
          </a:solidFill>
          <a:latin typeface="+mn-lt"/>
        </a:defRPr>
      </a:lvl7pPr>
      <a:lvl8pPr marL="3429000" indent="-228600" algn="l" rtl="0" eaLnBrk="1" fontAlgn="base" hangingPunct="1">
        <a:spcBef>
          <a:spcPct val="30000"/>
        </a:spcBef>
        <a:spcAft>
          <a:spcPct val="0"/>
        </a:spcAft>
        <a:buClr>
          <a:srgbClr val="DDD4C6"/>
        </a:buClr>
        <a:buChar char="•"/>
        <a:defRPr b="1">
          <a:solidFill>
            <a:schemeClr val="tx1"/>
          </a:solidFill>
          <a:latin typeface="+mn-lt"/>
        </a:defRPr>
      </a:lvl8pPr>
      <a:lvl9pPr marL="3886200" indent="-228600" algn="l" rtl="0" eaLnBrk="1" fontAlgn="base" hangingPunct="1">
        <a:spcBef>
          <a:spcPct val="30000"/>
        </a:spcBef>
        <a:spcAft>
          <a:spcPct val="0"/>
        </a:spcAft>
        <a:buClr>
          <a:srgbClr val="DDD4C6"/>
        </a:buClr>
        <a:buChar char="•"/>
        <a:defRPr b="1">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mailto:holcik@iba.muni.c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8" Type="http://schemas.openxmlformats.org/officeDocument/2006/relationships/hyperlink" Target="http://cs.wikipedia.org/wiki/Hypot%C3%A9za" TargetMode="External"/><Relationship Id="rId3" Type="http://schemas.openxmlformats.org/officeDocument/2006/relationships/hyperlink" Target="http://cs.wikipedia.org/wiki/Progn%C3%B3za" TargetMode="External"/><Relationship Id="rId7" Type="http://schemas.openxmlformats.org/officeDocument/2006/relationships/hyperlink" Target="http://cs.wikipedia.org/wiki/V%C4%9Bdec" TargetMode="External"/><Relationship Id="rId2" Type="http://schemas.openxmlformats.org/officeDocument/2006/relationships/hyperlink" Target="http://cs.wikipedia.org/wiki/Latina" TargetMode="External"/><Relationship Id="rId1" Type="http://schemas.openxmlformats.org/officeDocument/2006/relationships/slideLayout" Target="../slideLayouts/slideLayout2.xml"/><Relationship Id="rId6" Type="http://schemas.openxmlformats.org/officeDocument/2006/relationships/hyperlink" Target="http://cs.wikipedia.org/wiki/Odhad" TargetMode="External"/><Relationship Id="rId5" Type="http://schemas.openxmlformats.org/officeDocument/2006/relationships/hyperlink" Target="http://cs.wikipedia.org/wiki/V%C4%9B%C5%A1t%C4%9Bn%C3%AD" TargetMode="External"/><Relationship Id="rId4" Type="http://schemas.openxmlformats.org/officeDocument/2006/relationships/hyperlink" Target="http://cs.wikipedia.org/wiki/Budoucnost" TargetMode="External"/><Relationship Id="rId9" Type="http://schemas.openxmlformats.org/officeDocument/2006/relationships/hyperlink" Target="http://cs.wikipedia.org/wiki/Teorie" TargetMode="External"/></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1.jpeg"/><Relationship Id="rId9" Type="http://schemas.openxmlformats.org/officeDocument/2006/relationships/image" Target="../media/image18.jpeg"/></Relationships>
</file>

<file path=ppt/slides/_rels/slide1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jpeg"/><Relationship Id="rId7" Type="http://schemas.openxmlformats.org/officeDocument/2006/relationships/image" Target="../media/image15.jpeg"/><Relationship Id="rId12"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21.jpeg"/><Relationship Id="rId5" Type="http://schemas.openxmlformats.org/officeDocument/2006/relationships/image" Target="../media/image11.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hyperlink" Target="http://images.google.cz/imgres?imgurl=http://www.palintest.com/images/products/micro500ph-medium.jpg&amp;imgrefurl=http://www.palintest.com/products/micro+500+ph+meter&amp;h=296&amp;w=300&amp;sz=15&amp;hl=cs&amp;start=1&amp;um=1&amp;usg=__hIBDdHipbJPYSpwaYwEHSsNrdPs=&amp;tbnid=HdMmIJZ3FyC7pM:&amp;tbnh=114&amp;tbnw=116&amp;prev=/images?q=ph+meter&amp;um=1&amp;hl=cs&amp;rlz=1T4SKPB_enCZ266CZ266&amp;sa=N" TargetMode="Externa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5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video" Target="file:///C:\Users\Ji&#345;&#237;%20Hol&#269;&#237;k\Documents\vyuka\BLS\brustkorb.mpeg" TargetMode="External"/><Relationship Id="rId4" Type="http://schemas.openxmlformats.org/officeDocument/2006/relationships/image" Target="../media/image43.png"/></Relationships>
</file>

<file path=ppt/slides/_rels/slide6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video" Target="file:///C:\Users\Ji&#345;&#237;%20Hol&#269;&#237;k\Documents\vyuka\BLS\brustkorb.mpeg" TargetMode="External"/><Relationship Id="rId4" Type="http://schemas.openxmlformats.org/officeDocument/2006/relationships/image" Target="../media/image43.png"/></Relationships>
</file>

<file path=ppt/slides/_rels/slide6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video" Target="file:///C:\Users\Ji&#345;&#237;%20Hol&#269;&#237;k\Documents\vyuka\BLS\brustkorb.mpeg" TargetMode="External"/><Relationship Id="rId4" Type="http://schemas.openxmlformats.org/officeDocument/2006/relationships/image" Target="../media/image4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mages.google.cz/imgres?imgurl=http://3moloboty.aspweb.cz/images/zajimavosti/parni%20signaly.jpg&amp;imgrefurl=http://3moloboty.aspweb.cz/zajimavosti.htm&amp;usg=__IO7Vu_KkIEor1IysICurDqps47Y=&amp;h=446&amp;w=595&amp;sz=56&amp;hl=cs&amp;start=2&amp;um=1&amp;tbnid=669g7roeE4wj0M:&amp;tbnh=101&amp;tbnw=135&amp;prev=/images?q=kou%C5%99ov%C3%A9+sign%C3%A1ly&amp;hl=cs&amp;rlz=1T4SKPB_enCZ266CZ266&amp;sa=N&amp;um=1" TargetMode="Externa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7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1.gif"/><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hyperlink" Target="http://www.celysvet.cz/smajlici-ke-stazeni-smajlik"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http://slovnik-cizich-slov.abz.cz/web.php/slovo/tendenc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p:cNvPicPr>
            <a:picLocks noChangeAspect="1" noChangeArrowheads="1"/>
          </p:cNvPicPr>
          <p:nvPr/>
        </p:nvPicPr>
        <p:blipFill>
          <a:blip r:embed="rId3" cstate="print"/>
          <a:srcRect/>
          <a:stretch>
            <a:fillRect/>
          </a:stretch>
        </p:blipFill>
        <p:spPr bwMode="auto">
          <a:xfrm>
            <a:off x="2071688" y="5572125"/>
            <a:ext cx="1571625" cy="646113"/>
          </a:xfrm>
          <a:prstGeom prst="rect">
            <a:avLst/>
          </a:prstGeom>
          <a:noFill/>
          <a:ln w="9525">
            <a:noFill/>
            <a:miter lim="800000"/>
            <a:headEnd/>
            <a:tailEnd/>
          </a:ln>
        </p:spPr>
      </p:pic>
      <p:pic>
        <p:nvPicPr>
          <p:cNvPr id="3076" name="Picture 3"/>
          <p:cNvPicPr>
            <a:picLocks noChangeAspect="1" noChangeArrowheads="1"/>
          </p:cNvPicPr>
          <p:nvPr/>
        </p:nvPicPr>
        <p:blipFill>
          <a:blip r:embed="rId4" cstate="print"/>
          <a:srcRect/>
          <a:stretch>
            <a:fillRect/>
          </a:stretch>
        </p:blipFill>
        <p:spPr bwMode="auto">
          <a:xfrm>
            <a:off x="3786188" y="5572125"/>
            <a:ext cx="1285875" cy="642938"/>
          </a:xfrm>
          <a:prstGeom prst="rect">
            <a:avLst/>
          </a:prstGeom>
          <a:noFill/>
          <a:ln w="9525">
            <a:noFill/>
            <a:miter lim="800000"/>
            <a:headEnd/>
            <a:tailEnd/>
          </a:ln>
        </p:spPr>
      </p:pic>
      <p:pic>
        <p:nvPicPr>
          <p:cNvPr id="3077" name="Picture 4"/>
          <p:cNvPicPr>
            <a:picLocks noChangeAspect="1" noChangeArrowheads="1"/>
          </p:cNvPicPr>
          <p:nvPr/>
        </p:nvPicPr>
        <p:blipFill>
          <a:blip r:embed="rId5" cstate="print"/>
          <a:srcRect/>
          <a:stretch>
            <a:fillRect/>
          </a:stretch>
        </p:blipFill>
        <p:spPr bwMode="auto">
          <a:xfrm>
            <a:off x="5072063" y="5500688"/>
            <a:ext cx="928687" cy="722312"/>
          </a:xfrm>
          <a:prstGeom prst="rect">
            <a:avLst/>
          </a:prstGeom>
          <a:noFill/>
          <a:ln w="9525">
            <a:noFill/>
            <a:miter lim="800000"/>
            <a:headEnd/>
            <a:tailEnd/>
          </a:ln>
        </p:spPr>
      </p:pic>
      <p:sp>
        <p:nvSpPr>
          <p:cNvPr id="3078" name="TextovéPole 8"/>
          <p:cNvSpPr txBox="1">
            <a:spLocks noChangeArrowheads="1"/>
          </p:cNvSpPr>
          <p:nvPr/>
        </p:nvSpPr>
        <p:spPr bwMode="auto">
          <a:xfrm>
            <a:off x="2286000" y="6286500"/>
            <a:ext cx="4643438" cy="338138"/>
          </a:xfrm>
          <a:prstGeom prst="rect">
            <a:avLst/>
          </a:prstGeom>
          <a:noFill/>
          <a:ln w="9525">
            <a:noFill/>
            <a:miter lim="800000"/>
            <a:headEnd/>
            <a:tailEnd/>
          </a:ln>
        </p:spPr>
        <p:txBody>
          <a:bodyPr>
            <a:spAutoFit/>
          </a:bodyPr>
          <a:lstStyle/>
          <a:p>
            <a:pPr algn="ctr"/>
            <a:r>
              <a:rPr lang="cs-CZ" sz="1600" dirty="0"/>
              <a:t>INVESTICE DO ROZVOJE VZDĚLÁVÁNÍ</a:t>
            </a:r>
          </a:p>
        </p:txBody>
      </p:sp>
      <p:pic>
        <p:nvPicPr>
          <p:cNvPr id="3079" name="Picture 67" descr="logo-MU"/>
          <p:cNvPicPr>
            <a:picLocks noChangeAspect="1" noChangeArrowheads="1"/>
          </p:cNvPicPr>
          <p:nvPr/>
        </p:nvPicPr>
        <p:blipFill>
          <a:blip r:embed="rId6" cstate="print"/>
          <a:srcRect/>
          <a:stretch>
            <a:fillRect/>
          </a:stretch>
        </p:blipFill>
        <p:spPr bwMode="auto">
          <a:xfrm>
            <a:off x="6286500" y="5572125"/>
            <a:ext cx="642938" cy="639763"/>
          </a:xfrm>
          <a:prstGeom prst="rect">
            <a:avLst/>
          </a:prstGeom>
          <a:noFill/>
          <a:ln w="9525">
            <a:noFill/>
            <a:miter lim="800000"/>
            <a:headEnd/>
            <a:tailEnd/>
          </a:ln>
        </p:spPr>
      </p:pic>
      <p:sp>
        <p:nvSpPr>
          <p:cNvPr id="10" name="Rectangle 2"/>
          <p:cNvSpPr>
            <a:spLocks noGrp="1" noChangeArrowheads="1"/>
          </p:cNvSpPr>
          <p:nvPr>
            <p:ph type="ctrTitle"/>
          </p:nvPr>
        </p:nvSpPr>
        <p:spPr>
          <a:xfrm>
            <a:off x="285750" y="1857375"/>
            <a:ext cx="8239125" cy="1930400"/>
          </a:xfrm>
        </p:spPr>
        <p:txBody>
          <a:bodyPr/>
          <a:lstStyle/>
          <a:p>
            <a:pPr eaLnBrk="1" hangingPunct="1">
              <a:defRPr/>
            </a:pPr>
            <a:r>
              <a:rPr lang="cs-CZ" sz="4400" dirty="0" smtClean="0"/>
              <a:t>SIGNÁLY A LINEÁRNÍ SYSTÉMY</a:t>
            </a:r>
          </a:p>
        </p:txBody>
      </p:sp>
      <p:sp>
        <p:nvSpPr>
          <p:cNvPr id="11" name="Rectangle 3"/>
          <p:cNvSpPr>
            <a:spLocks noGrp="1" noChangeArrowheads="1"/>
          </p:cNvSpPr>
          <p:nvPr>
            <p:ph type="subTitle" idx="1"/>
          </p:nvPr>
        </p:nvSpPr>
        <p:spPr>
          <a:xfrm>
            <a:off x="1928813" y="4000500"/>
            <a:ext cx="6858000" cy="1156692"/>
          </a:xfrm>
        </p:spPr>
        <p:txBody>
          <a:bodyPr/>
          <a:lstStyle/>
          <a:p>
            <a:pPr eaLnBrk="1" hangingPunct="1">
              <a:defRPr/>
            </a:pPr>
            <a:r>
              <a:rPr lang="cs-CZ" sz="3600" b="1" dirty="0" smtClean="0">
                <a:latin typeface="Arial" pitchFamily="34" charset="0"/>
              </a:rPr>
              <a:t>prof. Ing. Jiří Holčík, CSc.</a:t>
            </a:r>
          </a:p>
          <a:p>
            <a:pPr eaLnBrk="1" hangingPunct="1">
              <a:defRPr/>
            </a:pPr>
            <a:r>
              <a:rPr lang="cs-CZ" b="1" dirty="0" smtClean="0">
                <a:latin typeface="Arial" pitchFamily="34" charset="0"/>
                <a:hlinkClick r:id="rId7"/>
              </a:rPr>
              <a:t>holcik</a:t>
            </a:r>
            <a:r>
              <a:rPr lang="en-US" b="1" dirty="0" smtClean="0">
                <a:latin typeface="Arial" pitchFamily="34" charset="0"/>
                <a:hlinkClick r:id="rId7"/>
              </a:rPr>
              <a:t>@</a:t>
            </a:r>
            <a:r>
              <a:rPr lang="en-US" b="1" dirty="0" err="1" smtClean="0">
                <a:latin typeface="Arial" pitchFamily="34" charset="0"/>
                <a:hlinkClick r:id="rId7"/>
              </a:rPr>
              <a:t>iba.muni.cz</a:t>
            </a:r>
            <a:r>
              <a:rPr lang="cs-CZ" b="1" dirty="0" smtClean="0">
                <a:latin typeface="Arial" pitchFamily="34" charset="0"/>
              </a:rPr>
              <a:t>, Kamenice 3, 4. patro, dv.č.424</a:t>
            </a:r>
            <a:endParaRPr lang="cs-CZ" sz="1200" b="1" dirty="0" smtClean="0">
              <a:latin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ZÁKLADNÍ KONCEPT</a:t>
            </a:r>
            <a:endParaRPr lang="cs-CZ"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Časová řada</a:t>
            </a:r>
            <a:endParaRPr lang="cs-CZ" dirty="0"/>
          </a:p>
        </p:txBody>
      </p:sp>
      <p:pic>
        <p:nvPicPr>
          <p:cNvPr id="34819" name="Picture 2" descr="http://www.cssd.cz/image.php?id=16790"/>
          <p:cNvPicPr>
            <a:picLocks noChangeAspect="1" noChangeArrowheads="1"/>
          </p:cNvPicPr>
          <p:nvPr/>
        </p:nvPicPr>
        <p:blipFill>
          <a:blip r:embed="rId2" cstate="print"/>
          <a:srcRect/>
          <a:stretch>
            <a:fillRect/>
          </a:stretch>
        </p:blipFill>
        <p:spPr bwMode="auto">
          <a:xfrm>
            <a:off x="714375" y="1643063"/>
            <a:ext cx="7858125" cy="4505325"/>
          </a:xfrm>
          <a:prstGeom prst="rect">
            <a:avLst/>
          </a:prstGeom>
          <a:noFill/>
          <a:ln w="9525">
            <a:noFill/>
            <a:miter lim="800000"/>
            <a:headEnd/>
            <a:tailEnd/>
          </a:ln>
        </p:spPr>
      </p:pic>
      <p:sp>
        <p:nvSpPr>
          <p:cNvPr id="34820" name="Zástupný symbol pro obsah 2"/>
          <p:cNvSpPr>
            <a:spLocks noGrp="1"/>
          </p:cNvSpPr>
          <p:nvPr>
            <p:ph idx="1"/>
          </p:nvPr>
        </p:nvSpPr>
        <p:spPr>
          <a:xfrm>
            <a:off x="500063" y="6215063"/>
            <a:ext cx="8535987" cy="357187"/>
          </a:xfrm>
        </p:spPr>
        <p:txBody>
          <a:bodyPr/>
          <a:lstStyle/>
          <a:p>
            <a:pPr algn="ctr">
              <a:buFont typeface="Wingdings" pitchFamily="2" charset="2"/>
              <a:buNone/>
            </a:pPr>
            <a:r>
              <a:rPr lang="cs-CZ" sz="1600" b="1" smtClean="0">
                <a:cs typeface="Arial" charset="0"/>
              </a:rPr>
              <a:t>Preference politických stran v ČR v období od 8/2004 do 3/2008</a:t>
            </a:r>
            <a:r>
              <a:rPr lang="cs-CZ" sz="2000" smtClean="0">
                <a:cs typeface="Arial" charset="0"/>
              </a:rPr>
              <a:t/>
            </a:r>
            <a:br>
              <a:rPr lang="cs-CZ" sz="2000" smtClean="0">
                <a:cs typeface="Arial" charset="0"/>
              </a:rPr>
            </a:br>
            <a:endParaRPr lang="cs-CZ" sz="2000" smtClean="0">
              <a:cs typeface="Arial" charset="0"/>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Časová řada</a:t>
            </a:r>
            <a:endParaRPr lang="cs-CZ" dirty="0"/>
          </a:p>
        </p:txBody>
      </p:sp>
      <p:sp>
        <p:nvSpPr>
          <p:cNvPr id="33795" name="Zástupný symbol pro obsah 2"/>
          <p:cNvSpPr>
            <a:spLocks noGrp="1"/>
          </p:cNvSpPr>
          <p:nvPr>
            <p:ph idx="1"/>
          </p:nvPr>
        </p:nvSpPr>
        <p:spPr>
          <a:xfrm>
            <a:off x="500063" y="1214438"/>
            <a:ext cx="8535987" cy="5167312"/>
          </a:xfrm>
        </p:spPr>
        <p:txBody>
          <a:bodyPr/>
          <a:lstStyle/>
          <a:p>
            <a:pPr>
              <a:buFont typeface="Wingdings" pitchFamily="2" charset="2"/>
              <a:buNone/>
              <a:defRPr/>
            </a:pPr>
            <a:r>
              <a:rPr lang="cs-CZ" b="1" cap="small" dirty="0" smtClean="0">
                <a:solidFill>
                  <a:srgbClr val="002060"/>
                </a:solidFill>
                <a:effectLst>
                  <a:outerShdw blurRad="38100" dist="38100" dir="2700000" algn="tl">
                    <a:srgbClr val="000000">
                      <a:alpha val="43137"/>
                    </a:srgbClr>
                  </a:outerShdw>
                </a:effectLst>
              </a:rPr>
              <a:t>Jaké fenomény rozpoznáváme</a:t>
            </a:r>
          </a:p>
          <a:p>
            <a:pPr algn="r">
              <a:buFont typeface="Wingdings" pitchFamily="2" charset="2"/>
              <a:buNone/>
              <a:defRPr/>
            </a:pPr>
            <a:r>
              <a:rPr lang="cs-CZ" b="1" cap="small" dirty="0" smtClean="0">
                <a:solidFill>
                  <a:srgbClr val="002060"/>
                </a:solidFill>
                <a:effectLst>
                  <a:outerShdw blurRad="38100" dist="38100" dir="2700000" algn="tl">
                    <a:srgbClr val="000000">
                      <a:alpha val="43137"/>
                    </a:srgbClr>
                  </a:outerShdw>
                </a:effectLst>
              </a:rPr>
              <a:t>v průběhu časové řady?</a:t>
            </a:r>
          </a:p>
          <a:p>
            <a:pPr>
              <a:defRPr/>
            </a:pPr>
            <a:r>
              <a:rPr lang="cs-CZ" b="1" dirty="0" smtClean="0">
                <a:solidFill>
                  <a:srgbClr val="002060"/>
                </a:solidFill>
              </a:rPr>
              <a:t>trend</a:t>
            </a:r>
          </a:p>
          <a:p>
            <a:pPr>
              <a:defRPr/>
            </a:pPr>
            <a:r>
              <a:rPr lang="cs-CZ" b="1" dirty="0" smtClean="0">
                <a:solidFill>
                  <a:srgbClr val="002060"/>
                </a:solidFill>
              </a:rPr>
              <a:t>oscilace</a:t>
            </a:r>
            <a:endParaRPr lang="cs-CZ" dirty="0" smtClean="0"/>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Časová řada</a:t>
            </a:r>
            <a:endParaRPr lang="cs-CZ" dirty="0"/>
          </a:p>
        </p:txBody>
      </p:sp>
      <p:pic>
        <p:nvPicPr>
          <p:cNvPr id="36867" name="Picture 2" descr="http://www.cssd.cz/image.php?id=16790"/>
          <p:cNvPicPr>
            <a:picLocks noChangeAspect="1" noChangeArrowheads="1"/>
          </p:cNvPicPr>
          <p:nvPr/>
        </p:nvPicPr>
        <p:blipFill>
          <a:blip r:embed="rId2" cstate="print"/>
          <a:srcRect/>
          <a:stretch>
            <a:fillRect/>
          </a:stretch>
        </p:blipFill>
        <p:spPr bwMode="auto">
          <a:xfrm>
            <a:off x="714375" y="1643063"/>
            <a:ext cx="7858125" cy="4505325"/>
          </a:xfrm>
          <a:prstGeom prst="rect">
            <a:avLst/>
          </a:prstGeom>
          <a:noFill/>
          <a:ln w="9525">
            <a:noFill/>
            <a:miter lim="800000"/>
            <a:headEnd/>
            <a:tailEnd/>
          </a:ln>
        </p:spPr>
      </p:pic>
      <p:sp>
        <p:nvSpPr>
          <p:cNvPr id="36868" name="Zástupný symbol pro obsah 2"/>
          <p:cNvSpPr>
            <a:spLocks noGrp="1"/>
          </p:cNvSpPr>
          <p:nvPr>
            <p:ph idx="1"/>
          </p:nvPr>
        </p:nvSpPr>
        <p:spPr>
          <a:xfrm>
            <a:off x="500063" y="6215063"/>
            <a:ext cx="8535987" cy="357187"/>
          </a:xfrm>
        </p:spPr>
        <p:txBody>
          <a:bodyPr/>
          <a:lstStyle/>
          <a:p>
            <a:pPr algn="ctr">
              <a:buFont typeface="Wingdings" pitchFamily="2" charset="2"/>
              <a:buNone/>
            </a:pPr>
            <a:r>
              <a:rPr lang="cs-CZ" sz="1600" b="1" smtClean="0">
                <a:cs typeface="Arial" charset="0"/>
              </a:rPr>
              <a:t>Preference politických stran v ČR v období od 8/2004 do 3/2008</a:t>
            </a:r>
            <a:r>
              <a:rPr lang="cs-CZ" sz="2000" smtClean="0">
                <a:cs typeface="Arial" charset="0"/>
              </a:rPr>
              <a:t/>
            </a:r>
            <a:br>
              <a:rPr lang="cs-CZ" sz="2000" smtClean="0">
                <a:cs typeface="Arial" charset="0"/>
              </a:rPr>
            </a:br>
            <a:endParaRPr lang="cs-CZ" sz="2000" smtClean="0">
              <a:cs typeface="Arial" charset="0"/>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Časová řada</a:t>
            </a:r>
            <a:endParaRPr lang="cs-CZ" dirty="0"/>
          </a:p>
        </p:txBody>
      </p:sp>
      <p:sp>
        <p:nvSpPr>
          <p:cNvPr id="35843" name="Zástupný symbol pro obsah 2"/>
          <p:cNvSpPr>
            <a:spLocks noGrp="1"/>
          </p:cNvSpPr>
          <p:nvPr>
            <p:ph idx="1"/>
          </p:nvPr>
        </p:nvSpPr>
        <p:spPr>
          <a:xfrm>
            <a:off x="500063" y="1214438"/>
            <a:ext cx="8535987" cy="5167312"/>
          </a:xfrm>
        </p:spPr>
        <p:txBody>
          <a:bodyPr/>
          <a:lstStyle/>
          <a:p>
            <a:pPr>
              <a:buFont typeface="Wingdings" pitchFamily="2" charset="2"/>
              <a:buNone/>
              <a:defRPr/>
            </a:pPr>
            <a:r>
              <a:rPr lang="cs-CZ" b="1" cap="small" dirty="0" smtClean="0">
                <a:solidFill>
                  <a:srgbClr val="002060"/>
                </a:solidFill>
                <a:effectLst>
                  <a:outerShdw blurRad="38100" dist="38100" dir="2700000" algn="tl">
                    <a:srgbClr val="000000">
                      <a:alpha val="43137"/>
                    </a:srgbClr>
                  </a:outerShdw>
                </a:effectLst>
              </a:rPr>
              <a:t>Jaké fenomény rozpoznáváme</a:t>
            </a:r>
          </a:p>
          <a:p>
            <a:pPr algn="r">
              <a:buFont typeface="Wingdings" pitchFamily="2" charset="2"/>
              <a:buNone/>
              <a:defRPr/>
            </a:pPr>
            <a:r>
              <a:rPr lang="cs-CZ" b="1" cap="small" dirty="0" smtClean="0">
                <a:solidFill>
                  <a:srgbClr val="002060"/>
                </a:solidFill>
                <a:effectLst>
                  <a:outerShdw blurRad="38100" dist="38100" dir="2700000" algn="tl">
                    <a:srgbClr val="000000">
                      <a:alpha val="43137"/>
                    </a:srgbClr>
                  </a:outerShdw>
                </a:effectLst>
              </a:rPr>
              <a:t>v průběhu časové řady?</a:t>
            </a:r>
          </a:p>
          <a:p>
            <a:pPr>
              <a:defRPr/>
            </a:pPr>
            <a:r>
              <a:rPr lang="cs-CZ" b="1" dirty="0" smtClean="0">
                <a:solidFill>
                  <a:srgbClr val="002060"/>
                </a:solidFill>
              </a:rPr>
              <a:t>trend</a:t>
            </a:r>
          </a:p>
          <a:p>
            <a:pPr>
              <a:defRPr/>
            </a:pPr>
            <a:r>
              <a:rPr lang="cs-CZ" b="1" dirty="0" smtClean="0">
                <a:solidFill>
                  <a:srgbClr val="002060"/>
                </a:solidFill>
              </a:rPr>
              <a:t>oscilace</a:t>
            </a:r>
            <a:r>
              <a:rPr lang="cs-CZ" dirty="0" smtClean="0"/>
              <a:t> – </a:t>
            </a:r>
          </a:p>
          <a:p>
            <a:pPr lvl="1">
              <a:defRPr/>
            </a:pPr>
            <a:r>
              <a:rPr lang="cs-CZ" dirty="0" smtClean="0">
                <a:cs typeface="Arial" pitchFamily="34" charset="0"/>
              </a:rPr>
              <a:t>kolik oscilačních složek obsahuje a jaké mají kmitočty?</a:t>
            </a: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Časová řada</a:t>
            </a:r>
            <a:endParaRPr lang="cs-CZ" dirty="0"/>
          </a:p>
        </p:txBody>
      </p:sp>
      <p:sp>
        <p:nvSpPr>
          <p:cNvPr id="36867" name="Zástupný symbol pro obsah 2"/>
          <p:cNvSpPr>
            <a:spLocks noGrp="1"/>
          </p:cNvSpPr>
          <p:nvPr>
            <p:ph idx="1"/>
          </p:nvPr>
        </p:nvSpPr>
        <p:spPr>
          <a:xfrm>
            <a:off x="500063" y="1214438"/>
            <a:ext cx="8535987" cy="5167312"/>
          </a:xfrm>
        </p:spPr>
        <p:txBody>
          <a:bodyPr/>
          <a:lstStyle/>
          <a:p>
            <a:pPr>
              <a:buFont typeface="Wingdings" pitchFamily="2" charset="2"/>
              <a:buNone/>
              <a:defRPr/>
            </a:pPr>
            <a:r>
              <a:rPr lang="cs-CZ" b="1" cap="small" dirty="0" smtClean="0">
                <a:solidFill>
                  <a:srgbClr val="002060"/>
                </a:solidFill>
                <a:effectLst>
                  <a:outerShdw blurRad="38100" dist="38100" dir="2700000" algn="tl">
                    <a:srgbClr val="000000">
                      <a:alpha val="43137"/>
                    </a:srgbClr>
                  </a:outerShdw>
                </a:effectLst>
              </a:rPr>
              <a:t>Jaké fenomény rozpoznáváme</a:t>
            </a:r>
          </a:p>
          <a:p>
            <a:pPr algn="r">
              <a:buFont typeface="Wingdings" pitchFamily="2" charset="2"/>
              <a:buNone/>
              <a:defRPr/>
            </a:pPr>
            <a:r>
              <a:rPr lang="cs-CZ" b="1" cap="small" dirty="0" smtClean="0">
                <a:solidFill>
                  <a:srgbClr val="002060"/>
                </a:solidFill>
                <a:effectLst>
                  <a:outerShdw blurRad="38100" dist="38100" dir="2700000" algn="tl">
                    <a:srgbClr val="000000">
                      <a:alpha val="43137"/>
                    </a:srgbClr>
                  </a:outerShdw>
                </a:effectLst>
              </a:rPr>
              <a:t>v průběhu časové řady?</a:t>
            </a:r>
          </a:p>
          <a:p>
            <a:pPr>
              <a:defRPr/>
            </a:pPr>
            <a:r>
              <a:rPr lang="cs-CZ" b="1" dirty="0" smtClean="0">
                <a:solidFill>
                  <a:srgbClr val="002060"/>
                </a:solidFill>
              </a:rPr>
              <a:t>trend</a:t>
            </a:r>
          </a:p>
          <a:p>
            <a:pPr>
              <a:defRPr/>
            </a:pPr>
            <a:r>
              <a:rPr lang="cs-CZ" b="1" dirty="0" smtClean="0">
                <a:solidFill>
                  <a:srgbClr val="002060"/>
                </a:solidFill>
              </a:rPr>
              <a:t>oscilace</a:t>
            </a:r>
            <a:r>
              <a:rPr lang="cs-CZ" dirty="0" smtClean="0"/>
              <a:t> – </a:t>
            </a:r>
          </a:p>
          <a:p>
            <a:pPr lvl="1">
              <a:defRPr/>
            </a:pPr>
            <a:r>
              <a:rPr lang="cs-CZ" dirty="0" smtClean="0">
                <a:cs typeface="Arial" pitchFamily="34" charset="0"/>
              </a:rPr>
              <a:t>kolik oscilačních složek obsahuje a jaké mají kmitočty?</a:t>
            </a:r>
          </a:p>
          <a:p>
            <a:pPr lvl="1">
              <a:defRPr/>
            </a:pPr>
            <a:r>
              <a:rPr lang="cs-CZ" dirty="0" smtClean="0">
                <a:cs typeface="Arial" pitchFamily="34" charset="0"/>
              </a:rPr>
              <a:t>jak často budeme odebírat vzorky?</a:t>
            </a:r>
          </a:p>
          <a:p>
            <a:pPr lvl="1">
              <a:defRPr/>
            </a:pPr>
            <a:endParaRPr lang="cs-CZ" dirty="0" smtClean="0">
              <a:cs typeface="Arial" pitchFamily="34" charset="0"/>
            </a:endParaRPr>
          </a:p>
          <a:p>
            <a:pPr>
              <a:buFont typeface="Wingdings" pitchFamily="2" charset="2"/>
              <a:buNone/>
              <a:defRPr/>
            </a:pPr>
            <a:endParaRPr lang="cs-CZ" dirty="0" smtClean="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5058" name="Picture 5" descr="spektrum 50"/>
          <p:cNvPicPr>
            <a:picLocks noGrp="1" noChangeAspect="1" noChangeArrowheads="1"/>
          </p:cNvPicPr>
          <p:nvPr>
            <p:ph idx="1"/>
          </p:nvPr>
        </p:nvPicPr>
        <p:blipFill>
          <a:blip r:embed="rId2" cstate="print"/>
          <a:srcRect/>
          <a:stretch>
            <a:fillRect/>
          </a:stretch>
        </p:blipFill>
        <p:spPr>
          <a:xfrm>
            <a:off x="1500188" y="1389063"/>
            <a:ext cx="6000750" cy="5091112"/>
          </a:xfrm>
        </p:spPr>
      </p:pic>
      <p:sp>
        <p:nvSpPr>
          <p:cNvPr id="5" name="Nadpis 1"/>
          <p:cNvSpPr>
            <a:spLocks noGrp="1"/>
          </p:cNvSpPr>
          <p:nvPr>
            <p:ph type="title"/>
          </p:nvPr>
        </p:nvSpPr>
        <p:spPr/>
        <p:txBody>
          <a:bodyPr/>
          <a:lstStyle/>
          <a:p>
            <a:pPr>
              <a:defRPr/>
            </a:pPr>
            <a:r>
              <a:rPr lang="cs-CZ" dirty="0" smtClean="0"/>
              <a:t>oscilace</a:t>
            </a:r>
            <a:endParaRPr lang="cs-CZ" dirty="0"/>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Časová řada</a:t>
            </a:r>
            <a:endParaRPr lang="cs-CZ" dirty="0"/>
          </a:p>
        </p:txBody>
      </p:sp>
      <p:pic>
        <p:nvPicPr>
          <p:cNvPr id="39939" name="Picture 2" descr="http://www.cssd.cz/image.php?id=16790"/>
          <p:cNvPicPr>
            <a:picLocks noChangeAspect="1" noChangeArrowheads="1"/>
          </p:cNvPicPr>
          <p:nvPr/>
        </p:nvPicPr>
        <p:blipFill>
          <a:blip r:embed="rId2" cstate="print"/>
          <a:srcRect/>
          <a:stretch>
            <a:fillRect/>
          </a:stretch>
        </p:blipFill>
        <p:spPr bwMode="auto">
          <a:xfrm>
            <a:off x="714375" y="1643063"/>
            <a:ext cx="7858125" cy="4505325"/>
          </a:xfrm>
          <a:prstGeom prst="rect">
            <a:avLst/>
          </a:prstGeom>
          <a:noFill/>
          <a:ln w="9525">
            <a:noFill/>
            <a:miter lim="800000"/>
            <a:headEnd/>
            <a:tailEnd/>
          </a:ln>
        </p:spPr>
      </p:pic>
      <p:sp>
        <p:nvSpPr>
          <p:cNvPr id="39940" name="Zástupný symbol pro obsah 2"/>
          <p:cNvSpPr>
            <a:spLocks noGrp="1"/>
          </p:cNvSpPr>
          <p:nvPr>
            <p:ph idx="1"/>
          </p:nvPr>
        </p:nvSpPr>
        <p:spPr>
          <a:xfrm>
            <a:off x="500063" y="6215063"/>
            <a:ext cx="8535987" cy="357187"/>
          </a:xfrm>
        </p:spPr>
        <p:txBody>
          <a:bodyPr/>
          <a:lstStyle/>
          <a:p>
            <a:pPr algn="ctr">
              <a:buFont typeface="Wingdings" pitchFamily="2" charset="2"/>
              <a:buNone/>
            </a:pPr>
            <a:r>
              <a:rPr lang="cs-CZ" sz="1600" b="1" smtClean="0">
                <a:cs typeface="Arial" charset="0"/>
              </a:rPr>
              <a:t>Preference politických stran v ČR v období od 8/2004 do 3/2008</a:t>
            </a:r>
            <a:r>
              <a:rPr lang="cs-CZ" sz="2000" smtClean="0">
                <a:cs typeface="Arial" charset="0"/>
              </a:rPr>
              <a:t/>
            </a:r>
            <a:br>
              <a:rPr lang="cs-CZ" sz="2000" smtClean="0">
                <a:cs typeface="Arial" charset="0"/>
              </a:rPr>
            </a:br>
            <a:endParaRPr lang="cs-CZ" sz="2000" smtClean="0">
              <a:cs typeface="Arial" charset="0"/>
            </a:endParaRP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Časová řada</a:t>
            </a:r>
            <a:endParaRPr lang="cs-CZ" dirty="0"/>
          </a:p>
        </p:txBody>
      </p:sp>
      <p:sp>
        <p:nvSpPr>
          <p:cNvPr id="38915" name="Zástupný symbol pro obsah 2"/>
          <p:cNvSpPr>
            <a:spLocks noGrp="1"/>
          </p:cNvSpPr>
          <p:nvPr>
            <p:ph idx="1"/>
          </p:nvPr>
        </p:nvSpPr>
        <p:spPr>
          <a:xfrm>
            <a:off x="500063" y="1214438"/>
            <a:ext cx="8535987" cy="5167312"/>
          </a:xfrm>
        </p:spPr>
        <p:txBody>
          <a:bodyPr/>
          <a:lstStyle/>
          <a:p>
            <a:pPr>
              <a:buFont typeface="Wingdings" pitchFamily="2" charset="2"/>
              <a:buNone/>
              <a:defRPr/>
            </a:pPr>
            <a:r>
              <a:rPr lang="cs-CZ" b="1" cap="small" dirty="0" smtClean="0">
                <a:solidFill>
                  <a:srgbClr val="002060"/>
                </a:solidFill>
                <a:effectLst>
                  <a:outerShdw blurRad="38100" dist="38100" dir="2700000" algn="tl">
                    <a:srgbClr val="000000">
                      <a:alpha val="43137"/>
                    </a:srgbClr>
                  </a:outerShdw>
                </a:effectLst>
              </a:rPr>
              <a:t>Jaké fenomény rozpoznáváme</a:t>
            </a:r>
          </a:p>
          <a:p>
            <a:pPr algn="r">
              <a:buFont typeface="Wingdings" pitchFamily="2" charset="2"/>
              <a:buNone/>
              <a:defRPr/>
            </a:pPr>
            <a:r>
              <a:rPr lang="cs-CZ" b="1" cap="small" dirty="0" smtClean="0">
                <a:solidFill>
                  <a:srgbClr val="002060"/>
                </a:solidFill>
                <a:effectLst>
                  <a:outerShdw blurRad="38100" dist="38100" dir="2700000" algn="tl">
                    <a:srgbClr val="000000">
                      <a:alpha val="43137"/>
                    </a:srgbClr>
                  </a:outerShdw>
                </a:effectLst>
              </a:rPr>
              <a:t>v průběhu časové řady?</a:t>
            </a:r>
          </a:p>
          <a:p>
            <a:pPr>
              <a:defRPr/>
            </a:pPr>
            <a:r>
              <a:rPr lang="cs-CZ" b="1" dirty="0" smtClean="0">
                <a:solidFill>
                  <a:srgbClr val="002060"/>
                </a:solidFill>
              </a:rPr>
              <a:t>trend</a:t>
            </a:r>
          </a:p>
          <a:p>
            <a:pPr>
              <a:defRPr/>
            </a:pPr>
            <a:r>
              <a:rPr lang="cs-CZ" b="1" dirty="0" smtClean="0">
                <a:solidFill>
                  <a:srgbClr val="002060"/>
                </a:solidFill>
              </a:rPr>
              <a:t>oscilace</a:t>
            </a:r>
            <a:r>
              <a:rPr lang="cs-CZ" dirty="0" smtClean="0"/>
              <a:t> – </a:t>
            </a:r>
          </a:p>
          <a:p>
            <a:pPr lvl="1">
              <a:defRPr/>
            </a:pPr>
            <a:r>
              <a:rPr lang="cs-CZ" dirty="0" smtClean="0">
                <a:cs typeface="Arial" pitchFamily="34" charset="0"/>
              </a:rPr>
              <a:t>kolik oscilačních složek obsahuje a jaké mají kmitočty?</a:t>
            </a:r>
          </a:p>
          <a:p>
            <a:pPr lvl="1">
              <a:defRPr/>
            </a:pPr>
            <a:r>
              <a:rPr lang="cs-CZ" dirty="0" smtClean="0">
                <a:cs typeface="Arial" pitchFamily="34" charset="0"/>
              </a:rPr>
              <a:t>jak často budeme odebírat vzorky?</a:t>
            </a:r>
          </a:p>
          <a:p>
            <a:pPr>
              <a:defRPr/>
            </a:pPr>
            <a:r>
              <a:rPr lang="cs-CZ" b="1" dirty="0" smtClean="0">
                <a:solidFill>
                  <a:srgbClr val="002060"/>
                </a:solidFill>
              </a:rPr>
              <a:t>reakce na změnu podmínek</a:t>
            </a:r>
            <a:endParaRPr lang="cs-CZ" dirty="0" smtClean="0"/>
          </a:p>
          <a:p>
            <a:pPr>
              <a:defRPr/>
            </a:pPr>
            <a:endParaRPr lang="cs-CZ" dirty="0" smtClean="0"/>
          </a:p>
          <a:p>
            <a:pPr lvl="1">
              <a:defRPr/>
            </a:pPr>
            <a:endParaRPr lang="cs-CZ" dirty="0" smtClean="0">
              <a:cs typeface="Arial" pitchFamily="34" charset="0"/>
            </a:endParaRPr>
          </a:p>
          <a:p>
            <a:pPr>
              <a:buFont typeface="Wingdings" pitchFamily="2" charset="2"/>
              <a:buNone/>
              <a:defRPr/>
            </a:pPr>
            <a:endParaRPr lang="cs-CZ" dirty="0" smtClean="0"/>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Časová řada</a:t>
            </a:r>
            <a:endParaRPr lang="cs-CZ" dirty="0"/>
          </a:p>
        </p:txBody>
      </p:sp>
      <p:pic>
        <p:nvPicPr>
          <p:cNvPr id="41987" name="Picture 2" descr="http://www.cssd.cz/image.php?id=16790"/>
          <p:cNvPicPr>
            <a:picLocks noChangeAspect="1" noChangeArrowheads="1"/>
          </p:cNvPicPr>
          <p:nvPr/>
        </p:nvPicPr>
        <p:blipFill>
          <a:blip r:embed="rId2" cstate="print"/>
          <a:srcRect/>
          <a:stretch>
            <a:fillRect/>
          </a:stretch>
        </p:blipFill>
        <p:spPr bwMode="auto">
          <a:xfrm>
            <a:off x="714375" y="1643063"/>
            <a:ext cx="7858125" cy="4505325"/>
          </a:xfrm>
          <a:prstGeom prst="rect">
            <a:avLst/>
          </a:prstGeom>
          <a:noFill/>
          <a:ln w="9525">
            <a:noFill/>
            <a:miter lim="800000"/>
            <a:headEnd/>
            <a:tailEnd/>
          </a:ln>
        </p:spPr>
      </p:pic>
      <p:sp>
        <p:nvSpPr>
          <p:cNvPr id="41988" name="Zástupný symbol pro obsah 2"/>
          <p:cNvSpPr>
            <a:spLocks noGrp="1"/>
          </p:cNvSpPr>
          <p:nvPr>
            <p:ph idx="1"/>
          </p:nvPr>
        </p:nvSpPr>
        <p:spPr>
          <a:xfrm>
            <a:off x="500063" y="6215063"/>
            <a:ext cx="8535987" cy="357187"/>
          </a:xfrm>
        </p:spPr>
        <p:txBody>
          <a:bodyPr/>
          <a:lstStyle/>
          <a:p>
            <a:pPr algn="ctr">
              <a:buFont typeface="Wingdings" pitchFamily="2" charset="2"/>
              <a:buNone/>
            </a:pPr>
            <a:r>
              <a:rPr lang="cs-CZ" sz="1600" b="1" smtClean="0">
                <a:cs typeface="Arial" charset="0"/>
              </a:rPr>
              <a:t>Preference politických stran v ČR v období od 8/2004 do 3/2008</a:t>
            </a:r>
            <a:r>
              <a:rPr lang="cs-CZ" sz="2000" smtClean="0">
                <a:cs typeface="Arial" charset="0"/>
              </a:rPr>
              <a:t/>
            </a:r>
            <a:br>
              <a:rPr lang="cs-CZ" sz="2000" smtClean="0">
                <a:cs typeface="Arial" charset="0"/>
              </a:rPr>
            </a:br>
            <a:endParaRPr lang="cs-CZ" sz="2000" smtClean="0">
              <a:cs typeface="Arial" charset="0"/>
            </a:endParaRP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oscilace</a:t>
            </a:r>
            <a:endParaRPr lang="cs-CZ" sz="3200" dirty="0"/>
          </a:p>
        </p:txBody>
      </p:sp>
      <p:pic>
        <p:nvPicPr>
          <p:cNvPr id="44035" name="Picture 2" descr="Časový záznam budicího impulzu"/>
          <p:cNvPicPr>
            <a:picLocks noChangeAspect="1" noChangeArrowheads="1"/>
          </p:cNvPicPr>
          <p:nvPr/>
        </p:nvPicPr>
        <p:blipFill>
          <a:blip r:embed="rId2" cstate="print"/>
          <a:srcRect/>
          <a:stretch>
            <a:fillRect/>
          </a:stretch>
        </p:blipFill>
        <p:spPr bwMode="auto">
          <a:xfrm>
            <a:off x="2286000" y="1571625"/>
            <a:ext cx="4714875" cy="2357438"/>
          </a:xfrm>
          <a:prstGeom prst="rect">
            <a:avLst/>
          </a:prstGeom>
          <a:noFill/>
          <a:ln w="9525">
            <a:noFill/>
            <a:miter lim="800000"/>
            <a:headEnd/>
            <a:tailEnd/>
          </a:ln>
        </p:spPr>
      </p:pic>
      <p:pic>
        <p:nvPicPr>
          <p:cNvPr id="44036" name="Picture 4" descr="Amplitudově-frekvenční spektrum budicího impulzu"/>
          <p:cNvPicPr>
            <a:picLocks noChangeAspect="1" noChangeArrowheads="1"/>
          </p:cNvPicPr>
          <p:nvPr/>
        </p:nvPicPr>
        <p:blipFill>
          <a:blip r:embed="rId3" cstate="print"/>
          <a:srcRect/>
          <a:stretch>
            <a:fillRect/>
          </a:stretch>
        </p:blipFill>
        <p:spPr bwMode="auto">
          <a:xfrm>
            <a:off x="2286000" y="4143375"/>
            <a:ext cx="4714875" cy="2357438"/>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obsah 2"/>
          <p:cNvSpPr>
            <a:spLocks noGrp="1"/>
          </p:cNvSpPr>
          <p:nvPr>
            <p:ph idx="1"/>
          </p:nvPr>
        </p:nvSpPr>
        <p:spPr>
          <a:xfrm>
            <a:off x="500063" y="3286125"/>
            <a:ext cx="8535987" cy="1214438"/>
          </a:xfrm>
        </p:spPr>
        <p:txBody>
          <a:bodyPr/>
          <a:lstStyle/>
          <a:p>
            <a:pPr algn="ctr">
              <a:buFont typeface="Wingdings" pitchFamily="2" charset="2"/>
              <a:buNone/>
            </a:pPr>
            <a:r>
              <a:rPr lang="cs-CZ" smtClean="0">
                <a:cs typeface="Arial" charset="0"/>
              </a:rPr>
              <a:t>reálný objekt</a:t>
            </a:r>
          </a:p>
        </p:txBody>
      </p:sp>
      <p:sp>
        <p:nvSpPr>
          <p:cNvPr id="4" name="Nadpis 1"/>
          <p:cNvSpPr>
            <a:spLocks noGrp="1"/>
          </p:cNvSpPr>
          <p:nvPr>
            <p:ph type="title"/>
          </p:nvPr>
        </p:nvSpPr>
        <p:spPr/>
        <p:txBody>
          <a:bodyPr/>
          <a:lstStyle/>
          <a:p>
            <a:pPr>
              <a:defRPr/>
            </a:pPr>
            <a:r>
              <a:rPr lang="cs-CZ" dirty="0" smtClean="0"/>
              <a:t>ZÁKLADNÍ KONCEPT</a:t>
            </a:r>
            <a:endParaRPr lang="cs-CZ"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Časové řady – co s nimi?</a:t>
            </a:r>
            <a:endParaRPr lang="cs-CZ" dirty="0"/>
          </a:p>
        </p:txBody>
      </p:sp>
      <p:sp>
        <p:nvSpPr>
          <p:cNvPr id="3" name="Zástupný symbol pro obsah 2"/>
          <p:cNvSpPr>
            <a:spLocks noGrp="1"/>
          </p:cNvSpPr>
          <p:nvPr>
            <p:ph idx="1"/>
          </p:nvPr>
        </p:nvSpPr>
        <p:spPr>
          <a:xfrm>
            <a:off x="500063" y="1214438"/>
            <a:ext cx="8535987" cy="5357812"/>
          </a:xfrm>
        </p:spPr>
        <p:txBody>
          <a:bodyPr/>
          <a:lstStyle/>
          <a:p>
            <a:pPr>
              <a:defRPr/>
            </a:pPr>
            <a:r>
              <a:rPr lang="cs-CZ" b="1" dirty="0" smtClean="0">
                <a:solidFill>
                  <a:srgbClr val="002060"/>
                </a:solidFill>
              </a:rPr>
              <a:t>stručný popis jejích vlastností </a:t>
            </a:r>
            <a:r>
              <a:rPr lang="cs-CZ" dirty="0" smtClean="0"/>
              <a:t>(pomocí několika některých souhrnných parametrů (statistik))		</a:t>
            </a:r>
            <a:r>
              <a:rPr lang="cs-CZ" sz="2400" b="1" dirty="0" smtClean="0">
                <a:sym typeface="Symbol"/>
              </a:rPr>
              <a:t></a:t>
            </a:r>
            <a:r>
              <a:rPr lang="cs-CZ" sz="2400" dirty="0" smtClean="0"/>
              <a:t> </a:t>
            </a:r>
          </a:p>
          <a:p>
            <a:pPr>
              <a:spcBef>
                <a:spcPts val="0"/>
              </a:spcBef>
              <a:buFont typeface="Wingdings" pitchFamily="2" charset="2"/>
              <a:buNone/>
              <a:defRPr/>
            </a:pPr>
            <a:r>
              <a:rPr lang="cs-CZ" dirty="0" smtClean="0"/>
              <a:t>	</a:t>
            </a:r>
            <a:r>
              <a:rPr lang="cs-CZ" sz="2000" dirty="0" smtClean="0"/>
              <a:t>k popisu spíše funkce než jednoduchá hodnota, např. klouzavý průměr než střední hodnota;</a:t>
            </a:r>
          </a:p>
          <a:p>
            <a:pPr>
              <a:spcBef>
                <a:spcPts val="0"/>
              </a:spcBef>
              <a:buFont typeface="Wingdings" pitchFamily="2" charset="2"/>
              <a:buNone/>
              <a:defRPr/>
            </a:pPr>
            <a:r>
              <a:rPr lang="cs-CZ" sz="2000" dirty="0" smtClean="0"/>
              <a:t>	složky řady – trend, sezónní změny, pomalé a rychlé změny, nepravidelné oscilace – </a:t>
            </a:r>
            <a:r>
              <a:rPr lang="cs-CZ" sz="2000" b="1" dirty="0" smtClean="0">
                <a:solidFill>
                  <a:srgbClr val="0070C0"/>
                </a:solidFill>
              </a:rPr>
              <a:t>frekvenční analýza</a:t>
            </a:r>
            <a:endParaRPr lang="cs-CZ" b="1" dirty="0" smtClean="0">
              <a:solidFill>
                <a:srgbClr val="0070C0"/>
              </a:solidFill>
            </a:endParaRPr>
          </a:p>
          <a:p>
            <a:r>
              <a:rPr lang="cs-CZ" b="1" dirty="0" smtClean="0">
                <a:solidFill>
                  <a:srgbClr val="002060"/>
                </a:solidFill>
                <a:cs typeface="Arial" charset="0"/>
              </a:rPr>
              <a:t>modelování průběhu</a:t>
            </a:r>
            <a:r>
              <a:rPr lang="cs-CZ" dirty="0" smtClean="0">
                <a:solidFill>
                  <a:srgbClr val="002060"/>
                </a:solidFill>
                <a:cs typeface="Arial" charset="0"/>
              </a:rPr>
              <a:t> </a:t>
            </a:r>
          </a:p>
          <a:p>
            <a:pPr lvl="1"/>
            <a:r>
              <a:rPr lang="cs-CZ" sz="2000" dirty="0" smtClean="0">
                <a:solidFill>
                  <a:schemeClr val="bg2"/>
                </a:solidFill>
              </a:rPr>
              <a:t>pochopení procesů způsobujících vznik dat;</a:t>
            </a:r>
          </a:p>
          <a:p>
            <a:pPr lvl="1"/>
            <a:r>
              <a:rPr lang="cs-CZ" sz="2000" dirty="0" smtClean="0">
                <a:solidFill>
                  <a:schemeClr val="bg2"/>
                </a:solidFill>
              </a:rPr>
              <a:t>pragmatický nástroj pro splnění výše uvedených cílů</a:t>
            </a:r>
          </a:p>
          <a:p>
            <a:pPr lvl="1">
              <a:buNone/>
            </a:pPr>
            <a:r>
              <a:rPr lang="cs-CZ" sz="2000" dirty="0" smtClean="0">
                <a:solidFill>
                  <a:schemeClr val="bg2"/>
                </a:solidFill>
              </a:rPr>
              <a:t>	např. pomocí lineárních systémů – </a:t>
            </a:r>
            <a:r>
              <a:rPr lang="cs-CZ" sz="2000" dirty="0" err="1" smtClean="0">
                <a:solidFill>
                  <a:schemeClr val="bg2"/>
                </a:solidFill>
              </a:rPr>
              <a:t>autoregresivní</a:t>
            </a:r>
            <a:r>
              <a:rPr lang="cs-CZ" sz="2000" dirty="0" smtClean="0">
                <a:solidFill>
                  <a:schemeClr val="bg2"/>
                </a:solidFill>
              </a:rPr>
              <a:t> (AR), integrační (I), s klouzavým průměrem (</a:t>
            </a:r>
            <a:r>
              <a:rPr lang="cs-CZ" sz="2000" dirty="0" err="1" smtClean="0">
                <a:solidFill>
                  <a:schemeClr val="bg2"/>
                </a:solidFill>
              </a:rPr>
              <a:t>moving</a:t>
            </a:r>
            <a:r>
              <a:rPr lang="cs-CZ" sz="2000" dirty="0" smtClean="0">
                <a:solidFill>
                  <a:schemeClr val="bg2"/>
                </a:solidFill>
              </a:rPr>
              <a:t> </a:t>
            </a:r>
            <a:r>
              <a:rPr lang="cs-CZ" sz="2000" dirty="0" err="1" smtClean="0">
                <a:solidFill>
                  <a:schemeClr val="bg2"/>
                </a:solidFill>
              </a:rPr>
              <a:t>average</a:t>
            </a:r>
            <a:r>
              <a:rPr lang="cs-CZ" sz="2000" dirty="0" smtClean="0">
                <a:solidFill>
                  <a:schemeClr val="bg2"/>
                </a:solidFill>
              </a:rPr>
              <a:t> – MA)</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Časové řady – co s nimi?</a:t>
            </a:r>
            <a:endParaRPr lang="cs-CZ" dirty="0"/>
          </a:p>
        </p:txBody>
      </p:sp>
      <p:sp>
        <p:nvSpPr>
          <p:cNvPr id="66563" name="Zástupný symbol pro obsah 2"/>
          <p:cNvSpPr>
            <a:spLocks noGrp="1"/>
          </p:cNvSpPr>
          <p:nvPr>
            <p:ph idx="1"/>
          </p:nvPr>
        </p:nvSpPr>
        <p:spPr>
          <a:xfrm>
            <a:off x="500063" y="1214438"/>
            <a:ext cx="8535987" cy="5167312"/>
          </a:xfrm>
        </p:spPr>
        <p:txBody>
          <a:bodyPr/>
          <a:lstStyle/>
          <a:p>
            <a:pPr>
              <a:defRPr/>
            </a:pPr>
            <a:r>
              <a:rPr lang="cs-CZ" b="1" dirty="0" smtClean="0">
                <a:solidFill>
                  <a:srgbClr val="002060"/>
                </a:solidFill>
              </a:rPr>
              <a:t>predikce budoucích hodnot </a:t>
            </a:r>
            <a:r>
              <a:rPr lang="cs-CZ" sz="2000" dirty="0" smtClean="0"/>
              <a:t>– velká část analytických metod pro časové řady;</a:t>
            </a:r>
          </a:p>
          <a:p>
            <a:pPr>
              <a:spcBef>
                <a:spcPts val="0"/>
              </a:spcBef>
              <a:buNone/>
              <a:defRPr/>
            </a:pPr>
            <a:r>
              <a:rPr lang="cs-CZ" sz="2000" dirty="0" smtClean="0"/>
              <a:t>	(</a:t>
            </a:r>
            <a:r>
              <a:rPr lang="cs-CZ" sz="2000" b="1" dirty="0" smtClean="0"/>
              <a:t>Predikce</a:t>
            </a:r>
            <a:r>
              <a:rPr lang="cs-CZ" sz="2000" dirty="0" smtClean="0"/>
              <a:t> (z </a:t>
            </a:r>
            <a:r>
              <a:rPr lang="cs-CZ" sz="2000" dirty="0" smtClean="0">
                <a:hlinkClick r:id="rId2" action="ppaction://hlinkfile" tooltip="Latina"/>
              </a:rPr>
              <a:t>lat.</a:t>
            </a:r>
            <a:r>
              <a:rPr lang="cs-CZ" sz="2000" dirty="0" smtClean="0"/>
              <a:t> </a:t>
            </a:r>
            <a:r>
              <a:rPr lang="cs-CZ" sz="2000" i="1" dirty="0" err="1" smtClean="0"/>
              <a:t>prae</a:t>
            </a:r>
            <a:r>
              <a:rPr lang="cs-CZ" sz="2000" dirty="0" smtClean="0"/>
              <a:t>-, před, a </a:t>
            </a:r>
            <a:r>
              <a:rPr lang="cs-CZ" sz="2000" i="1" dirty="0" err="1" smtClean="0"/>
              <a:t>dicere</a:t>
            </a:r>
            <a:r>
              <a:rPr lang="cs-CZ" sz="2000" dirty="0" smtClean="0"/>
              <a:t>, říkat) znamená </a:t>
            </a:r>
            <a:r>
              <a:rPr lang="cs-CZ" sz="2000" b="1" dirty="0" smtClean="0"/>
              <a:t>předpověď</a:t>
            </a:r>
            <a:r>
              <a:rPr lang="cs-CZ" sz="2000" dirty="0" smtClean="0"/>
              <a:t> či </a:t>
            </a:r>
            <a:r>
              <a:rPr lang="cs-CZ" sz="2000" dirty="0" smtClean="0">
                <a:hlinkClick r:id="rId3" action="ppaction://hlinkfile" tooltip="Prognóza"/>
              </a:rPr>
              <a:t>prognózu</a:t>
            </a:r>
            <a:r>
              <a:rPr lang="cs-CZ" sz="2000" dirty="0" smtClean="0"/>
              <a:t>, tvrzení o tom, co se stane nebo nestane v </a:t>
            </a:r>
            <a:r>
              <a:rPr lang="cs-CZ" sz="2000" dirty="0" smtClean="0">
                <a:hlinkClick r:id="rId4" action="ppaction://hlinkfile" tooltip="Budoucnost"/>
              </a:rPr>
              <a:t>budoucnosti</a:t>
            </a:r>
            <a:r>
              <a:rPr lang="cs-CZ" sz="2000" dirty="0" smtClean="0"/>
              <a:t>. Na rozdíl od </a:t>
            </a:r>
            <a:r>
              <a:rPr lang="cs-CZ" sz="2000" dirty="0" smtClean="0">
                <a:hlinkClick r:id="rId5" action="ppaction://hlinkfile" tooltip="Věštění"/>
              </a:rPr>
              <a:t>věštění</a:t>
            </a:r>
            <a:r>
              <a:rPr lang="cs-CZ" sz="2000" dirty="0" smtClean="0"/>
              <a:t> nebo hádání se slovo predikce obvykle užívá pro </a:t>
            </a:r>
            <a:r>
              <a:rPr lang="cs-CZ" sz="2000" dirty="0" smtClean="0">
                <a:hlinkClick r:id="rId6" action="ppaction://hlinkfile" tooltip="Odhad"/>
              </a:rPr>
              <a:t>odhady</a:t>
            </a:r>
            <a:r>
              <a:rPr lang="cs-CZ" sz="2000" dirty="0" smtClean="0"/>
              <a:t>, opřené o </a:t>
            </a:r>
            <a:r>
              <a:rPr lang="cs-CZ" sz="2000" dirty="0" smtClean="0">
                <a:hlinkClick r:id="rId7" action="ppaction://hlinkfile" tooltip="Vědec"/>
              </a:rPr>
              <a:t>vědeckou</a:t>
            </a:r>
            <a:r>
              <a:rPr lang="cs-CZ" sz="2000" dirty="0" smtClean="0"/>
              <a:t> </a:t>
            </a:r>
            <a:r>
              <a:rPr lang="cs-CZ" sz="2000" dirty="0" smtClean="0">
                <a:hlinkClick r:id="rId8" action="ppaction://hlinkfile" tooltip="Hypotéza"/>
              </a:rPr>
              <a:t>hypotézu</a:t>
            </a:r>
            <a:r>
              <a:rPr lang="cs-CZ" sz="2000" dirty="0" smtClean="0"/>
              <a:t> nebo </a:t>
            </a:r>
            <a:r>
              <a:rPr lang="cs-CZ" sz="2000" dirty="0" smtClean="0">
                <a:hlinkClick r:id="rId9" action="ppaction://hlinkfile" tooltip="Teorie"/>
              </a:rPr>
              <a:t>teorii</a:t>
            </a:r>
            <a:r>
              <a:rPr lang="cs-CZ" sz="2000" dirty="0" smtClean="0"/>
              <a:t>.  </a:t>
            </a:r>
            <a:r>
              <a:rPr lang="cs-CZ" sz="2000" dirty="0" err="1" smtClean="0">
                <a:solidFill>
                  <a:srgbClr val="C00000"/>
                </a:solidFill>
              </a:rPr>
              <a:t>srvn</a:t>
            </a:r>
            <a:r>
              <a:rPr lang="cs-CZ" sz="2000" dirty="0" smtClean="0">
                <a:solidFill>
                  <a:srgbClr val="C00000"/>
                </a:solidFill>
              </a:rPr>
              <a:t>. </a:t>
            </a:r>
            <a:r>
              <a:rPr lang="cs-CZ" sz="2000" dirty="0" err="1" smtClean="0">
                <a:solidFill>
                  <a:srgbClr val="C00000"/>
                </a:solidFill>
              </a:rPr>
              <a:t>forecasting</a:t>
            </a:r>
            <a:endParaRPr lang="cs-CZ" sz="2000" dirty="0" smtClean="0">
              <a:solidFill>
                <a:srgbClr val="C00000"/>
              </a:solidFill>
            </a:endParaRPr>
          </a:p>
          <a:p>
            <a:pPr>
              <a:spcBef>
                <a:spcPts val="0"/>
              </a:spcBef>
              <a:defRPr/>
            </a:pPr>
            <a:endParaRPr lang="cs-CZ" b="1" dirty="0" smtClean="0">
              <a:solidFill>
                <a:srgbClr val="002060"/>
              </a:solidFill>
              <a:cs typeface="Arial" charset="0"/>
            </a:endParaRPr>
          </a:p>
          <a:p>
            <a:pPr>
              <a:spcBef>
                <a:spcPts val="0"/>
              </a:spcBef>
              <a:defRPr/>
            </a:pPr>
            <a:r>
              <a:rPr lang="cs-CZ" b="1" dirty="0" smtClean="0">
                <a:solidFill>
                  <a:srgbClr val="002060"/>
                </a:solidFill>
                <a:cs typeface="Arial" charset="0"/>
              </a:rPr>
              <a:t>monitorování průběhu a detekce významných změn</a:t>
            </a:r>
            <a:r>
              <a:rPr lang="cs-CZ" sz="2000" dirty="0" smtClean="0">
                <a:solidFill>
                  <a:srgbClr val="002060"/>
                </a:solidFill>
                <a:cs typeface="Arial" charset="0"/>
              </a:rPr>
              <a:t> </a:t>
            </a:r>
            <a:r>
              <a:rPr lang="cs-CZ" sz="2000" dirty="0" smtClean="0">
                <a:solidFill>
                  <a:schemeClr val="bg2"/>
                </a:solidFill>
                <a:cs typeface="Arial" charset="0"/>
              </a:rPr>
              <a:t>- např. sledování funkce ledvin po transplantaci;</a:t>
            </a:r>
          </a:p>
          <a:p>
            <a:pPr lvl="1"/>
            <a:endParaRPr lang="cs-CZ" b="1" dirty="0" smtClean="0">
              <a:solidFill>
                <a:srgbClr val="002060"/>
              </a:solidFill>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Časové řady – základní pojmy </a:t>
            </a:r>
            <a:endParaRPr lang="cs-CZ" dirty="0"/>
          </a:p>
        </p:txBody>
      </p:sp>
      <p:sp>
        <p:nvSpPr>
          <p:cNvPr id="1028" name="Zástupný symbol pro obsah 2"/>
          <p:cNvSpPr>
            <a:spLocks noGrp="1"/>
          </p:cNvSpPr>
          <p:nvPr>
            <p:ph idx="1"/>
          </p:nvPr>
        </p:nvSpPr>
        <p:spPr>
          <a:xfrm>
            <a:off x="500063" y="1214438"/>
            <a:ext cx="8535987" cy="5167312"/>
          </a:xfrm>
        </p:spPr>
        <p:txBody>
          <a:bodyPr/>
          <a:lstStyle/>
          <a:p>
            <a:r>
              <a:rPr lang="cs-CZ" smtClean="0">
                <a:cs typeface="Arial" charset="0"/>
              </a:rPr>
              <a:t>všechny časové řady mají prakticky konečný rozsah, ale pro jejich teoretický popis je obvykle užitečné zabývat se jimi jako s důsledkem </a:t>
            </a:r>
            <a:r>
              <a:rPr lang="cs-CZ" smtClean="0">
                <a:solidFill>
                  <a:srgbClr val="002060"/>
                </a:solidFill>
                <a:cs typeface="Arial" charset="0"/>
              </a:rPr>
              <a:t>nekonečného</a:t>
            </a:r>
            <a:r>
              <a:rPr lang="cs-CZ" smtClean="0">
                <a:cs typeface="Arial" charset="0"/>
              </a:rPr>
              <a:t> procesu</a:t>
            </a:r>
          </a:p>
          <a:p>
            <a:pPr algn="ctr">
              <a:spcBef>
                <a:spcPct val="0"/>
              </a:spcBef>
              <a:buFont typeface="Wingdings" pitchFamily="2" charset="2"/>
              <a:buNone/>
            </a:pPr>
            <a:r>
              <a:rPr lang="cs-CZ" smtClean="0">
                <a:cs typeface="Arial" charset="0"/>
                <a:sym typeface="Symbol" pitchFamily="18" charset="2"/>
              </a:rPr>
              <a:t></a:t>
            </a:r>
          </a:p>
          <a:p>
            <a:pPr>
              <a:spcBef>
                <a:spcPct val="0"/>
              </a:spcBef>
              <a:buFont typeface="Wingdings" pitchFamily="2" charset="2"/>
              <a:buNone/>
            </a:pPr>
            <a:r>
              <a:rPr lang="cs-CZ" smtClean="0">
                <a:cs typeface="Arial" charset="0"/>
                <a:sym typeface="Symbol" pitchFamily="18" charset="2"/>
              </a:rPr>
              <a:t>	nekonečné (náhodné) posloupnosti </a:t>
            </a:r>
            <a:r>
              <a:rPr lang="en-US" smtClean="0">
                <a:cs typeface="Arial" charset="0"/>
                <a:sym typeface="Symbol" pitchFamily="18" charset="2"/>
              </a:rPr>
              <a:t>{Y</a:t>
            </a:r>
            <a:r>
              <a:rPr lang="en-US" baseline="-25000" smtClean="0">
                <a:cs typeface="Arial" charset="0"/>
                <a:sym typeface="Symbol" pitchFamily="18" charset="2"/>
              </a:rPr>
              <a:t>i</a:t>
            </a:r>
            <a:r>
              <a:rPr lang="en-US" smtClean="0">
                <a:cs typeface="Arial" charset="0"/>
                <a:sym typeface="Symbol" pitchFamily="18" charset="2"/>
              </a:rPr>
              <a:t>} nebo </a:t>
            </a:r>
            <a:r>
              <a:rPr lang="cs-CZ" smtClean="0">
                <a:cs typeface="Arial" charset="0"/>
                <a:sym typeface="Symbol" pitchFamily="18" charset="2"/>
              </a:rPr>
              <a:t>(</a:t>
            </a:r>
            <a:r>
              <a:rPr lang="en-US" smtClean="0">
                <a:cs typeface="Arial" charset="0"/>
                <a:sym typeface="Symbol" pitchFamily="18" charset="2"/>
              </a:rPr>
              <a:t>n</a:t>
            </a:r>
            <a:r>
              <a:rPr lang="cs-CZ" smtClean="0">
                <a:cs typeface="Arial" charset="0"/>
                <a:sym typeface="Symbol" pitchFamily="18" charset="2"/>
              </a:rPr>
              <a:t>á</a:t>
            </a:r>
            <a:r>
              <a:rPr lang="en-US" smtClean="0">
                <a:cs typeface="Arial" charset="0"/>
                <a:sym typeface="Symbol" pitchFamily="18" charset="2"/>
              </a:rPr>
              <a:t>hodn</a:t>
            </a:r>
            <a:r>
              <a:rPr lang="cs-CZ" smtClean="0">
                <a:cs typeface="Arial" charset="0"/>
                <a:sym typeface="Symbol" pitchFamily="18" charset="2"/>
              </a:rPr>
              <a:t>é)</a:t>
            </a:r>
            <a:r>
              <a:rPr lang="en-US" smtClean="0">
                <a:cs typeface="Arial" charset="0"/>
                <a:sym typeface="Symbol" pitchFamily="18" charset="2"/>
              </a:rPr>
              <a:t> funkce</a:t>
            </a:r>
            <a:r>
              <a:rPr lang="cs-CZ" smtClean="0">
                <a:cs typeface="Arial" charset="0"/>
                <a:sym typeface="Symbol" pitchFamily="18" charset="2"/>
              </a:rPr>
              <a:t> </a:t>
            </a:r>
            <a:r>
              <a:rPr lang="en-US" smtClean="0">
                <a:cs typeface="Arial" charset="0"/>
                <a:sym typeface="Symbol" pitchFamily="18" charset="2"/>
              </a:rPr>
              <a:t>{Y</a:t>
            </a:r>
            <a:r>
              <a:rPr lang="cs-CZ" smtClean="0">
                <a:cs typeface="Arial" charset="0"/>
                <a:sym typeface="Symbol" pitchFamily="18" charset="2"/>
              </a:rPr>
              <a:t>(t)</a:t>
            </a:r>
            <a:r>
              <a:rPr lang="en-US" smtClean="0">
                <a:cs typeface="Arial" charset="0"/>
                <a:sym typeface="Symbol" pitchFamily="18" charset="2"/>
              </a:rPr>
              <a:t>} </a:t>
            </a:r>
            <a:endParaRPr lang="cs-CZ" smtClean="0">
              <a:cs typeface="Arial" charset="0"/>
              <a:sym typeface="Symbol" pitchFamily="18" charset="2"/>
            </a:endParaRPr>
          </a:p>
          <a:p>
            <a:pPr lvl="1"/>
            <a:r>
              <a:rPr lang="cs-CZ" sz="2000" smtClean="0">
                <a:sym typeface="Symbol" pitchFamily="18" charset="2"/>
              </a:rPr>
              <a:t>z principu diskrétní proces;</a:t>
            </a:r>
          </a:p>
          <a:p>
            <a:pPr lvl="1"/>
            <a:r>
              <a:rPr lang="cs-CZ" sz="2000" smtClean="0"/>
              <a:t>veličina </a:t>
            </a:r>
            <a:r>
              <a:rPr lang="cs-CZ" sz="2000" smtClean="0">
                <a:solidFill>
                  <a:srgbClr val="002060"/>
                </a:solidFill>
              </a:rPr>
              <a:t>navzorkovaná</a:t>
            </a:r>
            <a:r>
              <a:rPr lang="cs-CZ" sz="2000" smtClean="0"/>
              <a:t> v určitých časových okamžicích  - pravidelně; nepravidelně</a:t>
            </a:r>
          </a:p>
          <a:p>
            <a:pPr lvl="1"/>
            <a:r>
              <a:rPr lang="cs-CZ" sz="2000" smtClean="0"/>
              <a:t>akumulace náhodné veličiny v určitém časovém intervalu</a:t>
            </a:r>
          </a:p>
        </p:txBody>
      </p:sp>
      <p:graphicFrame>
        <p:nvGraphicFramePr>
          <p:cNvPr id="1026" name="Object 2"/>
          <p:cNvGraphicFramePr>
            <a:graphicFrameLocks noChangeAspect="1"/>
          </p:cNvGraphicFramePr>
          <p:nvPr/>
        </p:nvGraphicFramePr>
        <p:xfrm>
          <a:off x="3857625" y="5715000"/>
          <a:ext cx="1357313" cy="715963"/>
        </p:xfrm>
        <a:graphic>
          <a:graphicData uri="http://schemas.openxmlformats.org/presentationml/2006/ole">
            <p:oleObj spid="_x0000_s1026" name="Rovnice" r:id="rId3" imgW="914400" imgH="482400" progId="Equation.3">
              <p:embed/>
            </p:oleObj>
          </a:graphicData>
        </a:graphic>
      </p:graphicFrame>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Zástupný symbol pro obsah 2"/>
          <p:cNvSpPr>
            <a:spLocks noGrp="1"/>
          </p:cNvSpPr>
          <p:nvPr>
            <p:ph idx="1"/>
          </p:nvPr>
        </p:nvSpPr>
        <p:spPr>
          <a:xfrm>
            <a:off x="500063" y="1143000"/>
            <a:ext cx="8535987" cy="5500688"/>
          </a:xfrm>
        </p:spPr>
        <p:txBody>
          <a:bodyPr/>
          <a:lstStyle/>
          <a:p>
            <a:r>
              <a:rPr lang="cs-CZ" b="1" dirty="0" smtClean="0">
                <a:solidFill>
                  <a:srgbClr val="0070C0"/>
                </a:solidFill>
                <a:cs typeface="Arial" charset="0"/>
              </a:rPr>
              <a:t>trend</a:t>
            </a:r>
            <a:r>
              <a:rPr lang="cs-CZ" dirty="0" smtClean="0">
                <a:cs typeface="Arial" charset="0"/>
              </a:rPr>
              <a:t> </a:t>
            </a:r>
            <a:r>
              <a:rPr lang="en-US" dirty="0" smtClean="0">
                <a:cs typeface="Arial" charset="0"/>
                <a:sym typeface="Symbol" pitchFamily="18" charset="2"/>
              </a:rPr>
              <a:t>{Y</a:t>
            </a:r>
            <a:r>
              <a:rPr lang="cs-CZ" dirty="0" smtClean="0">
                <a:cs typeface="Arial" charset="0"/>
                <a:sym typeface="Symbol" pitchFamily="18" charset="2"/>
              </a:rPr>
              <a:t>(t)</a:t>
            </a:r>
            <a:r>
              <a:rPr lang="en-US" dirty="0" smtClean="0">
                <a:cs typeface="Arial" charset="0"/>
                <a:sym typeface="Symbol" pitchFamily="18" charset="2"/>
              </a:rPr>
              <a:t>}</a:t>
            </a:r>
            <a:r>
              <a:rPr lang="cs-CZ" dirty="0" smtClean="0">
                <a:cs typeface="Arial" charset="0"/>
                <a:sym typeface="Symbol" pitchFamily="18" charset="2"/>
              </a:rPr>
              <a:t> je (</a:t>
            </a:r>
            <a:r>
              <a:rPr lang="cs-CZ" sz="3200" dirty="0" smtClean="0">
                <a:latin typeface="Arial Narrow" pitchFamily="34" charset="0"/>
                <a:cs typeface="Arial" charset="0"/>
                <a:sym typeface="Symbol" pitchFamily="18" charset="2"/>
              </a:rPr>
              <a:t>nenáhodná, deterministická</a:t>
            </a:r>
            <a:r>
              <a:rPr lang="cs-CZ" dirty="0" smtClean="0">
                <a:cs typeface="Arial" charset="0"/>
                <a:sym typeface="Symbol" pitchFamily="18" charset="2"/>
              </a:rPr>
              <a:t>) funkce </a:t>
            </a:r>
            <a:r>
              <a:rPr lang="cs-CZ" sz="3200" dirty="0" smtClean="0">
                <a:cs typeface="Arial" charset="0"/>
                <a:sym typeface="Symbol" pitchFamily="18" charset="2"/>
              </a:rPr>
              <a:t></a:t>
            </a:r>
            <a:r>
              <a:rPr lang="cs-CZ" dirty="0" smtClean="0">
                <a:cs typeface="Arial" charset="0"/>
                <a:sym typeface="Symbol" pitchFamily="18" charset="2"/>
              </a:rPr>
              <a:t>(t) = E</a:t>
            </a:r>
            <a:r>
              <a:rPr lang="en-US" dirty="0" smtClean="0">
                <a:cs typeface="Arial" charset="0"/>
                <a:sym typeface="Symbol" pitchFamily="18" charset="2"/>
              </a:rPr>
              <a:t>[Y</a:t>
            </a:r>
            <a:r>
              <a:rPr lang="cs-CZ" dirty="0" smtClean="0">
                <a:cs typeface="Arial" charset="0"/>
                <a:sym typeface="Symbol" pitchFamily="18" charset="2"/>
              </a:rPr>
              <a:t>(t)</a:t>
            </a:r>
            <a:r>
              <a:rPr lang="en-US" dirty="0" smtClean="0">
                <a:cs typeface="Arial" charset="0"/>
                <a:sym typeface="Symbol" pitchFamily="18" charset="2"/>
              </a:rPr>
              <a:t>]</a:t>
            </a:r>
            <a:r>
              <a:rPr lang="cs-CZ" dirty="0" smtClean="0">
                <a:cs typeface="Arial" charset="0"/>
                <a:sym typeface="Symbol" pitchFamily="18" charset="2"/>
              </a:rPr>
              <a:t>, kde E</a:t>
            </a:r>
            <a:r>
              <a:rPr lang="en-US" dirty="0" smtClean="0">
                <a:cs typeface="Arial" charset="0"/>
                <a:sym typeface="Symbol" pitchFamily="18" charset="2"/>
              </a:rPr>
              <a:t>[.]</a:t>
            </a:r>
            <a:r>
              <a:rPr lang="cs-CZ" dirty="0" smtClean="0">
                <a:cs typeface="Arial" charset="0"/>
                <a:sym typeface="Symbol" pitchFamily="18" charset="2"/>
              </a:rPr>
              <a:t> označuje očekávanou, resp. střední hodnotu;</a:t>
            </a:r>
          </a:p>
          <a:p>
            <a:r>
              <a:rPr lang="cs-CZ" b="1" dirty="0" smtClean="0">
                <a:solidFill>
                  <a:srgbClr val="0070C0"/>
                </a:solidFill>
                <a:cs typeface="Arial" charset="0"/>
                <a:sym typeface="Symbol" pitchFamily="18" charset="2"/>
              </a:rPr>
              <a:t>vzájemná závislost </a:t>
            </a:r>
            <a:r>
              <a:rPr lang="cs-CZ" dirty="0" smtClean="0">
                <a:cs typeface="Arial" charset="0"/>
                <a:sym typeface="Symbol" pitchFamily="18" charset="2"/>
              </a:rPr>
              <a:t>odráží skutečnost, že dvě náhodné proměnné </a:t>
            </a:r>
            <a:r>
              <a:rPr lang="en-US" dirty="0" smtClean="0">
                <a:cs typeface="Arial" charset="0"/>
                <a:sym typeface="Symbol" pitchFamily="18" charset="2"/>
              </a:rPr>
              <a:t>Y</a:t>
            </a:r>
            <a:r>
              <a:rPr lang="cs-CZ" dirty="0" smtClean="0">
                <a:cs typeface="Arial" charset="0"/>
                <a:sym typeface="Symbol" pitchFamily="18" charset="2"/>
              </a:rPr>
              <a:t>(t) a </a:t>
            </a:r>
            <a:r>
              <a:rPr lang="en-US" dirty="0" smtClean="0">
                <a:cs typeface="Arial" charset="0"/>
                <a:sym typeface="Symbol" pitchFamily="18" charset="2"/>
              </a:rPr>
              <a:t>Y</a:t>
            </a:r>
            <a:r>
              <a:rPr lang="cs-CZ" dirty="0" smtClean="0">
                <a:cs typeface="Arial" charset="0"/>
                <a:sym typeface="Symbol" pitchFamily="18" charset="2"/>
              </a:rPr>
              <a:t>(s) jsou statisticky závislé, při nejmenší pro některé hodnoty (s,t) pro s ≠ t</a:t>
            </a:r>
          </a:p>
          <a:p>
            <a:pPr>
              <a:buFont typeface="Wingdings" pitchFamily="2" charset="2"/>
              <a:buNone/>
            </a:pPr>
            <a:r>
              <a:rPr lang="cs-CZ" dirty="0" smtClean="0">
                <a:cs typeface="Arial" charset="0"/>
                <a:sym typeface="Symbol" pitchFamily="18" charset="2"/>
              </a:rPr>
              <a:t>	</a:t>
            </a:r>
            <a:r>
              <a:rPr lang="cs-CZ" sz="2000" dirty="0" smtClean="0">
                <a:cs typeface="Arial" charset="0"/>
                <a:sym typeface="Symbol" pitchFamily="18" charset="2"/>
              </a:rPr>
              <a:t>(korelační funkce, </a:t>
            </a:r>
            <a:r>
              <a:rPr lang="cs-CZ" sz="2000" dirty="0" err="1" smtClean="0">
                <a:cs typeface="Arial" charset="0"/>
                <a:sym typeface="Symbol" pitchFamily="18" charset="2"/>
              </a:rPr>
              <a:t>kovarianční</a:t>
            </a:r>
            <a:r>
              <a:rPr lang="cs-CZ" sz="2000" dirty="0" smtClean="0">
                <a:cs typeface="Arial" charset="0"/>
                <a:sym typeface="Symbol" pitchFamily="18" charset="2"/>
              </a:rPr>
              <a:t> funkce, </a:t>
            </a:r>
            <a:r>
              <a:rPr lang="cs-CZ" sz="2000" dirty="0" err="1" smtClean="0">
                <a:cs typeface="Arial" charset="0"/>
                <a:sym typeface="Symbol" pitchFamily="18" charset="2"/>
              </a:rPr>
              <a:t>autokorelační</a:t>
            </a:r>
            <a:r>
              <a:rPr lang="cs-CZ" sz="2000" dirty="0" smtClean="0">
                <a:cs typeface="Arial" charset="0"/>
                <a:sym typeface="Symbol" pitchFamily="18" charset="2"/>
              </a:rPr>
              <a:t> funkce, </a:t>
            </a:r>
            <a:r>
              <a:rPr lang="cs-CZ" sz="2000" dirty="0" err="1" smtClean="0">
                <a:cs typeface="Arial" charset="0"/>
                <a:sym typeface="Symbol" pitchFamily="18" charset="2"/>
              </a:rPr>
              <a:t>autokovarianční</a:t>
            </a:r>
            <a:r>
              <a:rPr lang="cs-CZ" sz="2000" dirty="0" smtClean="0">
                <a:cs typeface="Arial" charset="0"/>
                <a:sym typeface="Symbol" pitchFamily="18" charset="2"/>
              </a:rPr>
              <a:t> funkce)</a:t>
            </a:r>
            <a:endParaRPr lang="cs-CZ" dirty="0" smtClean="0">
              <a:cs typeface="Arial" charset="0"/>
              <a:sym typeface="Symbol" pitchFamily="18" charset="2"/>
            </a:endParaRPr>
          </a:p>
          <a:p>
            <a:r>
              <a:rPr lang="cs-CZ" b="1" dirty="0" err="1" smtClean="0">
                <a:solidFill>
                  <a:srgbClr val="0070C0"/>
                </a:solidFill>
                <a:cs typeface="Arial" charset="0"/>
              </a:rPr>
              <a:t>stacionarita</a:t>
            </a:r>
            <a:r>
              <a:rPr lang="cs-CZ" dirty="0" smtClean="0">
                <a:cs typeface="Arial" charset="0"/>
              </a:rPr>
              <a:t> – pravděpodobnostní struktura </a:t>
            </a:r>
            <a:r>
              <a:rPr lang="en-US" dirty="0" smtClean="0">
                <a:cs typeface="Arial" charset="0"/>
                <a:sym typeface="Symbol" pitchFamily="18" charset="2"/>
              </a:rPr>
              <a:t>{Y</a:t>
            </a:r>
            <a:r>
              <a:rPr lang="cs-CZ" dirty="0" smtClean="0">
                <a:cs typeface="Arial" charset="0"/>
                <a:sym typeface="Symbol" pitchFamily="18" charset="2"/>
              </a:rPr>
              <a:t>(t)</a:t>
            </a:r>
            <a:r>
              <a:rPr lang="en-US" dirty="0" smtClean="0">
                <a:cs typeface="Arial" charset="0"/>
                <a:sym typeface="Symbol" pitchFamily="18" charset="2"/>
              </a:rPr>
              <a:t>}</a:t>
            </a:r>
            <a:r>
              <a:rPr lang="cs-CZ" dirty="0" smtClean="0">
                <a:cs typeface="Arial" charset="0"/>
                <a:sym typeface="Symbol" pitchFamily="18" charset="2"/>
              </a:rPr>
              <a:t> nezávisí na počátku časové osy – bílý šum; </a:t>
            </a:r>
            <a:r>
              <a:rPr lang="cs-CZ" dirty="0" smtClean="0">
                <a:solidFill>
                  <a:srgbClr val="0070C0"/>
                </a:solidFill>
                <a:cs typeface="Arial" charset="0"/>
                <a:sym typeface="Symbol" pitchFamily="18" charset="2"/>
              </a:rPr>
              <a:t>ergodicita</a:t>
            </a:r>
            <a:endParaRPr lang="cs-CZ" dirty="0" smtClean="0">
              <a:solidFill>
                <a:srgbClr val="0070C0"/>
              </a:solidFill>
              <a:cs typeface="Arial" charset="0"/>
            </a:endParaRPr>
          </a:p>
        </p:txBody>
      </p:sp>
      <p:sp>
        <p:nvSpPr>
          <p:cNvPr id="5" name="Nadpis 1"/>
          <p:cNvSpPr>
            <a:spLocks noGrp="1"/>
          </p:cNvSpPr>
          <p:nvPr>
            <p:ph type="title"/>
          </p:nvPr>
        </p:nvSpPr>
        <p:spPr>
          <a:xfrm>
            <a:off x="506413" y="61913"/>
            <a:ext cx="8494712" cy="938212"/>
          </a:xfrm>
        </p:spPr>
        <p:txBody>
          <a:bodyPr/>
          <a:lstStyle/>
          <a:p>
            <a:pPr>
              <a:defRPr/>
            </a:pPr>
            <a:r>
              <a:rPr lang="cs-CZ" dirty="0" smtClean="0"/>
              <a:t>Časové řady – základní pojmy </a:t>
            </a:r>
            <a:endParaRPr lang="cs-CZ"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Shrnutí na závěr</a:t>
            </a:r>
            <a:endParaRPr lang="cs-CZ" dirty="0"/>
          </a:p>
        </p:txBody>
      </p:sp>
      <p:sp>
        <p:nvSpPr>
          <p:cNvPr id="3" name="Zástupný symbol pro obsah 2"/>
          <p:cNvSpPr>
            <a:spLocks noGrp="1"/>
          </p:cNvSpPr>
          <p:nvPr>
            <p:ph idx="1"/>
          </p:nvPr>
        </p:nvSpPr>
        <p:spPr/>
        <p:txBody>
          <a:bodyPr/>
          <a:lstStyle/>
          <a:p>
            <a:r>
              <a:rPr lang="cs-CZ" dirty="0" smtClean="0"/>
              <a:t>Co je to signál? </a:t>
            </a:r>
          </a:p>
          <a:p>
            <a:r>
              <a:rPr lang="cs-CZ" dirty="0" smtClean="0"/>
              <a:t>Jak tento pojem souvisí s pojmem informace, funkce, časová řada (posloupnost)?</a:t>
            </a:r>
          </a:p>
          <a:p>
            <a:r>
              <a:rPr lang="cs-CZ" dirty="0" smtClean="0"/>
              <a:t>Co je to rušení, šum, variabilita. Jak vzniká?</a:t>
            </a:r>
          </a:p>
          <a:p>
            <a:r>
              <a:rPr lang="cs-CZ" dirty="0" smtClean="0"/>
              <a:t>Trend, oscilační složky, odezva na specifické buzení</a:t>
            </a:r>
          </a:p>
          <a:p>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obsah 2"/>
          <p:cNvSpPr>
            <a:spLocks noGrp="1"/>
          </p:cNvSpPr>
          <p:nvPr>
            <p:ph idx="1"/>
          </p:nvPr>
        </p:nvSpPr>
        <p:spPr>
          <a:xfrm>
            <a:off x="500063" y="3286125"/>
            <a:ext cx="8535987" cy="1214438"/>
          </a:xfrm>
        </p:spPr>
        <p:txBody>
          <a:bodyPr/>
          <a:lstStyle/>
          <a:p>
            <a:pPr algn="ctr">
              <a:buFont typeface="Wingdings" pitchFamily="2" charset="2"/>
              <a:buNone/>
            </a:pPr>
            <a:r>
              <a:rPr lang="cs-CZ" smtClean="0">
                <a:cs typeface="Arial" charset="0"/>
              </a:rPr>
              <a:t>reálný objekt</a:t>
            </a:r>
          </a:p>
          <a:p>
            <a:pPr algn="ctr">
              <a:buFont typeface="Wingdings" pitchFamily="2" charset="2"/>
              <a:buNone/>
            </a:pPr>
            <a:r>
              <a:rPr lang="cs-CZ" smtClean="0">
                <a:cs typeface="Arial" charset="0"/>
              </a:rPr>
              <a:t>(zdroj informace)</a:t>
            </a:r>
          </a:p>
        </p:txBody>
      </p:sp>
      <p:sp>
        <p:nvSpPr>
          <p:cNvPr id="4" name="Nadpis 1"/>
          <p:cNvSpPr>
            <a:spLocks noGrp="1"/>
          </p:cNvSpPr>
          <p:nvPr>
            <p:ph type="title"/>
          </p:nvPr>
        </p:nvSpPr>
        <p:spPr/>
        <p:txBody>
          <a:bodyPr/>
          <a:lstStyle/>
          <a:p>
            <a:pPr>
              <a:defRPr/>
            </a:pPr>
            <a:r>
              <a:rPr lang="cs-CZ" dirty="0" smtClean="0"/>
              <a:t>ZÁKLADNÍ KONCEPT</a:t>
            </a:r>
            <a:endParaRPr lang="cs-CZ"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obsah 2"/>
          <p:cNvSpPr>
            <a:spLocks noGrp="1"/>
          </p:cNvSpPr>
          <p:nvPr>
            <p:ph idx="1"/>
          </p:nvPr>
        </p:nvSpPr>
        <p:spPr>
          <a:xfrm>
            <a:off x="500063" y="3286125"/>
            <a:ext cx="8535987" cy="1214438"/>
          </a:xfrm>
        </p:spPr>
        <p:txBody>
          <a:bodyPr/>
          <a:lstStyle/>
          <a:p>
            <a:pPr algn="ctr">
              <a:buFont typeface="Wingdings" pitchFamily="2" charset="2"/>
              <a:buNone/>
            </a:pPr>
            <a:r>
              <a:rPr lang="cs-CZ" smtClean="0">
                <a:cs typeface="Arial" charset="0"/>
              </a:rPr>
              <a:t>reálný objekt</a:t>
            </a:r>
          </a:p>
          <a:p>
            <a:pPr algn="ctr">
              <a:buFont typeface="Wingdings" pitchFamily="2" charset="2"/>
              <a:buNone/>
            </a:pPr>
            <a:r>
              <a:rPr lang="cs-CZ" smtClean="0">
                <a:cs typeface="Arial" charset="0"/>
              </a:rPr>
              <a:t>(zdroj informace)</a:t>
            </a:r>
          </a:p>
        </p:txBody>
      </p:sp>
      <p:sp>
        <p:nvSpPr>
          <p:cNvPr id="4" name="Nadpis 1"/>
          <p:cNvSpPr>
            <a:spLocks noGrp="1"/>
          </p:cNvSpPr>
          <p:nvPr>
            <p:ph type="title"/>
          </p:nvPr>
        </p:nvSpPr>
        <p:spPr/>
        <p:txBody>
          <a:bodyPr/>
          <a:lstStyle/>
          <a:p>
            <a:pPr>
              <a:defRPr/>
            </a:pPr>
            <a:r>
              <a:rPr lang="cs-CZ" dirty="0" smtClean="0"/>
              <a:t>ZÁKLADNÍ KONCEPT</a:t>
            </a:r>
            <a:endParaRPr lang="cs-CZ" dirty="0"/>
          </a:p>
        </p:txBody>
      </p:sp>
      <p:pic>
        <p:nvPicPr>
          <p:cNvPr id="14340" name="Obrázek 5" descr="willis.jpg"/>
          <p:cNvPicPr>
            <a:picLocks noChangeAspect="1"/>
          </p:cNvPicPr>
          <p:nvPr/>
        </p:nvPicPr>
        <p:blipFill>
          <a:blip r:embed="rId2" cstate="print"/>
          <a:srcRect/>
          <a:stretch>
            <a:fillRect/>
          </a:stretch>
        </p:blipFill>
        <p:spPr bwMode="auto">
          <a:xfrm>
            <a:off x="1071563" y="1857375"/>
            <a:ext cx="1395412" cy="185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Obrázek 7" descr="vcely.jpg"/>
          <p:cNvPicPr>
            <a:picLocks noChangeAspect="1"/>
          </p:cNvPicPr>
          <p:nvPr/>
        </p:nvPicPr>
        <p:blipFill>
          <a:blip r:embed="rId2" cstate="print"/>
          <a:srcRect/>
          <a:stretch>
            <a:fillRect/>
          </a:stretch>
        </p:blipFill>
        <p:spPr bwMode="auto">
          <a:xfrm>
            <a:off x="2214563" y="1643063"/>
            <a:ext cx="2162175" cy="1571625"/>
          </a:xfrm>
          <a:prstGeom prst="rect">
            <a:avLst/>
          </a:prstGeom>
          <a:noFill/>
          <a:ln w="9525">
            <a:noFill/>
            <a:miter lim="800000"/>
            <a:headEnd/>
            <a:tailEnd/>
          </a:ln>
        </p:spPr>
      </p:pic>
      <p:sp>
        <p:nvSpPr>
          <p:cNvPr id="15363" name="Zástupný symbol pro obsah 2"/>
          <p:cNvSpPr>
            <a:spLocks noGrp="1"/>
          </p:cNvSpPr>
          <p:nvPr>
            <p:ph idx="1"/>
          </p:nvPr>
        </p:nvSpPr>
        <p:spPr>
          <a:xfrm>
            <a:off x="500063" y="3286125"/>
            <a:ext cx="8535987" cy="1214438"/>
          </a:xfrm>
        </p:spPr>
        <p:txBody>
          <a:bodyPr/>
          <a:lstStyle/>
          <a:p>
            <a:pPr algn="ctr">
              <a:buFont typeface="Wingdings" pitchFamily="2" charset="2"/>
              <a:buNone/>
            </a:pPr>
            <a:r>
              <a:rPr lang="cs-CZ" smtClean="0">
                <a:cs typeface="Arial" charset="0"/>
              </a:rPr>
              <a:t>reálný objekt</a:t>
            </a:r>
          </a:p>
          <a:p>
            <a:pPr algn="ctr">
              <a:buFont typeface="Wingdings" pitchFamily="2" charset="2"/>
              <a:buNone/>
            </a:pPr>
            <a:r>
              <a:rPr lang="cs-CZ" smtClean="0">
                <a:cs typeface="Arial" charset="0"/>
              </a:rPr>
              <a:t>(zdroj informace)</a:t>
            </a:r>
          </a:p>
        </p:txBody>
      </p:sp>
      <p:sp>
        <p:nvSpPr>
          <p:cNvPr id="4" name="Nadpis 1"/>
          <p:cNvSpPr>
            <a:spLocks noGrp="1"/>
          </p:cNvSpPr>
          <p:nvPr>
            <p:ph type="title"/>
          </p:nvPr>
        </p:nvSpPr>
        <p:spPr/>
        <p:txBody>
          <a:bodyPr/>
          <a:lstStyle/>
          <a:p>
            <a:pPr>
              <a:defRPr/>
            </a:pPr>
            <a:r>
              <a:rPr lang="cs-CZ" dirty="0" smtClean="0"/>
              <a:t>ZÁKLADNÍ KONCEPT</a:t>
            </a:r>
            <a:endParaRPr lang="cs-CZ" dirty="0"/>
          </a:p>
        </p:txBody>
      </p:sp>
      <p:pic>
        <p:nvPicPr>
          <p:cNvPr id="15365" name="Obrázek 5" descr="willis.jpg"/>
          <p:cNvPicPr>
            <a:picLocks noChangeAspect="1"/>
          </p:cNvPicPr>
          <p:nvPr/>
        </p:nvPicPr>
        <p:blipFill>
          <a:blip r:embed="rId3" cstate="print"/>
          <a:srcRect/>
          <a:stretch>
            <a:fillRect/>
          </a:stretch>
        </p:blipFill>
        <p:spPr bwMode="auto">
          <a:xfrm>
            <a:off x="1071563" y="1857375"/>
            <a:ext cx="1395412" cy="185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Obrázek 8" descr="KOJENEC.jpg"/>
          <p:cNvPicPr>
            <a:picLocks noChangeAspect="1"/>
          </p:cNvPicPr>
          <p:nvPr/>
        </p:nvPicPr>
        <p:blipFill>
          <a:blip r:embed="rId2" cstate="print"/>
          <a:srcRect/>
          <a:stretch>
            <a:fillRect/>
          </a:stretch>
        </p:blipFill>
        <p:spPr bwMode="auto">
          <a:xfrm>
            <a:off x="5786438" y="1785938"/>
            <a:ext cx="1905000" cy="1428750"/>
          </a:xfrm>
          <a:prstGeom prst="rect">
            <a:avLst/>
          </a:prstGeom>
          <a:noFill/>
          <a:ln w="9525">
            <a:noFill/>
            <a:miter lim="800000"/>
            <a:headEnd/>
            <a:tailEnd/>
          </a:ln>
        </p:spPr>
      </p:pic>
      <p:pic>
        <p:nvPicPr>
          <p:cNvPr id="16387" name="Obrázek 7" descr="vcely.jpg"/>
          <p:cNvPicPr>
            <a:picLocks noChangeAspect="1"/>
          </p:cNvPicPr>
          <p:nvPr/>
        </p:nvPicPr>
        <p:blipFill>
          <a:blip r:embed="rId3" cstate="print"/>
          <a:srcRect/>
          <a:stretch>
            <a:fillRect/>
          </a:stretch>
        </p:blipFill>
        <p:spPr bwMode="auto">
          <a:xfrm>
            <a:off x="2214563" y="1643063"/>
            <a:ext cx="2162175" cy="1571625"/>
          </a:xfrm>
          <a:prstGeom prst="rect">
            <a:avLst/>
          </a:prstGeom>
          <a:noFill/>
          <a:ln w="9525">
            <a:noFill/>
            <a:miter lim="800000"/>
            <a:headEnd/>
            <a:tailEnd/>
          </a:ln>
        </p:spPr>
      </p:pic>
      <p:sp>
        <p:nvSpPr>
          <p:cNvPr id="16388" name="Zástupný symbol pro obsah 2"/>
          <p:cNvSpPr>
            <a:spLocks noGrp="1"/>
          </p:cNvSpPr>
          <p:nvPr>
            <p:ph idx="1"/>
          </p:nvPr>
        </p:nvSpPr>
        <p:spPr>
          <a:xfrm>
            <a:off x="500063" y="3286125"/>
            <a:ext cx="8535987" cy="1214438"/>
          </a:xfrm>
        </p:spPr>
        <p:txBody>
          <a:bodyPr/>
          <a:lstStyle/>
          <a:p>
            <a:pPr algn="ctr">
              <a:buFont typeface="Wingdings" pitchFamily="2" charset="2"/>
              <a:buNone/>
            </a:pPr>
            <a:r>
              <a:rPr lang="cs-CZ" smtClean="0">
                <a:cs typeface="Arial" charset="0"/>
              </a:rPr>
              <a:t>reálný objekt</a:t>
            </a:r>
          </a:p>
          <a:p>
            <a:pPr algn="ctr">
              <a:buFont typeface="Wingdings" pitchFamily="2" charset="2"/>
              <a:buNone/>
            </a:pPr>
            <a:r>
              <a:rPr lang="cs-CZ" smtClean="0">
                <a:cs typeface="Arial" charset="0"/>
              </a:rPr>
              <a:t>(zdroj informace)</a:t>
            </a:r>
          </a:p>
        </p:txBody>
      </p:sp>
      <p:sp>
        <p:nvSpPr>
          <p:cNvPr id="4" name="Nadpis 1"/>
          <p:cNvSpPr>
            <a:spLocks noGrp="1"/>
          </p:cNvSpPr>
          <p:nvPr>
            <p:ph type="title"/>
          </p:nvPr>
        </p:nvSpPr>
        <p:spPr/>
        <p:txBody>
          <a:bodyPr/>
          <a:lstStyle/>
          <a:p>
            <a:pPr>
              <a:defRPr/>
            </a:pPr>
            <a:r>
              <a:rPr lang="cs-CZ" dirty="0" smtClean="0"/>
              <a:t>ZÁKLADNÍ KONCEPT</a:t>
            </a:r>
            <a:endParaRPr lang="cs-CZ" dirty="0"/>
          </a:p>
        </p:txBody>
      </p:sp>
      <p:pic>
        <p:nvPicPr>
          <p:cNvPr id="16390" name="Obrázek 5" descr="willis.jpg"/>
          <p:cNvPicPr>
            <a:picLocks noChangeAspect="1"/>
          </p:cNvPicPr>
          <p:nvPr/>
        </p:nvPicPr>
        <p:blipFill>
          <a:blip r:embed="rId4" cstate="print"/>
          <a:srcRect/>
          <a:stretch>
            <a:fillRect/>
          </a:stretch>
        </p:blipFill>
        <p:spPr bwMode="auto">
          <a:xfrm>
            <a:off x="1071563" y="1857375"/>
            <a:ext cx="1395412" cy="1857375"/>
          </a:xfrm>
          <a:prstGeom prst="rect">
            <a:avLst/>
          </a:prstGeom>
          <a:noFill/>
          <a:ln w="9525">
            <a:noFill/>
            <a:miter lim="800000"/>
            <a:headEnd/>
            <a:tailEnd/>
          </a:ln>
        </p:spPr>
      </p:pic>
      <p:pic>
        <p:nvPicPr>
          <p:cNvPr id="16391" name="Obrázek 6" descr="SKLIPKAN.jpg"/>
          <p:cNvPicPr>
            <a:picLocks noChangeAspect="1"/>
          </p:cNvPicPr>
          <p:nvPr/>
        </p:nvPicPr>
        <p:blipFill>
          <a:blip r:embed="rId5" cstate="print"/>
          <a:srcRect/>
          <a:stretch>
            <a:fillRect/>
          </a:stretch>
        </p:blipFill>
        <p:spPr bwMode="auto">
          <a:xfrm>
            <a:off x="3786188" y="1357313"/>
            <a:ext cx="2211387" cy="1571625"/>
          </a:xfrm>
          <a:prstGeom prst="rect">
            <a:avLst/>
          </a:prstGeom>
          <a:noFill/>
          <a:ln w="9525">
            <a:noFill/>
            <a:miter lim="800000"/>
            <a:headEnd/>
            <a:tailEnd/>
          </a:ln>
        </p:spPr>
      </p:pic>
      <p:pic>
        <p:nvPicPr>
          <p:cNvPr id="16392" name="Obrázek 9" descr="dusek.jpg"/>
          <p:cNvPicPr>
            <a:picLocks noChangeAspect="1"/>
          </p:cNvPicPr>
          <p:nvPr/>
        </p:nvPicPr>
        <p:blipFill>
          <a:blip r:embed="rId6" cstate="print"/>
          <a:srcRect/>
          <a:stretch>
            <a:fillRect/>
          </a:stretch>
        </p:blipFill>
        <p:spPr bwMode="auto">
          <a:xfrm>
            <a:off x="7500938" y="2286000"/>
            <a:ext cx="1408112" cy="1711325"/>
          </a:xfrm>
          <a:prstGeom prst="rect">
            <a:avLst/>
          </a:prstGeom>
          <a:noFill/>
          <a:ln w="9525">
            <a:noFill/>
            <a:miter lim="800000"/>
            <a:headEnd/>
            <a:tailEnd/>
          </a:ln>
        </p:spPr>
      </p:pic>
      <p:pic>
        <p:nvPicPr>
          <p:cNvPr id="16393" name="Obrázek 10" descr="kulturista.jpg"/>
          <p:cNvPicPr>
            <a:picLocks noChangeAspect="1"/>
          </p:cNvPicPr>
          <p:nvPr/>
        </p:nvPicPr>
        <p:blipFill>
          <a:blip r:embed="rId7" cstate="print"/>
          <a:srcRect/>
          <a:stretch>
            <a:fillRect/>
          </a:stretch>
        </p:blipFill>
        <p:spPr bwMode="auto">
          <a:xfrm>
            <a:off x="7000875" y="3857625"/>
            <a:ext cx="1943100"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Obrázek 8" descr="KOJENEC.jpg"/>
          <p:cNvPicPr>
            <a:picLocks noChangeAspect="1"/>
          </p:cNvPicPr>
          <p:nvPr/>
        </p:nvPicPr>
        <p:blipFill>
          <a:blip r:embed="rId2" cstate="print"/>
          <a:srcRect/>
          <a:stretch>
            <a:fillRect/>
          </a:stretch>
        </p:blipFill>
        <p:spPr bwMode="auto">
          <a:xfrm>
            <a:off x="5786438" y="1785938"/>
            <a:ext cx="1905000" cy="1428750"/>
          </a:xfrm>
          <a:prstGeom prst="rect">
            <a:avLst/>
          </a:prstGeom>
          <a:noFill/>
          <a:ln w="9525">
            <a:noFill/>
            <a:miter lim="800000"/>
            <a:headEnd/>
            <a:tailEnd/>
          </a:ln>
        </p:spPr>
      </p:pic>
      <p:pic>
        <p:nvPicPr>
          <p:cNvPr id="17411" name="Obrázek 7" descr="vcely.jpg"/>
          <p:cNvPicPr>
            <a:picLocks noChangeAspect="1"/>
          </p:cNvPicPr>
          <p:nvPr/>
        </p:nvPicPr>
        <p:blipFill>
          <a:blip r:embed="rId3" cstate="print"/>
          <a:srcRect/>
          <a:stretch>
            <a:fillRect/>
          </a:stretch>
        </p:blipFill>
        <p:spPr bwMode="auto">
          <a:xfrm>
            <a:off x="2214563" y="1643063"/>
            <a:ext cx="2162175" cy="1571625"/>
          </a:xfrm>
          <a:prstGeom prst="rect">
            <a:avLst/>
          </a:prstGeom>
          <a:noFill/>
          <a:ln w="9525">
            <a:noFill/>
            <a:miter lim="800000"/>
            <a:headEnd/>
            <a:tailEnd/>
          </a:ln>
        </p:spPr>
      </p:pic>
      <p:sp>
        <p:nvSpPr>
          <p:cNvPr id="17412" name="Zástupný symbol pro obsah 2"/>
          <p:cNvSpPr>
            <a:spLocks noGrp="1"/>
          </p:cNvSpPr>
          <p:nvPr>
            <p:ph idx="1"/>
          </p:nvPr>
        </p:nvSpPr>
        <p:spPr>
          <a:xfrm>
            <a:off x="500063" y="3286125"/>
            <a:ext cx="8535987" cy="1214438"/>
          </a:xfrm>
        </p:spPr>
        <p:txBody>
          <a:bodyPr/>
          <a:lstStyle/>
          <a:p>
            <a:pPr algn="ctr">
              <a:buFont typeface="Wingdings" pitchFamily="2" charset="2"/>
              <a:buNone/>
            </a:pPr>
            <a:r>
              <a:rPr lang="cs-CZ" smtClean="0">
                <a:cs typeface="Arial" charset="0"/>
              </a:rPr>
              <a:t>reálný objekt</a:t>
            </a:r>
          </a:p>
          <a:p>
            <a:pPr algn="ctr">
              <a:buFont typeface="Wingdings" pitchFamily="2" charset="2"/>
              <a:buNone/>
            </a:pPr>
            <a:r>
              <a:rPr lang="cs-CZ" smtClean="0">
                <a:cs typeface="Arial" charset="0"/>
              </a:rPr>
              <a:t>(zdroj informace)</a:t>
            </a:r>
          </a:p>
        </p:txBody>
      </p:sp>
      <p:sp>
        <p:nvSpPr>
          <p:cNvPr id="4" name="Nadpis 1"/>
          <p:cNvSpPr>
            <a:spLocks noGrp="1"/>
          </p:cNvSpPr>
          <p:nvPr>
            <p:ph type="title"/>
          </p:nvPr>
        </p:nvSpPr>
        <p:spPr/>
        <p:txBody>
          <a:bodyPr/>
          <a:lstStyle/>
          <a:p>
            <a:pPr>
              <a:defRPr/>
            </a:pPr>
            <a:r>
              <a:rPr lang="cs-CZ" dirty="0" smtClean="0"/>
              <a:t>ZÁKLADNÍ KONCEPT</a:t>
            </a:r>
            <a:endParaRPr lang="cs-CZ" dirty="0"/>
          </a:p>
        </p:txBody>
      </p:sp>
      <p:pic>
        <p:nvPicPr>
          <p:cNvPr id="17414" name="Obrázek 5" descr="willis.jpg"/>
          <p:cNvPicPr>
            <a:picLocks noChangeAspect="1"/>
          </p:cNvPicPr>
          <p:nvPr/>
        </p:nvPicPr>
        <p:blipFill>
          <a:blip r:embed="rId4" cstate="print"/>
          <a:srcRect/>
          <a:stretch>
            <a:fillRect/>
          </a:stretch>
        </p:blipFill>
        <p:spPr bwMode="auto">
          <a:xfrm>
            <a:off x="1071563" y="1857375"/>
            <a:ext cx="1395412" cy="1857375"/>
          </a:xfrm>
          <a:prstGeom prst="rect">
            <a:avLst/>
          </a:prstGeom>
          <a:noFill/>
          <a:ln w="9525">
            <a:noFill/>
            <a:miter lim="800000"/>
            <a:headEnd/>
            <a:tailEnd/>
          </a:ln>
        </p:spPr>
      </p:pic>
      <p:pic>
        <p:nvPicPr>
          <p:cNvPr id="17415" name="Obrázek 6" descr="SKLIPKAN.jpg"/>
          <p:cNvPicPr>
            <a:picLocks noChangeAspect="1"/>
          </p:cNvPicPr>
          <p:nvPr/>
        </p:nvPicPr>
        <p:blipFill>
          <a:blip r:embed="rId5" cstate="print"/>
          <a:srcRect/>
          <a:stretch>
            <a:fillRect/>
          </a:stretch>
        </p:blipFill>
        <p:spPr bwMode="auto">
          <a:xfrm>
            <a:off x="3786188" y="1357313"/>
            <a:ext cx="2211387" cy="1571625"/>
          </a:xfrm>
          <a:prstGeom prst="rect">
            <a:avLst/>
          </a:prstGeom>
          <a:noFill/>
          <a:ln w="9525">
            <a:noFill/>
            <a:miter lim="800000"/>
            <a:headEnd/>
            <a:tailEnd/>
          </a:ln>
        </p:spPr>
      </p:pic>
      <p:pic>
        <p:nvPicPr>
          <p:cNvPr id="17416" name="Obrázek 9" descr="dusek.jpg"/>
          <p:cNvPicPr>
            <a:picLocks noChangeAspect="1"/>
          </p:cNvPicPr>
          <p:nvPr/>
        </p:nvPicPr>
        <p:blipFill>
          <a:blip r:embed="rId6" cstate="print"/>
          <a:srcRect/>
          <a:stretch>
            <a:fillRect/>
          </a:stretch>
        </p:blipFill>
        <p:spPr bwMode="auto">
          <a:xfrm>
            <a:off x="7500938" y="2286000"/>
            <a:ext cx="1408112" cy="1711325"/>
          </a:xfrm>
          <a:prstGeom prst="rect">
            <a:avLst/>
          </a:prstGeom>
          <a:noFill/>
          <a:ln w="9525">
            <a:noFill/>
            <a:miter lim="800000"/>
            <a:headEnd/>
            <a:tailEnd/>
          </a:ln>
        </p:spPr>
      </p:pic>
      <p:pic>
        <p:nvPicPr>
          <p:cNvPr id="17417" name="Obrázek 10" descr="kulturista.jpg"/>
          <p:cNvPicPr>
            <a:picLocks noChangeAspect="1"/>
          </p:cNvPicPr>
          <p:nvPr/>
        </p:nvPicPr>
        <p:blipFill>
          <a:blip r:embed="rId7" cstate="print"/>
          <a:srcRect/>
          <a:stretch>
            <a:fillRect/>
          </a:stretch>
        </p:blipFill>
        <p:spPr bwMode="auto">
          <a:xfrm>
            <a:off x="7000875" y="3857625"/>
            <a:ext cx="1943100" cy="1571625"/>
          </a:xfrm>
          <a:prstGeom prst="rect">
            <a:avLst/>
          </a:prstGeom>
          <a:noFill/>
          <a:ln w="9525">
            <a:noFill/>
            <a:miter lim="800000"/>
            <a:headEnd/>
            <a:tailEnd/>
          </a:ln>
        </p:spPr>
      </p:pic>
      <p:pic>
        <p:nvPicPr>
          <p:cNvPr id="17418" name="Obrázek 11" descr="pacient.bmp"/>
          <p:cNvPicPr>
            <a:picLocks noChangeAspect="1"/>
          </p:cNvPicPr>
          <p:nvPr/>
        </p:nvPicPr>
        <p:blipFill>
          <a:blip r:embed="rId8" cstate="print"/>
          <a:srcRect/>
          <a:stretch>
            <a:fillRect/>
          </a:stretch>
        </p:blipFill>
        <p:spPr bwMode="auto">
          <a:xfrm>
            <a:off x="6072188" y="4429125"/>
            <a:ext cx="1430337" cy="1933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Obrázek 8" descr="KOJENEC.jpg"/>
          <p:cNvPicPr>
            <a:picLocks noChangeAspect="1"/>
          </p:cNvPicPr>
          <p:nvPr/>
        </p:nvPicPr>
        <p:blipFill>
          <a:blip r:embed="rId2" cstate="print"/>
          <a:srcRect/>
          <a:stretch>
            <a:fillRect/>
          </a:stretch>
        </p:blipFill>
        <p:spPr bwMode="auto">
          <a:xfrm>
            <a:off x="5786438" y="1785938"/>
            <a:ext cx="1905000" cy="1428750"/>
          </a:xfrm>
          <a:prstGeom prst="rect">
            <a:avLst/>
          </a:prstGeom>
          <a:noFill/>
          <a:ln w="9525">
            <a:noFill/>
            <a:miter lim="800000"/>
            <a:headEnd/>
            <a:tailEnd/>
          </a:ln>
        </p:spPr>
      </p:pic>
      <p:pic>
        <p:nvPicPr>
          <p:cNvPr id="18435" name="Obrázek 7" descr="vcely.jpg"/>
          <p:cNvPicPr>
            <a:picLocks noChangeAspect="1"/>
          </p:cNvPicPr>
          <p:nvPr/>
        </p:nvPicPr>
        <p:blipFill>
          <a:blip r:embed="rId3" cstate="print"/>
          <a:srcRect/>
          <a:stretch>
            <a:fillRect/>
          </a:stretch>
        </p:blipFill>
        <p:spPr bwMode="auto">
          <a:xfrm>
            <a:off x="2214563" y="1643063"/>
            <a:ext cx="2162175" cy="1571625"/>
          </a:xfrm>
          <a:prstGeom prst="rect">
            <a:avLst/>
          </a:prstGeom>
          <a:noFill/>
          <a:ln w="9525">
            <a:noFill/>
            <a:miter lim="800000"/>
            <a:headEnd/>
            <a:tailEnd/>
          </a:ln>
        </p:spPr>
      </p:pic>
      <p:sp>
        <p:nvSpPr>
          <p:cNvPr id="18436" name="Zástupný symbol pro obsah 2"/>
          <p:cNvSpPr>
            <a:spLocks noGrp="1"/>
          </p:cNvSpPr>
          <p:nvPr>
            <p:ph idx="1"/>
          </p:nvPr>
        </p:nvSpPr>
        <p:spPr>
          <a:xfrm>
            <a:off x="500063" y="3286125"/>
            <a:ext cx="8535987" cy="1214438"/>
          </a:xfrm>
        </p:spPr>
        <p:txBody>
          <a:bodyPr/>
          <a:lstStyle/>
          <a:p>
            <a:pPr algn="ctr">
              <a:buFont typeface="Wingdings" pitchFamily="2" charset="2"/>
              <a:buNone/>
            </a:pPr>
            <a:r>
              <a:rPr lang="cs-CZ" smtClean="0">
                <a:cs typeface="Arial" charset="0"/>
              </a:rPr>
              <a:t>reálný objekt</a:t>
            </a:r>
          </a:p>
          <a:p>
            <a:pPr algn="ctr">
              <a:buFont typeface="Wingdings" pitchFamily="2" charset="2"/>
              <a:buNone/>
            </a:pPr>
            <a:r>
              <a:rPr lang="cs-CZ" smtClean="0">
                <a:cs typeface="Arial" charset="0"/>
              </a:rPr>
              <a:t>(zdroj informace)</a:t>
            </a:r>
          </a:p>
        </p:txBody>
      </p:sp>
      <p:sp>
        <p:nvSpPr>
          <p:cNvPr id="4" name="Nadpis 1"/>
          <p:cNvSpPr>
            <a:spLocks noGrp="1"/>
          </p:cNvSpPr>
          <p:nvPr>
            <p:ph type="title"/>
          </p:nvPr>
        </p:nvSpPr>
        <p:spPr/>
        <p:txBody>
          <a:bodyPr/>
          <a:lstStyle/>
          <a:p>
            <a:pPr>
              <a:defRPr/>
            </a:pPr>
            <a:r>
              <a:rPr lang="cs-CZ" dirty="0" smtClean="0"/>
              <a:t>ZÁKLADNÍ KONCEPT</a:t>
            </a:r>
            <a:endParaRPr lang="cs-CZ" dirty="0"/>
          </a:p>
        </p:txBody>
      </p:sp>
      <p:pic>
        <p:nvPicPr>
          <p:cNvPr id="18438" name="Obrázek 5" descr="willis.jpg"/>
          <p:cNvPicPr>
            <a:picLocks noChangeAspect="1"/>
          </p:cNvPicPr>
          <p:nvPr/>
        </p:nvPicPr>
        <p:blipFill>
          <a:blip r:embed="rId4" cstate="print"/>
          <a:srcRect/>
          <a:stretch>
            <a:fillRect/>
          </a:stretch>
        </p:blipFill>
        <p:spPr bwMode="auto">
          <a:xfrm>
            <a:off x="1071563" y="1857375"/>
            <a:ext cx="1395412" cy="1857375"/>
          </a:xfrm>
          <a:prstGeom prst="rect">
            <a:avLst/>
          </a:prstGeom>
          <a:noFill/>
          <a:ln w="9525">
            <a:noFill/>
            <a:miter lim="800000"/>
            <a:headEnd/>
            <a:tailEnd/>
          </a:ln>
        </p:spPr>
      </p:pic>
      <p:pic>
        <p:nvPicPr>
          <p:cNvPr id="18439" name="Obrázek 6" descr="SKLIPKAN.jpg"/>
          <p:cNvPicPr>
            <a:picLocks noChangeAspect="1"/>
          </p:cNvPicPr>
          <p:nvPr/>
        </p:nvPicPr>
        <p:blipFill>
          <a:blip r:embed="rId5" cstate="print"/>
          <a:srcRect/>
          <a:stretch>
            <a:fillRect/>
          </a:stretch>
        </p:blipFill>
        <p:spPr bwMode="auto">
          <a:xfrm>
            <a:off x="3786188" y="1357313"/>
            <a:ext cx="2211387" cy="1571625"/>
          </a:xfrm>
          <a:prstGeom prst="rect">
            <a:avLst/>
          </a:prstGeom>
          <a:noFill/>
          <a:ln w="9525">
            <a:noFill/>
            <a:miter lim="800000"/>
            <a:headEnd/>
            <a:tailEnd/>
          </a:ln>
        </p:spPr>
      </p:pic>
      <p:pic>
        <p:nvPicPr>
          <p:cNvPr id="18440" name="Obrázek 9" descr="dusek.jpg"/>
          <p:cNvPicPr>
            <a:picLocks noChangeAspect="1"/>
          </p:cNvPicPr>
          <p:nvPr/>
        </p:nvPicPr>
        <p:blipFill>
          <a:blip r:embed="rId6" cstate="print"/>
          <a:srcRect/>
          <a:stretch>
            <a:fillRect/>
          </a:stretch>
        </p:blipFill>
        <p:spPr bwMode="auto">
          <a:xfrm>
            <a:off x="7500938" y="2286000"/>
            <a:ext cx="1408112" cy="1711325"/>
          </a:xfrm>
          <a:prstGeom prst="rect">
            <a:avLst/>
          </a:prstGeom>
          <a:noFill/>
          <a:ln w="9525">
            <a:noFill/>
            <a:miter lim="800000"/>
            <a:headEnd/>
            <a:tailEnd/>
          </a:ln>
        </p:spPr>
      </p:pic>
      <p:pic>
        <p:nvPicPr>
          <p:cNvPr id="18441" name="Obrázek 10" descr="kulturista.jpg"/>
          <p:cNvPicPr>
            <a:picLocks noChangeAspect="1"/>
          </p:cNvPicPr>
          <p:nvPr/>
        </p:nvPicPr>
        <p:blipFill>
          <a:blip r:embed="rId7" cstate="print"/>
          <a:srcRect/>
          <a:stretch>
            <a:fillRect/>
          </a:stretch>
        </p:blipFill>
        <p:spPr bwMode="auto">
          <a:xfrm>
            <a:off x="7000875" y="3857625"/>
            <a:ext cx="1943100" cy="1571625"/>
          </a:xfrm>
          <a:prstGeom prst="rect">
            <a:avLst/>
          </a:prstGeom>
          <a:noFill/>
          <a:ln w="9525">
            <a:noFill/>
            <a:miter lim="800000"/>
            <a:headEnd/>
            <a:tailEnd/>
          </a:ln>
        </p:spPr>
      </p:pic>
      <p:pic>
        <p:nvPicPr>
          <p:cNvPr id="18442" name="Obrázek 11" descr="pacient.bmp"/>
          <p:cNvPicPr>
            <a:picLocks noChangeAspect="1"/>
          </p:cNvPicPr>
          <p:nvPr/>
        </p:nvPicPr>
        <p:blipFill>
          <a:blip r:embed="rId8" cstate="print"/>
          <a:srcRect/>
          <a:stretch>
            <a:fillRect/>
          </a:stretch>
        </p:blipFill>
        <p:spPr bwMode="auto">
          <a:xfrm>
            <a:off x="6072188" y="4429125"/>
            <a:ext cx="1430337" cy="1933575"/>
          </a:xfrm>
          <a:prstGeom prst="rect">
            <a:avLst/>
          </a:prstGeom>
          <a:noFill/>
          <a:ln w="9525">
            <a:noFill/>
            <a:miter lim="800000"/>
            <a:headEnd/>
            <a:tailEnd/>
          </a:ln>
        </p:spPr>
      </p:pic>
      <p:pic>
        <p:nvPicPr>
          <p:cNvPr id="18443" name="Obrázek 12" descr="auta.jpg"/>
          <p:cNvPicPr>
            <a:picLocks noChangeAspect="1"/>
          </p:cNvPicPr>
          <p:nvPr/>
        </p:nvPicPr>
        <p:blipFill>
          <a:blip r:embed="rId9" cstate="print"/>
          <a:srcRect/>
          <a:stretch>
            <a:fillRect/>
          </a:stretch>
        </p:blipFill>
        <p:spPr bwMode="auto">
          <a:xfrm>
            <a:off x="714375" y="3714750"/>
            <a:ext cx="1925638" cy="1263650"/>
          </a:xfrm>
          <a:prstGeom prst="rect">
            <a:avLst/>
          </a:prstGeom>
          <a:noFill/>
          <a:ln w="9525">
            <a:noFill/>
            <a:miter lim="800000"/>
            <a:headEnd/>
            <a:tailEnd/>
          </a:ln>
        </p:spPr>
      </p:pic>
      <p:pic>
        <p:nvPicPr>
          <p:cNvPr id="18444" name="Obrázek 13" descr="pocitac.jpg"/>
          <p:cNvPicPr>
            <a:picLocks noChangeAspect="1"/>
          </p:cNvPicPr>
          <p:nvPr/>
        </p:nvPicPr>
        <p:blipFill>
          <a:blip r:embed="rId10" cstate="print"/>
          <a:srcRect/>
          <a:stretch>
            <a:fillRect/>
          </a:stretch>
        </p:blipFill>
        <p:spPr bwMode="auto">
          <a:xfrm>
            <a:off x="1285875" y="4857750"/>
            <a:ext cx="1238250" cy="1114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Obrázek 15" descr="New-York.jpg"/>
          <p:cNvPicPr>
            <a:picLocks noChangeAspect="1"/>
          </p:cNvPicPr>
          <p:nvPr/>
        </p:nvPicPr>
        <p:blipFill>
          <a:blip r:embed="rId2" cstate="print"/>
          <a:srcRect/>
          <a:stretch>
            <a:fillRect/>
          </a:stretch>
        </p:blipFill>
        <p:spPr bwMode="auto">
          <a:xfrm>
            <a:off x="3929063" y="4857750"/>
            <a:ext cx="2143125" cy="1608138"/>
          </a:xfrm>
          <a:prstGeom prst="rect">
            <a:avLst/>
          </a:prstGeom>
          <a:noFill/>
          <a:ln w="9525">
            <a:noFill/>
            <a:miter lim="800000"/>
            <a:headEnd/>
            <a:tailEnd/>
          </a:ln>
        </p:spPr>
      </p:pic>
      <p:pic>
        <p:nvPicPr>
          <p:cNvPr id="19459" name="Obrázek 8" descr="KOJENEC.jpg"/>
          <p:cNvPicPr>
            <a:picLocks noChangeAspect="1"/>
          </p:cNvPicPr>
          <p:nvPr/>
        </p:nvPicPr>
        <p:blipFill>
          <a:blip r:embed="rId3" cstate="print"/>
          <a:srcRect/>
          <a:stretch>
            <a:fillRect/>
          </a:stretch>
        </p:blipFill>
        <p:spPr bwMode="auto">
          <a:xfrm>
            <a:off x="5786438" y="1785938"/>
            <a:ext cx="1905000" cy="1428750"/>
          </a:xfrm>
          <a:prstGeom prst="rect">
            <a:avLst/>
          </a:prstGeom>
          <a:noFill/>
          <a:ln w="9525">
            <a:noFill/>
            <a:miter lim="800000"/>
            <a:headEnd/>
            <a:tailEnd/>
          </a:ln>
        </p:spPr>
      </p:pic>
      <p:pic>
        <p:nvPicPr>
          <p:cNvPr id="19460" name="Obrázek 7" descr="vcely.jpg"/>
          <p:cNvPicPr>
            <a:picLocks noChangeAspect="1"/>
          </p:cNvPicPr>
          <p:nvPr/>
        </p:nvPicPr>
        <p:blipFill>
          <a:blip r:embed="rId4" cstate="print"/>
          <a:srcRect/>
          <a:stretch>
            <a:fillRect/>
          </a:stretch>
        </p:blipFill>
        <p:spPr bwMode="auto">
          <a:xfrm>
            <a:off x="2214563" y="1643063"/>
            <a:ext cx="2162175" cy="1571625"/>
          </a:xfrm>
          <a:prstGeom prst="rect">
            <a:avLst/>
          </a:prstGeom>
          <a:noFill/>
          <a:ln w="9525">
            <a:noFill/>
            <a:miter lim="800000"/>
            <a:headEnd/>
            <a:tailEnd/>
          </a:ln>
        </p:spPr>
      </p:pic>
      <p:sp>
        <p:nvSpPr>
          <p:cNvPr id="19461" name="Zástupný symbol pro obsah 2"/>
          <p:cNvSpPr>
            <a:spLocks noGrp="1"/>
          </p:cNvSpPr>
          <p:nvPr>
            <p:ph idx="1"/>
          </p:nvPr>
        </p:nvSpPr>
        <p:spPr>
          <a:xfrm>
            <a:off x="500063" y="3286125"/>
            <a:ext cx="8535987" cy="1214438"/>
          </a:xfrm>
        </p:spPr>
        <p:txBody>
          <a:bodyPr/>
          <a:lstStyle/>
          <a:p>
            <a:pPr algn="ctr">
              <a:buFont typeface="Wingdings" pitchFamily="2" charset="2"/>
              <a:buNone/>
            </a:pPr>
            <a:r>
              <a:rPr lang="cs-CZ" smtClean="0">
                <a:cs typeface="Arial" charset="0"/>
              </a:rPr>
              <a:t>reálný objekt</a:t>
            </a:r>
          </a:p>
          <a:p>
            <a:pPr algn="ctr">
              <a:buFont typeface="Wingdings" pitchFamily="2" charset="2"/>
              <a:buNone/>
            </a:pPr>
            <a:r>
              <a:rPr lang="cs-CZ" smtClean="0">
                <a:cs typeface="Arial" charset="0"/>
              </a:rPr>
              <a:t>(zdroj informace)</a:t>
            </a:r>
          </a:p>
        </p:txBody>
      </p:sp>
      <p:sp>
        <p:nvSpPr>
          <p:cNvPr id="4" name="Nadpis 1"/>
          <p:cNvSpPr>
            <a:spLocks noGrp="1"/>
          </p:cNvSpPr>
          <p:nvPr>
            <p:ph type="title"/>
          </p:nvPr>
        </p:nvSpPr>
        <p:spPr/>
        <p:txBody>
          <a:bodyPr/>
          <a:lstStyle/>
          <a:p>
            <a:pPr>
              <a:defRPr/>
            </a:pPr>
            <a:r>
              <a:rPr lang="cs-CZ" dirty="0" smtClean="0"/>
              <a:t>ZÁKLADNÍ KONCEPT</a:t>
            </a:r>
            <a:endParaRPr lang="cs-CZ" dirty="0"/>
          </a:p>
        </p:txBody>
      </p:sp>
      <p:pic>
        <p:nvPicPr>
          <p:cNvPr id="19463" name="Obrázek 5" descr="willis.jpg"/>
          <p:cNvPicPr>
            <a:picLocks noChangeAspect="1"/>
          </p:cNvPicPr>
          <p:nvPr/>
        </p:nvPicPr>
        <p:blipFill>
          <a:blip r:embed="rId5" cstate="print"/>
          <a:srcRect/>
          <a:stretch>
            <a:fillRect/>
          </a:stretch>
        </p:blipFill>
        <p:spPr bwMode="auto">
          <a:xfrm>
            <a:off x="1071563" y="1857375"/>
            <a:ext cx="1395412" cy="1857375"/>
          </a:xfrm>
          <a:prstGeom prst="rect">
            <a:avLst/>
          </a:prstGeom>
          <a:noFill/>
          <a:ln w="9525">
            <a:noFill/>
            <a:miter lim="800000"/>
            <a:headEnd/>
            <a:tailEnd/>
          </a:ln>
        </p:spPr>
      </p:pic>
      <p:pic>
        <p:nvPicPr>
          <p:cNvPr id="19464" name="Obrázek 6" descr="SKLIPKAN.jpg"/>
          <p:cNvPicPr>
            <a:picLocks noChangeAspect="1"/>
          </p:cNvPicPr>
          <p:nvPr/>
        </p:nvPicPr>
        <p:blipFill>
          <a:blip r:embed="rId6" cstate="print"/>
          <a:srcRect/>
          <a:stretch>
            <a:fillRect/>
          </a:stretch>
        </p:blipFill>
        <p:spPr bwMode="auto">
          <a:xfrm>
            <a:off x="3786188" y="1357313"/>
            <a:ext cx="2211387" cy="1571625"/>
          </a:xfrm>
          <a:prstGeom prst="rect">
            <a:avLst/>
          </a:prstGeom>
          <a:noFill/>
          <a:ln w="9525">
            <a:noFill/>
            <a:miter lim="800000"/>
            <a:headEnd/>
            <a:tailEnd/>
          </a:ln>
        </p:spPr>
      </p:pic>
      <p:pic>
        <p:nvPicPr>
          <p:cNvPr id="19465" name="Obrázek 9" descr="dusek.jpg"/>
          <p:cNvPicPr>
            <a:picLocks noChangeAspect="1"/>
          </p:cNvPicPr>
          <p:nvPr/>
        </p:nvPicPr>
        <p:blipFill>
          <a:blip r:embed="rId7" cstate="print"/>
          <a:srcRect/>
          <a:stretch>
            <a:fillRect/>
          </a:stretch>
        </p:blipFill>
        <p:spPr bwMode="auto">
          <a:xfrm>
            <a:off x="7500938" y="2286000"/>
            <a:ext cx="1408112" cy="1711325"/>
          </a:xfrm>
          <a:prstGeom prst="rect">
            <a:avLst/>
          </a:prstGeom>
          <a:noFill/>
          <a:ln w="9525">
            <a:noFill/>
            <a:miter lim="800000"/>
            <a:headEnd/>
            <a:tailEnd/>
          </a:ln>
        </p:spPr>
      </p:pic>
      <p:pic>
        <p:nvPicPr>
          <p:cNvPr id="19466" name="Obrázek 10" descr="kulturista.jpg"/>
          <p:cNvPicPr>
            <a:picLocks noChangeAspect="1"/>
          </p:cNvPicPr>
          <p:nvPr/>
        </p:nvPicPr>
        <p:blipFill>
          <a:blip r:embed="rId8" cstate="print"/>
          <a:srcRect/>
          <a:stretch>
            <a:fillRect/>
          </a:stretch>
        </p:blipFill>
        <p:spPr bwMode="auto">
          <a:xfrm>
            <a:off x="7000875" y="3857625"/>
            <a:ext cx="1943100" cy="1571625"/>
          </a:xfrm>
          <a:prstGeom prst="rect">
            <a:avLst/>
          </a:prstGeom>
          <a:noFill/>
          <a:ln w="9525">
            <a:noFill/>
            <a:miter lim="800000"/>
            <a:headEnd/>
            <a:tailEnd/>
          </a:ln>
        </p:spPr>
      </p:pic>
      <p:pic>
        <p:nvPicPr>
          <p:cNvPr id="19467" name="Obrázek 11" descr="pacient.bmp"/>
          <p:cNvPicPr>
            <a:picLocks noChangeAspect="1"/>
          </p:cNvPicPr>
          <p:nvPr/>
        </p:nvPicPr>
        <p:blipFill>
          <a:blip r:embed="rId9" cstate="print"/>
          <a:srcRect/>
          <a:stretch>
            <a:fillRect/>
          </a:stretch>
        </p:blipFill>
        <p:spPr bwMode="auto">
          <a:xfrm>
            <a:off x="6072188" y="4429125"/>
            <a:ext cx="1430337" cy="1933575"/>
          </a:xfrm>
          <a:prstGeom prst="rect">
            <a:avLst/>
          </a:prstGeom>
          <a:noFill/>
          <a:ln w="9525">
            <a:noFill/>
            <a:miter lim="800000"/>
            <a:headEnd/>
            <a:tailEnd/>
          </a:ln>
        </p:spPr>
      </p:pic>
      <p:pic>
        <p:nvPicPr>
          <p:cNvPr id="19468" name="Obrázek 12" descr="auta.jpg"/>
          <p:cNvPicPr>
            <a:picLocks noChangeAspect="1"/>
          </p:cNvPicPr>
          <p:nvPr/>
        </p:nvPicPr>
        <p:blipFill>
          <a:blip r:embed="rId10" cstate="print"/>
          <a:srcRect/>
          <a:stretch>
            <a:fillRect/>
          </a:stretch>
        </p:blipFill>
        <p:spPr bwMode="auto">
          <a:xfrm>
            <a:off x="714375" y="3714750"/>
            <a:ext cx="1925638" cy="1263650"/>
          </a:xfrm>
          <a:prstGeom prst="rect">
            <a:avLst/>
          </a:prstGeom>
          <a:noFill/>
          <a:ln w="9525">
            <a:noFill/>
            <a:miter lim="800000"/>
            <a:headEnd/>
            <a:tailEnd/>
          </a:ln>
        </p:spPr>
      </p:pic>
      <p:pic>
        <p:nvPicPr>
          <p:cNvPr id="19469" name="Obrázek 14" descr="les a reka.jpg"/>
          <p:cNvPicPr>
            <a:picLocks noChangeAspect="1"/>
          </p:cNvPicPr>
          <p:nvPr/>
        </p:nvPicPr>
        <p:blipFill>
          <a:blip r:embed="rId11" cstate="print"/>
          <a:srcRect/>
          <a:stretch>
            <a:fillRect/>
          </a:stretch>
        </p:blipFill>
        <p:spPr bwMode="auto">
          <a:xfrm>
            <a:off x="2428875" y="4714875"/>
            <a:ext cx="1809750" cy="1357313"/>
          </a:xfrm>
          <a:prstGeom prst="rect">
            <a:avLst/>
          </a:prstGeom>
          <a:noFill/>
          <a:ln w="9525">
            <a:noFill/>
            <a:miter lim="800000"/>
            <a:headEnd/>
            <a:tailEnd/>
          </a:ln>
        </p:spPr>
      </p:pic>
      <p:pic>
        <p:nvPicPr>
          <p:cNvPr id="19470" name="Obrázek 13" descr="pocitac.jpg"/>
          <p:cNvPicPr>
            <a:picLocks noChangeAspect="1"/>
          </p:cNvPicPr>
          <p:nvPr/>
        </p:nvPicPr>
        <p:blipFill>
          <a:blip r:embed="rId12" cstate="print"/>
          <a:srcRect/>
          <a:stretch>
            <a:fillRect/>
          </a:stretch>
        </p:blipFill>
        <p:spPr bwMode="auto">
          <a:xfrm>
            <a:off x="1285875" y="4857750"/>
            <a:ext cx="1238250" cy="1114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sah 2"/>
          <p:cNvSpPr>
            <a:spLocks noGrp="1"/>
          </p:cNvSpPr>
          <p:nvPr>
            <p:ph idx="1"/>
          </p:nvPr>
        </p:nvSpPr>
        <p:spPr>
          <a:xfrm>
            <a:off x="500063" y="3286125"/>
            <a:ext cx="8535987" cy="1214438"/>
          </a:xfrm>
        </p:spPr>
        <p:txBody>
          <a:bodyPr/>
          <a:lstStyle/>
          <a:p>
            <a:pPr algn="ctr">
              <a:buFont typeface="Wingdings" pitchFamily="2" charset="2"/>
              <a:buNone/>
            </a:pPr>
            <a:r>
              <a:rPr lang="cs-CZ" smtClean="0">
                <a:cs typeface="Arial" charset="0"/>
              </a:rPr>
              <a:t>K čemu ta informace bude?</a:t>
            </a:r>
          </a:p>
        </p:txBody>
      </p:sp>
      <p:sp>
        <p:nvSpPr>
          <p:cNvPr id="4" name="Nadpis 1"/>
          <p:cNvSpPr>
            <a:spLocks noGrp="1"/>
          </p:cNvSpPr>
          <p:nvPr>
            <p:ph type="title"/>
          </p:nvPr>
        </p:nvSpPr>
        <p:spPr/>
        <p:txBody>
          <a:bodyPr/>
          <a:lstStyle/>
          <a:p>
            <a:pPr>
              <a:defRPr/>
            </a:pPr>
            <a:r>
              <a:rPr lang="cs-CZ" dirty="0" smtClean="0"/>
              <a:t>ZÁKLADNÍ KONCEPT</a:t>
            </a:r>
            <a:endParaRPr lang="cs-C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pro obsah 2"/>
          <p:cNvSpPr>
            <a:spLocks noGrp="1"/>
          </p:cNvSpPr>
          <p:nvPr>
            <p:ph idx="1"/>
          </p:nvPr>
        </p:nvSpPr>
        <p:spPr>
          <a:xfrm>
            <a:off x="500063" y="3357563"/>
            <a:ext cx="8535987" cy="3024187"/>
          </a:xfrm>
        </p:spPr>
        <p:txBody>
          <a:bodyPr/>
          <a:lstStyle/>
          <a:p>
            <a:pPr algn="ctr">
              <a:buFont typeface="Wingdings" pitchFamily="2" charset="2"/>
              <a:buNone/>
            </a:pPr>
            <a:r>
              <a:rPr lang="cs-CZ" b="1" smtClean="0">
                <a:latin typeface="Arial Rounded MT Bold" pitchFamily="34" charset="0"/>
                <a:cs typeface="Arial" charset="0"/>
              </a:rPr>
              <a:t>KDE A KDY SE BUDEME VÍDAT?</a:t>
            </a:r>
          </a:p>
          <a:p>
            <a:endParaRPr lang="cs-CZ" smtClean="0">
              <a:cs typeface="Arial"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sah 2"/>
          <p:cNvSpPr>
            <a:spLocks noGrp="1"/>
          </p:cNvSpPr>
          <p:nvPr>
            <p:ph idx="1"/>
          </p:nvPr>
        </p:nvSpPr>
        <p:spPr>
          <a:xfrm>
            <a:off x="500063" y="1214438"/>
            <a:ext cx="8535987" cy="5167312"/>
          </a:xfrm>
        </p:spPr>
        <p:txBody>
          <a:bodyPr/>
          <a:lstStyle/>
          <a:p>
            <a:r>
              <a:rPr lang="cs-CZ" smtClean="0">
                <a:cs typeface="Arial" charset="0"/>
              </a:rPr>
              <a:t>abychom dokázali říct, co to je za objekt (rozpoznání, klasifikace,…);</a:t>
            </a:r>
          </a:p>
          <a:p>
            <a:r>
              <a:rPr lang="cs-CZ" smtClean="0">
                <a:cs typeface="Arial" charset="0"/>
              </a:rPr>
              <a:t>abychom dokázali posoudit jeho stav (O.K., hypertenze, epilepsie, exitus, úroveň chemického zamoření dané lokality, …);</a:t>
            </a:r>
          </a:p>
          <a:p>
            <a:r>
              <a:rPr lang="cs-CZ" smtClean="0">
                <a:cs typeface="Arial" charset="0"/>
              </a:rPr>
              <a:t>abychom dokázali předpovědět jeho budoucnost (lze léčit a vyléčit, ocenit finanční nároky léčení po dobu přežití, les do 20 let odumře, sociální složení obyvatelstva v daném časovém rozpětí, …);</a:t>
            </a:r>
          </a:p>
        </p:txBody>
      </p:sp>
      <p:sp>
        <p:nvSpPr>
          <p:cNvPr id="4" name="Nadpis 1"/>
          <p:cNvSpPr>
            <a:spLocks noGrp="1"/>
          </p:cNvSpPr>
          <p:nvPr>
            <p:ph type="title"/>
          </p:nvPr>
        </p:nvSpPr>
        <p:spPr/>
        <p:txBody>
          <a:bodyPr/>
          <a:lstStyle/>
          <a:p>
            <a:pPr>
              <a:defRPr/>
            </a:pPr>
            <a:r>
              <a:rPr lang="cs-CZ" dirty="0" smtClean="0"/>
              <a:t>ZÁKLADNÍ KONCEPT</a:t>
            </a:r>
            <a:endParaRPr lang="cs-CZ"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p:txBody>
          <a:bodyPr/>
          <a:lstStyle/>
          <a:p>
            <a:pPr>
              <a:defRPr/>
            </a:pPr>
            <a:r>
              <a:rPr lang="cs-CZ" dirty="0" smtClean="0"/>
              <a:t>ZÁKLADNÍ KONCEPT</a:t>
            </a:r>
            <a:endParaRPr lang="cs-CZ" dirty="0"/>
          </a:p>
        </p:txBody>
      </p:sp>
      <p:sp>
        <p:nvSpPr>
          <p:cNvPr id="6" name="Zaoblený obdélník 5"/>
          <p:cNvSpPr/>
          <p:nvPr/>
        </p:nvSpPr>
        <p:spPr>
          <a:xfrm>
            <a:off x="785786" y="1785926"/>
            <a:ext cx="2143140" cy="1500198"/>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t>Reálný objekt</a:t>
            </a:r>
            <a:endParaRPr lang="cs-CZ" b="1" cap="all"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p:txBody>
          <a:bodyPr/>
          <a:lstStyle/>
          <a:p>
            <a:pPr>
              <a:defRPr/>
            </a:pPr>
            <a:r>
              <a:rPr lang="cs-CZ" dirty="0" smtClean="0"/>
              <a:t>ZÁKLADNÍ KONCEPT</a:t>
            </a:r>
            <a:endParaRPr lang="cs-CZ" dirty="0"/>
          </a:p>
        </p:txBody>
      </p:sp>
      <p:sp>
        <p:nvSpPr>
          <p:cNvPr id="6" name="Zaoblený obdélník 5"/>
          <p:cNvSpPr/>
          <p:nvPr/>
        </p:nvSpPr>
        <p:spPr>
          <a:xfrm>
            <a:off x="785786" y="1785926"/>
            <a:ext cx="2143140" cy="1500198"/>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t>Reálný objekt</a:t>
            </a:r>
            <a:endParaRPr lang="cs-CZ" b="1" cap="all" dirty="0"/>
          </a:p>
        </p:txBody>
      </p:sp>
      <p:sp>
        <p:nvSpPr>
          <p:cNvPr id="8" name="Zaoblený obdélník 7"/>
          <p:cNvSpPr/>
          <p:nvPr/>
        </p:nvSpPr>
        <p:spPr>
          <a:xfrm>
            <a:off x="6643702" y="1785926"/>
            <a:ext cx="2143140" cy="1500198"/>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t>Hodnotící výrok</a:t>
            </a:r>
            <a:endParaRPr lang="cs-CZ" b="1" cap="all" dirty="0"/>
          </a:p>
        </p:txBody>
      </p:sp>
      <p:cxnSp>
        <p:nvCxnSpPr>
          <p:cNvPr id="36" name="Pravoúhlá spojovací čára 35"/>
          <p:cNvCxnSpPr/>
          <p:nvPr/>
        </p:nvCxnSpPr>
        <p:spPr>
          <a:xfrm>
            <a:off x="3071802" y="2571744"/>
            <a:ext cx="3502050" cy="1588"/>
          </a:xfrm>
          <a:prstGeom prst="bentConnector3">
            <a:avLst>
              <a:gd name="adj1" fmla="val 50000"/>
            </a:avLst>
          </a:prstGeom>
          <a:ln w="63500" cap="rnd" cmpd="sng">
            <a:solidFill>
              <a:schemeClr val="tx2">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p:txBody>
          <a:bodyPr/>
          <a:lstStyle/>
          <a:p>
            <a:pPr>
              <a:defRPr/>
            </a:pPr>
            <a:r>
              <a:rPr lang="cs-CZ" dirty="0" smtClean="0"/>
              <a:t>ZÁKLADNÍ KONCEPT</a:t>
            </a:r>
            <a:endParaRPr lang="cs-CZ" dirty="0"/>
          </a:p>
        </p:txBody>
      </p:sp>
      <p:sp>
        <p:nvSpPr>
          <p:cNvPr id="8" name="Zaoblený obdélník 7"/>
          <p:cNvSpPr/>
          <p:nvPr/>
        </p:nvSpPr>
        <p:spPr>
          <a:xfrm>
            <a:off x="6643702" y="1785926"/>
            <a:ext cx="2143140" cy="1500198"/>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t>Hodnotící výrok</a:t>
            </a:r>
            <a:endParaRPr lang="cs-CZ" b="1" cap="all" dirty="0"/>
          </a:p>
        </p:txBody>
      </p:sp>
      <p:sp>
        <p:nvSpPr>
          <p:cNvPr id="20" name="Šipka doprava 19"/>
          <p:cNvSpPr/>
          <p:nvPr/>
        </p:nvSpPr>
        <p:spPr>
          <a:xfrm>
            <a:off x="3214678" y="1714488"/>
            <a:ext cx="3214710" cy="1714512"/>
          </a:xfrm>
          <a:prstGeom prst="rightArrow">
            <a:avLst/>
          </a:prstGeom>
          <a:solidFill>
            <a:srgbClr val="CC3300"/>
          </a:solidFill>
          <a:effectLst>
            <a:outerShdw blurRad="50800" dist="63500" dir="2700000" algn="tl" rotWithShape="0">
              <a:prstClr val="black">
                <a:alpha val="40000"/>
              </a:prstClr>
            </a:outerShdw>
          </a:effectLst>
          <a:scene3d>
            <a:camera prst="orthographicFront"/>
            <a:lightRig rig="flood"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cap="all" dirty="0" smtClean="0">
                <a:latin typeface="Arial" pitchFamily="34" charset="0"/>
                <a:cs typeface="Arial" pitchFamily="34" charset="0"/>
              </a:rPr>
              <a:t>Příčinný deterministický vztah</a:t>
            </a:r>
            <a:endParaRPr lang="cs-CZ" sz="1600" b="1" cap="all" dirty="0">
              <a:latin typeface="Arial" pitchFamily="34" charset="0"/>
              <a:cs typeface="Arial" pitchFamily="34" charset="0"/>
            </a:endParaRPr>
          </a:p>
        </p:txBody>
      </p:sp>
      <p:sp>
        <p:nvSpPr>
          <p:cNvPr id="12" name="Zaoblený obdélník 11"/>
          <p:cNvSpPr/>
          <p:nvPr/>
        </p:nvSpPr>
        <p:spPr>
          <a:xfrm>
            <a:off x="785786" y="1785926"/>
            <a:ext cx="2143140" cy="1500198"/>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t>Reálný objekt</a:t>
            </a:r>
            <a:endParaRPr lang="cs-CZ" b="1" cap="all" dirty="0"/>
          </a:p>
        </p:txBody>
      </p:sp>
    </p:spTree>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p:txBody>
          <a:bodyPr/>
          <a:lstStyle/>
          <a:p>
            <a:pPr>
              <a:defRPr/>
            </a:pPr>
            <a:r>
              <a:rPr lang="cs-CZ" dirty="0" smtClean="0"/>
              <a:t>ZÁKLADNÍ KONCEPT</a:t>
            </a:r>
            <a:endParaRPr lang="cs-CZ" dirty="0"/>
          </a:p>
        </p:txBody>
      </p:sp>
      <p:sp>
        <p:nvSpPr>
          <p:cNvPr id="8" name="Zaoblený obdélník 7"/>
          <p:cNvSpPr/>
          <p:nvPr/>
        </p:nvSpPr>
        <p:spPr>
          <a:xfrm>
            <a:off x="6643702" y="1785926"/>
            <a:ext cx="2143140" cy="1500198"/>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t>Hodnotící výrok</a:t>
            </a:r>
            <a:endParaRPr lang="cs-CZ" b="1" cap="all" dirty="0"/>
          </a:p>
        </p:txBody>
      </p:sp>
      <p:sp>
        <p:nvSpPr>
          <p:cNvPr id="20" name="Šipka doprava 19"/>
          <p:cNvSpPr/>
          <p:nvPr/>
        </p:nvSpPr>
        <p:spPr>
          <a:xfrm>
            <a:off x="3214678" y="1714488"/>
            <a:ext cx="3214710" cy="1714512"/>
          </a:xfrm>
          <a:prstGeom prst="rightArrow">
            <a:avLst/>
          </a:prstGeom>
          <a:solidFill>
            <a:srgbClr val="CC3300"/>
          </a:solidFill>
          <a:effectLst>
            <a:outerShdw blurRad="50800" dist="63500" dir="2700000" algn="tl" rotWithShape="0">
              <a:prstClr val="black">
                <a:alpha val="40000"/>
              </a:prstClr>
            </a:outerShdw>
          </a:effectLst>
          <a:scene3d>
            <a:camera prst="orthographicFront"/>
            <a:lightRig rig="flood"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cap="all" dirty="0" smtClean="0">
                <a:latin typeface="Arial" pitchFamily="34" charset="0"/>
                <a:cs typeface="Arial" pitchFamily="34" charset="0"/>
              </a:rPr>
              <a:t>Příčinný deterministický vztah</a:t>
            </a:r>
            <a:endParaRPr lang="cs-CZ" sz="1600" b="1" cap="all" dirty="0">
              <a:latin typeface="Arial" pitchFamily="34" charset="0"/>
              <a:cs typeface="Arial" pitchFamily="34" charset="0"/>
            </a:endParaRPr>
          </a:p>
        </p:txBody>
      </p:sp>
      <p:sp>
        <p:nvSpPr>
          <p:cNvPr id="12" name="Zaoblený obdélník 11"/>
          <p:cNvSpPr/>
          <p:nvPr/>
        </p:nvSpPr>
        <p:spPr>
          <a:xfrm>
            <a:off x="785786" y="1785926"/>
            <a:ext cx="2143140" cy="1500198"/>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cap="all" dirty="0"/>
          </a:p>
        </p:txBody>
      </p:sp>
      <p:pic>
        <p:nvPicPr>
          <p:cNvPr id="13" name="Picture 12" descr="http://gfx.volny.cz/up/pohlednice/garfzamilovany.jpg"/>
          <p:cNvPicPr>
            <a:picLocks noChangeAspect="1" noChangeArrowheads="1"/>
          </p:cNvPicPr>
          <p:nvPr/>
        </p:nvPicPr>
        <p:blipFill>
          <a:blip r:embed="rId2" cstate="print"/>
          <a:srcRect/>
          <a:stretch>
            <a:fillRect/>
          </a:stretch>
        </p:blipFill>
        <p:spPr bwMode="auto">
          <a:xfrm>
            <a:off x="928662" y="1928802"/>
            <a:ext cx="1857388" cy="1203622"/>
          </a:xfrm>
          <a:prstGeom prst="rect">
            <a:avLst/>
          </a:prstGeom>
          <a:noFill/>
        </p:spPr>
      </p:pic>
    </p:spTree>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p:txBody>
          <a:bodyPr/>
          <a:lstStyle/>
          <a:p>
            <a:pPr>
              <a:defRPr/>
            </a:pPr>
            <a:r>
              <a:rPr lang="cs-CZ" dirty="0" smtClean="0"/>
              <a:t>ZÁKLADNÍ KONCEPT</a:t>
            </a:r>
            <a:endParaRPr lang="cs-CZ" dirty="0"/>
          </a:p>
        </p:txBody>
      </p:sp>
      <p:sp>
        <p:nvSpPr>
          <p:cNvPr id="8" name="Zaoblený obdélník 7"/>
          <p:cNvSpPr/>
          <p:nvPr/>
        </p:nvSpPr>
        <p:spPr>
          <a:xfrm>
            <a:off x="6643702" y="1785926"/>
            <a:ext cx="2143140" cy="1500198"/>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t>ZAMILOVANÝ GARFIELD</a:t>
            </a:r>
            <a:endParaRPr lang="cs-CZ" b="1" cap="all" dirty="0"/>
          </a:p>
        </p:txBody>
      </p:sp>
      <p:sp>
        <p:nvSpPr>
          <p:cNvPr id="20" name="Šipka doprava 19"/>
          <p:cNvSpPr/>
          <p:nvPr/>
        </p:nvSpPr>
        <p:spPr>
          <a:xfrm>
            <a:off x="3214678" y="1714488"/>
            <a:ext cx="3214710" cy="1714512"/>
          </a:xfrm>
          <a:prstGeom prst="rightArrow">
            <a:avLst/>
          </a:prstGeom>
          <a:solidFill>
            <a:srgbClr val="CC3300"/>
          </a:solidFill>
          <a:effectLst>
            <a:outerShdw blurRad="50800" dist="63500" dir="2700000" algn="tl" rotWithShape="0">
              <a:prstClr val="black">
                <a:alpha val="40000"/>
              </a:prstClr>
            </a:outerShdw>
          </a:effectLst>
          <a:scene3d>
            <a:camera prst="orthographicFront"/>
            <a:lightRig rig="flood"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cap="all" dirty="0" smtClean="0">
                <a:latin typeface="Arial" pitchFamily="34" charset="0"/>
                <a:cs typeface="Arial" pitchFamily="34" charset="0"/>
              </a:rPr>
              <a:t>Příčinný deterministický vztah</a:t>
            </a:r>
            <a:endParaRPr lang="cs-CZ" sz="1600" b="1" cap="all" dirty="0">
              <a:latin typeface="Arial" pitchFamily="34" charset="0"/>
              <a:cs typeface="Arial" pitchFamily="34" charset="0"/>
            </a:endParaRPr>
          </a:p>
        </p:txBody>
      </p:sp>
      <p:sp>
        <p:nvSpPr>
          <p:cNvPr id="12" name="Zaoblený obdélník 11"/>
          <p:cNvSpPr/>
          <p:nvPr/>
        </p:nvSpPr>
        <p:spPr>
          <a:xfrm>
            <a:off x="785786" y="1785926"/>
            <a:ext cx="2143140" cy="1500198"/>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cap="all" dirty="0"/>
          </a:p>
        </p:txBody>
      </p:sp>
      <p:pic>
        <p:nvPicPr>
          <p:cNvPr id="111628" name="Picture 12" descr="http://gfx.volny.cz/up/pohlednice/garfzamilovany.jpg"/>
          <p:cNvPicPr>
            <a:picLocks noChangeAspect="1" noChangeArrowheads="1"/>
          </p:cNvPicPr>
          <p:nvPr/>
        </p:nvPicPr>
        <p:blipFill>
          <a:blip r:embed="rId2" cstate="print"/>
          <a:srcRect/>
          <a:stretch>
            <a:fillRect/>
          </a:stretch>
        </p:blipFill>
        <p:spPr bwMode="auto">
          <a:xfrm>
            <a:off x="928662" y="1928802"/>
            <a:ext cx="1857388" cy="1203622"/>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8">
                                            <p:bg/>
                                          </p:spTgt>
                                        </p:tgtEl>
                                        <p:attrNameLst>
                                          <p:attrName>ppt_x</p:attrName>
                                          <p:attrName>ppt_y</p:attrName>
                                        </p:attrNameLst>
                                      </p:cBhvr>
                                    </p:animMotion>
                                    <p:animRot by="1500000">
                                      <p:cBhvr>
                                        <p:cTn id="7" dur="125" fill="hold">
                                          <p:stCondLst>
                                            <p:cond delay="0"/>
                                          </p:stCondLst>
                                        </p:cTn>
                                        <p:tgtEl>
                                          <p:spTgt spid="8">
                                            <p:bg/>
                                          </p:spTgt>
                                        </p:tgtEl>
                                        <p:attrNameLst>
                                          <p:attrName>r</p:attrName>
                                        </p:attrNameLst>
                                      </p:cBhvr>
                                    </p:animRot>
                                    <p:animRot by="-1500000">
                                      <p:cBhvr>
                                        <p:cTn id="8" dur="125" fill="hold">
                                          <p:stCondLst>
                                            <p:cond delay="125"/>
                                          </p:stCondLst>
                                        </p:cTn>
                                        <p:tgtEl>
                                          <p:spTgt spid="8">
                                            <p:bg/>
                                          </p:spTgt>
                                        </p:tgtEl>
                                        <p:attrNameLst>
                                          <p:attrName>r</p:attrName>
                                        </p:attrNameLst>
                                      </p:cBhvr>
                                    </p:animRot>
                                    <p:animRot by="-1500000">
                                      <p:cBhvr>
                                        <p:cTn id="9" dur="125" fill="hold">
                                          <p:stCondLst>
                                            <p:cond delay="250"/>
                                          </p:stCondLst>
                                        </p:cTn>
                                        <p:tgtEl>
                                          <p:spTgt spid="8">
                                            <p:bg/>
                                          </p:spTgt>
                                        </p:tgtEl>
                                        <p:attrNameLst>
                                          <p:attrName>r</p:attrName>
                                        </p:attrNameLst>
                                      </p:cBhvr>
                                    </p:animRot>
                                    <p:animRot by="1500000">
                                      <p:cBhvr>
                                        <p:cTn id="10" dur="125" fill="hold">
                                          <p:stCondLst>
                                            <p:cond delay="375"/>
                                          </p:stCondLst>
                                        </p:cTn>
                                        <p:tgtEl>
                                          <p:spTgt spid="8">
                                            <p:bg/>
                                          </p:spTgt>
                                        </p:tgtEl>
                                        <p:attrNameLst>
                                          <p:attrName>r</p:attrName>
                                        </p:attrNameLst>
                                      </p:cBhvr>
                                    </p:animRot>
                                  </p:childTnLst>
                                </p:cTn>
                              </p:par>
                              <p:par>
                                <p:cTn id="11" presetID="34" presetClass="emph" presetSubtype="0" fill="hold" grpId="0"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8">
                                            <p:txEl>
                                              <p:pRg st="0" end="0"/>
                                            </p:txEl>
                                          </p:spTgt>
                                        </p:tgtEl>
                                        <p:attrNameLst>
                                          <p:attrName>ppt_x</p:attrName>
                                          <p:attrName>ppt_y</p:attrName>
                                        </p:attrNameLst>
                                      </p:cBhvr>
                                    </p:animMotion>
                                    <p:animRot by="1500000">
                                      <p:cBhvr>
                                        <p:cTn id="13" dur="125" fill="hold">
                                          <p:stCondLst>
                                            <p:cond delay="0"/>
                                          </p:stCondLst>
                                        </p:cTn>
                                        <p:tgtEl>
                                          <p:spTgt spid="8">
                                            <p:txEl>
                                              <p:pRg st="0" end="0"/>
                                            </p:txEl>
                                          </p:spTgt>
                                        </p:tgtEl>
                                        <p:attrNameLst>
                                          <p:attrName>r</p:attrName>
                                        </p:attrNameLst>
                                      </p:cBhvr>
                                    </p:animRot>
                                    <p:animRot by="-1500000">
                                      <p:cBhvr>
                                        <p:cTn id="14" dur="125" fill="hold">
                                          <p:stCondLst>
                                            <p:cond delay="125"/>
                                          </p:stCondLst>
                                        </p:cTn>
                                        <p:tgtEl>
                                          <p:spTgt spid="8">
                                            <p:txEl>
                                              <p:pRg st="0" end="0"/>
                                            </p:txEl>
                                          </p:spTgt>
                                        </p:tgtEl>
                                        <p:attrNameLst>
                                          <p:attrName>r</p:attrName>
                                        </p:attrNameLst>
                                      </p:cBhvr>
                                    </p:animRot>
                                    <p:animRot by="-1500000">
                                      <p:cBhvr>
                                        <p:cTn id="15" dur="125" fill="hold">
                                          <p:stCondLst>
                                            <p:cond delay="250"/>
                                          </p:stCondLst>
                                        </p:cTn>
                                        <p:tgtEl>
                                          <p:spTgt spid="8">
                                            <p:txEl>
                                              <p:pRg st="0" end="0"/>
                                            </p:txEl>
                                          </p:spTgt>
                                        </p:tgtEl>
                                        <p:attrNameLst>
                                          <p:attrName>r</p:attrName>
                                        </p:attrNameLst>
                                      </p:cBhvr>
                                    </p:animRot>
                                    <p:animRot by="1500000">
                                      <p:cBhvr>
                                        <p:cTn id="16" dur="125" fill="hold">
                                          <p:stCondLst>
                                            <p:cond delay="375"/>
                                          </p:stCondLst>
                                        </p:cTn>
                                        <p:tgtEl>
                                          <p:spTgt spid="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p:txBody>
          <a:bodyPr/>
          <a:lstStyle/>
          <a:p>
            <a:pPr>
              <a:defRPr/>
            </a:pPr>
            <a:r>
              <a:rPr lang="cs-CZ" dirty="0" smtClean="0">
                <a:solidFill>
                  <a:srgbClr val="C00000"/>
                </a:solidFill>
                <a:cs typeface="Arial" charset="0"/>
              </a:rPr>
              <a:t/>
            </a:r>
            <a:br>
              <a:rPr lang="cs-CZ" dirty="0" smtClean="0">
                <a:solidFill>
                  <a:srgbClr val="C00000"/>
                </a:solidFill>
                <a:cs typeface="Arial" charset="0"/>
              </a:rPr>
            </a:br>
            <a:r>
              <a:rPr lang="cs-CZ" dirty="0" smtClean="0">
                <a:solidFill>
                  <a:schemeClr val="tx1"/>
                </a:solidFill>
                <a:cs typeface="Arial" charset="0"/>
              </a:rPr>
              <a:t>CÍL VŠECH MOŽNÝCH ANALÝZ</a:t>
            </a:r>
            <a:r>
              <a:rPr lang="cs-CZ" dirty="0" smtClean="0">
                <a:solidFill>
                  <a:srgbClr val="C00000"/>
                </a:solidFill>
                <a:cs typeface="Arial" charset="0"/>
              </a:rPr>
              <a:t/>
            </a:r>
            <a:br>
              <a:rPr lang="cs-CZ" dirty="0" smtClean="0">
                <a:solidFill>
                  <a:srgbClr val="C00000"/>
                </a:solidFill>
                <a:cs typeface="Arial" charset="0"/>
              </a:rPr>
            </a:br>
            <a:endParaRPr lang="cs-CZ" dirty="0"/>
          </a:p>
        </p:txBody>
      </p:sp>
      <p:sp>
        <p:nvSpPr>
          <p:cNvPr id="8" name="Obdélník 7"/>
          <p:cNvSpPr/>
          <p:nvPr/>
        </p:nvSpPr>
        <p:spPr>
          <a:xfrm>
            <a:off x="1357290" y="2143116"/>
            <a:ext cx="6429420" cy="3046988"/>
          </a:xfrm>
          <a:prstGeom prst="rect">
            <a:avLst/>
          </a:prstGeom>
          <a:ln w="76200" cmpd="tri">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a:spAutoFit/>
          </a:bodyPr>
          <a:lstStyle/>
          <a:p>
            <a:pPr algn="ctr"/>
            <a:r>
              <a:rPr lang="cs-CZ" sz="4800" b="1" cap="small" dirty="0" smtClean="0">
                <a:solidFill>
                  <a:srgbClr val="C00000"/>
                </a:solidFill>
                <a:effectLst>
                  <a:outerShdw blurRad="38100" dist="38100" dir="2700000" algn="tl">
                    <a:srgbClr val="000000">
                      <a:alpha val="43137"/>
                    </a:srgbClr>
                  </a:outerShdw>
                </a:effectLst>
                <a:latin typeface="Nyala" pitchFamily="2" charset="0"/>
                <a:cs typeface="Arial" charset="0"/>
              </a:rPr>
              <a:t>Odhalit ten příčinný deterministický vztah navzdory všemu tomu, co nám to odhalení kazí</a:t>
            </a:r>
            <a:endParaRPr lang="cs-CZ" sz="4800" dirty="0">
              <a:solidFill>
                <a:srgbClr val="C00000"/>
              </a:solidFill>
              <a:effectLst>
                <a:outerShdw blurRad="38100" dist="38100" dir="2700000" algn="tl">
                  <a:srgbClr val="000000">
                    <a:alpha val="43137"/>
                  </a:srgbClr>
                </a:outerShdw>
              </a:effectLst>
              <a:latin typeface="Nyala" pitchFamily="2" charset="0"/>
            </a:endParaRPr>
          </a:p>
        </p:txBody>
      </p:sp>
    </p:spTree>
  </p:cSld>
  <p:clrMapOvr>
    <a:masterClrMapping/>
  </p:clrMapOvr>
  <p:transition spd="slow">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p:txBody>
          <a:bodyPr/>
          <a:lstStyle/>
          <a:p>
            <a:pPr>
              <a:defRPr/>
            </a:pPr>
            <a:r>
              <a:rPr lang="cs-CZ" dirty="0" smtClean="0"/>
              <a:t>ZÁKLADNÍ KONCEPT</a:t>
            </a:r>
            <a:endParaRPr lang="cs-CZ" dirty="0"/>
          </a:p>
        </p:txBody>
      </p:sp>
      <p:sp>
        <p:nvSpPr>
          <p:cNvPr id="6" name="Zaoblený obdélník 5"/>
          <p:cNvSpPr/>
          <p:nvPr/>
        </p:nvSpPr>
        <p:spPr>
          <a:xfrm>
            <a:off x="785786" y="1785926"/>
            <a:ext cx="2143140" cy="1500198"/>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t>Reálný objekt</a:t>
            </a:r>
            <a:endParaRPr lang="cs-CZ" b="1" cap="all" dirty="0"/>
          </a:p>
        </p:txBody>
      </p:sp>
      <p:sp>
        <p:nvSpPr>
          <p:cNvPr id="8" name="Zaoblený obdélník 7"/>
          <p:cNvSpPr/>
          <p:nvPr/>
        </p:nvSpPr>
        <p:spPr>
          <a:xfrm>
            <a:off x="6643702" y="1785926"/>
            <a:ext cx="2143140" cy="1500198"/>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t>Hodnotící výrok</a:t>
            </a:r>
            <a:endParaRPr lang="cs-CZ" b="1" cap="all" dirty="0"/>
          </a:p>
        </p:txBody>
      </p:sp>
      <p:cxnSp>
        <p:nvCxnSpPr>
          <p:cNvPr id="36" name="Pravoúhlá spojovací čára 35"/>
          <p:cNvCxnSpPr/>
          <p:nvPr/>
        </p:nvCxnSpPr>
        <p:spPr>
          <a:xfrm>
            <a:off x="3071802" y="2571744"/>
            <a:ext cx="3502050" cy="1588"/>
          </a:xfrm>
          <a:prstGeom prst="bentConnector3">
            <a:avLst>
              <a:gd name="adj1" fmla="val 50000"/>
            </a:avLst>
          </a:prstGeom>
          <a:ln w="63500" cap="rnd" cmpd="sng">
            <a:solidFill>
              <a:schemeClr val="tx2">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118786" name="Picture 2" descr="http://mm.denik.cz/56/f9/neandrtalec_sip-300.jpg"/>
          <p:cNvPicPr>
            <a:picLocks noChangeAspect="1" noChangeArrowheads="1"/>
          </p:cNvPicPr>
          <p:nvPr/>
        </p:nvPicPr>
        <p:blipFill>
          <a:blip r:embed="rId2" cstate="print">
            <a:lum bright="31000"/>
          </a:blip>
          <a:srcRect/>
          <a:stretch>
            <a:fillRect/>
          </a:stretch>
        </p:blipFill>
        <p:spPr bwMode="auto">
          <a:xfrm>
            <a:off x="3956354" y="1744982"/>
            <a:ext cx="1571636" cy="1571636"/>
          </a:xfrm>
          <a:prstGeom prst="rect">
            <a:avLst/>
          </a:prstGeom>
          <a:noFill/>
          <a:effectLst>
            <a:outerShdw blurRad="50800" dist="38100" dir="2700000" algn="tl" rotWithShape="0">
              <a:prstClr val="black">
                <a:alpha val="40000"/>
              </a:prstClr>
            </a:outerShdw>
          </a:effectLst>
          <a:scene3d>
            <a:camera prst="orthographicFront"/>
            <a:lightRig rig="glow" dir="t"/>
          </a:scene3d>
        </p:spPr>
      </p:pic>
    </p:spTree>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obsah 2"/>
          <p:cNvSpPr>
            <a:spLocks noGrp="1"/>
          </p:cNvSpPr>
          <p:nvPr>
            <p:ph idx="1"/>
          </p:nvPr>
        </p:nvSpPr>
        <p:spPr>
          <a:xfrm>
            <a:off x="500063" y="3286125"/>
            <a:ext cx="8535987" cy="1214438"/>
          </a:xfrm>
        </p:spPr>
        <p:txBody>
          <a:bodyPr/>
          <a:lstStyle/>
          <a:p>
            <a:pPr algn="ctr">
              <a:buFont typeface="Wingdings" pitchFamily="2" charset="2"/>
              <a:buNone/>
            </a:pPr>
            <a:r>
              <a:rPr lang="cs-CZ" smtClean="0">
                <a:cs typeface="Arial" charset="0"/>
              </a:rPr>
              <a:t>Jak tu informaci zjistíme?</a:t>
            </a:r>
          </a:p>
        </p:txBody>
      </p:sp>
      <p:sp>
        <p:nvSpPr>
          <p:cNvPr id="4" name="Nadpis 1"/>
          <p:cNvSpPr>
            <a:spLocks noGrp="1"/>
          </p:cNvSpPr>
          <p:nvPr>
            <p:ph type="title"/>
          </p:nvPr>
        </p:nvSpPr>
        <p:spPr/>
        <p:txBody>
          <a:bodyPr/>
          <a:lstStyle/>
          <a:p>
            <a:pPr>
              <a:defRPr/>
            </a:pPr>
            <a:r>
              <a:rPr lang="cs-CZ" dirty="0" smtClean="0"/>
              <a:t>ZÁKLADNÍ KONCEPT</a:t>
            </a:r>
            <a:endParaRPr lang="cs-CZ"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sah 2"/>
          <p:cNvSpPr>
            <a:spLocks noGrp="1"/>
          </p:cNvSpPr>
          <p:nvPr>
            <p:ph idx="1"/>
          </p:nvPr>
        </p:nvSpPr>
        <p:spPr>
          <a:xfrm>
            <a:off x="500063" y="3286125"/>
            <a:ext cx="8535987" cy="1214438"/>
          </a:xfrm>
        </p:spPr>
        <p:txBody>
          <a:bodyPr/>
          <a:lstStyle/>
          <a:p>
            <a:pPr algn="ctr">
              <a:buFont typeface="Wingdings" pitchFamily="2" charset="2"/>
              <a:buNone/>
            </a:pPr>
            <a:r>
              <a:rPr lang="cs-CZ" smtClean="0">
                <a:cs typeface="Arial" charset="0"/>
              </a:rPr>
              <a:t>Musíme něco „změřit“.</a:t>
            </a:r>
          </a:p>
        </p:txBody>
      </p:sp>
      <p:sp>
        <p:nvSpPr>
          <p:cNvPr id="4" name="Nadpis 1"/>
          <p:cNvSpPr>
            <a:spLocks noGrp="1"/>
          </p:cNvSpPr>
          <p:nvPr>
            <p:ph type="title"/>
          </p:nvPr>
        </p:nvSpPr>
        <p:spPr/>
        <p:txBody>
          <a:bodyPr/>
          <a:lstStyle/>
          <a:p>
            <a:pPr>
              <a:defRPr/>
            </a:pPr>
            <a:r>
              <a:rPr lang="cs-CZ" dirty="0" smtClean="0"/>
              <a:t>ZÁKLADNÍ KONCEPT</a:t>
            </a:r>
            <a:endParaRPr lang="cs-CZ"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smtClean="0"/>
              <a:t>O čem to bude?</a:t>
            </a:r>
            <a:endParaRPr lang="cs-CZ" sz="2800" dirty="0"/>
          </a:p>
        </p:txBody>
      </p:sp>
      <p:sp>
        <p:nvSpPr>
          <p:cNvPr id="3" name="Zástupný symbol pro obsah 2"/>
          <p:cNvSpPr>
            <a:spLocks noGrp="1"/>
          </p:cNvSpPr>
          <p:nvPr>
            <p:ph idx="1"/>
          </p:nvPr>
        </p:nvSpPr>
        <p:spPr/>
        <p:txBody>
          <a:bodyPr/>
          <a:lstStyle/>
          <a:p>
            <a:r>
              <a:rPr lang="cs-CZ" sz="2000" dirty="0" smtClean="0"/>
              <a:t>Princip zpracování dat</a:t>
            </a:r>
          </a:p>
          <a:p>
            <a:r>
              <a:rPr lang="cs-CZ" sz="2000" dirty="0" smtClean="0"/>
              <a:t>Signál vs. časová řada (deterministická x náhodná data – </a:t>
            </a:r>
            <a:r>
              <a:rPr lang="cs-CZ" sz="2000" dirty="0" err="1" smtClean="0"/>
              <a:t>stacionarita</a:t>
            </a:r>
            <a:r>
              <a:rPr lang="cs-CZ" sz="2000" dirty="0" smtClean="0"/>
              <a:t>, ergodicita, spojitý x diskrétní čas, vzorkování, kvantování – vztah k charakteru, typu dat)</a:t>
            </a:r>
          </a:p>
          <a:p>
            <a:r>
              <a:rPr lang="cs-CZ" sz="2000" dirty="0" smtClean="0"/>
              <a:t>Základní typy „signálů“ spojitých i diskrétních, periodických a jednorázových, kauzalita – harmonický, jednotkový impuls, skok, funkce </a:t>
            </a:r>
            <a:r>
              <a:rPr lang="cs-CZ" sz="2000" dirty="0" err="1" smtClean="0"/>
              <a:t>Sinc</a:t>
            </a:r>
            <a:r>
              <a:rPr lang="cs-CZ" sz="2000" dirty="0" smtClean="0"/>
              <a:t>, obdélníková funkce. Základní operace se signály (násobení konstantou, posun v čase, transformace času, inverze časové osy)</a:t>
            </a:r>
          </a:p>
          <a:p>
            <a:r>
              <a:rPr lang="cs-CZ" sz="2000" dirty="0" smtClean="0"/>
              <a:t>Korelace (periodické funkce, stacionární a ergodické funkce) – korelační funkce x korelační koeficient – aplikace; křížová korelace, autokorelace, kovariance, korelační matice</a:t>
            </a:r>
          </a:p>
          <a:p>
            <a:r>
              <a:rPr lang="cs-CZ" sz="2000" dirty="0" smtClean="0"/>
              <a:t>Konvoluce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sah 2"/>
          <p:cNvSpPr>
            <a:spLocks noGrp="1"/>
          </p:cNvSpPr>
          <p:nvPr>
            <p:ph idx="1"/>
          </p:nvPr>
        </p:nvSpPr>
        <p:spPr>
          <a:xfrm>
            <a:off x="500063" y="3286125"/>
            <a:ext cx="8535987" cy="1214438"/>
          </a:xfrm>
        </p:spPr>
        <p:txBody>
          <a:bodyPr/>
          <a:lstStyle/>
          <a:p>
            <a:pPr algn="ctr">
              <a:buFont typeface="Wingdings" pitchFamily="2" charset="2"/>
              <a:buNone/>
            </a:pPr>
            <a:r>
              <a:rPr lang="cs-CZ" smtClean="0">
                <a:cs typeface="Arial" charset="0"/>
              </a:rPr>
              <a:t>Musíme něco „změřit“.</a:t>
            </a:r>
          </a:p>
          <a:p>
            <a:pPr algn="ctr">
              <a:buFont typeface="Wingdings" pitchFamily="2" charset="2"/>
              <a:buNone/>
            </a:pPr>
            <a:r>
              <a:rPr lang="cs-CZ" smtClean="0">
                <a:cs typeface="Arial" charset="0"/>
              </a:rPr>
              <a:t>A co?</a:t>
            </a:r>
          </a:p>
        </p:txBody>
      </p:sp>
      <p:sp>
        <p:nvSpPr>
          <p:cNvPr id="4" name="Nadpis 1"/>
          <p:cNvSpPr>
            <a:spLocks noGrp="1"/>
          </p:cNvSpPr>
          <p:nvPr>
            <p:ph type="title"/>
          </p:nvPr>
        </p:nvSpPr>
        <p:spPr/>
        <p:txBody>
          <a:bodyPr/>
          <a:lstStyle/>
          <a:p>
            <a:pPr>
              <a:defRPr/>
            </a:pPr>
            <a:r>
              <a:rPr lang="cs-CZ" dirty="0" smtClean="0"/>
              <a:t>ZÁKLADNÍ KONCEPT</a:t>
            </a:r>
            <a:endParaRPr lang="cs-CZ"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sah 2"/>
          <p:cNvSpPr>
            <a:spLocks noGrp="1"/>
          </p:cNvSpPr>
          <p:nvPr>
            <p:ph idx="1"/>
          </p:nvPr>
        </p:nvSpPr>
        <p:spPr>
          <a:xfrm>
            <a:off x="500063" y="3286125"/>
            <a:ext cx="8535987" cy="1643063"/>
          </a:xfrm>
        </p:spPr>
        <p:txBody>
          <a:bodyPr/>
          <a:lstStyle/>
          <a:p>
            <a:pPr algn="ctr">
              <a:buFont typeface="Wingdings" pitchFamily="2" charset="2"/>
              <a:buNone/>
            </a:pPr>
            <a:r>
              <a:rPr lang="cs-CZ" smtClean="0">
                <a:cs typeface="Arial" charset="0"/>
              </a:rPr>
              <a:t>Musíme něco „změřit“.</a:t>
            </a:r>
          </a:p>
          <a:p>
            <a:pPr algn="ctr">
              <a:buFont typeface="Wingdings" pitchFamily="2" charset="2"/>
              <a:buNone/>
            </a:pPr>
            <a:r>
              <a:rPr lang="cs-CZ" smtClean="0">
                <a:cs typeface="Arial" charset="0"/>
              </a:rPr>
              <a:t>A co?</a:t>
            </a:r>
          </a:p>
          <a:p>
            <a:pPr algn="ctr">
              <a:buFont typeface="Wingdings" pitchFamily="2" charset="2"/>
              <a:buNone/>
            </a:pPr>
            <a:r>
              <a:rPr lang="cs-CZ" smtClean="0">
                <a:cs typeface="Arial" charset="0"/>
              </a:rPr>
              <a:t>To na začátku bohužel moc nevíme.</a:t>
            </a:r>
          </a:p>
        </p:txBody>
      </p:sp>
      <p:sp>
        <p:nvSpPr>
          <p:cNvPr id="4" name="Nadpis 1"/>
          <p:cNvSpPr>
            <a:spLocks noGrp="1"/>
          </p:cNvSpPr>
          <p:nvPr>
            <p:ph type="title"/>
          </p:nvPr>
        </p:nvSpPr>
        <p:spPr/>
        <p:txBody>
          <a:bodyPr/>
          <a:lstStyle/>
          <a:p>
            <a:pPr>
              <a:defRPr/>
            </a:pPr>
            <a:r>
              <a:rPr lang="cs-CZ" dirty="0" smtClean="0"/>
              <a:t>ZÁKLADNÍ KONCEPT</a:t>
            </a:r>
            <a:endParaRPr lang="cs-CZ"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tbn0.google.com/images?q=tbn:HdMmIJZ3FyC7pM:http://www.palintest.com/images/products/micro500ph-medium.jpg">
            <a:hlinkClick r:id="rId2"/>
          </p:cNvPr>
          <p:cNvPicPr>
            <a:picLocks noChangeAspect="1" noChangeArrowheads="1"/>
          </p:cNvPicPr>
          <p:nvPr/>
        </p:nvPicPr>
        <p:blipFill>
          <a:blip r:embed="rId3" cstate="print"/>
          <a:srcRect/>
          <a:stretch>
            <a:fillRect/>
          </a:stretch>
        </p:blipFill>
        <p:spPr bwMode="auto">
          <a:xfrm>
            <a:off x="1143000" y="4429125"/>
            <a:ext cx="1643063" cy="1614488"/>
          </a:xfrm>
          <a:prstGeom prst="rect">
            <a:avLst/>
          </a:prstGeom>
          <a:noFill/>
          <a:ln w="9525">
            <a:noFill/>
            <a:miter lim="800000"/>
            <a:headEnd/>
            <a:tailEnd/>
          </a:ln>
        </p:spPr>
      </p:pic>
      <p:sp>
        <p:nvSpPr>
          <p:cNvPr id="26627" name="Zástupný symbol pro obsah 2"/>
          <p:cNvSpPr>
            <a:spLocks noGrp="1"/>
          </p:cNvSpPr>
          <p:nvPr>
            <p:ph idx="1"/>
          </p:nvPr>
        </p:nvSpPr>
        <p:spPr>
          <a:xfrm>
            <a:off x="500063" y="3286125"/>
            <a:ext cx="8535987" cy="1643063"/>
          </a:xfrm>
        </p:spPr>
        <p:txBody>
          <a:bodyPr/>
          <a:lstStyle/>
          <a:p>
            <a:pPr algn="ctr">
              <a:buFont typeface="Wingdings" pitchFamily="2" charset="2"/>
              <a:buNone/>
            </a:pPr>
            <a:r>
              <a:rPr lang="cs-CZ" smtClean="0">
                <a:cs typeface="Arial" charset="0"/>
              </a:rPr>
              <a:t>Musíme něco „změřit“.</a:t>
            </a:r>
          </a:p>
          <a:p>
            <a:pPr algn="ctr">
              <a:buFont typeface="Wingdings" pitchFamily="2" charset="2"/>
              <a:buNone/>
            </a:pPr>
            <a:r>
              <a:rPr lang="cs-CZ" smtClean="0">
                <a:cs typeface="Arial" charset="0"/>
              </a:rPr>
              <a:t>A co?</a:t>
            </a:r>
          </a:p>
          <a:p>
            <a:pPr algn="ctr">
              <a:buFont typeface="Wingdings" pitchFamily="2" charset="2"/>
              <a:buNone/>
            </a:pPr>
            <a:r>
              <a:rPr lang="cs-CZ" smtClean="0">
                <a:cs typeface="Arial" charset="0"/>
              </a:rPr>
              <a:t>To bohužel moc nevíme.</a:t>
            </a:r>
          </a:p>
        </p:txBody>
      </p:sp>
      <p:sp>
        <p:nvSpPr>
          <p:cNvPr id="4" name="Nadpis 1"/>
          <p:cNvSpPr>
            <a:spLocks noGrp="1"/>
          </p:cNvSpPr>
          <p:nvPr>
            <p:ph type="title"/>
          </p:nvPr>
        </p:nvSpPr>
        <p:spPr/>
        <p:txBody>
          <a:bodyPr/>
          <a:lstStyle/>
          <a:p>
            <a:pPr>
              <a:defRPr/>
            </a:pPr>
            <a:r>
              <a:rPr lang="cs-CZ" dirty="0" smtClean="0"/>
              <a:t>ZÁKLADNÍ KONCEPT</a:t>
            </a:r>
            <a:endParaRPr lang="cs-CZ" dirty="0"/>
          </a:p>
        </p:txBody>
      </p:sp>
      <p:pic>
        <p:nvPicPr>
          <p:cNvPr id="26629" name="Obrázek 4" descr="teplomer.jpg"/>
          <p:cNvPicPr>
            <a:picLocks noChangeAspect="1"/>
          </p:cNvPicPr>
          <p:nvPr/>
        </p:nvPicPr>
        <p:blipFill>
          <a:blip r:embed="rId4" cstate="print"/>
          <a:srcRect/>
          <a:stretch>
            <a:fillRect/>
          </a:stretch>
        </p:blipFill>
        <p:spPr bwMode="auto">
          <a:xfrm>
            <a:off x="714375" y="2000250"/>
            <a:ext cx="1500188" cy="2251075"/>
          </a:xfrm>
          <a:prstGeom prst="rect">
            <a:avLst/>
          </a:prstGeom>
          <a:noFill/>
          <a:ln w="9525">
            <a:noFill/>
            <a:miter lim="800000"/>
            <a:headEnd/>
            <a:tailEnd/>
          </a:ln>
        </p:spPr>
      </p:pic>
      <p:pic>
        <p:nvPicPr>
          <p:cNvPr id="26630" name="Obrázek 5" descr="termograf.jpg"/>
          <p:cNvPicPr>
            <a:picLocks noChangeAspect="1"/>
          </p:cNvPicPr>
          <p:nvPr/>
        </p:nvPicPr>
        <p:blipFill>
          <a:blip r:embed="rId5" cstate="print"/>
          <a:srcRect/>
          <a:stretch>
            <a:fillRect/>
          </a:stretch>
        </p:blipFill>
        <p:spPr bwMode="auto">
          <a:xfrm>
            <a:off x="2500313" y="1428750"/>
            <a:ext cx="2071687" cy="1622425"/>
          </a:xfrm>
          <a:prstGeom prst="rect">
            <a:avLst/>
          </a:prstGeom>
          <a:noFill/>
          <a:ln w="9525">
            <a:noFill/>
            <a:miter lim="800000"/>
            <a:headEnd/>
            <a:tailEnd/>
          </a:ln>
        </p:spPr>
      </p:pic>
      <p:pic>
        <p:nvPicPr>
          <p:cNvPr id="26631" name="Obrázek 6" descr="FONENDOSKOP.jpg"/>
          <p:cNvPicPr>
            <a:picLocks noChangeAspect="1"/>
          </p:cNvPicPr>
          <p:nvPr/>
        </p:nvPicPr>
        <p:blipFill>
          <a:blip r:embed="rId6" cstate="print"/>
          <a:srcRect/>
          <a:stretch>
            <a:fillRect/>
          </a:stretch>
        </p:blipFill>
        <p:spPr bwMode="auto">
          <a:xfrm>
            <a:off x="4643438" y="1357313"/>
            <a:ext cx="2214562" cy="1655762"/>
          </a:xfrm>
          <a:prstGeom prst="rect">
            <a:avLst/>
          </a:prstGeom>
          <a:noFill/>
          <a:ln w="9525">
            <a:noFill/>
            <a:miter lim="800000"/>
            <a:headEnd/>
            <a:tailEnd/>
          </a:ln>
        </p:spPr>
      </p:pic>
      <p:pic>
        <p:nvPicPr>
          <p:cNvPr id="26632" name="Obrázek 7" descr="oscilograf.gif"/>
          <p:cNvPicPr>
            <a:picLocks noChangeAspect="1"/>
          </p:cNvPicPr>
          <p:nvPr/>
        </p:nvPicPr>
        <p:blipFill>
          <a:blip r:embed="rId7" cstate="print"/>
          <a:srcRect/>
          <a:stretch>
            <a:fillRect/>
          </a:stretch>
        </p:blipFill>
        <p:spPr bwMode="auto">
          <a:xfrm>
            <a:off x="6357938" y="2000250"/>
            <a:ext cx="3000375" cy="1500188"/>
          </a:xfrm>
          <a:prstGeom prst="rect">
            <a:avLst/>
          </a:prstGeom>
          <a:noFill/>
          <a:ln w="9525">
            <a:noFill/>
            <a:miter lim="800000"/>
            <a:headEnd/>
            <a:tailEnd/>
          </a:ln>
        </p:spPr>
      </p:pic>
      <p:pic>
        <p:nvPicPr>
          <p:cNvPr id="26633" name="Obrázek 8" descr="EKG2_V.jpg"/>
          <p:cNvPicPr>
            <a:picLocks noChangeAspect="1"/>
          </p:cNvPicPr>
          <p:nvPr/>
        </p:nvPicPr>
        <p:blipFill>
          <a:blip r:embed="rId8" cstate="print"/>
          <a:srcRect/>
          <a:stretch>
            <a:fillRect/>
          </a:stretch>
        </p:blipFill>
        <p:spPr bwMode="auto">
          <a:xfrm>
            <a:off x="7143750" y="3571875"/>
            <a:ext cx="1619250" cy="2032000"/>
          </a:xfrm>
          <a:prstGeom prst="rect">
            <a:avLst/>
          </a:prstGeom>
          <a:noFill/>
          <a:ln w="9525">
            <a:noFill/>
            <a:miter lim="800000"/>
            <a:headEnd/>
            <a:tailEnd/>
          </a:ln>
        </p:spPr>
      </p:pic>
      <p:pic>
        <p:nvPicPr>
          <p:cNvPr id="26634" name="Picture 4" descr="http://www.cbjilemnice.com/pages/picture/23cm227.jpg"/>
          <p:cNvPicPr>
            <a:picLocks noChangeAspect="1" noChangeArrowheads="1"/>
          </p:cNvPicPr>
          <p:nvPr/>
        </p:nvPicPr>
        <p:blipFill>
          <a:blip r:embed="rId9" cstate="print"/>
          <a:srcRect/>
          <a:stretch>
            <a:fillRect/>
          </a:stretch>
        </p:blipFill>
        <p:spPr bwMode="auto">
          <a:xfrm>
            <a:off x="3643313" y="5072063"/>
            <a:ext cx="2132012"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sah 2"/>
          <p:cNvSpPr>
            <a:spLocks noGrp="1"/>
          </p:cNvSpPr>
          <p:nvPr>
            <p:ph idx="1"/>
          </p:nvPr>
        </p:nvSpPr>
        <p:spPr>
          <a:xfrm>
            <a:off x="500063" y="3286125"/>
            <a:ext cx="8535987" cy="1643063"/>
          </a:xfrm>
        </p:spPr>
        <p:txBody>
          <a:bodyPr/>
          <a:lstStyle/>
          <a:p>
            <a:pPr algn="ctr">
              <a:buFont typeface="Wingdings" pitchFamily="2" charset="2"/>
              <a:buNone/>
            </a:pPr>
            <a:r>
              <a:rPr lang="cs-CZ" smtClean="0">
                <a:cs typeface="Arial" charset="0"/>
              </a:rPr>
              <a:t>Musíme něco „změřit“.</a:t>
            </a:r>
          </a:p>
          <a:p>
            <a:pPr algn="ctr">
              <a:buFont typeface="Wingdings" pitchFamily="2" charset="2"/>
              <a:buNone/>
            </a:pPr>
            <a:r>
              <a:rPr lang="cs-CZ" smtClean="0">
                <a:cs typeface="Arial" charset="0"/>
              </a:rPr>
              <a:t>Za jakých podmínek?</a:t>
            </a:r>
          </a:p>
        </p:txBody>
      </p:sp>
      <p:sp>
        <p:nvSpPr>
          <p:cNvPr id="4" name="Nadpis 1"/>
          <p:cNvSpPr>
            <a:spLocks noGrp="1"/>
          </p:cNvSpPr>
          <p:nvPr>
            <p:ph type="title"/>
          </p:nvPr>
        </p:nvSpPr>
        <p:spPr/>
        <p:txBody>
          <a:bodyPr/>
          <a:lstStyle/>
          <a:p>
            <a:pPr>
              <a:defRPr/>
            </a:pPr>
            <a:r>
              <a:rPr lang="cs-CZ" dirty="0" smtClean="0"/>
              <a:t>ZÁKLADNÍ KONCEPT</a:t>
            </a:r>
            <a:endParaRPr lang="cs-CZ"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sah 2"/>
          <p:cNvSpPr>
            <a:spLocks noGrp="1"/>
          </p:cNvSpPr>
          <p:nvPr>
            <p:ph idx="1"/>
          </p:nvPr>
        </p:nvSpPr>
        <p:spPr>
          <a:xfrm>
            <a:off x="500063" y="3286125"/>
            <a:ext cx="8535987" cy="1643063"/>
          </a:xfrm>
        </p:spPr>
        <p:txBody>
          <a:bodyPr/>
          <a:lstStyle/>
          <a:p>
            <a:pPr algn="ctr">
              <a:buFont typeface="Wingdings" pitchFamily="2" charset="2"/>
              <a:buNone/>
            </a:pPr>
            <a:r>
              <a:rPr lang="cs-CZ" smtClean="0">
                <a:cs typeface="Arial" charset="0"/>
              </a:rPr>
              <a:t>Musíme něco „změřit“.</a:t>
            </a:r>
          </a:p>
          <a:p>
            <a:pPr algn="ctr">
              <a:buFont typeface="Wingdings" pitchFamily="2" charset="2"/>
              <a:buNone/>
            </a:pPr>
            <a:r>
              <a:rPr lang="cs-CZ" smtClean="0">
                <a:cs typeface="Arial" charset="0"/>
              </a:rPr>
              <a:t>Za jakých podmínek?</a:t>
            </a:r>
          </a:p>
          <a:p>
            <a:pPr algn="ctr">
              <a:buFont typeface="Wingdings" pitchFamily="2" charset="2"/>
              <a:buNone/>
            </a:pPr>
            <a:r>
              <a:rPr lang="cs-CZ" smtClean="0">
                <a:cs typeface="Arial" charset="0"/>
              </a:rPr>
              <a:t>Pozorování × experiment</a:t>
            </a:r>
          </a:p>
        </p:txBody>
      </p:sp>
      <p:sp>
        <p:nvSpPr>
          <p:cNvPr id="4" name="Nadpis 1"/>
          <p:cNvSpPr>
            <a:spLocks noGrp="1"/>
          </p:cNvSpPr>
          <p:nvPr>
            <p:ph type="title"/>
          </p:nvPr>
        </p:nvSpPr>
        <p:spPr/>
        <p:txBody>
          <a:bodyPr/>
          <a:lstStyle/>
          <a:p>
            <a:pPr>
              <a:defRPr/>
            </a:pPr>
            <a:r>
              <a:rPr lang="cs-CZ" dirty="0" smtClean="0"/>
              <a:t>ZÁKLADNÍ KONCEPT</a:t>
            </a:r>
            <a:endParaRPr lang="cs-CZ"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sah 2"/>
          <p:cNvSpPr>
            <a:spLocks noGrp="1"/>
          </p:cNvSpPr>
          <p:nvPr>
            <p:ph idx="1"/>
          </p:nvPr>
        </p:nvSpPr>
        <p:spPr>
          <a:xfrm>
            <a:off x="428625" y="1285875"/>
            <a:ext cx="8535988" cy="5286375"/>
          </a:xfrm>
        </p:spPr>
        <p:txBody>
          <a:bodyPr/>
          <a:lstStyle/>
          <a:p>
            <a:pPr>
              <a:buFont typeface="Wingdings" pitchFamily="2" charset="2"/>
              <a:buNone/>
            </a:pPr>
            <a:r>
              <a:rPr lang="cs-CZ" smtClean="0">
                <a:cs typeface="Arial" charset="0"/>
              </a:rPr>
              <a:t>je založeno na</a:t>
            </a:r>
            <a:r>
              <a:rPr lang="cs-CZ" smtClean="0">
                <a:solidFill>
                  <a:srgbClr val="0070C0"/>
                </a:solidFill>
                <a:cs typeface="Arial" charset="0"/>
              </a:rPr>
              <a:t> </a:t>
            </a:r>
            <a:r>
              <a:rPr lang="cs-CZ" i="1" smtClean="0">
                <a:solidFill>
                  <a:srgbClr val="0070C0"/>
                </a:solidFill>
                <a:cs typeface="Arial" charset="0"/>
              </a:rPr>
              <a:t>pasivním</a:t>
            </a:r>
            <a:r>
              <a:rPr lang="cs-CZ" smtClean="0">
                <a:solidFill>
                  <a:srgbClr val="0070C0"/>
                </a:solidFill>
                <a:cs typeface="Arial" charset="0"/>
              </a:rPr>
              <a:t> </a:t>
            </a:r>
            <a:r>
              <a:rPr lang="cs-CZ" smtClean="0">
                <a:cs typeface="Arial" charset="0"/>
              </a:rPr>
              <a:t>sledování procesů a souvisejících skutečností, pokud možno v jejich přirozeném stavu, co nejméně ovlivněném pozorovatelem. Pozorování poskytuje informace o vnějších projevech a vztazích systému (tvar, rozměry, podobnost, fyzikální či chemické vlastnosti, časová následnost, ...). Význam pozorování klesá v situacích, kdy nabývají na důležitosti příčiny pozorovaných jevů, příp. charakter a podstata uvnitř zkoumaného objektu.</a:t>
            </a:r>
          </a:p>
        </p:txBody>
      </p:sp>
      <p:sp>
        <p:nvSpPr>
          <p:cNvPr id="4" name="Nadpis 1"/>
          <p:cNvSpPr>
            <a:spLocks noGrp="1"/>
          </p:cNvSpPr>
          <p:nvPr>
            <p:ph type="title"/>
          </p:nvPr>
        </p:nvSpPr>
        <p:spPr/>
        <p:txBody>
          <a:bodyPr/>
          <a:lstStyle/>
          <a:p>
            <a:pPr>
              <a:defRPr/>
            </a:pPr>
            <a:r>
              <a:rPr lang="cs-CZ" dirty="0" smtClean="0"/>
              <a:t>POZOROVÁNÍ</a:t>
            </a:r>
            <a:endParaRPr lang="cs-CZ"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sah 2"/>
          <p:cNvSpPr>
            <a:spLocks noGrp="1"/>
          </p:cNvSpPr>
          <p:nvPr>
            <p:ph idx="1"/>
          </p:nvPr>
        </p:nvSpPr>
        <p:spPr>
          <a:xfrm>
            <a:off x="428625" y="1285875"/>
            <a:ext cx="8535988" cy="5286375"/>
          </a:xfrm>
        </p:spPr>
        <p:txBody>
          <a:bodyPr/>
          <a:lstStyle/>
          <a:p>
            <a:pPr>
              <a:buFont typeface="Wingdings" pitchFamily="2" charset="2"/>
              <a:buNone/>
            </a:pPr>
            <a:r>
              <a:rPr lang="cs-CZ" smtClean="0">
                <a:cs typeface="Arial" charset="0"/>
              </a:rPr>
              <a:t>vychází z </a:t>
            </a:r>
            <a:r>
              <a:rPr lang="cs-CZ" i="1" smtClean="0">
                <a:solidFill>
                  <a:srgbClr val="0070C0"/>
                </a:solidFill>
                <a:cs typeface="Arial" charset="0"/>
              </a:rPr>
              <a:t>aktivního</a:t>
            </a:r>
            <a:r>
              <a:rPr lang="cs-CZ" smtClean="0">
                <a:cs typeface="Arial" charset="0"/>
              </a:rPr>
              <a:t> přístupu ke zkoumání objektu. Spočívá na záměrně vyvolaných změnách podmínek existence a funkce daného objektu, které mají přimět zkoumaný objekt projevit se za různých, uměle navozených situací. Výchozím předpokladem pro uspořádání experimentu je formulace </a:t>
            </a:r>
            <a:r>
              <a:rPr lang="cs-CZ" smtClean="0">
                <a:solidFill>
                  <a:srgbClr val="296EF9"/>
                </a:solidFill>
                <a:cs typeface="Arial" charset="0"/>
              </a:rPr>
              <a:t>hypotézy</a:t>
            </a:r>
            <a:r>
              <a:rPr lang="cs-CZ" smtClean="0">
                <a:cs typeface="Arial" charset="0"/>
              </a:rPr>
              <a:t> o analyzovaném objektu. </a:t>
            </a:r>
          </a:p>
        </p:txBody>
      </p:sp>
      <p:sp>
        <p:nvSpPr>
          <p:cNvPr id="4" name="Nadpis 1"/>
          <p:cNvSpPr>
            <a:spLocks noGrp="1"/>
          </p:cNvSpPr>
          <p:nvPr>
            <p:ph type="title"/>
          </p:nvPr>
        </p:nvSpPr>
        <p:spPr/>
        <p:txBody>
          <a:bodyPr/>
          <a:lstStyle/>
          <a:p>
            <a:pPr>
              <a:defRPr/>
            </a:pPr>
            <a:r>
              <a:rPr lang="cs-CZ" dirty="0" smtClean="0">
                <a:solidFill>
                  <a:srgbClr val="000000"/>
                </a:solidFill>
              </a:rPr>
              <a:t>Experiment</a:t>
            </a:r>
            <a:endParaRPr lang="cs-CZ" dirty="0">
              <a:solidFill>
                <a:srgbClr val="00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sah 2"/>
          <p:cNvSpPr>
            <a:spLocks noGrp="1"/>
          </p:cNvSpPr>
          <p:nvPr>
            <p:ph idx="1"/>
          </p:nvPr>
        </p:nvSpPr>
        <p:spPr>
          <a:xfrm>
            <a:off x="428625" y="1285875"/>
            <a:ext cx="8535988" cy="5286375"/>
          </a:xfrm>
        </p:spPr>
        <p:txBody>
          <a:bodyPr/>
          <a:lstStyle/>
          <a:p>
            <a:pPr>
              <a:buFont typeface="Wingdings" pitchFamily="2" charset="2"/>
              <a:buNone/>
            </a:pPr>
            <a:r>
              <a:rPr lang="cs-CZ" b="1" smtClean="0">
                <a:solidFill>
                  <a:srgbClr val="C00000"/>
                </a:solidFill>
                <a:cs typeface="Arial" charset="0"/>
              </a:rPr>
              <a:t>Hypotézy</a:t>
            </a:r>
            <a:r>
              <a:rPr lang="cs-CZ" smtClean="0">
                <a:cs typeface="Arial" charset="0"/>
              </a:rPr>
              <a:t> a pak i následné experimenty, jsou dvojího typu:</a:t>
            </a:r>
          </a:p>
          <a:p>
            <a:pPr lvl="1"/>
            <a:r>
              <a:rPr lang="cs-CZ" smtClean="0">
                <a:solidFill>
                  <a:srgbClr val="0070C0"/>
                </a:solidFill>
              </a:rPr>
              <a:t>vyhledávací</a:t>
            </a:r>
            <a:r>
              <a:rPr lang="cs-CZ" smtClean="0"/>
              <a:t> (</a:t>
            </a:r>
            <a:r>
              <a:rPr lang="cs-CZ" smtClean="0">
                <a:solidFill>
                  <a:srgbClr val="0070C0"/>
                </a:solidFill>
              </a:rPr>
              <a:t>heuristické</a:t>
            </a:r>
            <a:r>
              <a:rPr lang="cs-CZ" smtClean="0"/>
              <a:t>) - „co se stane, uděláme-li toto?“</a:t>
            </a:r>
          </a:p>
          <a:p>
            <a:pPr lvl="1"/>
            <a:r>
              <a:rPr lang="cs-CZ" smtClean="0">
                <a:solidFill>
                  <a:srgbClr val="0070C0"/>
                </a:solidFill>
              </a:rPr>
              <a:t>ověřovací</a:t>
            </a:r>
            <a:r>
              <a:rPr lang="cs-CZ" smtClean="0"/>
              <a:t> (</a:t>
            </a:r>
            <a:r>
              <a:rPr lang="cs-CZ" smtClean="0">
                <a:solidFill>
                  <a:srgbClr val="0070C0"/>
                </a:solidFill>
              </a:rPr>
              <a:t>verifikační</a:t>
            </a:r>
            <a:r>
              <a:rPr lang="cs-CZ" smtClean="0"/>
              <a:t>) - stane se toto, když uděláme toto?“</a:t>
            </a:r>
          </a:p>
        </p:txBody>
      </p:sp>
      <p:sp>
        <p:nvSpPr>
          <p:cNvPr id="6" name="Nadpis 1"/>
          <p:cNvSpPr>
            <a:spLocks noGrp="1"/>
          </p:cNvSpPr>
          <p:nvPr>
            <p:ph type="title"/>
          </p:nvPr>
        </p:nvSpPr>
        <p:spPr/>
        <p:txBody>
          <a:bodyPr/>
          <a:lstStyle/>
          <a:p>
            <a:pPr>
              <a:defRPr/>
            </a:pPr>
            <a:r>
              <a:rPr lang="cs-CZ" dirty="0" smtClean="0">
                <a:solidFill>
                  <a:srgbClr val="000000"/>
                </a:solidFill>
              </a:rPr>
              <a:t>Experiment</a:t>
            </a:r>
            <a:endParaRPr lang="cs-CZ" dirty="0">
              <a:solidFill>
                <a:srgbClr val="0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sah 2"/>
          <p:cNvSpPr>
            <a:spLocks noGrp="1"/>
          </p:cNvSpPr>
          <p:nvPr>
            <p:ph idx="1"/>
          </p:nvPr>
        </p:nvSpPr>
        <p:spPr>
          <a:xfrm>
            <a:off x="500063" y="3286125"/>
            <a:ext cx="8535987" cy="1643063"/>
          </a:xfrm>
        </p:spPr>
        <p:txBody>
          <a:bodyPr/>
          <a:lstStyle/>
          <a:p>
            <a:pPr algn="ctr">
              <a:buFont typeface="Wingdings" pitchFamily="2" charset="2"/>
              <a:buNone/>
            </a:pPr>
            <a:r>
              <a:rPr lang="cs-CZ" smtClean="0">
                <a:cs typeface="Arial" charset="0"/>
              </a:rPr>
              <a:t>Musíme něco „změřit“.</a:t>
            </a:r>
          </a:p>
          <a:p>
            <a:pPr algn="ctr">
              <a:buFont typeface="Wingdings" pitchFamily="2" charset="2"/>
              <a:buNone/>
            </a:pPr>
            <a:r>
              <a:rPr lang="cs-CZ" smtClean="0">
                <a:cs typeface="Arial" charset="0"/>
              </a:rPr>
              <a:t>A když něco změříme, co dostaneme?</a:t>
            </a:r>
          </a:p>
        </p:txBody>
      </p:sp>
      <p:sp>
        <p:nvSpPr>
          <p:cNvPr id="4" name="Nadpis 1"/>
          <p:cNvSpPr>
            <a:spLocks noGrp="1"/>
          </p:cNvSpPr>
          <p:nvPr>
            <p:ph type="title"/>
          </p:nvPr>
        </p:nvSpPr>
        <p:spPr/>
        <p:txBody>
          <a:bodyPr/>
          <a:lstStyle/>
          <a:p>
            <a:pPr>
              <a:defRPr/>
            </a:pPr>
            <a:r>
              <a:rPr lang="cs-CZ" dirty="0" smtClean="0"/>
              <a:t>ZÁKLADNÍ KONCEPT</a:t>
            </a:r>
            <a:endParaRPr lang="cs-CZ"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sah 2"/>
          <p:cNvSpPr>
            <a:spLocks noGrp="1"/>
          </p:cNvSpPr>
          <p:nvPr>
            <p:ph idx="1"/>
          </p:nvPr>
        </p:nvSpPr>
        <p:spPr>
          <a:xfrm>
            <a:off x="500063" y="3286125"/>
            <a:ext cx="8535987" cy="1643063"/>
          </a:xfrm>
        </p:spPr>
        <p:txBody>
          <a:bodyPr/>
          <a:lstStyle/>
          <a:p>
            <a:pPr algn="ctr">
              <a:buFont typeface="Wingdings" pitchFamily="2" charset="2"/>
              <a:buNone/>
            </a:pPr>
            <a:r>
              <a:rPr lang="cs-CZ" smtClean="0">
                <a:cs typeface="Arial" charset="0"/>
              </a:rPr>
              <a:t>Musíme něco „změřit“.</a:t>
            </a:r>
          </a:p>
          <a:p>
            <a:pPr algn="ctr">
              <a:buFont typeface="Wingdings" pitchFamily="2" charset="2"/>
              <a:buNone/>
            </a:pPr>
            <a:r>
              <a:rPr lang="cs-CZ" smtClean="0">
                <a:cs typeface="Arial" charset="0"/>
              </a:rPr>
              <a:t>A když něco změříme, co dostaneme?</a:t>
            </a:r>
          </a:p>
          <a:p>
            <a:pPr algn="ctr">
              <a:buFont typeface="Wingdings" pitchFamily="2" charset="2"/>
              <a:buNone/>
            </a:pPr>
            <a:r>
              <a:rPr lang="cs-CZ" smtClean="0">
                <a:cs typeface="Arial" charset="0"/>
              </a:rPr>
              <a:t>Nějaká data, údaje, ….</a:t>
            </a:r>
          </a:p>
        </p:txBody>
      </p:sp>
      <p:sp>
        <p:nvSpPr>
          <p:cNvPr id="4" name="Nadpis 1"/>
          <p:cNvSpPr>
            <a:spLocks noGrp="1"/>
          </p:cNvSpPr>
          <p:nvPr>
            <p:ph type="title"/>
          </p:nvPr>
        </p:nvSpPr>
        <p:spPr/>
        <p:txBody>
          <a:bodyPr/>
          <a:lstStyle/>
          <a:p>
            <a:pPr>
              <a:defRPr/>
            </a:pPr>
            <a:r>
              <a:rPr lang="cs-CZ" dirty="0" smtClean="0"/>
              <a:t>ZÁKLADNÍ KONCEPT</a:t>
            </a:r>
            <a:endParaRPr lang="cs-C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smtClean="0"/>
              <a:t>O čem to bude?</a:t>
            </a:r>
            <a:endParaRPr lang="cs-CZ" sz="2800" dirty="0"/>
          </a:p>
        </p:txBody>
      </p:sp>
      <p:sp>
        <p:nvSpPr>
          <p:cNvPr id="3" name="Zástupný symbol pro obsah 2"/>
          <p:cNvSpPr>
            <a:spLocks noGrp="1"/>
          </p:cNvSpPr>
          <p:nvPr>
            <p:ph idx="1"/>
          </p:nvPr>
        </p:nvSpPr>
        <p:spPr/>
        <p:txBody>
          <a:bodyPr/>
          <a:lstStyle/>
          <a:p>
            <a:r>
              <a:rPr lang="cs-CZ" sz="2000" dirty="0" smtClean="0"/>
              <a:t>Frekvenční spektrum – Fourierova řada, Fourierova transformace</a:t>
            </a:r>
          </a:p>
          <a:p>
            <a:r>
              <a:rPr lang="cs-CZ" sz="2000" dirty="0" smtClean="0"/>
              <a:t>Frekvenční spektrum – DTFT, DFT, FFT; </a:t>
            </a:r>
          </a:p>
          <a:p>
            <a:r>
              <a:rPr lang="cs-CZ" sz="2000" dirty="0" smtClean="0"/>
              <a:t>Vzorkování  - vzorkovací teorém, překrývání spekter</a:t>
            </a:r>
          </a:p>
          <a:p>
            <a:r>
              <a:rPr lang="cs-CZ" sz="2000" dirty="0" smtClean="0"/>
              <a:t>Systémy – základní pojmy, linearita, stabilita, časová invariantnost, dynamika, kauzalita</a:t>
            </a:r>
          </a:p>
          <a:p>
            <a:r>
              <a:rPr lang="cs-CZ" sz="2000" dirty="0" smtClean="0"/>
              <a:t>Popis spojitých lineárních systémů v obrazové a frekvenční oblasti (</a:t>
            </a:r>
            <a:r>
              <a:rPr lang="cs-CZ" sz="2000" dirty="0" err="1" smtClean="0"/>
              <a:t>Laplacova</a:t>
            </a:r>
            <a:r>
              <a:rPr lang="cs-CZ" sz="2000" dirty="0" smtClean="0"/>
              <a:t> transformace), popis lin. systémů v časové oblasti, stavová reprezentace, aplikace konvoluce</a:t>
            </a:r>
          </a:p>
          <a:p>
            <a:r>
              <a:rPr lang="cs-CZ" sz="2000" dirty="0" smtClean="0"/>
              <a:t>Popis diskrétních lineárních systémů v obrazové (z transformace), frekvenční a časové oblasti, stavová reprezentace</a:t>
            </a:r>
          </a:p>
          <a:p>
            <a:r>
              <a:rPr lang="cs-CZ" sz="2000" dirty="0" smtClean="0"/>
              <a:t>Spojování systémů – sériové, paralelní, zpětnovazební zapojení</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p:txBody>
          <a:bodyPr/>
          <a:lstStyle/>
          <a:p>
            <a:pPr>
              <a:defRPr/>
            </a:pPr>
            <a:r>
              <a:rPr lang="cs-CZ" dirty="0" smtClean="0"/>
              <a:t>ZÁKLADNÍ KONCEPT</a:t>
            </a:r>
            <a:endParaRPr lang="cs-CZ" dirty="0"/>
          </a:p>
        </p:txBody>
      </p:sp>
      <p:sp>
        <p:nvSpPr>
          <p:cNvPr id="6" name="Zaoblený obdélník 5"/>
          <p:cNvSpPr/>
          <p:nvPr/>
        </p:nvSpPr>
        <p:spPr>
          <a:xfrm>
            <a:off x="785786" y="1785926"/>
            <a:ext cx="2143140" cy="1500198"/>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t>Reálný objekt</a:t>
            </a:r>
            <a:endParaRPr lang="cs-CZ" b="1" cap="all" dirty="0"/>
          </a:p>
        </p:txBody>
      </p:sp>
      <p:sp>
        <p:nvSpPr>
          <p:cNvPr id="7" name="Zaoblený obdélník 6"/>
          <p:cNvSpPr/>
          <p:nvPr/>
        </p:nvSpPr>
        <p:spPr>
          <a:xfrm>
            <a:off x="3786182" y="4572008"/>
            <a:ext cx="2143140" cy="1500198"/>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t>Data</a:t>
            </a:r>
          </a:p>
        </p:txBody>
      </p:sp>
      <p:sp>
        <p:nvSpPr>
          <p:cNvPr id="8" name="Zaoblený obdélník 7"/>
          <p:cNvSpPr/>
          <p:nvPr/>
        </p:nvSpPr>
        <p:spPr>
          <a:xfrm>
            <a:off x="6643702" y="1785926"/>
            <a:ext cx="2143140" cy="1500198"/>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t>Hodnotící výrok</a:t>
            </a:r>
            <a:endParaRPr lang="cs-CZ" b="1" cap="all" dirty="0"/>
          </a:p>
        </p:txBody>
      </p:sp>
      <p:cxnSp>
        <p:nvCxnSpPr>
          <p:cNvPr id="14" name="Pravoúhlá spojovací čára 13"/>
          <p:cNvCxnSpPr/>
          <p:nvPr/>
        </p:nvCxnSpPr>
        <p:spPr>
          <a:xfrm rot="16200000" flipH="1">
            <a:off x="1785918" y="3429000"/>
            <a:ext cx="2000264" cy="1857388"/>
          </a:xfrm>
          <a:prstGeom prst="bentConnector3">
            <a:avLst>
              <a:gd name="adj1" fmla="val 100490"/>
            </a:avLst>
          </a:prstGeom>
          <a:ln w="63500" cap="rnd" cmpd="sng">
            <a:solidFill>
              <a:schemeClr val="tx2">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7" name="Pravoúhlá spojovací čára 26"/>
          <p:cNvCxnSpPr/>
          <p:nvPr/>
        </p:nvCxnSpPr>
        <p:spPr>
          <a:xfrm rot="5400000" flipH="1" flipV="1">
            <a:off x="5822959" y="3463925"/>
            <a:ext cx="2071702" cy="1716100"/>
          </a:xfrm>
          <a:prstGeom prst="bentConnector3">
            <a:avLst>
              <a:gd name="adj1" fmla="val -725"/>
            </a:avLst>
          </a:prstGeom>
          <a:ln w="63500" cap="rnd" cmpd="sng">
            <a:solidFill>
              <a:schemeClr val="tx2">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p:txBody>
          <a:bodyPr/>
          <a:lstStyle/>
          <a:p>
            <a:pPr>
              <a:defRPr/>
            </a:pPr>
            <a:r>
              <a:rPr lang="cs-CZ" dirty="0" smtClean="0"/>
              <a:t>ZÁKLADNÍ KONCEPT</a:t>
            </a:r>
            <a:endParaRPr lang="cs-CZ" dirty="0"/>
          </a:p>
        </p:txBody>
      </p:sp>
      <p:sp>
        <p:nvSpPr>
          <p:cNvPr id="6" name="Zaoblený obdélník 5"/>
          <p:cNvSpPr/>
          <p:nvPr/>
        </p:nvSpPr>
        <p:spPr>
          <a:xfrm>
            <a:off x="785786" y="1785926"/>
            <a:ext cx="2143140" cy="1500198"/>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t>Reálný objekt</a:t>
            </a:r>
            <a:endParaRPr lang="cs-CZ" b="1" cap="all" dirty="0"/>
          </a:p>
        </p:txBody>
      </p:sp>
      <p:sp>
        <p:nvSpPr>
          <p:cNvPr id="8" name="Zaoblený obdélník 7"/>
          <p:cNvSpPr/>
          <p:nvPr/>
        </p:nvSpPr>
        <p:spPr>
          <a:xfrm>
            <a:off x="6643702" y="1785926"/>
            <a:ext cx="2143140" cy="1500198"/>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t>Hodnotící výrok</a:t>
            </a:r>
            <a:endParaRPr lang="cs-CZ" b="1" cap="all" dirty="0"/>
          </a:p>
        </p:txBody>
      </p:sp>
      <p:cxnSp>
        <p:nvCxnSpPr>
          <p:cNvPr id="14" name="Pravoúhlá spojovací čára 13"/>
          <p:cNvCxnSpPr/>
          <p:nvPr/>
        </p:nvCxnSpPr>
        <p:spPr>
          <a:xfrm rot="16200000" flipH="1">
            <a:off x="1785918" y="3429000"/>
            <a:ext cx="2000264" cy="1857388"/>
          </a:xfrm>
          <a:prstGeom prst="bentConnector3">
            <a:avLst>
              <a:gd name="adj1" fmla="val 100490"/>
            </a:avLst>
          </a:prstGeom>
          <a:ln w="63500" cap="rnd" cmpd="sng">
            <a:solidFill>
              <a:schemeClr val="tx2">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7" name="Pravoúhlá spojovací čára 26"/>
          <p:cNvCxnSpPr/>
          <p:nvPr/>
        </p:nvCxnSpPr>
        <p:spPr>
          <a:xfrm rot="5400000" flipH="1" flipV="1">
            <a:off x="5822959" y="3463925"/>
            <a:ext cx="2071702" cy="1716100"/>
          </a:xfrm>
          <a:prstGeom prst="bentConnector3">
            <a:avLst>
              <a:gd name="adj1" fmla="val -725"/>
            </a:avLst>
          </a:prstGeom>
          <a:ln w="63500" cap="rnd" cmpd="sng">
            <a:solidFill>
              <a:schemeClr val="tx2">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4" name="Zaoblený obdélník 33"/>
          <p:cNvSpPr/>
          <p:nvPr/>
        </p:nvSpPr>
        <p:spPr>
          <a:xfrm>
            <a:off x="785786" y="4572008"/>
            <a:ext cx="2143140" cy="1500198"/>
          </a:xfrm>
          <a:prstGeom prst="roundRect">
            <a:avLst/>
          </a:prstGeom>
          <a:solidFill>
            <a:srgbClr val="FFC000"/>
          </a:solidFill>
          <a:ln w="63500">
            <a:solidFill>
              <a:schemeClr val="accent1">
                <a:lumMod val="50000"/>
              </a:schemeClr>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solidFill>
                  <a:schemeClr val="accent1">
                    <a:lumMod val="50000"/>
                  </a:schemeClr>
                </a:solidFill>
              </a:rPr>
              <a:t>měření</a:t>
            </a:r>
            <a:endParaRPr lang="cs-CZ" b="1" cap="all" dirty="0">
              <a:solidFill>
                <a:schemeClr val="accent1">
                  <a:lumMod val="50000"/>
                </a:schemeClr>
              </a:solidFill>
            </a:endParaRPr>
          </a:p>
        </p:txBody>
      </p:sp>
      <p:sp>
        <p:nvSpPr>
          <p:cNvPr id="35" name="Zaoblený obdélník 34"/>
          <p:cNvSpPr/>
          <p:nvPr/>
        </p:nvSpPr>
        <p:spPr>
          <a:xfrm>
            <a:off x="6643702" y="4572008"/>
            <a:ext cx="2143140" cy="1500198"/>
          </a:xfrm>
          <a:prstGeom prst="roundRect">
            <a:avLst/>
          </a:prstGeom>
          <a:solidFill>
            <a:srgbClr val="FFC000"/>
          </a:solidFill>
          <a:ln w="63500">
            <a:solidFill>
              <a:schemeClr val="accent1">
                <a:lumMod val="50000"/>
              </a:schemeClr>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solidFill>
                  <a:schemeClr val="tx2">
                    <a:lumMod val="50000"/>
                  </a:schemeClr>
                </a:solidFill>
              </a:rPr>
              <a:t>zpracování</a:t>
            </a:r>
            <a:endParaRPr lang="cs-CZ" b="1" cap="all" dirty="0">
              <a:solidFill>
                <a:schemeClr val="tx2">
                  <a:lumMod val="50000"/>
                </a:schemeClr>
              </a:solidFill>
            </a:endParaRPr>
          </a:p>
        </p:txBody>
      </p:sp>
      <p:sp>
        <p:nvSpPr>
          <p:cNvPr id="11" name="Zaoblený obdélník 10"/>
          <p:cNvSpPr/>
          <p:nvPr/>
        </p:nvSpPr>
        <p:spPr>
          <a:xfrm>
            <a:off x="3786182" y="4572008"/>
            <a:ext cx="2143140" cy="1500198"/>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t>Data</a:t>
            </a:r>
          </a:p>
        </p:txBody>
      </p:sp>
    </p:spTree>
  </p:cSld>
  <p:clrMapOvr>
    <a:masterClrMapping/>
  </p:clrMapOvr>
  <p:transition spd="slow">
    <p:wipe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p:txBody>
          <a:bodyPr/>
          <a:lstStyle/>
          <a:p>
            <a:pPr>
              <a:defRPr/>
            </a:pPr>
            <a:r>
              <a:rPr lang="cs-CZ" dirty="0" smtClean="0"/>
              <a:t>ZÁKLADNÍ KONCEPT</a:t>
            </a:r>
            <a:endParaRPr lang="cs-CZ" dirty="0"/>
          </a:p>
        </p:txBody>
      </p:sp>
      <p:sp>
        <p:nvSpPr>
          <p:cNvPr id="6" name="Zaoblený obdélník 5"/>
          <p:cNvSpPr/>
          <p:nvPr/>
        </p:nvSpPr>
        <p:spPr>
          <a:xfrm>
            <a:off x="785786" y="1785926"/>
            <a:ext cx="2143140" cy="1500198"/>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t>Reálný objekt</a:t>
            </a:r>
            <a:endParaRPr lang="cs-CZ" b="1" cap="all" dirty="0"/>
          </a:p>
        </p:txBody>
      </p:sp>
      <p:sp>
        <p:nvSpPr>
          <p:cNvPr id="8" name="Zaoblený obdélník 7"/>
          <p:cNvSpPr/>
          <p:nvPr/>
        </p:nvSpPr>
        <p:spPr>
          <a:xfrm>
            <a:off x="6643702" y="1785926"/>
            <a:ext cx="2143140" cy="1500198"/>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t>Hodnotící výrok</a:t>
            </a:r>
            <a:endParaRPr lang="cs-CZ" b="1" cap="all" dirty="0"/>
          </a:p>
        </p:txBody>
      </p:sp>
      <p:cxnSp>
        <p:nvCxnSpPr>
          <p:cNvPr id="14" name="Pravoúhlá spojovací čára 13"/>
          <p:cNvCxnSpPr/>
          <p:nvPr/>
        </p:nvCxnSpPr>
        <p:spPr>
          <a:xfrm rot="16200000" flipH="1">
            <a:off x="1785918" y="3429000"/>
            <a:ext cx="2000264" cy="1857388"/>
          </a:xfrm>
          <a:prstGeom prst="bentConnector3">
            <a:avLst>
              <a:gd name="adj1" fmla="val 100490"/>
            </a:avLst>
          </a:prstGeom>
          <a:ln w="63500" cap="rnd" cmpd="sng">
            <a:solidFill>
              <a:schemeClr val="tx2">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7" name="Pravoúhlá spojovací čára 26"/>
          <p:cNvCxnSpPr/>
          <p:nvPr/>
        </p:nvCxnSpPr>
        <p:spPr>
          <a:xfrm rot="5400000" flipH="1" flipV="1">
            <a:off x="5822959" y="3463925"/>
            <a:ext cx="2071702" cy="1716100"/>
          </a:xfrm>
          <a:prstGeom prst="bentConnector3">
            <a:avLst>
              <a:gd name="adj1" fmla="val -725"/>
            </a:avLst>
          </a:prstGeom>
          <a:ln w="63500" cap="rnd" cmpd="sng">
            <a:solidFill>
              <a:schemeClr val="tx2">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4" name="Zaoblený obdélník 33"/>
          <p:cNvSpPr/>
          <p:nvPr/>
        </p:nvSpPr>
        <p:spPr>
          <a:xfrm>
            <a:off x="785786" y="4572008"/>
            <a:ext cx="2143140" cy="1500198"/>
          </a:xfrm>
          <a:prstGeom prst="roundRect">
            <a:avLst/>
          </a:prstGeom>
          <a:solidFill>
            <a:srgbClr val="FFC000"/>
          </a:solidFill>
          <a:ln w="63500">
            <a:solidFill>
              <a:schemeClr val="accent1">
                <a:lumMod val="50000"/>
              </a:schemeClr>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solidFill>
                  <a:schemeClr val="accent1">
                    <a:lumMod val="50000"/>
                  </a:schemeClr>
                </a:solidFill>
              </a:rPr>
              <a:t>měření</a:t>
            </a:r>
            <a:endParaRPr lang="cs-CZ" b="1" cap="all" dirty="0">
              <a:solidFill>
                <a:schemeClr val="accent1">
                  <a:lumMod val="50000"/>
                </a:schemeClr>
              </a:solidFill>
            </a:endParaRPr>
          </a:p>
        </p:txBody>
      </p:sp>
      <p:sp>
        <p:nvSpPr>
          <p:cNvPr id="35" name="Zaoblený obdélník 34"/>
          <p:cNvSpPr/>
          <p:nvPr/>
        </p:nvSpPr>
        <p:spPr>
          <a:xfrm>
            <a:off x="6643702" y="4572008"/>
            <a:ext cx="2143140" cy="1500198"/>
          </a:xfrm>
          <a:prstGeom prst="roundRect">
            <a:avLst/>
          </a:prstGeom>
          <a:solidFill>
            <a:srgbClr val="FFC000"/>
          </a:solidFill>
          <a:ln w="63500">
            <a:solidFill>
              <a:schemeClr val="accent1">
                <a:lumMod val="50000"/>
              </a:schemeClr>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solidFill>
                  <a:schemeClr val="tx2">
                    <a:lumMod val="50000"/>
                  </a:schemeClr>
                </a:solidFill>
              </a:rPr>
              <a:t>zpracování</a:t>
            </a:r>
            <a:endParaRPr lang="cs-CZ" b="1" cap="all" dirty="0">
              <a:solidFill>
                <a:schemeClr val="tx2">
                  <a:lumMod val="50000"/>
                </a:schemeClr>
              </a:solidFill>
            </a:endParaRPr>
          </a:p>
        </p:txBody>
      </p:sp>
      <p:sp>
        <p:nvSpPr>
          <p:cNvPr id="11" name="Zaoblený obdélník 10"/>
          <p:cNvSpPr/>
          <p:nvPr/>
        </p:nvSpPr>
        <p:spPr>
          <a:xfrm>
            <a:off x="3786182" y="4572008"/>
            <a:ext cx="2143140" cy="1500198"/>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t>Data</a:t>
            </a:r>
          </a:p>
        </p:txBody>
      </p:sp>
      <p:cxnSp>
        <p:nvCxnSpPr>
          <p:cNvPr id="12" name="Přímá spojovací čára 11"/>
          <p:cNvCxnSpPr/>
          <p:nvPr/>
        </p:nvCxnSpPr>
        <p:spPr>
          <a:xfrm rot="16200000" flipH="1">
            <a:off x="-821569" y="2750339"/>
            <a:ext cx="5143536" cy="2357454"/>
          </a:xfrm>
          <a:prstGeom prst="line">
            <a:avLst/>
          </a:prstGeom>
          <a:ln w="63500" cap="rnd">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Přímá spojovací čára 14"/>
          <p:cNvCxnSpPr/>
          <p:nvPr/>
        </p:nvCxnSpPr>
        <p:spPr>
          <a:xfrm rot="5400000">
            <a:off x="-678693" y="2750339"/>
            <a:ext cx="5143536" cy="2357454"/>
          </a:xfrm>
          <a:prstGeom prst="line">
            <a:avLst/>
          </a:prstGeom>
          <a:ln w="63500" cap="rnd">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p:txBody>
          <a:bodyPr/>
          <a:lstStyle/>
          <a:p>
            <a:pPr>
              <a:defRPr/>
            </a:pPr>
            <a:r>
              <a:rPr lang="cs-CZ" dirty="0" smtClean="0"/>
              <a:t>ZÁKLADNÍ KONCEPT</a:t>
            </a:r>
            <a:endParaRPr lang="cs-CZ" dirty="0"/>
          </a:p>
        </p:txBody>
      </p:sp>
      <p:sp>
        <p:nvSpPr>
          <p:cNvPr id="6" name="Zaoblený obdélník 5"/>
          <p:cNvSpPr/>
          <p:nvPr/>
        </p:nvSpPr>
        <p:spPr>
          <a:xfrm>
            <a:off x="785786" y="1785926"/>
            <a:ext cx="2143140" cy="1500198"/>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t>Reálný objekt</a:t>
            </a:r>
            <a:endParaRPr lang="cs-CZ" b="1" cap="all" dirty="0"/>
          </a:p>
        </p:txBody>
      </p:sp>
      <p:sp>
        <p:nvSpPr>
          <p:cNvPr id="8" name="Zaoblený obdélník 7"/>
          <p:cNvSpPr/>
          <p:nvPr/>
        </p:nvSpPr>
        <p:spPr>
          <a:xfrm>
            <a:off x="6643702" y="1785926"/>
            <a:ext cx="2143140" cy="1500198"/>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t>Hodnotící výrok</a:t>
            </a:r>
            <a:endParaRPr lang="cs-CZ" b="1" cap="all" dirty="0"/>
          </a:p>
        </p:txBody>
      </p:sp>
      <p:cxnSp>
        <p:nvCxnSpPr>
          <p:cNvPr id="14" name="Pravoúhlá spojovací čára 13"/>
          <p:cNvCxnSpPr/>
          <p:nvPr/>
        </p:nvCxnSpPr>
        <p:spPr>
          <a:xfrm rot="16200000" flipH="1">
            <a:off x="1785918" y="3429000"/>
            <a:ext cx="2000264" cy="1857388"/>
          </a:xfrm>
          <a:prstGeom prst="bentConnector3">
            <a:avLst>
              <a:gd name="adj1" fmla="val 100490"/>
            </a:avLst>
          </a:prstGeom>
          <a:ln w="63500" cap="rnd" cmpd="sng">
            <a:solidFill>
              <a:schemeClr val="tx2">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7" name="Pravoúhlá spojovací čára 26"/>
          <p:cNvCxnSpPr/>
          <p:nvPr/>
        </p:nvCxnSpPr>
        <p:spPr>
          <a:xfrm rot="5400000" flipH="1" flipV="1">
            <a:off x="5822959" y="3463925"/>
            <a:ext cx="2071702" cy="1716100"/>
          </a:xfrm>
          <a:prstGeom prst="bentConnector3">
            <a:avLst>
              <a:gd name="adj1" fmla="val -725"/>
            </a:avLst>
          </a:prstGeom>
          <a:ln w="63500" cap="rnd" cmpd="sng">
            <a:solidFill>
              <a:schemeClr val="tx2">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4" name="Zaoblený obdélník 33"/>
          <p:cNvSpPr/>
          <p:nvPr/>
        </p:nvSpPr>
        <p:spPr>
          <a:xfrm>
            <a:off x="785786" y="4572008"/>
            <a:ext cx="2143140" cy="1500198"/>
          </a:xfrm>
          <a:prstGeom prst="roundRect">
            <a:avLst/>
          </a:prstGeom>
          <a:solidFill>
            <a:srgbClr val="FFC000"/>
          </a:solidFill>
          <a:ln w="63500">
            <a:solidFill>
              <a:schemeClr val="accent1">
                <a:lumMod val="50000"/>
              </a:schemeClr>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solidFill>
                  <a:schemeClr val="accent1">
                    <a:lumMod val="50000"/>
                  </a:schemeClr>
                </a:solidFill>
              </a:rPr>
              <a:t>měření</a:t>
            </a:r>
            <a:endParaRPr lang="cs-CZ" b="1" cap="all" dirty="0">
              <a:solidFill>
                <a:schemeClr val="accent1">
                  <a:lumMod val="50000"/>
                </a:schemeClr>
              </a:solidFill>
            </a:endParaRPr>
          </a:p>
        </p:txBody>
      </p:sp>
      <p:sp>
        <p:nvSpPr>
          <p:cNvPr id="35" name="Zaoblený obdélník 34"/>
          <p:cNvSpPr/>
          <p:nvPr/>
        </p:nvSpPr>
        <p:spPr>
          <a:xfrm>
            <a:off x="6643702" y="4572008"/>
            <a:ext cx="2143140" cy="1500198"/>
          </a:xfrm>
          <a:prstGeom prst="roundRect">
            <a:avLst/>
          </a:prstGeom>
          <a:solidFill>
            <a:srgbClr val="FFC000"/>
          </a:solidFill>
          <a:ln w="63500">
            <a:solidFill>
              <a:schemeClr val="accent1">
                <a:lumMod val="50000"/>
              </a:schemeClr>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solidFill>
                  <a:schemeClr val="tx2">
                    <a:lumMod val="50000"/>
                  </a:schemeClr>
                </a:solidFill>
              </a:rPr>
              <a:t>zpracování</a:t>
            </a:r>
            <a:endParaRPr lang="cs-CZ" b="1" cap="all" dirty="0">
              <a:solidFill>
                <a:schemeClr val="tx2">
                  <a:lumMod val="50000"/>
                </a:schemeClr>
              </a:solidFill>
            </a:endParaRPr>
          </a:p>
        </p:txBody>
      </p:sp>
      <p:sp>
        <p:nvSpPr>
          <p:cNvPr id="11" name="Zaoblený obdélník 10"/>
          <p:cNvSpPr/>
          <p:nvPr/>
        </p:nvSpPr>
        <p:spPr>
          <a:xfrm>
            <a:off x="3786182" y="4572008"/>
            <a:ext cx="2143140" cy="1500198"/>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t>Data</a:t>
            </a:r>
          </a:p>
        </p:txBody>
      </p:sp>
    </p:spTree>
  </p:cSld>
  <p:clrMapOvr>
    <a:masterClrMapping/>
  </p:clrMapOvr>
  <p:transition spd="slow">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obsah 2"/>
          <p:cNvSpPr>
            <a:spLocks noGrp="1"/>
          </p:cNvSpPr>
          <p:nvPr>
            <p:ph idx="1"/>
          </p:nvPr>
        </p:nvSpPr>
        <p:spPr>
          <a:xfrm>
            <a:off x="500063" y="1357313"/>
            <a:ext cx="8535987" cy="5143500"/>
          </a:xfrm>
        </p:spPr>
        <p:txBody>
          <a:bodyPr/>
          <a:lstStyle/>
          <a:p>
            <a:r>
              <a:rPr lang="cs-CZ" smtClean="0">
                <a:cs typeface="Arial" charset="0"/>
              </a:rPr>
              <a:t>nesou </a:t>
            </a:r>
            <a:r>
              <a:rPr lang="cs-CZ" smtClean="0">
                <a:solidFill>
                  <a:srgbClr val="C00000"/>
                </a:solidFill>
                <a:cs typeface="Arial" charset="0"/>
              </a:rPr>
              <a:t>informaci</a:t>
            </a:r>
            <a:r>
              <a:rPr lang="cs-CZ" smtClean="0">
                <a:cs typeface="Arial" charset="0"/>
              </a:rPr>
              <a:t> o tom měřeném objektu (informace je nehmotná) na nějakém </a:t>
            </a:r>
            <a:r>
              <a:rPr lang="cs-CZ" smtClean="0">
                <a:solidFill>
                  <a:srgbClr val="C00000"/>
                </a:solidFill>
                <a:cs typeface="Arial" charset="0"/>
              </a:rPr>
              <a:t>nosiči</a:t>
            </a:r>
            <a:r>
              <a:rPr lang="cs-CZ" smtClean="0">
                <a:cs typeface="Arial" charset="0"/>
              </a:rPr>
              <a:t> (hmotném – to bývá nějaká hmotná – fyzikální, chemická, biologická, … veličina);</a:t>
            </a:r>
          </a:p>
          <a:p>
            <a:pPr algn="just">
              <a:buFont typeface="Wingdings" pitchFamily="2" charset="2"/>
              <a:buNone/>
            </a:pPr>
            <a:endParaRPr lang="cs-CZ" smtClean="0">
              <a:cs typeface="Arial" charset="0"/>
            </a:endParaRPr>
          </a:p>
        </p:txBody>
      </p:sp>
      <p:sp>
        <p:nvSpPr>
          <p:cNvPr id="4" name="Nadpis 1"/>
          <p:cNvSpPr>
            <a:spLocks noGrp="1"/>
          </p:cNvSpPr>
          <p:nvPr>
            <p:ph type="title"/>
          </p:nvPr>
        </p:nvSpPr>
        <p:spPr/>
        <p:txBody>
          <a:bodyPr/>
          <a:lstStyle/>
          <a:p>
            <a:pPr>
              <a:defRPr/>
            </a:pPr>
            <a:r>
              <a:rPr lang="cs-CZ" dirty="0" smtClean="0">
                <a:cs typeface="Arial" charset="0"/>
              </a:rPr>
              <a:t>A z čeho se ta data skládají?</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506413" y="214313"/>
            <a:ext cx="8494712" cy="785812"/>
          </a:xfrm>
        </p:spPr>
        <p:txBody>
          <a:bodyPr/>
          <a:lstStyle/>
          <a:p>
            <a:pPr eaLnBrk="1" hangingPunct="1">
              <a:lnSpc>
                <a:spcPct val="80000"/>
              </a:lnSpc>
              <a:defRPr/>
            </a:pPr>
            <a:r>
              <a:rPr lang="cs-CZ" dirty="0" smtClean="0">
                <a:solidFill>
                  <a:srgbClr val="000000"/>
                </a:solidFill>
              </a:rPr>
              <a:t>INFORMACE</a:t>
            </a:r>
          </a:p>
        </p:txBody>
      </p:sp>
      <p:sp>
        <p:nvSpPr>
          <p:cNvPr id="35843" name="Rectangle 3"/>
          <p:cNvSpPr>
            <a:spLocks noGrp="1" noChangeArrowheads="1"/>
          </p:cNvSpPr>
          <p:nvPr>
            <p:ph type="body" idx="1"/>
          </p:nvPr>
        </p:nvSpPr>
        <p:spPr>
          <a:xfrm>
            <a:off x="500063" y="1357313"/>
            <a:ext cx="8535987" cy="5024437"/>
          </a:xfrm>
        </p:spPr>
        <p:txBody>
          <a:bodyPr/>
          <a:lstStyle/>
          <a:p>
            <a:pPr eaLnBrk="1" hangingPunct="1">
              <a:lnSpc>
                <a:spcPct val="80000"/>
              </a:lnSpc>
            </a:pPr>
            <a:r>
              <a:rPr lang="cs-CZ" sz="2400" smtClean="0">
                <a:cs typeface="Arial" charset="0"/>
              </a:rPr>
              <a:t>poznatek (znalost) týkající se jakýchkoliv objektů, např. faktů, událostí, věcí, procesů nebo myšlenek včetně pojmů, které mají v daném kontextu specifický význam (</a:t>
            </a:r>
            <a:r>
              <a:rPr lang="cs-CZ" sz="2400" smtClean="0">
                <a:solidFill>
                  <a:srgbClr val="002060"/>
                </a:solidFill>
                <a:cs typeface="Arial" charset="0"/>
              </a:rPr>
              <a:t>ISO/IEC 2382-1:1993 „Informační technologie – část I: Základní pojmy“</a:t>
            </a:r>
            <a:r>
              <a:rPr lang="cs-CZ" sz="2400" smtClean="0">
                <a:cs typeface="Arial" charset="0"/>
              </a:rPr>
              <a:t>)</a:t>
            </a:r>
          </a:p>
          <a:p>
            <a:pPr eaLnBrk="1" hangingPunct="1">
              <a:lnSpc>
                <a:spcPct val="80000"/>
              </a:lnSpc>
            </a:pPr>
            <a:r>
              <a:rPr lang="cs-CZ" sz="2400" smtClean="0">
                <a:cs typeface="Arial" charset="0"/>
              </a:rPr>
              <a:t>název pro obsah toho, co se vymění s vnějším světem, když se mu přizpůsobujeme a působíme na něj svým přizpůsobováním. Proces přijímání a využívání informace je procesem našeho přizpůsobování k nahodilostem vnějšího prostředí a aktivního života v tomto prostředí (</a:t>
            </a:r>
            <a:r>
              <a:rPr lang="cs-CZ" sz="2400" smtClean="0">
                <a:solidFill>
                  <a:srgbClr val="002060"/>
                </a:solidFill>
                <a:cs typeface="Arial" charset="0"/>
              </a:rPr>
              <a:t>WIENER</a:t>
            </a:r>
            <a:r>
              <a:rPr lang="cs-CZ" sz="2400" smtClean="0">
                <a:cs typeface="Arial" charset="0"/>
              </a:rPr>
              <a:t>);</a:t>
            </a:r>
          </a:p>
          <a:p>
            <a:pPr eaLnBrk="1" hangingPunct="1">
              <a:lnSpc>
                <a:spcPct val="80000"/>
              </a:lnSpc>
            </a:pPr>
            <a:r>
              <a:rPr lang="cs-CZ" sz="2400" smtClean="0">
                <a:cs typeface="Arial" charset="0"/>
              </a:rPr>
              <a:t>poznatek, který omezuje nebo odstraňuje nejistotu týkající se výskytu určitého jevu z dané množiny možných jevů;</a:t>
            </a:r>
          </a:p>
          <a:p>
            <a:pPr lvl="1" algn="ctr" eaLnBrk="1" hangingPunct="1">
              <a:lnSpc>
                <a:spcPct val="80000"/>
              </a:lnSpc>
              <a:buFont typeface="Wingdings" pitchFamily="2" charset="2"/>
              <a:buNone/>
            </a:pPr>
            <a:r>
              <a:rPr lang="cs-CZ" b="1" smtClean="0">
                <a:solidFill>
                  <a:srgbClr val="C00000"/>
                </a:solidFill>
              </a:rPr>
              <a:t>!!! NEHMOTNÁ !!!  </a:t>
            </a: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sah 2"/>
          <p:cNvSpPr>
            <a:spLocks noGrp="1"/>
          </p:cNvSpPr>
          <p:nvPr>
            <p:ph idx="1"/>
          </p:nvPr>
        </p:nvSpPr>
        <p:spPr>
          <a:xfrm>
            <a:off x="500063" y="1357313"/>
            <a:ext cx="8535987" cy="5143500"/>
          </a:xfrm>
        </p:spPr>
        <p:txBody>
          <a:bodyPr/>
          <a:lstStyle/>
          <a:p>
            <a:r>
              <a:rPr lang="cs-CZ" smtClean="0">
                <a:cs typeface="Arial" charset="0"/>
              </a:rPr>
              <a:t>nesou </a:t>
            </a:r>
            <a:r>
              <a:rPr lang="cs-CZ" smtClean="0">
                <a:solidFill>
                  <a:srgbClr val="C00000"/>
                </a:solidFill>
                <a:cs typeface="Arial" charset="0"/>
              </a:rPr>
              <a:t>informaci</a:t>
            </a:r>
            <a:r>
              <a:rPr lang="cs-CZ" smtClean="0">
                <a:cs typeface="Arial" charset="0"/>
              </a:rPr>
              <a:t> o měřeném objektu (informace je nehmotná) na nějakém </a:t>
            </a:r>
            <a:r>
              <a:rPr lang="cs-CZ" smtClean="0">
                <a:solidFill>
                  <a:srgbClr val="C00000"/>
                </a:solidFill>
                <a:cs typeface="Arial" charset="0"/>
              </a:rPr>
              <a:t>nosiči</a:t>
            </a:r>
            <a:r>
              <a:rPr lang="cs-CZ" smtClean="0">
                <a:cs typeface="Arial" charset="0"/>
              </a:rPr>
              <a:t> (hmotném – to bývá nějaká hmotná – fyzikální, chemická, biologická, … veličina);</a:t>
            </a:r>
          </a:p>
          <a:p>
            <a:r>
              <a:rPr lang="cs-CZ" smtClean="0">
                <a:cs typeface="Arial" charset="0"/>
              </a:rPr>
              <a:t>nesou jednak </a:t>
            </a:r>
            <a:r>
              <a:rPr lang="cs-CZ" smtClean="0">
                <a:solidFill>
                  <a:srgbClr val="C00000"/>
                </a:solidFill>
                <a:cs typeface="Arial" charset="0"/>
              </a:rPr>
              <a:t>užitečnou informaci</a:t>
            </a:r>
            <a:r>
              <a:rPr lang="cs-CZ" smtClean="0">
                <a:cs typeface="Arial" charset="0"/>
              </a:rPr>
              <a:t>, která se příčinně (deterministicky) váže k měřenému reálnému objektu (</a:t>
            </a:r>
            <a:r>
              <a:rPr lang="cs-CZ" b="1" smtClean="0">
                <a:solidFill>
                  <a:srgbClr val="FF0000"/>
                </a:solidFill>
                <a:cs typeface="Arial" charset="0"/>
              </a:rPr>
              <a:t>!!!!</a:t>
            </a:r>
            <a:r>
              <a:rPr lang="cs-CZ" smtClean="0">
                <a:cs typeface="Arial" charset="0"/>
              </a:rPr>
              <a:t>), jednak </a:t>
            </a:r>
            <a:r>
              <a:rPr lang="cs-CZ" smtClean="0">
                <a:solidFill>
                  <a:srgbClr val="C00000"/>
                </a:solidFill>
                <a:cs typeface="Arial" charset="0"/>
              </a:rPr>
              <a:t>balast</a:t>
            </a:r>
            <a:r>
              <a:rPr lang="cs-CZ" smtClean="0">
                <a:cs typeface="Arial" charset="0"/>
              </a:rPr>
              <a:t>, který se na tu informaci připojil někde po cestě od objektu k měřicímu zařízení</a:t>
            </a:r>
          </a:p>
        </p:txBody>
      </p:sp>
      <p:sp>
        <p:nvSpPr>
          <p:cNvPr id="4" name="Nadpis 1"/>
          <p:cNvSpPr>
            <a:spLocks noGrp="1"/>
          </p:cNvSpPr>
          <p:nvPr>
            <p:ph type="title"/>
          </p:nvPr>
        </p:nvSpPr>
        <p:spPr/>
        <p:txBody>
          <a:bodyPr/>
          <a:lstStyle/>
          <a:p>
            <a:pPr>
              <a:defRPr/>
            </a:pPr>
            <a:r>
              <a:rPr lang="cs-CZ" dirty="0" smtClean="0">
                <a:cs typeface="Arial" charset="0"/>
              </a:rPr>
              <a:t>A z čeho se ta data skládají?</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p:txBody>
          <a:bodyPr/>
          <a:lstStyle/>
          <a:p>
            <a:pPr>
              <a:defRPr/>
            </a:pPr>
            <a:r>
              <a:rPr lang="cs-CZ" dirty="0" smtClean="0"/>
              <a:t>ZÁKLADNÍ KONCEPT</a:t>
            </a:r>
            <a:endParaRPr lang="cs-CZ" dirty="0"/>
          </a:p>
        </p:txBody>
      </p:sp>
      <p:sp>
        <p:nvSpPr>
          <p:cNvPr id="6" name="Zaoblený obdélník 5"/>
          <p:cNvSpPr/>
          <p:nvPr/>
        </p:nvSpPr>
        <p:spPr>
          <a:xfrm>
            <a:off x="785786" y="1785926"/>
            <a:ext cx="2143140" cy="1500198"/>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t>Reálný objekt</a:t>
            </a:r>
            <a:endParaRPr lang="cs-CZ" b="1" cap="all" dirty="0"/>
          </a:p>
        </p:txBody>
      </p:sp>
      <p:sp>
        <p:nvSpPr>
          <p:cNvPr id="8" name="Zaoblený obdélník 7"/>
          <p:cNvSpPr/>
          <p:nvPr/>
        </p:nvSpPr>
        <p:spPr>
          <a:xfrm>
            <a:off x="6643702" y="1785926"/>
            <a:ext cx="2143140" cy="1500198"/>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t>Hodnotící výrok</a:t>
            </a:r>
            <a:endParaRPr lang="cs-CZ" b="1" cap="all" dirty="0"/>
          </a:p>
        </p:txBody>
      </p:sp>
      <p:cxnSp>
        <p:nvCxnSpPr>
          <p:cNvPr id="14" name="Pravoúhlá spojovací čára 13"/>
          <p:cNvCxnSpPr/>
          <p:nvPr/>
        </p:nvCxnSpPr>
        <p:spPr>
          <a:xfrm rot="16200000" flipH="1">
            <a:off x="1785918" y="3429000"/>
            <a:ext cx="2000264" cy="1857388"/>
          </a:xfrm>
          <a:prstGeom prst="bentConnector3">
            <a:avLst>
              <a:gd name="adj1" fmla="val 100490"/>
            </a:avLst>
          </a:prstGeom>
          <a:ln w="63500" cap="rnd" cmpd="sng">
            <a:solidFill>
              <a:schemeClr val="tx2">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7" name="Pravoúhlá spojovací čára 26"/>
          <p:cNvCxnSpPr/>
          <p:nvPr/>
        </p:nvCxnSpPr>
        <p:spPr>
          <a:xfrm rot="5400000" flipH="1" flipV="1">
            <a:off x="5822959" y="3463925"/>
            <a:ext cx="2071702" cy="1716100"/>
          </a:xfrm>
          <a:prstGeom prst="bentConnector3">
            <a:avLst>
              <a:gd name="adj1" fmla="val -725"/>
            </a:avLst>
          </a:prstGeom>
          <a:ln w="63500" cap="rnd" cmpd="sng">
            <a:solidFill>
              <a:schemeClr val="tx2">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4" name="Zaoblený obdélník 33"/>
          <p:cNvSpPr/>
          <p:nvPr/>
        </p:nvSpPr>
        <p:spPr>
          <a:xfrm>
            <a:off x="785786" y="4572008"/>
            <a:ext cx="2143140" cy="1500198"/>
          </a:xfrm>
          <a:prstGeom prst="roundRect">
            <a:avLst/>
          </a:prstGeom>
          <a:solidFill>
            <a:srgbClr val="FFC000"/>
          </a:solidFill>
          <a:ln w="63500">
            <a:solidFill>
              <a:schemeClr val="accent1">
                <a:lumMod val="50000"/>
              </a:schemeClr>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solidFill>
                  <a:schemeClr val="accent1">
                    <a:lumMod val="50000"/>
                  </a:schemeClr>
                </a:solidFill>
              </a:rPr>
              <a:t>měření</a:t>
            </a:r>
            <a:endParaRPr lang="cs-CZ" b="1" cap="all" dirty="0">
              <a:solidFill>
                <a:schemeClr val="accent1">
                  <a:lumMod val="50000"/>
                </a:schemeClr>
              </a:solidFill>
            </a:endParaRPr>
          </a:p>
        </p:txBody>
      </p:sp>
      <p:sp>
        <p:nvSpPr>
          <p:cNvPr id="35" name="Zaoblený obdélník 34"/>
          <p:cNvSpPr/>
          <p:nvPr/>
        </p:nvSpPr>
        <p:spPr>
          <a:xfrm>
            <a:off x="6643702" y="4572008"/>
            <a:ext cx="2143140" cy="1500198"/>
          </a:xfrm>
          <a:prstGeom prst="roundRect">
            <a:avLst/>
          </a:prstGeom>
          <a:solidFill>
            <a:srgbClr val="FFC000"/>
          </a:solidFill>
          <a:ln w="63500">
            <a:solidFill>
              <a:schemeClr val="accent1">
                <a:lumMod val="50000"/>
              </a:schemeClr>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solidFill>
                  <a:schemeClr val="tx2">
                    <a:lumMod val="50000"/>
                  </a:schemeClr>
                </a:solidFill>
              </a:rPr>
              <a:t>zpracování</a:t>
            </a:r>
            <a:endParaRPr lang="cs-CZ" b="1" cap="all" dirty="0">
              <a:solidFill>
                <a:schemeClr val="tx2">
                  <a:lumMod val="50000"/>
                </a:schemeClr>
              </a:solidFill>
            </a:endParaRPr>
          </a:p>
        </p:txBody>
      </p:sp>
      <p:sp>
        <p:nvSpPr>
          <p:cNvPr id="11" name="Zaoblený obdélník 10"/>
          <p:cNvSpPr/>
          <p:nvPr/>
        </p:nvSpPr>
        <p:spPr>
          <a:xfrm>
            <a:off x="3786182" y="4572008"/>
            <a:ext cx="2143140" cy="1500198"/>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t>Data</a:t>
            </a:r>
          </a:p>
          <a:p>
            <a:pPr algn="ctr"/>
            <a:endParaRPr lang="cs-CZ" sz="1200" b="1" cap="all" dirty="0" smtClean="0"/>
          </a:p>
          <a:p>
            <a:pPr algn="ctr"/>
            <a:r>
              <a:rPr lang="cs-CZ" sz="1200" b="1" cap="all" dirty="0" smtClean="0"/>
              <a:t>(Užitečná složka </a:t>
            </a:r>
          </a:p>
          <a:p>
            <a:pPr algn="ctr"/>
            <a:r>
              <a:rPr lang="cs-CZ" sz="1200" b="1" cap="all" dirty="0" smtClean="0"/>
              <a:t>+ </a:t>
            </a:r>
          </a:p>
          <a:p>
            <a:pPr algn="ctr"/>
            <a:r>
              <a:rPr lang="cs-CZ" sz="1200" b="1" cap="all" dirty="0" smtClean="0"/>
              <a:t>balast)</a:t>
            </a:r>
            <a:endParaRPr lang="cs-CZ" sz="1200" b="1" cap="al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p:txBody>
          <a:bodyPr/>
          <a:lstStyle/>
          <a:p>
            <a:pPr>
              <a:defRPr/>
            </a:pPr>
            <a:r>
              <a:rPr lang="cs-CZ" dirty="0" smtClean="0"/>
              <a:t>ZÁKLADNÍ KONCEPT</a:t>
            </a:r>
            <a:endParaRPr lang="cs-CZ" dirty="0"/>
          </a:p>
        </p:txBody>
      </p:sp>
      <p:sp>
        <p:nvSpPr>
          <p:cNvPr id="6" name="Zaoblený obdélník 5"/>
          <p:cNvSpPr/>
          <p:nvPr/>
        </p:nvSpPr>
        <p:spPr>
          <a:xfrm>
            <a:off x="785786" y="1785926"/>
            <a:ext cx="2143140" cy="1500198"/>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t>Reálný objekt</a:t>
            </a:r>
            <a:endParaRPr lang="cs-CZ" b="1" cap="all" dirty="0"/>
          </a:p>
        </p:txBody>
      </p:sp>
      <p:sp>
        <p:nvSpPr>
          <p:cNvPr id="8" name="Zaoblený obdélník 7"/>
          <p:cNvSpPr/>
          <p:nvPr/>
        </p:nvSpPr>
        <p:spPr>
          <a:xfrm>
            <a:off x="6643702" y="1785926"/>
            <a:ext cx="2143140" cy="1500198"/>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t>Hodnotící výrok</a:t>
            </a:r>
            <a:endParaRPr lang="cs-CZ" b="1" cap="all" dirty="0"/>
          </a:p>
        </p:txBody>
      </p:sp>
      <p:cxnSp>
        <p:nvCxnSpPr>
          <p:cNvPr id="14" name="Pravoúhlá spojovací čára 13"/>
          <p:cNvCxnSpPr/>
          <p:nvPr/>
        </p:nvCxnSpPr>
        <p:spPr>
          <a:xfrm rot="16200000" flipH="1">
            <a:off x="1785918" y="3429000"/>
            <a:ext cx="2000264" cy="1857388"/>
          </a:xfrm>
          <a:prstGeom prst="bentConnector3">
            <a:avLst>
              <a:gd name="adj1" fmla="val 100490"/>
            </a:avLst>
          </a:prstGeom>
          <a:ln w="63500" cap="rnd" cmpd="sng">
            <a:solidFill>
              <a:schemeClr val="tx2">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7" name="Pravoúhlá spojovací čára 26"/>
          <p:cNvCxnSpPr/>
          <p:nvPr/>
        </p:nvCxnSpPr>
        <p:spPr>
          <a:xfrm rot="5400000" flipH="1" flipV="1">
            <a:off x="5822959" y="3463925"/>
            <a:ext cx="2071702" cy="1716100"/>
          </a:xfrm>
          <a:prstGeom prst="bentConnector3">
            <a:avLst>
              <a:gd name="adj1" fmla="val -725"/>
            </a:avLst>
          </a:prstGeom>
          <a:ln w="63500" cap="rnd" cmpd="sng">
            <a:solidFill>
              <a:schemeClr val="tx2">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4" name="Zaoblený obdélník 33"/>
          <p:cNvSpPr/>
          <p:nvPr/>
        </p:nvSpPr>
        <p:spPr>
          <a:xfrm>
            <a:off x="785786" y="4572008"/>
            <a:ext cx="2143140" cy="1500198"/>
          </a:xfrm>
          <a:prstGeom prst="roundRect">
            <a:avLst/>
          </a:prstGeom>
          <a:solidFill>
            <a:srgbClr val="FFC000"/>
          </a:solidFill>
          <a:ln w="63500">
            <a:solidFill>
              <a:schemeClr val="accent1">
                <a:lumMod val="50000"/>
              </a:schemeClr>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solidFill>
                  <a:schemeClr val="accent1">
                    <a:lumMod val="50000"/>
                  </a:schemeClr>
                </a:solidFill>
              </a:rPr>
              <a:t>měření</a:t>
            </a:r>
            <a:endParaRPr lang="cs-CZ" b="1" cap="all" dirty="0">
              <a:solidFill>
                <a:schemeClr val="accent1">
                  <a:lumMod val="50000"/>
                </a:schemeClr>
              </a:solidFill>
            </a:endParaRPr>
          </a:p>
        </p:txBody>
      </p:sp>
      <p:sp>
        <p:nvSpPr>
          <p:cNvPr id="35" name="Zaoblený obdélník 34"/>
          <p:cNvSpPr/>
          <p:nvPr/>
        </p:nvSpPr>
        <p:spPr>
          <a:xfrm>
            <a:off x="6643702" y="4572008"/>
            <a:ext cx="2143140" cy="1500198"/>
          </a:xfrm>
          <a:prstGeom prst="roundRect">
            <a:avLst/>
          </a:prstGeom>
          <a:solidFill>
            <a:srgbClr val="FFC000"/>
          </a:solidFill>
          <a:ln w="63500">
            <a:solidFill>
              <a:schemeClr val="accent1">
                <a:lumMod val="50000"/>
              </a:schemeClr>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solidFill>
                  <a:schemeClr val="tx2">
                    <a:lumMod val="50000"/>
                  </a:schemeClr>
                </a:solidFill>
              </a:rPr>
              <a:t>zpracování</a:t>
            </a:r>
            <a:endParaRPr lang="cs-CZ" b="1" cap="all" dirty="0">
              <a:solidFill>
                <a:schemeClr val="tx2">
                  <a:lumMod val="50000"/>
                </a:schemeClr>
              </a:solidFill>
            </a:endParaRPr>
          </a:p>
        </p:txBody>
      </p:sp>
      <p:pic>
        <p:nvPicPr>
          <p:cNvPr id="94210" name="Picture 2" descr="C:\Program Files\Microsoft Office\MEDIA\CAGCAT10\j0199549.wmf"/>
          <p:cNvPicPr>
            <a:picLocks noChangeAspect="1" noChangeArrowheads="1"/>
          </p:cNvPicPr>
          <p:nvPr/>
        </p:nvPicPr>
        <p:blipFill>
          <a:blip r:embed="rId2" cstate="print"/>
          <a:srcRect/>
          <a:stretch>
            <a:fillRect/>
          </a:stretch>
        </p:blipFill>
        <p:spPr bwMode="auto">
          <a:xfrm>
            <a:off x="3929058" y="1857364"/>
            <a:ext cx="1670609" cy="1794053"/>
          </a:xfrm>
          <a:prstGeom prst="rect">
            <a:avLst/>
          </a:prstGeom>
          <a:noFill/>
        </p:spPr>
      </p:pic>
      <p:sp>
        <p:nvSpPr>
          <p:cNvPr id="11" name="Zaoblený obdélník 10"/>
          <p:cNvSpPr/>
          <p:nvPr/>
        </p:nvSpPr>
        <p:spPr>
          <a:xfrm>
            <a:off x="3786182" y="4572008"/>
            <a:ext cx="2143140" cy="1500198"/>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t>Data</a:t>
            </a:r>
          </a:p>
          <a:p>
            <a:pPr algn="ctr"/>
            <a:endParaRPr lang="cs-CZ" sz="1200" b="1" cap="all" dirty="0" smtClean="0"/>
          </a:p>
          <a:p>
            <a:pPr algn="ctr"/>
            <a:r>
              <a:rPr lang="cs-CZ" sz="1200" b="1" cap="all" dirty="0" smtClean="0"/>
              <a:t>(Užitečná složka </a:t>
            </a:r>
          </a:p>
          <a:p>
            <a:pPr algn="ctr"/>
            <a:r>
              <a:rPr lang="cs-CZ" sz="1200" b="1" cap="all" dirty="0" smtClean="0"/>
              <a:t>+ </a:t>
            </a:r>
          </a:p>
          <a:p>
            <a:pPr algn="ctr"/>
            <a:r>
              <a:rPr lang="cs-CZ" sz="1200" b="1" cap="all" dirty="0" smtClean="0"/>
              <a:t>balast)</a:t>
            </a:r>
            <a:endParaRPr lang="cs-CZ" sz="1200" b="1" cap="all"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p:txBody>
          <a:bodyPr/>
          <a:lstStyle/>
          <a:p>
            <a:pPr>
              <a:defRPr/>
            </a:pPr>
            <a:r>
              <a:rPr lang="cs-CZ" dirty="0" smtClean="0"/>
              <a:t>ZÁKLADNÍ KONCEPT</a:t>
            </a:r>
            <a:endParaRPr lang="cs-CZ" dirty="0"/>
          </a:p>
        </p:txBody>
      </p:sp>
      <p:sp>
        <p:nvSpPr>
          <p:cNvPr id="6" name="Zaoblený obdélník 5"/>
          <p:cNvSpPr/>
          <p:nvPr/>
        </p:nvSpPr>
        <p:spPr>
          <a:xfrm>
            <a:off x="785786" y="1785926"/>
            <a:ext cx="2143140" cy="1500198"/>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t>Reálný objekt</a:t>
            </a:r>
            <a:endParaRPr lang="cs-CZ" b="1" cap="all" dirty="0"/>
          </a:p>
        </p:txBody>
      </p:sp>
      <p:sp>
        <p:nvSpPr>
          <p:cNvPr id="8" name="Zaoblený obdélník 7"/>
          <p:cNvSpPr/>
          <p:nvPr/>
        </p:nvSpPr>
        <p:spPr>
          <a:xfrm>
            <a:off x="6643702" y="1785926"/>
            <a:ext cx="2143140" cy="1500198"/>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t>Hodnotící výrok</a:t>
            </a:r>
            <a:endParaRPr lang="cs-CZ" b="1" cap="all" dirty="0"/>
          </a:p>
        </p:txBody>
      </p:sp>
      <p:cxnSp>
        <p:nvCxnSpPr>
          <p:cNvPr id="14" name="Pravoúhlá spojovací čára 13"/>
          <p:cNvCxnSpPr/>
          <p:nvPr/>
        </p:nvCxnSpPr>
        <p:spPr>
          <a:xfrm rot="16200000" flipH="1">
            <a:off x="1785918" y="3429000"/>
            <a:ext cx="2000264" cy="1857388"/>
          </a:xfrm>
          <a:prstGeom prst="bentConnector3">
            <a:avLst>
              <a:gd name="adj1" fmla="val 100490"/>
            </a:avLst>
          </a:prstGeom>
          <a:ln w="63500" cap="rnd" cmpd="sng">
            <a:solidFill>
              <a:schemeClr val="tx2">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7" name="Pravoúhlá spojovací čára 26"/>
          <p:cNvCxnSpPr/>
          <p:nvPr/>
        </p:nvCxnSpPr>
        <p:spPr>
          <a:xfrm rot="5400000" flipH="1" flipV="1">
            <a:off x="5822959" y="3463925"/>
            <a:ext cx="2071702" cy="1716100"/>
          </a:xfrm>
          <a:prstGeom prst="bentConnector3">
            <a:avLst>
              <a:gd name="adj1" fmla="val -725"/>
            </a:avLst>
          </a:prstGeom>
          <a:ln w="63500" cap="rnd" cmpd="sng">
            <a:solidFill>
              <a:schemeClr val="tx2">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4" name="Zaoblený obdélník 33"/>
          <p:cNvSpPr/>
          <p:nvPr/>
        </p:nvSpPr>
        <p:spPr>
          <a:xfrm>
            <a:off x="785786" y="4572008"/>
            <a:ext cx="2143140" cy="1500198"/>
          </a:xfrm>
          <a:prstGeom prst="roundRect">
            <a:avLst/>
          </a:prstGeom>
          <a:solidFill>
            <a:srgbClr val="FFC000"/>
          </a:solidFill>
          <a:ln w="63500">
            <a:solidFill>
              <a:schemeClr val="accent1">
                <a:lumMod val="50000"/>
              </a:schemeClr>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solidFill>
                  <a:schemeClr val="accent1">
                    <a:lumMod val="50000"/>
                  </a:schemeClr>
                </a:solidFill>
              </a:rPr>
              <a:t>měření</a:t>
            </a:r>
            <a:endParaRPr lang="cs-CZ" b="1" cap="all" dirty="0">
              <a:solidFill>
                <a:schemeClr val="accent1">
                  <a:lumMod val="50000"/>
                </a:schemeClr>
              </a:solidFill>
            </a:endParaRPr>
          </a:p>
        </p:txBody>
      </p:sp>
      <p:sp>
        <p:nvSpPr>
          <p:cNvPr id="35" name="Zaoblený obdélník 34"/>
          <p:cNvSpPr/>
          <p:nvPr/>
        </p:nvSpPr>
        <p:spPr>
          <a:xfrm>
            <a:off x="6643702" y="4572008"/>
            <a:ext cx="2143140" cy="1500198"/>
          </a:xfrm>
          <a:prstGeom prst="roundRect">
            <a:avLst/>
          </a:prstGeom>
          <a:solidFill>
            <a:srgbClr val="FFC000"/>
          </a:solidFill>
          <a:ln w="63500">
            <a:solidFill>
              <a:schemeClr val="accent1">
                <a:lumMod val="50000"/>
              </a:schemeClr>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solidFill>
                  <a:schemeClr val="tx2">
                    <a:lumMod val="50000"/>
                  </a:schemeClr>
                </a:solidFill>
              </a:rPr>
              <a:t>zpracování</a:t>
            </a:r>
            <a:endParaRPr lang="cs-CZ" b="1" cap="all" dirty="0">
              <a:solidFill>
                <a:schemeClr val="tx2">
                  <a:lumMod val="50000"/>
                </a:schemeClr>
              </a:solidFill>
            </a:endParaRPr>
          </a:p>
        </p:txBody>
      </p:sp>
      <p:pic>
        <p:nvPicPr>
          <p:cNvPr id="94210" name="Picture 2" descr="C:\Program Files\Microsoft Office\MEDIA\CAGCAT10\j0199549.wmf"/>
          <p:cNvPicPr>
            <a:picLocks noChangeAspect="1" noChangeArrowheads="1"/>
          </p:cNvPicPr>
          <p:nvPr/>
        </p:nvPicPr>
        <p:blipFill>
          <a:blip r:embed="rId2" cstate="print"/>
          <a:srcRect/>
          <a:stretch>
            <a:fillRect/>
          </a:stretch>
        </p:blipFill>
        <p:spPr bwMode="auto">
          <a:xfrm>
            <a:off x="3929058" y="1857364"/>
            <a:ext cx="1670609" cy="1794053"/>
          </a:xfrm>
          <a:prstGeom prst="rect">
            <a:avLst/>
          </a:prstGeom>
          <a:noFill/>
        </p:spPr>
      </p:pic>
      <p:sp>
        <p:nvSpPr>
          <p:cNvPr id="13" name="Šipka doprava 12"/>
          <p:cNvSpPr/>
          <p:nvPr/>
        </p:nvSpPr>
        <p:spPr>
          <a:xfrm rot="10800000">
            <a:off x="3143240" y="2500306"/>
            <a:ext cx="571504" cy="21431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Zaoblený obdélník 18"/>
          <p:cNvSpPr/>
          <p:nvPr/>
        </p:nvSpPr>
        <p:spPr>
          <a:xfrm>
            <a:off x="3786182" y="4572008"/>
            <a:ext cx="2143140" cy="1500198"/>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t>Data</a:t>
            </a:r>
          </a:p>
          <a:p>
            <a:pPr algn="ctr"/>
            <a:endParaRPr lang="cs-CZ" sz="1200" b="1" cap="all" dirty="0" smtClean="0"/>
          </a:p>
          <a:p>
            <a:pPr algn="ctr"/>
            <a:r>
              <a:rPr lang="cs-CZ" sz="1200" b="1" cap="all" dirty="0" smtClean="0"/>
              <a:t>(Užitečná složka </a:t>
            </a:r>
          </a:p>
          <a:p>
            <a:pPr algn="ctr"/>
            <a:r>
              <a:rPr lang="cs-CZ" sz="1200" b="1" cap="all" dirty="0" smtClean="0"/>
              <a:t>+ </a:t>
            </a:r>
          </a:p>
          <a:p>
            <a:pPr algn="ctr"/>
            <a:r>
              <a:rPr lang="cs-CZ" sz="1200" b="1" cap="all" dirty="0" smtClean="0"/>
              <a:t>balast)</a:t>
            </a:r>
            <a:endParaRPr lang="cs-CZ" sz="1200" b="1" cap="al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539552" y="116632"/>
            <a:ext cx="8494712" cy="785812"/>
          </a:xfrm>
        </p:spPr>
        <p:txBody>
          <a:bodyPr/>
          <a:lstStyle/>
          <a:p>
            <a:pPr eaLnBrk="1" hangingPunct="1">
              <a:defRPr/>
            </a:pPr>
            <a:r>
              <a:rPr lang="cs-CZ" sz="2800" dirty="0" smtClean="0"/>
              <a:t>LITERATURA</a:t>
            </a:r>
          </a:p>
        </p:txBody>
      </p:sp>
      <p:sp>
        <p:nvSpPr>
          <p:cNvPr id="6147" name="Rectangle 3"/>
          <p:cNvSpPr>
            <a:spLocks noGrp="1" noChangeArrowheads="1"/>
          </p:cNvSpPr>
          <p:nvPr>
            <p:ph type="body" idx="1"/>
          </p:nvPr>
        </p:nvSpPr>
        <p:spPr>
          <a:xfrm>
            <a:off x="385763" y="1785938"/>
            <a:ext cx="8650287" cy="4595812"/>
          </a:xfrm>
        </p:spPr>
        <p:txBody>
          <a:bodyPr/>
          <a:lstStyle/>
          <a:p>
            <a:pPr eaLnBrk="1" hangingPunct="1">
              <a:spcBef>
                <a:spcPts val="1000"/>
              </a:spcBef>
            </a:pPr>
            <a:r>
              <a:rPr lang="cs-CZ" smtClean="0">
                <a:cs typeface="Arial" charset="0"/>
              </a:rPr>
              <a:t>Holčík, J.: přednáškové prezentace</a:t>
            </a:r>
          </a:p>
          <a:p>
            <a:pPr eaLnBrk="1" hangingPunct="1">
              <a:spcBef>
                <a:spcPct val="0"/>
              </a:spcBef>
              <a:buFont typeface="Wingdings" pitchFamily="2" charset="2"/>
              <a:buNone/>
            </a:pPr>
            <a:r>
              <a:rPr lang="cs-CZ" smtClean="0">
                <a:cs typeface="Arial" charset="0"/>
              </a:rPr>
              <a:t>	</a:t>
            </a:r>
            <a:r>
              <a:rPr lang="cs-CZ" sz="2000" smtClean="0">
                <a:cs typeface="Arial" charset="0"/>
              </a:rPr>
              <a:t>webová stránka předmětu</a:t>
            </a:r>
          </a:p>
          <a:p>
            <a:pPr eaLnBrk="1" hangingPunct="1">
              <a:spcBef>
                <a:spcPts val="1000"/>
              </a:spcBef>
            </a:pPr>
            <a:r>
              <a:rPr lang="cs-CZ" smtClean="0">
                <a:cs typeface="Arial" charset="0"/>
              </a:rPr>
              <a:t>Holčík, J.: Úvod do systémů a signálů (Elektronické studijní texty) </a:t>
            </a:r>
          </a:p>
          <a:p>
            <a:pPr eaLnBrk="1" hangingPunct="1">
              <a:spcBef>
                <a:spcPct val="0"/>
              </a:spcBef>
              <a:buFont typeface="Wingdings" pitchFamily="2" charset="2"/>
              <a:buNone/>
            </a:pPr>
            <a:r>
              <a:rPr lang="cs-CZ" sz="2000" smtClean="0">
                <a:cs typeface="Arial" charset="0"/>
              </a:rPr>
              <a:t>	webová stránka předmětu</a:t>
            </a:r>
          </a:p>
          <a:p>
            <a:pPr eaLnBrk="1" hangingPunct="1">
              <a:spcBef>
                <a:spcPts val="1000"/>
              </a:spcBef>
            </a:pPr>
            <a:r>
              <a:rPr lang="cs-CZ" smtClean="0">
                <a:cs typeface="Arial" charset="0"/>
              </a:rPr>
              <a:t>Jiřina,M., Holčík, J.: Úvod do systémů a signálů (Elektronické studijní texty) </a:t>
            </a:r>
          </a:p>
          <a:p>
            <a:pPr eaLnBrk="1" hangingPunct="1">
              <a:spcBef>
                <a:spcPct val="0"/>
              </a:spcBef>
              <a:buFont typeface="Wingdings" pitchFamily="2" charset="2"/>
              <a:buNone/>
            </a:pPr>
            <a:r>
              <a:rPr lang="cs-CZ" sz="2000" smtClean="0">
                <a:cs typeface="Arial" charset="0"/>
              </a:rPr>
              <a:t>	webová stránka předmětu</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obsah 2"/>
          <p:cNvSpPr>
            <a:spLocks noGrp="1"/>
          </p:cNvSpPr>
          <p:nvPr>
            <p:ph idx="1"/>
          </p:nvPr>
        </p:nvSpPr>
        <p:spPr>
          <a:xfrm>
            <a:off x="467544" y="4221088"/>
            <a:ext cx="4001070" cy="1214438"/>
          </a:xfrm>
        </p:spPr>
        <p:txBody>
          <a:bodyPr/>
          <a:lstStyle/>
          <a:p>
            <a:pPr>
              <a:buFont typeface="Wingdings" pitchFamily="2" charset="2"/>
              <a:buChar char="Ø"/>
            </a:pPr>
            <a:r>
              <a:rPr lang="cs-CZ" sz="1800" dirty="0" smtClean="0">
                <a:latin typeface="Arial" charset="0"/>
                <a:cs typeface="Arial" charset="0"/>
              </a:rPr>
              <a:t>pacient má i jiné orgány a ty se pletou do výsledku vyšetření;</a:t>
            </a:r>
          </a:p>
        </p:txBody>
      </p:sp>
      <p:sp>
        <p:nvSpPr>
          <p:cNvPr id="4" name="Nadpis 1"/>
          <p:cNvSpPr>
            <a:spLocks noGrp="1"/>
          </p:cNvSpPr>
          <p:nvPr>
            <p:ph type="title"/>
          </p:nvPr>
        </p:nvSpPr>
        <p:spPr/>
        <p:txBody>
          <a:bodyPr/>
          <a:lstStyle/>
          <a:p>
            <a:pPr>
              <a:defRPr/>
            </a:pPr>
            <a:r>
              <a:rPr lang="cs-CZ" dirty="0" smtClean="0">
                <a:cs typeface="Arial" charset="0"/>
              </a:rPr>
              <a:t>A z čeho se ta data skládají?</a:t>
            </a:r>
          </a:p>
        </p:txBody>
      </p:sp>
      <p:pic>
        <p:nvPicPr>
          <p:cNvPr id="38916" name="Picture 3"/>
          <p:cNvPicPr>
            <a:picLocks noChangeAspect="1" noChangeArrowheads="1"/>
          </p:cNvPicPr>
          <p:nvPr/>
        </p:nvPicPr>
        <p:blipFill>
          <a:blip r:embed="rId2" cstate="print"/>
          <a:srcRect/>
          <a:stretch>
            <a:fillRect/>
          </a:stretch>
        </p:blipFill>
        <p:spPr bwMode="auto">
          <a:xfrm>
            <a:off x="1143000" y="1500188"/>
            <a:ext cx="2344738" cy="1762125"/>
          </a:xfrm>
          <a:prstGeom prst="rect">
            <a:avLst/>
          </a:prstGeom>
          <a:noFill/>
          <a:ln w="9525">
            <a:noFill/>
            <a:miter lim="800000"/>
            <a:headEnd/>
            <a:tailEnd/>
          </a:ln>
        </p:spPr>
      </p:pic>
      <p:pic>
        <p:nvPicPr>
          <p:cNvPr id="38917" name="Picture 2" descr="http://www.e-ishaclub.com/nakajima_clinic/image/ultrasonograph.jpg"/>
          <p:cNvPicPr>
            <a:picLocks noChangeAspect="1" noChangeArrowheads="1"/>
          </p:cNvPicPr>
          <p:nvPr/>
        </p:nvPicPr>
        <p:blipFill>
          <a:blip r:embed="rId3" cstate="print"/>
          <a:srcRect/>
          <a:stretch>
            <a:fillRect/>
          </a:stretch>
        </p:blipFill>
        <p:spPr bwMode="auto">
          <a:xfrm>
            <a:off x="6072188" y="1285875"/>
            <a:ext cx="2009775" cy="2171700"/>
          </a:xfrm>
          <a:prstGeom prst="rect">
            <a:avLst/>
          </a:prstGeom>
          <a:noFill/>
          <a:ln w="9525">
            <a:noFill/>
            <a:miter lim="800000"/>
            <a:headEnd/>
            <a:tailEnd/>
          </a:ln>
        </p:spPr>
      </p:pic>
      <p:sp>
        <p:nvSpPr>
          <p:cNvPr id="7" name="Šipka doprava 6"/>
          <p:cNvSpPr/>
          <p:nvPr/>
        </p:nvSpPr>
        <p:spPr>
          <a:xfrm>
            <a:off x="3786188" y="2214563"/>
            <a:ext cx="2071687" cy="428625"/>
          </a:xfrm>
          <a:prstGeom prst="rightArrow">
            <a:avLst/>
          </a:prstGeom>
          <a:solidFill>
            <a:srgbClr val="FFC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9" name="Šipka dolů 8"/>
          <p:cNvSpPr/>
          <p:nvPr/>
        </p:nvSpPr>
        <p:spPr>
          <a:xfrm flipV="1">
            <a:off x="2000250" y="3500438"/>
            <a:ext cx="428625"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4" name="Zástupný symbol pro obsah 2"/>
          <p:cNvSpPr txBox="1">
            <a:spLocks/>
          </p:cNvSpPr>
          <p:nvPr/>
        </p:nvSpPr>
        <p:spPr bwMode="auto">
          <a:xfrm>
            <a:off x="467544" y="5949280"/>
            <a:ext cx="5928742" cy="668610"/>
          </a:xfrm>
          <a:prstGeom prst="rect">
            <a:avLst/>
          </a:prstGeom>
          <a:noFill/>
          <a:ln w="9525">
            <a:noFill/>
            <a:miter lim="800000"/>
            <a:headEnd/>
            <a:tailEnd/>
          </a:ln>
        </p:spPr>
        <p:txBody>
          <a:bodyPr/>
          <a:lstStyle/>
          <a:p>
            <a:pPr marL="342900" indent="-342900" eaLnBrk="0" hangingPunct="0">
              <a:spcBef>
                <a:spcPct val="30000"/>
              </a:spcBef>
              <a:buClr>
                <a:schemeClr val="accent1"/>
              </a:buClr>
              <a:buSzPct val="80000"/>
              <a:buFont typeface="Wingdings" pitchFamily="2" charset="2"/>
              <a:buChar char="Ø"/>
              <a:defRPr/>
            </a:pPr>
            <a:r>
              <a:rPr lang="cs-CZ" kern="0" dirty="0">
                <a:latin typeface="Arial" pitchFamily="34" charset="0"/>
                <a:cs typeface="Arial" pitchFamily="34" charset="0"/>
              </a:rPr>
              <a:t>špatně si uspořádáme měření (</a:t>
            </a:r>
            <a:r>
              <a:rPr lang="cs-CZ" kern="0" dirty="0" smtClean="0">
                <a:latin typeface="Arial" pitchFamily="34" charset="0"/>
                <a:cs typeface="Arial" pitchFamily="34" charset="0"/>
              </a:rPr>
              <a:t>vyšetření, experiment);</a:t>
            </a:r>
            <a:endParaRPr lang="cs-CZ" kern="0" dirty="0">
              <a:latin typeface="Arial" pitchFamily="34" charset="0"/>
              <a:cs typeface="Arial" pitchFamily="34" charset="0"/>
            </a:endParaRPr>
          </a:p>
        </p:txBody>
      </p:sp>
      <p:sp>
        <p:nvSpPr>
          <p:cNvPr id="11" name="Zástupný symbol pro obsah 2"/>
          <p:cNvSpPr txBox="1">
            <a:spLocks/>
          </p:cNvSpPr>
          <p:nvPr/>
        </p:nvSpPr>
        <p:spPr bwMode="auto">
          <a:xfrm>
            <a:off x="467544" y="4941168"/>
            <a:ext cx="5072062" cy="1000696"/>
          </a:xfrm>
          <a:prstGeom prst="rect">
            <a:avLst/>
          </a:prstGeom>
          <a:noFill/>
          <a:ln w="9525">
            <a:noFill/>
            <a:miter lim="800000"/>
            <a:headEnd/>
            <a:tailEnd/>
          </a:ln>
        </p:spPr>
        <p:txBody>
          <a:bodyPr/>
          <a:lstStyle/>
          <a:p>
            <a:pPr marL="342900" indent="-342900" eaLnBrk="0" hangingPunct="0">
              <a:spcBef>
                <a:spcPct val="30000"/>
              </a:spcBef>
              <a:buClr>
                <a:schemeClr val="accent1"/>
              </a:buClr>
              <a:buSzPct val="80000"/>
              <a:buFont typeface="Wingdings" pitchFamily="2" charset="2"/>
              <a:buChar char="Ø"/>
              <a:defRPr/>
            </a:pPr>
            <a:r>
              <a:rPr lang="cs-CZ" kern="0" dirty="0">
                <a:latin typeface="Arial" pitchFamily="34" charset="0"/>
                <a:cs typeface="Arial" pitchFamily="34" charset="0"/>
              </a:rPr>
              <a:t>měříme něco, co vůbec měřit nechceme, nebo o čem nevíme, že pro nás nemá informační hodnotu</a:t>
            </a:r>
          </a:p>
        </p:txBody>
      </p:sp>
      <p:sp>
        <p:nvSpPr>
          <p:cNvPr id="15" name="Zástupný symbol pro obsah 2"/>
          <p:cNvSpPr txBox="1">
            <a:spLocks/>
          </p:cNvSpPr>
          <p:nvPr/>
        </p:nvSpPr>
        <p:spPr bwMode="auto">
          <a:xfrm>
            <a:off x="4429125" y="4143375"/>
            <a:ext cx="4500563" cy="785813"/>
          </a:xfrm>
          <a:prstGeom prst="rect">
            <a:avLst/>
          </a:prstGeom>
          <a:noFill/>
          <a:ln w="9525">
            <a:noFill/>
            <a:miter lim="800000"/>
            <a:headEnd/>
            <a:tailEnd/>
          </a:ln>
        </p:spPr>
        <p:txBody>
          <a:bodyPr/>
          <a:lstStyle/>
          <a:p>
            <a:pPr marL="342900" indent="-342900" eaLnBrk="0" hangingPunct="0">
              <a:spcBef>
                <a:spcPct val="30000"/>
              </a:spcBef>
              <a:buClr>
                <a:schemeClr val="accent1"/>
              </a:buClr>
              <a:buSzPct val="80000"/>
              <a:buFont typeface="Wingdings" pitchFamily="2" charset="2"/>
              <a:buChar char="Ø"/>
              <a:defRPr/>
            </a:pPr>
            <a:r>
              <a:rPr lang="cs-CZ" kern="0" dirty="0">
                <a:latin typeface="Arial" pitchFamily="34" charset="0"/>
                <a:cs typeface="Arial" pitchFamily="34" charset="0"/>
              </a:rPr>
              <a:t>na různých pacientech v ekvivalentním stavu změříme nějaké jiné hodnoty –</a:t>
            </a:r>
            <a:r>
              <a:rPr lang="cs-CZ" kern="0" dirty="0" err="1">
                <a:solidFill>
                  <a:srgbClr val="296EF9"/>
                </a:solidFill>
                <a:latin typeface="Arial" pitchFamily="34" charset="0"/>
                <a:cs typeface="Arial" pitchFamily="34" charset="0"/>
              </a:rPr>
              <a:t>interindividuální</a:t>
            </a:r>
            <a:r>
              <a:rPr lang="cs-CZ" kern="0" dirty="0">
                <a:solidFill>
                  <a:srgbClr val="296EF9"/>
                </a:solidFill>
                <a:latin typeface="Arial" pitchFamily="34" charset="0"/>
                <a:cs typeface="Arial" pitchFamily="34" charset="0"/>
              </a:rPr>
              <a:t> variabilita</a:t>
            </a:r>
          </a:p>
        </p:txBody>
      </p:sp>
      <p:sp>
        <p:nvSpPr>
          <p:cNvPr id="16" name="Zástupný symbol pro obsah 2"/>
          <p:cNvSpPr txBox="1">
            <a:spLocks/>
          </p:cNvSpPr>
          <p:nvPr/>
        </p:nvSpPr>
        <p:spPr bwMode="auto">
          <a:xfrm>
            <a:off x="2571750" y="3571875"/>
            <a:ext cx="5000625" cy="500063"/>
          </a:xfrm>
          <a:prstGeom prst="rect">
            <a:avLst/>
          </a:prstGeom>
          <a:noFill/>
          <a:ln w="9525">
            <a:noFill/>
            <a:miter lim="800000"/>
            <a:headEnd/>
            <a:tailEnd/>
          </a:ln>
        </p:spPr>
        <p:txBody>
          <a:bodyPr/>
          <a:lstStyle/>
          <a:p>
            <a:pPr marL="342900" indent="-342900" eaLnBrk="0" hangingPunct="0">
              <a:spcBef>
                <a:spcPct val="30000"/>
              </a:spcBef>
              <a:buClr>
                <a:schemeClr val="accent1"/>
              </a:buClr>
              <a:buSzPct val="80000"/>
              <a:buFont typeface="Wingdings" pitchFamily="2" charset="2"/>
              <a:buChar char=""/>
              <a:defRPr/>
            </a:pPr>
            <a:r>
              <a:rPr lang="cs-CZ" sz="2000" kern="0" dirty="0">
                <a:solidFill>
                  <a:srgbClr val="C00000"/>
                </a:solidFill>
                <a:latin typeface="+mn-lt"/>
                <a:cs typeface="Arial" pitchFamily="34" charset="0"/>
              </a:rPr>
              <a:t>chyby (rušení, poruchy) zdroje</a:t>
            </a:r>
          </a:p>
        </p:txBody>
      </p:sp>
      <p:sp>
        <p:nvSpPr>
          <p:cNvPr id="17" name="Zástupný symbol pro obsah 2"/>
          <p:cNvSpPr txBox="1">
            <a:spLocks/>
          </p:cNvSpPr>
          <p:nvPr/>
        </p:nvSpPr>
        <p:spPr bwMode="auto">
          <a:xfrm>
            <a:off x="5357813" y="5072063"/>
            <a:ext cx="3500437" cy="1428750"/>
          </a:xfrm>
          <a:prstGeom prst="rect">
            <a:avLst/>
          </a:prstGeom>
          <a:noFill/>
          <a:ln w="9525">
            <a:noFill/>
            <a:miter lim="800000"/>
            <a:headEnd/>
            <a:tailEnd/>
          </a:ln>
        </p:spPr>
        <p:txBody>
          <a:bodyPr/>
          <a:lstStyle/>
          <a:p>
            <a:pPr marL="342900" indent="-342900" eaLnBrk="0" hangingPunct="0">
              <a:spcBef>
                <a:spcPct val="30000"/>
              </a:spcBef>
              <a:buClr>
                <a:schemeClr val="accent1"/>
              </a:buClr>
              <a:buSzPct val="80000"/>
              <a:buFont typeface="Wingdings" pitchFamily="2" charset="2"/>
              <a:buChar char="Ø"/>
              <a:defRPr/>
            </a:pPr>
            <a:r>
              <a:rPr lang="cs-CZ" kern="0" dirty="0">
                <a:latin typeface="Arial" pitchFamily="34" charset="0"/>
                <a:cs typeface="Arial" pitchFamily="34" charset="0"/>
              </a:rPr>
              <a:t>z jednoho pacienta v různých časech či za různých podmínek získáme různé výsledky -  </a:t>
            </a:r>
            <a:r>
              <a:rPr lang="cs-CZ" kern="0" dirty="0" err="1">
                <a:solidFill>
                  <a:srgbClr val="296EF9"/>
                </a:solidFill>
                <a:latin typeface="Arial" pitchFamily="34" charset="0"/>
                <a:cs typeface="Arial" pitchFamily="34" charset="0"/>
              </a:rPr>
              <a:t>intraindividuální</a:t>
            </a:r>
            <a:r>
              <a:rPr lang="cs-CZ" kern="0" dirty="0">
                <a:solidFill>
                  <a:srgbClr val="296EF9"/>
                </a:solidFill>
                <a:latin typeface="Arial" pitchFamily="34" charset="0"/>
                <a:cs typeface="Arial" pitchFamily="34" charset="0"/>
              </a:rPr>
              <a:t> variabilita</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p:txBody>
          <a:bodyPr/>
          <a:lstStyle/>
          <a:p>
            <a:pPr>
              <a:defRPr/>
            </a:pPr>
            <a:r>
              <a:rPr lang="cs-CZ" dirty="0" smtClean="0">
                <a:cs typeface="Arial" charset="0"/>
              </a:rPr>
              <a:t>A z čeho se ta data skládají?</a:t>
            </a:r>
          </a:p>
        </p:txBody>
      </p:sp>
      <p:pic>
        <p:nvPicPr>
          <p:cNvPr id="39939" name="Picture 3"/>
          <p:cNvPicPr>
            <a:picLocks noChangeAspect="1" noChangeArrowheads="1"/>
          </p:cNvPicPr>
          <p:nvPr/>
        </p:nvPicPr>
        <p:blipFill>
          <a:blip r:embed="rId2" cstate="print"/>
          <a:srcRect/>
          <a:stretch>
            <a:fillRect/>
          </a:stretch>
        </p:blipFill>
        <p:spPr bwMode="auto">
          <a:xfrm>
            <a:off x="1143000" y="1500188"/>
            <a:ext cx="2344738" cy="1762125"/>
          </a:xfrm>
          <a:prstGeom prst="rect">
            <a:avLst/>
          </a:prstGeom>
          <a:noFill/>
          <a:ln w="9525">
            <a:noFill/>
            <a:miter lim="800000"/>
            <a:headEnd/>
            <a:tailEnd/>
          </a:ln>
        </p:spPr>
      </p:pic>
      <p:pic>
        <p:nvPicPr>
          <p:cNvPr id="39940" name="Picture 2" descr="http://www.e-ishaclub.com/nakajima_clinic/image/ultrasonograph.jpg"/>
          <p:cNvPicPr>
            <a:picLocks noChangeAspect="1" noChangeArrowheads="1"/>
          </p:cNvPicPr>
          <p:nvPr/>
        </p:nvPicPr>
        <p:blipFill>
          <a:blip r:embed="rId3" cstate="print"/>
          <a:srcRect/>
          <a:stretch>
            <a:fillRect/>
          </a:stretch>
        </p:blipFill>
        <p:spPr bwMode="auto">
          <a:xfrm>
            <a:off x="6072188" y="1285875"/>
            <a:ext cx="2009775" cy="2171700"/>
          </a:xfrm>
          <a:prstGeom prst="rect">
            <a:avLst/>
          </a:prstGeom>
          <a:noFill/>
          <a:ln w="9525">
            <a:noFill/>
            <a:miter lim="800000"/>
            <a:headEnd/>
            <a:tailEnd/>
          </a:ln>
        </p:spPr>
      </p:pic>
      <p:sp>
        <p:nvSpPr>
          <p:cNvPr id="7" name="Šipka doprava 6"/>
          <p:cNvSpPr/>
          <p:nvPr/>
        </p:nvSpPr>
        <p:spPr>
          <a:xfrm>
            <a:off x="3786188" y="2214563"/>
            <a:ext cx="2071687" cy="428625"/>
          </a:xfrm>
          <a:prstGeom prst="rightArrow">
            <a:avLst/>
          </a:prstGeom>
          <a:solidFill>
            <a:srgbClr val="FFC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 name="Šipka dolů 11"/>
          <p:cNvSpPr/>
          <p:nvPr/>
        </p:nvSpPr>
        <p:spPr>
          <a:xfrm flipV="1">
            <a:off x="4572000" y="2928938"/>
            <a:ext cx="428625" cy="10715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4" name="Zástupný symbol pro obsah 2"/>
          <p:cNvSpPr txBox="1">
            <a:spLocks/>
          </p:cNvSpPr>
          <p:nvPr/>
        </p:nvSpPr>
        <p:spPr bwMode="auto">
          <a:xfrm>
            <a:off x="571500" y="4000500"/>
            <a:ext cx="8143875" cy="2500313"/>
          </a:xfrm>
          <a:prstGeom prst="rect">
            <a:avLst/>
          </a:prstGeom>
          <a:noFill/>
          <a:ln w="9525">
            <a:noFill/>
            <a:miter lim="800000"/>
            <a:headEnd/>
            <a:tailEnd/>
          </a:ln>
        </p:spPr>
        <p:txBody>
          <a:bodyPr/>
          <a:lstStyle/>
          <a:p>
            <a:pPr marL="342900" indent="-342900" eaLnBrk="0" hangingPunct="0">
              <a:spcBef>
                <a:spcPct val="30000"/>
              </a:spcBef>
              <a:buClr>
                <a:schemeClr val="accent1"/>
              </a:buClr>
              <a:buSzPct val="80000"/>
              <a:buFont typeface="Wingdings" pitchFamily="2" charset="2"/>
              <a:buChar char="þ"/>
              <a:defRPr/>
            </a:pPr>
            <a:r>
              <a:rPr lang="cs-CZ" sz="2000" kern="0" dirty="0">
                <a:solidFill>
                  <a:srgbClr val="C00000"/>
                </a:solidFill>
                <a:latin typeface="+mn-lt"/>
                <a:cs typeface="Arial" pitchFamily="34" charset="0"/>
              </a:rPr>
              <a:t>rušení v přenosové cestě</a:t>
            </a:r>
          </a:p>
          <a:p>
            <a:pPr marL="800100" lvl="1" indent="-342900" eaLnBrk="0" hangingPunct="0">
              <a:spcBef>
                <a:spcPct val="30000"/>
              </a:spcBef>
              <a:buClr>
                <a:schemeClr val="accent1"/>
              </a:buClr>
              <a:buSzPct val="80000"/>
              <a:buFont typeface="Wingdings" pitchFamily="2" charset="2"/>
              <a:buChar char="Ø"/>
              <a:defRPr/>
            </a:pPr>
            <a:r>
              <a:rPr lang="cs-CZ" sz="2000" kern="0" dirty="0">
                <a:latin typeface="+mn-lt"/>
                <a:cs typeface="Arial" pitchFamily="34" charset="0"/>
              </a:rPr>
              <a:t>špatně upevníme (umístíme, …) snímací senzor/elektrodu;</a:t>
            </a:r>
          </a:p>
          <a:p>
            <a:pPr marL="800100" lvl="1" indent="-342900" eaLnBrk="0" hangingPunct="0">
              <a:spcBef>
                <a:spcPct val="30000"/>
              </a:spcBef>
              <a:buClr>
                <a:schemeClr val="accent1"/>
              </a:buClr>
              <a:buSzPct val="80000"/>
              <a:buFont typeface="Wingdings" pitchFamily="2" charset="2"/>
              <a:buChar char="Ø"/>
              <a:defRPr/>
            </a:pPr>
            <a:r>
              <a:rPr lang="cs-CZ" sz="2000" kern="0" dirty="0">
                <a:latin typeface="+mn-lt"/>
                <a:cs typeface="Arial" pitchFamily="34" charset="0"/>
              </a:rPr>
              <a:t>do kabelu mezi pacientem a přístrojem se naindukuje rušení z vnějšího prostředí – </a:t>
            </a:r>
            <a:r>
              <a:rPr lang="cs-CZ" sz="2000" kern="0" dirty="0">
                <a:solidFill>
                  <a:srgbClr val="296EF9"/>
                </a:solidFill>
                <a:latin typeface="+mn-lt"/>
                <a:cs typeface="Arial" pitchFamily="34" charset="0"/>
              </a:rPr>
              <a:t>rušení v prostoru</a:t>
            </a:r>
            <a:r>
              <a:rPr lang="cs-CZ" sz="2000" kern="0" dirty="0">
                <a:latin typeface="+mn-lt"/>
                <a:cs typeface="Arial" pitchFamily="34" charset="0"/>
              </a:rPr>
              <a:t>;</a:t>
            </a:r>
          </a:p>
          <a:p>
            <a:pPr marL="800100" lvl="1" indent="-342900" eaLnBrk="0" hangingPunct="0">
              <a:spcBef>
                <a:spcPct val="30000"/>
              </a:spcBef>
              <a:buClr>
                <a:schemeClr val="accent1"/>
              </a:buClr>
              <a:buSzPct val="80000"/>
              <a:buFont typeface="Wingdings" pitchFamily="2" charset="2"/>
              <a:buChar char="Ø"/>
              <a:defRPr/>
            </a:pPr>
            <a:r>
              <a:rPr lang="cs-CZ" sz="2000" kern="0" dirty="0">
                <a:latin typeface="+mn-lt"/>
                <a:cs typeface="Arial" pitchFamily="34" charset="0"/>
              </a:rPr>
              <a:t>při skladování dat dojde ke ztrátě údajů – </a:t>
            </a:r>
            <a:r>
              <a:rPr lang="cs-CZ" sz="2000" kern="0" dirty="0">
                <a:solidFill>
                  <a:srgbClr val="296EF9"/>
                </a:solidFill>
                <a:latin typeface="+mn-lt"/>
                <a:cs typeface="Arial" pitchFamily="34" charset="0"/>
              </a:rPr>
              <a:t>rušení v čase</a:t>
            </a:r>
            <a:r>
              <a:rPr lang="cs-CZ" sz="2000" kern="0" dirty="0">
                <a:latin typeface="+mn-lt"/>
                <a:cs typeface="Arial" pitchFamily="34" charset="0"/>
              </a:rPr>
              <a:t>;</a:t>
            </a:r>
          </a:p>
          <a:p>
            <a:pPr marL="800100" lvl="1" indent="-342900" eaLnBrk="0" hangingPunct="0">
              <a:spcBef>
                <a:spcPct val="30000"/>
              </a:spcBef>
              <a:buClr>
                <a:schemeClr val="accent1"/>
              </a:buClr>
              <a:buSzPct val="80000"/>
              <a:buFont typeface="Wingdings" pitchFamily="2" charset="2"/>
              <a:buChar char="Ø"/>
              <a:defRPr/>
            </a:pPr>
            <a:r>
              <a:rPr lang="cs-CZ" sz="2000" kern="0" dirty="0">
                <a:latin typeface="+mn-lt"/>
                <a:cs typeface="Arial" pitchFamily="34" charset="0"/>
              </a:rPr>
              <a: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p:txBody>
          <a:bodyPr/>
          <a:lstStyle/>
          <a:p>
            <a:pPr>
              <a:defRPr/>
            </a:pPr>
            <a:r>
              <a:rPr lang="cs-CZ" dirty="0" smtClean="0">
                <a:cs typeface="Arial" charset="0"/>
              </a:rPr>
              <a:t>A z čeho se ta data skládají?</a:t>
            </a:r>
          </a:p>
        </p:txBody>
      </p:sp>
      <p:pic>
        <p:nvPicPr>
          <p:cNvPr id="40963" name="Picture 3"/>
          <p:cNvPicPr>
            <a:picLocks noChangeAspect="1" noChangeArrowheads="1"/>
          </p:cNvPicPr>
          <p:nvPr/>
        </p:nvPicPr>
        <p:blipFill>
          <a:blip r:embed="rId2" cstate="print"/>
          <a:srcRect/>
          <a:stretch>
            <a:fillRect/>
          </a:stretch>
        </p:blipFill>
        <p:spPr bwMode="auto">
          <a:xfrm>
            <a:off x="1143000" y="1500188"/>
            <a:ext cx="2344738" cy="1762125"/>
          </a:xfrm>
          <a:prstGeom prst="rect">
            <a:avLst/>
          </a:prstGeom>
          <a:noFill/>
          <a:ln w="9525">
            <a:noFill/>
            <a:miter lim="800000"/>
            <a:headEnd/>
            <a:tailEnd/>
          </a:ln>
        </p:spPr>
      </p:pic>
      <p:pic>
        <p:nvPicPr>
          <p:cNvPr id="40964" name="Picture 2" descr="http://www.e-ishaclub.com/nakajima_clinic/image/ultrasonograph.jpg"/>
          <p:cNvPicPr>
            <a:picLocks noChangeAspect="1" noChangeArrowheads="1"/>
          </p:cNvPicPr>
          <p:nvPr/>
        </p:nvPicPr>
        <p:blipFill>
          <a:blip r:embed="rId3" cstate="print"/>
          <a:srcRect/>
          <a:stretch>
            <a:fillRect/>
          </a:stretch>
        </p:blipFill>
        <p:spPr bwMode="auto">
          <a:xfrm>
            <a:off x="6072188" y="1285875"/>
            <a:ext cx="2009775" cy="2171700"/>
          </a:xfrm>
          <a:prstGeom prst="rect">
            <a:avLst/>
          </a:prstGeom>
          <a:noFill/>
          <a:ln w="9525">
            <a:noFill/>
            <a:miter lim="800000"/>
            <a:headEnd/>
            <a:tailEnd/>
          </a:ln>
        </p:spPr>
      </p:pic>
      <p:sp>
        <p:nvSpPr>
          <p:cNvPr id="7" name="Šipka doprava 6"/>
          <p:cNvSpPr/>
          <p:nvPr/>
        </p:nvSpPr>
        <p:spPr>
          <a:xfrm>
            <a:off x="3786188" y="2214563"/>
            <a:ext cx="2071687" cy="428625"/>
          </a:xfrm>
          <a:prstGeom prst="rightArrow">
            <a:avLst/>
          </a:prstGeom>
          <a:solidFill>
            <a:srgbClr val="FFC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 name="Šipka dolů 12"/>
          <p:cNvSpPr/>
          <p:nvPr/>
        </p:nvSpPr>
        <p:spPr>
          <a:xfrm flipV="1">
            <a:off x="6929438" y="3500438"/>
            <a:ext cx="428625"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4" name="Zástupný symbol pro obsah 2"/>
          <p:cNvSpPr txBox="1">
            <a:spLocks/>
          </p:cNvSpPr>
          <p:nvPr/>
        </p:nvSpPr>
        <p:spPr bwMode="auto">
          <a:xfrm>
            <a:off x="857250" y="4071938"/>
            <a:ext cx="7715250" cy="2286000"/>
          </a:xfrm>
          <a:prstGeom prst="rect">
            <a:avLst/>
          </a:prstGeom>
          <a:noFill/>
          <a:ln w="9525">
            <a:noFill/>
            <a:miter lim="800000"/>
            <a:headEnd/>
            <a:tailEnd/>
          </a:ln>
        </p:spPr>
        <p:txBody>
          <a:bodyPr/>
          <a:lstStyle/>
          <a:p>
            <a:pPr marL="342900" indent="-342900" algn="r" eaLnBrk="0" hangingPunct="0">
              <a:spcBef>
                <a:spcPct val="30000"/>
              </a:spcBef>
              <a:buClr>
                <a:schemeClr val="accent1"/>
              </a:buClr>
              <a:buSzPct val="80000"/>
              <a:buFont typeface="Wingdings" pitchFamily="2" charset="2"/>
              <a:buChar char="þ"/>
              <a:defRPr/>
            </a:pPr>
            <a:r>
              <a:rPr lang="cs-CZ" sz="2000" kern="0" dirty="0">
                <a:solidFill>
                  <a:srgbClr val="C00000"/>
                </a:solidFill>
                <a:latin typeface="+mn-lt"/>
                <a:cs typeface="Arial" pitchFamily="34" charset="0"/>
              </a:rPr>
              <a:t>chyby měřicího zařízení</a:t>
            </a:r>
          </a:p>
          <a:p>
            <a:pPr marL="800100" lvl="1" indent="-342900" eaLnBrk="0" hangingPunct="0">
              <a:spcBef>
                <a:spcPct val="30000"/>
              </a:spcBef>
              <a:buClr>
                <a:schemeClr val="accent1"/>
              </a:buClr>
              <a:buSzPct val="80000"/>
              <a:buFont typeface="Wingdings" pitchFamily="2" charset="2"/>
              <a:buChar char="Ø"/>
              <a:defRPr/>
            </a:pPr>
            <a:r>
              <a:rPr lang="cs-CZ" sz="2000" kern="0" dirty="0">
                <a:latin typeface="+mn-lt"/>
                <a:cs typeface="Arial" pitchFamily="34" charset="0"/>
              </a:rPr>
              <a:t>přístroj používá nevhodnou metodu měření</a:t>
            </a:r>
          </a:p>
          <a:p>
            <a:pPr marL="800100" lvl="1" indent="-342900" eaLnBrk="0" hangingPunct="0">
              <a:spcBef>
                <a:spcPct val="30000"/>
              </a:spcBef>
              <a:buClr>
                <a:schemeClr val="accent1"/>
              </a:buClr>
              <a:buSzPct val="80000"/>
              <a:buFont typeface="Wingdings" pitchFamily="2" charset="2"/>
              <a:buChar char="Ø"/>
              <a:defRPr/>
            </a:pPr>
            <a:r>
              <a:rPr lang="cs-CZ" sz="2000" kern="0" dirty="0">
                <a:latin typeface="+mn-lt"/>
                <a:cs typeface="Arial" pitchFamily="34" charset="0"/>
              </a:rPr>
              <a:t>přístroj používá nevhodný algoritmus zpracování změřených dat;</a:t>
            </a:r>
          </a:p>
          <a:p>
            <a:pPr marL="800100" lvl="1" indent="-342900" eaLnBrk="0" hangingPunct="0">
              <a:spcBef>
                <a:spcPct val="30000"/>
              </a:spcBef>
              <a:buClr>
                <a:schemeClr val="accent1"/>
              </a:buClr>
              <a:buSzPct val="80000"/>
              <a:buFont typeface="Wingdings" pitchFamily="2" charset="2"/>
              <a:buChar char="Ø"/>
              <a:defRPr/>
            </a:pPr>
            <a:r>
              <a:rPr lang="cs-CZ" sz="2000" kern="0" dirty="0">
                <a:latin typeface="+mn-lt"/>
                <a:cs typeface="Arial" pitchFamily="34" charset="0"/>
              </a:rPr>
              <a:t>je použit nevhodný přístroj;</a:t>
            </a:r>
          </a:p>
          <a:p>
            <a:pPr marL="800100" lvl="1" indent="-342900" eaLnBrk="0" hangingPunct="0">
              <a:spcBef>
                <a:spcPct val="30000"/>
              </a:spcBef>
              <a:buClr>
                <a:schemeClr val="accent1"/>
              </a:buClr>
              <a:buSzPct val="80000"/>
              <a:buFont typeface="Wingdings" pitchFamily="2" charset="2"/>
              <a:buChar char="Ø"/>
              <a:defRPr/>
            </a:pPr>
            <a:r>
              <a:rPr lang="cs-CZ" sz="2000" kern="0" dirty="0">
                <a:latin typeface="+mn-lt"/>
                <a:cs typeface="Arial" pitchFamily="34" charset="0"/>
              </a:rPr>
              <a: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p:txBody>
          <a:bodyPr/>
          <a:lstStyle/>
          <a:p>
            <a:pPr>
              <a:defRPr/>
            </a:pPr>
            <a:r>
              <a:rPr lang="cs-CZ" dirty="0" smtClean="0"/>
              <a:t>ZÁKLADNÍ KONCEPT</a:t>
            </a:r>
            <a:endParaRPr lang="cs-CZ" dirty="0"/>
          </a:p>
        </p:txBody>
      </p:sp>
      <p:sp>
        <p:nvSpPr>
          <p:cNvPr id="6" name="Zaoblený obdélník 5"/>
          <p:cNvSpPr/>
          <p:nvPr/>
        </p:nvSpPr>
        <p:spPr>
          <a:xfrm>
            <a:off x="785786" y="1785926"/>
            <a:ext cx="2143140" cy="1500198"/>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t>Reálný objekt</a:t>
            </a:r>
            <a:endParaRPr lang="cs-CZ" b="1" cap="all" dirty="0"/>
          </a:p>
        </p:txBody>
      </p:sp>
      <p:sp>
        <p:nvSpPr>
          <p:cNvPr id="8" name="Zaoblený obdélník 7"/>
          <p:cNvSpPr/>
          <p:nvPr/>
        </p:nvSpPr>
        <p:spPr>
          <a:xfrm>
            <a:off x="6643702" y="1785926"/>
            <a:ext cx="2143140" cy="1500198"/>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t>Hodnotící výrok</a:t>
            </a:r>
            <a:endParaRPr lang="cs-CZ" b="1" cap="all" dirty="0"/>
          </a:p>
        </p:txBody>
      </p:sp>
      <p:cxnSp>
        <p:nvCxnSpPr>
          <p:cNvPr id="14" name="Pravoúhlá spojovací čára 13"/>
          <p:cNvCxnSpPr/>
          <p:nvPr/>
        </p:nvCxnSpPr>
        <p:spPr>
          <a:xfrm rot="16200000" flipH="1">
            <a:off x="1785918" y="3429000"/>
            <a:ext cx="2000264" cy="1857388"/>
          </a:xfrm>
          <a:prstGeom prst="bentConnector3">
            <a:avLst>
              <a:gd name="adj1" fmla="val 100490"/>
            </a:avLst>
          </a:prstGeom>
          <a:ln w="63500" cap="rnd" cmpd="sng">
            <a:solidFill>
              <a:schemeClr val="tx2">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7" name="Pravoúhlá spojovací čára 26"/>
          <p:cNvCxnSpPr/>
          <p:nvPr/>
        </p:nvCxnSpPr>
        <p:spPr>
          <a:xfrm rot="5400000" flipH="1" flipV="1">
            <a:off x="5822959" y="3463925"/>
            <a:ext cx="2071702" cy="1716100"/>
          </a:xfrm>
          <a:prstGeom prst="bentConnector3">
            <a:avLst>
              <a:gd name="adj1" fmla="val -725"/>
            </a:avLst>
          </a:prstGeom>
          <a:ln w="63500" cap="rnd" cmpd="sng">
            <a:solidFill>
              <a:schemeClr val="tx2">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4" name="Zaoblený obdélník 33"/>
          <p:cNvSpPr/>
          <p:nvPr/>
        </p:nvSpPr>
        <p:spPr>
          <a:xfrm>
            <a:off x="785786" y="4572008"/>
            <a:ext cx="2143140" cy="1500198"/>
          </a:xfrm>
          <a:prstGeom prst="roundRect">
            <a:avLst/>
          </a:prstGeom>
          <a:solidFill>
            <a:srgbClr val="FFC000"/>
          </a:solidFill>
          <a:ln w="63500">
            <a:solidFill>
              <a:schemeClr val="accent1">
                <a:lumMod val="50000"/>
              </a:schemeClr>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solidFill>
                  <a:schemeClr val="accent1">
                    <a:lumMod val="50000"/>
                  </a:schemeClr>
                </a:solidFill>
              </a:rPr>
              <a:t>měření</a:t>
            </a:r>
            <a:endParaRPr lang="cs-CZ" b="1" cap="all" dirty="0">
              <a:solidFill>
                <a:schemeClr val="accent1">
                  <a:lumMod val="50000"/>
                </a:schemeClr>
              </a:solidFill>
            </a:endParaRPr>
          </a:p>
        </p:txBody>
      </p:sp>
      <p:sp>
        <p:nvSpPr>
          <p:cNvPr id="35" name="Zaoblený obdélník 34"/>
          <p:cNvSpPr/>
          <p:nvPr/>
        </p:nvSpPr>
        <p:spPr>
          <a:xfrm>
            <a:off x="6643702" y="4572008"/>
            <a:ext cx="2143140" cy="1500198"/>
          </a:xfrm>
          <a:prstGeom prst="roundRect">
            <a:avLst/>
          </a:prstGeom>
          <a:solidFill>
            <a:srgbClr val="FFC000"/>
          </a:solidFill>
          <a:ln w="63500">
            <a:solidFill>
              <a:schemeClr val="accent1">
                <a:lumMod val="50000"/>
              </a:schemeClr>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solidFill>
                  <a:schemeClr val="tx2">
                    <a:lumMod val="50000"/>
                  </a:schemeClr>
                </a:solidFill>
              </a:rPr>
              <a:t>zpracování</a:t>
            </a:r>
            <a:endParaRPr lang="cs-CZ" b="1" cap="all" dirty="0">
              <a:solidFill>
                <a:schemeClr val="tx2">
                  <a:lumMod val="50000"/>
                </a:schemeClr>
              </a:solidFill>
            </a:endParaRPr>
          </a:p>
        </p:txBody>
      </p:sp>
      <p:pic>
        <p:nvPicPr>
          <p:cNvPr id="94210" name="Picture 2" descr="C:\Program Files\Microsoft Office\MEDIA\CAGCAT10\j0199549.wmf"/>
          <p:cNvPicPr>
            <a:picLocks noChangeAspect="1" noChangeArrowheads="1"/>
          </p:cNvPicPr>
          <p:nvPr/>
        </p:nvPicPr>
        <p:blipFill>
          <a:blip r:embed="rId2" cstate="print"/>
          <a:srcRect/>
          <a:stretch>
            <a:fillRect/>
          </a:stretch>
        </p:blipFill>
        <p:spPr bwMode="auto">
          <a:xfrm>
            <a:off x="3929058" y="1857364"/>
            <a:ext cx="1670609" cy="1794053"/>
          </a:xfrm>
          <a:prstGeom prst="rect">
            <a:avLst/>
          </a:prstGeom>
          <a:noFill/>
        </p:spPr>
      </p:pic>
      <p:sp>
        <p:nvSpPr>
          <p:cNvPr id="13" name="Šipka doprava 12"/>
          <p:cNvSpPr/>
          <p:nvPr/>
        </p:nvSpPr>
        <p:spPr>
          <a:xfrm rot="10800000">
            <a:off x="3143240" y="2500306"/>
            <a:ext cx="571504" cy="21431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Šipka doprava 14"/>
          <p:cNvSpPr/>
          <p:nvPr/>
        </p:nvSpPr>
        <p:spPr>
          <a:xfrm rot="9114623">
            <a:off x="2075741" y="3434719"/>
            <a:ext cx="1812472" cy="20474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Šipka doprava 15"/>
          <p:cNvSpPr/>
          <p:nvPr/>
        </p:nvSpPr>
        <p:spPr>
          <a:xfrm rot="8115794">
            <a:off x="2816182" y="3785461"/>
            <a:ext cx="1305059" cy="21669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Šipka doprava 16"/>
          <p:cNvSpPr/>
          <p:nvPr/>
        </p:nvSpPr>
        <p:spPr>
          <a:xfrm rot="5400000">
            <a:off x="4536280" y="3964786"/>
            <a:ext cx="714381" cy="21431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Šipka doprava 17"/>
          <p:cNvSpPr/>
          <p:nvPr/>
        </p:nvSpPr>
        <p:spPr>
          <a:xfrm rot="2518123">
            <a:off x="5620096" y="3766135"/>
            <a:ext cx="1305059" cy="21669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Zaoblený obdélník 18"/>
          <p:cNvSpPr/>
          <p:nvPr/>
        </p:nvSpPr>
        <p:spPr>
          <a:xfrm>
            <a:off x="3786182" y="4572008"/>
            <a:ext cx="2143140" cy="1500198"/>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t>Data</a:t>
            </a:r>
          </a:p>
          <a:p>
            <a:pPr algn="ctr"/>
            <a:endParaRPr lang="cs-CZ" sz="1200" b="1" cap="all" dirty="0" smtClean="0"/>
          </a:p>
          <a:p>
            <a:pPr algn="ctr"/>
            <a:r>
              <a:rPr lang="cs-CZ" sz="1200" b="1" cap="all" dirty="0" smtClean="0"/>
              <a:t>(Užitečná složka </a:t>
            </a:r>
          </a:p>
          <a:p>
            <a:pPr algn="ctr"/>
            <a:r>
              <a:rPr lang="cs-CZ" sz="1200" b="1" cap="all" dirty="0" smtClean="0"/>
              <a:t>+ </a:t>
            </a:r>
          </a:p>
          <a:p>
            <a:pPr algn="ctr"/>
            <a:r>
              <a:rPr lang="cs-CZ" sz="1200" b="1" cap="all" dirty="0" smtClean="0"/>
              <a:t>balast)</a:t>
            </a:r>
            <a:endParaRPr lang="cs-CZ" sz="1200" b="1" cap="all"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onsiderations"/>
          <p:cNvPicPr>
            <a:picLocks noChangeAspect="1" noChangeArrowheads="1"/>
          </p:cNvPicPr>
          <p:nvPr/>
        </p:nvPicPr>
        <p:blipFill>
          <a:blip r:embed="rId2" cstate="print"/>
          <a:srcRect/>
          <a:stretch>
            <a:fillRect/>
          </a:stretch>
        </p:blipFill>
        <p:spPr bwMode="auto">
          <a:xfrm>
            <a:off x="6715140" y="3500438"/>
            <a:ext cx="933337" cy="928694"/>
          </a:xfrm>
          <a:prstGeom prst="rect">
            <a:avLst/>
          </a:prstGeom>
          <a:noFill/>
        </p:spPr>
      </p:pic>
      <p:sp>
        <p:nvSpPr>
          <p:cNvPr id="4" name="Nadpis 1"/>
          <p:cNvSpPr>
            <a:spLocks noGrp="1"/>
          </p:cNvSpPr>
          <p:nvPr>
            <p:ph type="title"/>
          </p:nvPr>
        </p:nvSpPr>
        <p:spPr/>
        <p:txBody>
          <a:bodyPr/>
          <a:lstStyle/>
          <a:p>
            <a:pPr>
              <a:defRPr/>
            </a:pPr>
            <a:r>
              <a:rPr lang="cs-CZ" dirty="0" smtClean="0"/>
              <a:t>ZÁKLADNÍ KONCEPT</a:t>
            </a:r>
            <a:endParaRPr lang="cs-CZ" dirty="0"/>
          </a:p>
        </p:txBody>
      </p:sp>
      <p:sp>
        <p:nvSpPr>
          <p:cNvPr id="6" name="Zaoblený obdélník 5"/>
          <p:cNvSpPr/>
          <p:nvPr/>
        </p:nvSpPr>
        <p:spPr>
          <a:xfrm>
            <a:off x="785786" y="1785926"/>
            <a:ext cx="2143140" cy="1500198"/>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t>Reálný objekt</a:t>
            </a:r>
            <a:endParaRPr lang="cs-CZ" b="1" cap="all" dirty="0"/>
          </a:p>
        </p:txBody>
      </p:sp>
      <p:sp>
        <p:nvSpPr>
          <p:cNvPr id="8" name="Zaoblený obdélník 7"/>
          <p:cNvSpPr/>
          <p:nvPr/>
        </p:nvSpPr>
        <p:spPr>
          <a:xfrm>
            <a:off x="6643702" y="1785926"/>
            <a:ext cx="2143140" cy="1500198"/>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t>Hodnotící výrok</a:t>
            </a:r>
            <a:endParaRPr lang="cs-CZ" b="1" cap="all" dirty="0"/>
          </a:p>
        </p:txBody>
      </p:sp>
      <p:cxnSp>
        <p:nvCxnSpPr>
          <p:cNvPr id="14" name="Pravoúhlá spojovací čára 13"/>
          <p:cNvCxnSpPr/>
          <p:nvPr/>
        </p:nvCxnSpPr>
        <p:spPr>
          <a:xfrm rot="16200000" flipH="1">
            <a:off x="1785918" y="3429000"/>
            <a:ext cx="2000264" cy="1857388"/>
          </a:xfrm>
          <a:prstGeom prst="bentConnector3">
            <a:avLst>
              <a:gd name="adj1" fmla="val 100490"/>
            </a:avLst>
          </a:prstGeom>
          <a:ln w="63500" cap="rnd" cmpd="sng">
            <a:solidFill>
              <a:schemeClr val="tx2">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7" name="Pravoúhlá spojovací čára 26"/>
          <p:cNvCxnSpPr/>
          <p:nvPr/>
        </p:nvCxnSpPr>
        <p:spPr>
          <a:xfrm rot="5400000" flipH="1" flipV="1">
            <a:off x="5822959" y="3463925"/>
            <a:ext cx="2071702" cy="1716100"/>
          </a:xfrm>
          <a:prstGeom prst="bentConnector3">
            <a:avLst>
              <a:gd name="adj1" fmla="val -725"/>
            </a:avLst>
          </a:prstGeom>
          <a:ln w="63500" cap="rnd" cmpd="sng">
            <a:solidFill>
              <a:schemeClr val="tx2">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4" name="Zaoblený obdélník 33"/>
          <p:cNvSpPr/>
          <p:nvPr/>
        </p:nvSpPr>
        <p:spPr>
          <a:xfrm>
            <a:off x="785786" y="4572008"/>
            <a:ext cx="2143140" cy="1500198"/>
          </a:xfrm>
          <a:prstGeom prst="roundRect">
            <a:avLst/>
          </a:prstGeom>
          <a:solidFill>
            <a:srgbClr val="FFC000"/>
          </a:solidFill>
          <a:ln w="63500">
            <a:solidFill>
              <a:schemeClr val="accent1">
                <a:lumMod val="50000"/>
              </a:schemeClr>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solidFill>
                  <a:schemeClr val="accent1">
                    <a:lumMod val="50000"/>
                  </a:schemeClr>
                </a:solidFill>
              </a:rPr>
              <a:t>měření</a:t>
            </a:r>
            <a:endParaRPr lang="cs-CZ" b="1" cap="all" dirty="0">
              <a:solidFill>
                <a:schemeClr val="accent1">
                  <a:lumMod val="50000"/>
                </a:schemeClr>
              </a:solidFill>
            </a:endParaRPr>
          </a:p>
        </p:txBody>
      </p:sp>
      <p:sp>
        <p:nvSpPr>
          <p:cNvPr id="35" name="Zaoblený obdélník 34"/>
          <p:cNvSpPr/>
          <p:nvPr/>
        </p:nvSpPr>
        <p:spPr>
          <a:xfrm>
            <a:off x="6643702" y="4572008"/>
            <a:ext cx="2143140" cy="1500198"/>
          </a:xfrm>
          <a:prstGeom prst="roundRect">
            <a:avLst/>
          </a:prstGeom>
          <a:solidFill>
            <a:srgbClr val="FFC000"/>
          </a:solidFill>
          <a:ln w="63500">
            <a:solidFill>
              <a:schemeClr val="accent1">
                <a:lumMod val="50000"/>
              </a:schemeClr>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solidFill>
                  <a:schemeClr val="tx2">
                    <a:lumMod val="50000"/>
                  </a:schemeClr>
                </a:solidFill>
              </a:rPr>
              <a:t>zpracování</a:t>
            </a:r>
            <a:endParaRPr lang="cs-CZ" b="1" cap="all" dirty="0">
              <a:solidFill>
                <a:schemeClr val="tx2">
                  <a:lumMod val="50000"/>
                </a:schemeClr>
              </a:solidFill>
            </a:endParaRPr>
          </a:p>
        </p:txBody>
      </p:sp>
      <p:pic>
        <p:nvPicPr>
          <p:cNvPr id="94210" name="Picture 2" descr="C:\Program Files\Microsoft Office\MEDIA\CAGCAT10\j0199549.wmf"/>
          <p:cNvPicPr>
            <a:picLocks noChangeAspect="1" noChangeArrowheads="1"/>
          </p:cNvPicPr>
          <p:nvPr/>
        </p:nvPicPr>
        <p:blipFill>
          <a:blip r:embed="rId3" cstate="print"/>
          <a:srcRect/>
          <a:stretch>
            <a:fillRect/>
          </a:stretch>
        </p:blipFill>
        <p:spPr bwMode="auto">
          <a:xfrm>
            <a:off x="3929058" y="1857364"/>
            <a:ext cx="1670609" cy="1794053"/>
          </a:xfrm>
          <a:prstGeom prst="rect">
            <a:avLst/>
          </a:prstGeom>
          <a:noFill/>
        </p:spPr>
      </p:pic>
      <p:sp>
        <p:nvSpPr>
          <p:cNvPr id="13" name="Šipka doprava 12"/>
          <p:cNvSpPr/>
          <p:nvPr/>
        </p:nvSpPr>
        <p:spPr>
          <a:xfrm rot="10800000">
            <a:off x="3143240" y="2500306"/>
            <a:ext cx="571504" cy="21431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Šipka doprava 14"/>
          <p:cNvSpPr/>
          <p:nvPr/>
        </p:nvSpPr>
        <p:spPr>
          <a:xfrm rot="9114623">
            <a:off x="2075741" y="3434719"/>
            <a:ext cx="1812472" cy="20474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Šipka doprava 15"/>
          <p:cNvSpPr/>
          <p:nvPr/>
        </p:nvSpPr>
        <p:spPr>
          <a:xfrm rot="8115794">
            <a:off x="2816182" y="3785461"/>
            <a:ext cx="1305059" cy="21669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Šipka doprava 16"/>
          <p:cNvSpPr/>
          <p:nvPr/>
        </p:nvSpPr>
        <p:spPr>
          <a:xfrm rot="5400000">
            <a:off x="4536280" y="3964786"/>
            <a:ext cx="714381" cy="21431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Šipka doprava 17"/>
          <p:cNvSpPr/>
          <p:nvPr/>
        </p:nvSpPr>
        <p:spPr>
          <a:xfrm rot="2518123">
            <a:off x="5620096" y="3766135"/>
            <a:ext cx="1305059" cy="21669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Zaoblený obdélník 18"/>
          <p:cNvSpPr/>
          <p:nvPr/>
        </p:nvSpPr>
        <p:spPr>
          <a:xfrm>
            <a:off x="3786182" y="4572008"/>
            <a:ext cx="2143140" cy="1500198"/>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t>Data</a:t>
            </a:r>
          </a:p>
          <a:p>
            <a:pPr algn="ctr"/>
            <a:endParaRPr lang="cs-CZ" sz="1200" b="1" cap="all" dirty="0" smtClean="0"/>
          </a:p>
          <a:p>
            <a:pPr algn="ctr"/>
            <a:r>
              <a:rPr lang="cs-CZ" sz="1200" b="1" cap="all" dirty="0" smtClean="0"/>
              <a:t>(Užitečná složka </a:t>
            </a:r>
          </a:p>
          <a:p>
            <a:pPr algn="ctr"/>
            <a:r>
              <a:rPr lang="cs-CZ" sz="1200" b="1" cap="all" dirty="0" smtClean="0"/>
              <a:t>+ </a:t>
            </a:r>
          </a:p>
          <a:p>
            <a:pPr algn="ctr"/>
            <a:r>
              <a:rPr lang="cs-CZ" sz="1200" b="1" cap="all" dirty="0" smtClean="0"/>
              <a:t>balast)</a:t>
            </a:r>
            <a:endParaRPr lang="cs-CZ" sz="1200" b="1" cap="all" dirty="0"/>
          </a:p>
        </p:txBody>
      </p:sp>
    </p:spTree>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p:txBody>
          <a:bodyPr/>
          <a:lstStyle/>
          <a:p>
            <a:pPr>
              <a:defRPr/>
            </a:pPr>
            <a:r>
              <a:rPr lang="cs-CZ" sz="3200" dirty="0" smtClean="0"/>
              <a:t>Základní schéma zpracování DAT</a:t>
            </a:r>
            <a:endParaRPr lang="cs-CZ" sz="3200" dirty="0"/>
          </a:p>
        </p:txBody>
      </p:sp>
      <p:sp>
        <p:nvSpPr>
          <p:cNvPr id="8" name="Zaoblený obdélník 7"/>
          <p:cNvSpPr/>
          <p:nvPr/>
        </p:nvSpPr>
        <p:spPr>
          <a:xfrm>
            <a:off x="6429388" y="1785926"/>
            <a:ext cx="1928826" cy="1357322"/>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300" b="1" cap="all" dirty="0" smtClean="0">
                <a:latin typeface="Arial Narrow" pitchFamily="34" charset="0"/>
              </a:rPr>
              <a:t>klasifikace</a:t>
            </a:r>
            <a:endParaRPr lang="cs-CZ" sz="2300" b="1" cap="all" dirty="0">
              <a:latin typeface="Arial Narrow" pitchFamily="34" charset="0"/>
            </a:endParaRPr>
          </a:p>
        </p:txBody>
      </p:sp>
      <p:cxnSp>
        <p:nvCxnSpPr>
          <p:cNvPr id="14" name="Pravoúhlá spojovací čára 13"/>
          <p:cNvCxnSpPr/>
          <p:nvPr/>
        </p:nvCxnSpPr>
        <p:spPr>
          <a:xfrm>
            <a:off x="2928926" y="2500306"/>
            <a:ext cx="642942" cy="1588"/>
          </a:xfrm>
          <a:prstGeom prst="bentConnector3">
            <a:avLst>
              <a:gd name="adj1" fmla="val 50000"/>
            </a:avLst>
          </a:prstGeom>
          <a:ln w="63500" cap="rnd" cmpd="sng">
            <a:solidFill>
              <a:schemeClr val="tx2">
                <a:lumMod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8" name="Zaoblený obdélník 17"/>
          <p:cNvSpPr/>
          <p:nvPr/>
        </p:nvSpPr>
        <p:spPr>
          <a:xfrm>
            <a:off x="3643306" y="1785926"/>
            <a:ext cx="2000264" cy="1357322"/>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cap="all" dirty="0" smtClean="0">
                <a:latin typeface="Arial Narrow" pitchFamily="34" charset="0"/>
              </a:rPr>
              <a:t>analýza</a:t>
            </a:r>
            <a:endParaRPr lang="cs-CZ" sz="1400" b="1" cap="all" dirty="0">
              <a:latin typeface="Arial Narrow" pitchFamily="34" charset="0"/>
            </a:endParaRPr>
          </a:p>
        </p:txBody>
      </p:sp>
      <p:cxnSp>
        <p:nvCxnSpPr>
          <p:cNvPr id="25" name="Pravoúhlá spojovací čára 24"/>
          <p:cNvCxnSpPr/>
          <p:nvPr/>
        </p:nvCxnSpPr>
        <p:spPr>
          <a:xfrm>
            <a:off x="5715008" y="2500306"/>
            <a:ext cx="642942" cy="1588"/>
          </a:xfrm>
          <a:prstGeom prst="bentConnector3">
            <a:avLst>
              <a:gd name="adj1" fmla="val 50000"/>
            </a:avLst>
          </a:prstGeom>
          <a:ln w="63500" cap="rnd" cmpd="sng">
            <a:solidFill>
              <a:schemeClr val="tx2">
                <a:lumMod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26" name="Pravoúhlá spojovací čára 25"/>
          <p:cNvCxnSpPr/>
          <p:nvPr/>
        </p:nvCxnSpPr>
        <p:spPr>
          <a:xfrm>
            <a:off x="142844" y="2500306"/>
            <a:ext cx="642942" cy="1588"/>
          </a:xfrm>
          <a:prstGeom prst="bentConnector3">
            <a:avLst>
              <a:gd name="adj1" fmla="val 50000"/>
            </a:avLst>
          </a:prstGeom>
          <a:ln w="63500" cap="rnd" cmpd="sng">
            <a:solidFill>
              <a:schemeClr val="tx2">
                <a:lumMod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28" name="Zaoblený obdélník 27"/>
          <p:cNvSpPr/>
          <p:nvPr/>
        </p:nvSpPr>
        <p:spPr>
          <a:xfrm>
            <a:off x="857224" y="1785926"/>
            <a:ext cx="2000264" cy="1357322"/>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cap="all" dirty="0" smtClean="0">
                <a:latin typeface="Arial Narrow" pitchFamily="34" charset="0"/>
              </a:rPr>
              <a:t>Před</a:t>
            </a:r>
          </a:p>
          <a:p>
            <a:pPr algn="ctr"/>
            <a:r>
              <a:rPr lang="cs-CZ" sz="2400" b="1" cap="all" dirty="0" smtClean="0">
                <a:latin typeface="Arial Narrow" pitchFamily="34" charset="0"/>
              </a:rPr>
              <a:t>zpracování</a:t>
            </a:r>
            <a:endParaRPr lang="cs-CZ" sz="1600" b="1" cap="all" dirty="0">
              <a:latin typeface="Arial Narrow" pitchFamily="34" charset="0"/>
            </a:endParaRPr>
          </a:p>
        </p:txBody>
      </p:sp>
      <p:cxnSp>
        <p:nvCxnSpPr>
          <p:cNvPr id="31" name="Pravoúhlá spojovací čára 30"/>
          <p:cNvCxnSpPr/>
          <p:nvPr/>
        </p:nvCxnSpPr>
        <p:spPr>
          <a:xfrm>
            <a:off x="8446466" y="2500306"/>
            <a:ext cx="642942" cy="1588"/>
          </a:xfrm>
          <a:prstGeom prst="bentConnector3">
            <a:avLst>
              <a:gd name="adj1" fmla="val 50000"/>
            </a:avLst>
          </a:prstGeom>
          <a:ln w="63500" cap="rnd" cmpd="sng">
            <a:solidFill>
              <a:schemeClr val="tx2">
                <a:lumMod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38" name="Přímá spojovací čára 37"/>
          <p:cNvCxnSpPr/>
          <p:nvPr/>
        </p:nvCxnSpPr>
        <p:spPr>
          <a:xfrm>
            <a:off x="428596" y="3929066"/>
            <a:ext cx="8501122" cy="1588"/>
          </a:xfrm>
          <a:prstGeom prst="line">
            <a:avLst/>
          </a:prstGeom>
          <a:ln w="63500" cmpd="thickThin">
            <a:gradFill flip="none" rotWithShape="1">
              <a:gsLst>
                <a:gs pos="0">
                  <a:schemeClr val="accent1">
                    <a:lumMod val="50000"/>
                  </a:schemeClr>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prstDash val="solid"/>
          </a:ln>
        </p:spPr>
        <p:style>
          <a:lnRef idx="1">
            <a:schemeClr val="accent1"/>
          </a:lnRef>
          <a:fillRef idx="0">
            <a:schemeClr val="accent1"/>
          </a:fillRef>
          <a:effectRef idx="0">
            <a:schemeClr val="accent1"/>
          </a:effectRef>
          <a:fontRef idx="minor">
            <a:schemeClr val="tx1"/>
          </a:fontRef>
        </p:style>
      </p:cxnSp>
      <p:sp>
        <p:nvSpPr>
          <p:cNvPr id="43" name="TextovéPole 42"/>
          <p:cNvSpPr txBox="1"/>
          <p:nvPr/>
        </p:nvSpPr>
        <p:spPr>
          <a:xfrm>
            <a:off x="469540" y="1285860"/>
            <a:ext cx="3429024" cy="369332"/>
          </a:xfrm>
          <a:prstGeom prst="rect">
            <a:avLst/>
          </a:prstGeom>
          <a:noFill/>
        </p:spPr>
        <p:txBody>
          <a:bodyPr wrap="square" rtlCol="0">
            <a:spAutoFit/>
          </a:bodyPr>
          <a:lstStyle/>
          <a:p>
            <a:r>
              <a:rPr lang="cs-CZ" b="1" cap="all" dirty="0" smtClean="0">
                <a:solidFill>
                  <a:schemeClr val="accent1">
                    <a:lumMod val="50000"/>
                  </a:schemeClr>
                </a:solidFill>
              </a:rPr>
              <a:t>zpracování</a:t>
            </a:r>
            <a:endParaRPr lang="cs-CZ" b="1" cap="all" dirty="0">
              <a:solidFill>
                <a:schemeClr val="accent1">
                  <a:lumMod val="50000"/>
                </a:schemeClr>
              </a:solidFill>
            </a:endParaRPr>
          </a:p>
        </p:txBody>
      </p:sp>
    </p:spTree>
  </p:cSld>
  <p:clrMapOvr>
    <a:masterClrMapping/>
  </p:clrMapOvr>
  <p:transition spd="slow">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p:txBody>
          <a:bodyPr/>
          <a:lstStyle/>
          <a:p>
            <a:pPr>
              <a:defRPr/>
            </a:pPr>
            <a:r>
              <a:rPr lang="cs-CZ" sz="3200" dirty="0" smtClean="0"/>
              <a:t>Základní schéma zpracování DAT</a:t>
            </a:r>
            <a:endParaRPr lang="cs-CZ" sz="3200" dirty="0"/>
          </a:p>
        </p:txBody>
      </p:sp>
      <p:sp>
        <p:nvSpPr>
          <p:cNvPr id="8" name="Zaoblený obdélník 7"/>
          <p:cNvSpPr/>
          <p:nvPr/>
        </p:nvSpPr>
        <p:spPr>
          <a:xfrm>
            <a:off x="6429388" y="1785926"/>
            <a:ext cx="1928826" cy="1357322"/>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300" b="1" cap="all" dirty="0" smtClean="0">
                <a:latin typeface="Arial Narrow" pitchFamily="34" charset="0"/>
              </a:rPr>
              <a:t>klasifikace</a:t>
            </a:r>
            <a:endParaRPr lang="cs-CZ" sz="2300" b="1" cap="all" dirty="0">
              <a:latin typeface="Arial Narrow" pitchFamily="34" charset="0"/>
            </a:endParaRPr>
          </a:p>
        </p:txBody>
      </p:sp>
      <p:cxnSp>
        <p:nvCxnSpPr>
          <p:cNvPr id="14" name="Pravoúhlá spojovací čára 13"/>
          <p:cNvCxnSpPr/>
          <p:nvPr/>
        </p:nvCxnSpPr>
        <p:spPr>
          <a:xfrm>
            <a:off x="2928926" y="2500306"/>
            <a:ext cx="642942" cy="1588"/>
          </a:xfrm>
          <a:prstGeom prst="bentConnector3">
            <a:avLst>
              <a:gd name="adj1" fmla="val 50000"/>
            </a:avLst>
          </a:prstGeom>
          <a:ln w="63500" cap="rnd" cmpd="sng">
            <a:solidFill>
              <a:schemeClr val="tx2">
                <a:lumMod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35" name="Zaoblený obdélník 34"/>
          <p:cNvSpPr/>
          <p:nvPr/>
        </p:nvSpPr>
        <p:spPr>
          <a:xfrm>
            <a:off x="6429388" y="4572008"/>
            <a:ext cx="1928826" cy="1357322"/>
          </a:xfrm>
          <a:prstGeom prst="roundRect">
            <a:avLst/>
          </a:prstGeom>
          <a:solidFill>
            <a:srgbClr val="FFC000"/>
          </a:solidFill>
          <a:ln w="63500">
            <a:solidFill>
              <a:schemeClr val="accent1">
                <a:lumMod val="50000"/>
              </a:schemeClr>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cap="all" dirty="0" smtClean="0">
                <a:solidFill>
                  <a:schemeClr val="tx2">
                    <a:lumMod val="50000"/>
                  </a:schemeClr>
                </a:solidFill>
                <a:latin typeface="Arial Narrow" pitchFamily="34" charset="0"/>
              </a:rPr>
              <a:t>Nastavení rozhodovacího pravidla</a:t>
            </a:r>
            <a:endParaRPr lang="cs-CZ" sz="1600" b="1" cap="all" dirty="0">
              <a:solidFill>
                <a:schemeClr val="tx2">
                  <a:lumMod val="50000"/>
                </a:schemeClr>
              </a:solidFill>
              <a:latin typeface="Arial Narrow" pitchFamily="34" charset="0"/>
            </a:endParaRPr>
          </a:p>
        </p:txBody>
      </p:sp>
      <p:sp>
        <p:nvSpPr>
          <p:cNvPr id="18" name="Zaoblený obdélník 17"/>
          <p:cNvSpPr/>
          <p:nvPr/>
        </p:nvSpPr>
        <p:spPr>
          <a:xfrm>
            <a:off x="3643306" y="1785926"/>
            <a:ext cx="2000264" cy="1357322"/>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cap="all" dirty="0" smtClean="0">
                <a:latin typeface="Arial Narrow" pitchFamily="34" charset="0"/>
              </a:rPr>
              <a:t>analýza</a:t>
            </a:r>
            <a:endParaRPr lang="cs-CZ" sz="1400" b="1" cap="all" dirty="0">
              <a:latin typeface="Arial Narrow" pitchFamily="34" charset="0"/>
            </a:endParaRPr>
          </a:p>
        </p:txBody>
      </p:sp>
      <p:cxnSp>
        <p:nvCxnSpPr>
          <p:cNvPr id="25" name="Pravoúhlá spojovací čára 24"/>
          <p:cNvCxnSpPr/>
          <p:nvPr/>
        </p:nvCxnSpPr>
        <p:spPr>
          <a:xfrm>
            <a:off x="5715008" y="2500306"/>
            <a:ext cx="642942" cy="1588"/>
          </a:xfrm>
          <a:prstGeom prst="bentConnector3">
            <a:avLst>
              <a:gd name="adj1" fmla="val 50000"/>
            </a:avLst>
          </a:prstGeom>
          <a:ln w="63500" cap="rnd" cmpd="sng">
            <a:solidFill>
              <a:schemeClr val="tx2">
                <a:lumMod val="50000"/>
              </a:schemeClr>
            </a:solidFill>
            <a:headEnd type="non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6" name="Pravoúhlá spojovací čára 25"/>
          <p:cNvCxnSpPr/>
          <p:nvPr/>
        </p:nvCxnSpPr>
        <p:spPr>
          <a:xfrm>
            <a:off x="142844" y="2500306"/>
            <a:ext cx="642942" cy="1588"/>
          </a:xfrm>
          <a:prstGeom prst="bentConnector3">
            <a:avLst>
              <a:gd name="adj1" fmla="val 50000"/>
            </a:avLst>
          </a:prstGeom>
          <a:ln w="63500" cap="rnd" cmpd="sng">
            <a:solidFill>
              <a:schemeClr val="tx2">
                <a:lumMod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28" name="Zaoblený obdélník 27"/>
          <p:cNvSpPr/>
          <p:nvPr/>
        </p:nvSpPr>
        <p:spPr>
          <a:xfrm>
            <a:off x="857224" y="1785926"/>
            <a:ext cx="2000264" cy="1357322"/>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cap="all" dirty="0" smtClean="0">
                <a:latin typeface="Arial Narrow" pitchFamily="34" charset="0"/>
              </a:rPr>
              <a:t>Před</a:t>
            </a:r>
          </a:p>
          <a:p>
            <a:pPr algn="ctr"/>
            <a:r>
              <a:rPr lang="cs-CZ" sz="2400" b="1" cap="all" dirty="0" smtClean="0">
                <a:latin typeface="Arial Narrow" pitchFamily="34" charset="0"/>
              </a:rPr>
              <a:t>zpracování</a:t>
            </a:r>
            <a:endParaRPr lang="cs-CZ" sz="1600" b="1" cap="all" dirty="0">
              <a:latin typeface="Arial Narrow" pitchFamily="34" charset="0"/>
            </a:endParaRPr>
          </a:p>
        </p:txBody>
      </p:sp>
      <p:cxnSp>
        <p:nvCxnSpPr>
          <p:cNvPr id="31" name="Pravoúhlá spojovací čára 30"/>
          <p:cNvCxnSpPr/>
          <p:nvPr/>
        </p:nvCxnSpPr>
        <p:spPr>
          <a:xfrm>
            <a:off x="8446466" y="2500306"/>
            <a:ext cx="642942" cy="1588"/>
          </a:xfrm>
          <a:prstGeom prst="bentConnector3">
            <a:avLst>
              <a:gd name="adj1" fmla="val 50000"/>
            </a:avLst>
          </a:prstGeom>
          <a:ln w="63500" cap="rnd" cmpd="sng">
            <a:solidFill>
              <a:schemeClr val="tx2">
                <a:lumMod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38" name="Přímá spojovací čára 37"/>
          <p:cNvCxnSpPr/>
          <p:nvPr/>
        </p:nvCxnSpPr>
        <p:spPr>
          <a:xfrm>
            <a:off x="214282" y="3929066"/>
            <a:ext cx="8715436" cy="1588"/>
          </a:xfrm>
          <a:prstGeom prst="line">
            <a:avLst/>
          </a:prstGeom>
          <a:ln w="63500" cmpd="thickThin">
            <a:gradFill flip="none" rotWithShape="1">
              <a:gsLst>
                <a:gs pos="0">
                  <a:schemeClr val="accent1">
                    <a:lumMod val="50000"/>
                  </a:schemeClr>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prstDash val="solid"/>
          </a:ln>
        </p:spPr>
        <p:style>
          <a:lnRef idx="1">
            <a:schemeClr val="accent1"/>
          </a:lnRef>
          <a:fillRef idx="0">
            <a:schemeClr val="accent1"/>
          </a:fillRef>
          <a:effectRef idx="0">
            <a:schemeClr val="accent1"/>
          </a:effectRef>
          <a:fontRef idx="minor">
            <a:schemeClr val="tx1"/>
          </a:fontRef>
        </p:style>
      </p:cxnSp>
      <p:sp>
        <p:nvSpPr>
          <p:cNvPr id="39" name="Zaoblený obdélník 38"/>
          <p:cNvSpPr/>
          <p:nvPr/>
        </p:nvSpPr>
        <p:spPr>
          <a:xfrm>
            <a:off x="3676998" y="4572008"/>
            <a:ext cx="1928826" cy="1357322"/>
          </a:xfrm>
          <a:prstGeom prst="roundRect">
            <a:avLst/>
          </a:prstGeom>
          <a:solidFill>
            <a:srgbClr val="FFC000"/>
          </a:solidFill>
          <a:ln w="63500">
            <a:solidFill>
              <a:schemeClr val="accent1">
                <a:lumMod val="50000"/>
              </a:schemeClr>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solidFill>
                  <a:schemeClr val="tx2">
                    <a:lumMod val="50000"/>
                  </a:schemeClr>
                </a:solidFill>
                <a:latin typeface="Arial Narrow" pitchFamily="34" charset="0"/>
              </a:rPr>
              <a:t>Volba elementů pro analýzu</a:t>
            </a:r>
            <a:endParaRPr lang="cs-CZ" b="1" cap="all" dirty="0">
              <a:solidFill>
                <a:schemeClr val="tx2">
                  <a:lumMod val="50000"/>
                </a:schemeClr>
              </a:solidFill>
              <a:latin typeface="Arial Narrow" pitchFamily="34" charset="0"/>
            </a:endParaRPr>
          </a:p>
        </p:txBody>
      </p:sp>
      <p:sp>
        <p:nvSpPr>
          <p:cNvPr id="124" name="TextovéPole 123"/>
          <p:cNvSpPr txBox="1"/>
          <p:nvPr/>
        </p:nvSpPr>
        <p:spPr>
          <a:xfrm>
            <a:off x="469540" y="1285860"/>
            <a:ext cx="3429024" cy="369332"/>
          </a:xfrm>
          <a:prstGeom prst="rect">
            <a:avLst/>
          </a:prstGeom>
          <a:noFill/>
        </p:spPr>
        <p:txBody>
          <a:bodyPr wrap="square" rtlCol="0">
            <a:spAutoFit/>
          </a:bodyPr>
          <a:lstStyle/>
          <a:p>
            <a:r>
              <a:rPr lang="cs-CZ" b="1" cap="all" dirty="0" smtClean="0">
                <a:solidFill>
                  <a:schemeClr val="accent1">
                    <a:lumMod val="50000"/>
                  </a:schemeClr>
                </a:solidFill>
              </a:rPr>
              <a:t>zpracování</a:t>
            </a:r>
            <a:endParaRPr lang="cs-CZ" b="1" cap="all" dirty="0">
              <a:solidFill>
                <a:schemeClr val="accent1">
                  <a:lumMod val="50000"/>
                </a:schemeClr>
              </a:solidFill>
            </a:endParaRPr>
          </a:p>
        </p:txBody>
      </p:sp>
      <p:sp>
        <p:nvSpPr>
          <p:cNvPr id="125" name="TextovéPole 124"/>
          <p:cNvSpPr txBox="1"/>
          <p:nvPr/>
        </p:nvSpPr>
        <p:spPr>
          <a:xfrm>
            <a:off x="500034" y="4071942"/>
            <a:ext cx="3429024" cy="369332"/>
          </a:xfrm>
          <a:prstGeom prst="rect">
            <a:avLst/>
          </a:prstGeom>
          <a:noFill/>
        </p:spPr>
        <p:txBody>
          <a:bodyPr wrap="square" rtlCol="0">
            <a:spAutoFit/>
          </a:bodyPr>
          <a:lstStyle/>
          <a:p>
            <a:r>
              <a:rPr lang="cs-CZ" b="1" cap="all" dirty="0" smtClean="0">
                <a:solidFill>
                  <a:schemeClr val="accent1">
                    <a:lumMod val="50000"/>
                  </a:schemeClr>
                </a:solidFill>
              </a:rPr>
              <a:t>učení</a:t>
            </a:r>
            <a:endParaRPr lang="cs-CZ" b="1" cap="all" dirty="0">
              <a:solidFill>
                <a:schemeClr val="accent1">
                  <a:lumMod val="50000"/>
                </a:schemeClr>
              </a:solidFill>
            </a:endParaRPr>
          </a:p>
        </p:txBody>
      </p:sp>
    </p:spTree>
  </p:cSld>
  <p:clrMapOvr>
    <a:masterClrMapping/>
  </p:clrMapOvr>
  <p:transition spd="slow">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p:txBody>
          <a:bodyPr/>
          <a:lstStyle/>
          <a:p>
            <a:pPr>
              <a:defRPr/>
            </a:pPr>
            <a:r>
              <a:rPr lang="cs-CZ" sz="3200" dirty="0" smtClean="0"/>
              <a:t>Základní schéma zpracování DAT</a:t>
            </a:r>
            <a:endParaRPr lang="cs-CZ" sz="3200" dirty="0"/>
          </a:p>
        </p:txBody>
      </p:sp>
      <p:sp>
        <p:nvSpPr>
          <p:cNvPr id="8" name="Zaoblený obdélník 7"/>
          <p:cNvSpPr/>
          <p:nvPr/>
        </p:nvSpPr>
        <p:spPr>
          <a:xfrm>
            <a:off x="6429388" y="1785926"/>
            <a:ext cx="1928826" cy="1357322"/>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300" b="1" cap="all" dirty="0" smtClean="0">
                <a:latin typeface="Arial Narrow" pitchFamily="34" charset="0"/>
              </a:rPr>
              <a:t>klasifikace</a:t>
            </a:r>
            <a:endParaRPr lang="cs-CZ" sz="2300" b="1" cap="all" dirty="0">
              <a:latin typeface="Arial Narrow" pitchFamily="34" charset="0"/>
            </a:endParaRPr>
          </a:p>
        </p:txBody>
      </p:sp>
      <p:cxnSp>
        <p:nvCxnSpPr>
          <p:cNvPr id="14" name="Pravoúhlá spojovací čára 13"/>
          <p:cNvCxnSpPr/>
          <p:nvPr/>
        </p:nvCxnSpPr>
        <p:spPr>
          <a:xfrm>
            <a:off x="2928926" y="2500306"/>
            <a:ext cx="642942" cy="1588"/>
          </a:xfrm>
          <a:prstGeom prst="bentConnector3">
            <a:avLst>
              <a:gd name="adj1" fmla="val 50000"/>
            </a:avLst>
          </a:prstGeom>
          <a:ln w="63500" cap="rnd" cmpd="sng">
            <a:solidFill>
              <a:schemeClr val="tx2">
                <a:lumMod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27" name="Pravoúhlá spojovací čára 26"/>
          <p:cNvCxnSpPr/>
          <p:nvPr/>
        </p:nvCxnSpPr>
        <p:spPr>
          <a:xfrm rot="5400000">
            <a:off x="3500430" y="3857628"/>
            <a:ext cx="1286678" cy="794"/>
          </a:xfrm>
          <a:prstGeom prst="bentConnector3">
            <a:avLst>
              <a:gd name="adj1" fmla="val 55304"/>
            </a:avLst>
          </a:prstGeom>
          <a:ln w="63500" cap="rnd" cmpd="sng">
            <a:solidFill>
              <a:schemeClr val="tx2">
                <a:lumMod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35" name="Zaoblený obdélník 34"/>
          <p:cNvSpPr/>
          <p:nvPr/>
        </p:nvSpPr>
        <p:spPr>
          <a:xfrm>
            <a:off x="6429388" y="4572008"/>
            <a:ext cx="1928826" cy="1357322"/>
          </a:xfrm>
          <a:prstGeom prst="roundRect">
            <a:avLst/>
          </a:prstGeom>
          <a:solidFill>
            <a:srgbClr val="FFC000"/>
          </a:solidFill>
          <a:ln w="63500">
            <a:solidFill>
              <a:schemeClr val="accent1">
                <a:lumMod val="50000"/>
              </a:schemeClr>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cap="all" dirty="0" smtClean="0">
                <a:solidFill>
                  <a:schemeClr val="tx2">
                    <a:lumMod val="50000"/>
                  </a:schemeClr>
                </a:solidFill>
                <a:latin typeface="Arial Narrow" pitchFamily="34" charset="0"/>
              </a:rPr>
              <a:t>Nastavení A OVĚŘENÍ rozhodovacího pravidla</a:t>
            </a:r>
            <a:endParaRPr lang="cs-CZ" sz="1600" b="1" cap="all" dirty="0">
              <a:solidFill>
                <a:schemeClr val="tx2">
                  <a:lumMod val="50000"/>
                </a:schemeClr>
              </a:solidFill>
              <a:latin typeface="Arial Narrow" pitchFamily="34" charset="0"/>
            </a:endParaRPr>
          </a:p>
        </p:txBody>
      </p:sp>
      <p:sp>
        <p:nvSpPr>
          <p:cNvPr id="18" name="Zaoblený obdélník 17"/>
          <p:cNvSpPr/>
          <p:nvPr/>
        </p:nvSpPr>
        <p:spPr>
          <a:xfrm>
            <a:off x="3643306" y="1785926"/>
            <a:ext cx="2000264" cy="1357322"/>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cap="all" dirty="0" smtClean="0">
                <a:latin typeface="Arial Narrow" pitchFamily="34" charset="0"/>
              </a:rPr>
              <a:t>analýza</a:t>
            </a:r>
            <a:endParaRPr lang="cs-CZ" sz="1400" b="1" cap="all" dirty="0">
              <a:latin typeface="Arial Narrow" pitchFamily="34" charset="0"/>
            </a:endParaRPr>
          </a:p>
        </p:txBody>
      </p:sp>
      <p:cxnSp>
        <p:nvCxnSpPr>
          <p:cNvPr id="25" name="Pravoúhlá spojovací čára 24"/>
          <p:cNvCxnSpPr/>
          <p:nvPr/>
        </p:nvCxnSpPr>
        <p:spPr>
          <a:xfrm>
            <a:off x="5715008" y="2500306"/>
            <a:ext cx="642942" cy="1588"/>
          </a:xfrm>
          <a:prstGeom prst="bentConnector3">
            <a:avLst>
              <a:gd name="adj1" fmla="val 50000"/>
            </a:avLst>
          </a:prstGeom>
          <a:ln w="63500" cap="rnd" cmpd="sng">
            <a:solidFill>
              <a:schemeClr val="tx2">
                <a:lumMod val="50000"/>
              </a:schemeClr>
            </a:solidFill>
            <a:headEnd type="non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6" name="Pravoúhlá spojovací čára 25"/>
          <p:cNvCxnSpPr/>
          <p:nvPr/>
        </p:nvCxnSpPr>
        <p:spPr>
          <a:xfrm>
            <a:off x="142844" y="2500306"/>
            <a:ext cx="642942" cy="1588"/>
          </a:xfrm>
          <a:prstGeom prst="bentConnector3">
            <a:avLst>
              <a:gd name="adj1" fmla="val 50000"/>
            </a:avLst>
          </a:prstGeom>
          <a:ln w="63500" cap="rnd" cmpd="sng">
            <a:solidFill>
              <a:schemeClr val="tx2">
                <a:lumMod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28" name="Zaoblený obdélník 27"/>
          <p:cNvSpPr/>
          <p:nvPr/>
        </p:nvSpPr>
        <p:spPr>
          <a:xfrm>
            <a:off x="857224" y="1785926"/>
            <a:ext cx="2000264" cy="1357322"/>
          </a:xfrm>
          <a:prstGeom prst="roundRect">
            <a:avLst/>
          </a:prstGeom>
          <a:solidFill>
            <a:schemeClr val="tx2">
              <a:lumMod val="50000"/>
            </a:schemeClr>
          </a:solidFill>
          <a:ln w="63500">
            <a:solidFill>
              <a:srgbClr val="FFC000"/>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cap="all" dirty="0" smtClean="0">
                <a:latin typeface="Arial Narrow" pitchFamily="34" charset="0"/>
              </a:rPr>
              <a:t>Před</a:t>
            </a:r>
          </a:p>
          <a:p>
            <a:pPr algn="ctr"/>
            <a:r>
              <a:rPr lang="cs-CZ" sz="2400" b="1" cap="all" dirty="0" smtClean="0">
                <a:latin typeface="Arial Narrow" pitchFamily="34" charset="0"/>
              </a:rPr>
              <a:t>zpracování</a:t>
            </a:r>
            <a:endParaRPr lang="cs-CZ" sz="1600" b="1" cap="all" dirty="0">
              <a:latin typeface="Arial Narrow" pitchFamily="34" charset="0"/>
            </a:endParaRPr>
          </a:p>
        </p:txBody>
      </p:sp>
      <p:cxnSp>
        <p:nvCxnSpPr>
          <p:cNvPr id="31" name="Pravoúhlá spojovací čára 30"/>
          <p:cNvCxnSpPr/>
          <p:nvPr/>
        </p:nvCxnSpPr>
        <p:spPr>
          <a:xfrm>
            <a:off x="8446466" y="2500306"/>
            <a:ext cx="642942" cy="1588"/>
          </a:xfrm>
          <a:prstGeom prst="bentConnector3">
            <a:avLst>
              <a:gd name="adj1" fmla="val 50000"/>
            </a:avLst>
          </a:prstGeom>
          <a:ln w="63500" cap="rnd" cmpd="sng">
            <a:solidFill>
              <a:schemeClr val="tx2">
                <a:lumMod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36" name="TextovéPole 35"/>
          <p:cNvSpPr txBox="1"/>
          <p:nvPr/>
        </p:nvSpPr>
        <p:spPr>
          <a:xfrm>
            <a:off x="469540" y="1285860"/>
            <a:ext cx="3429024" cy="369332"/>
          </a:xfrm>
          <a:prstGeom prst="rect">
            <a:avLst/>
          </a:prstGeom>
          <a:noFill/>
        </p:spPr>
        <p:txBody>
          <a:bodyPr wrap="square" rtlCol="0">
            <a:spAutoFit/>
          </a:bodyPr>
          <a:lstStyle/>
          <a:p>
            <a:r>
              <a:rPr lang="cs-CZ" b="1" cap="all" dirty="0" smtClean="0">
                <a:solidFill>
                  <a:schemeClr val="accent1">
                    <a:lumMod val="50000"/>
                  </a:schemeClr>
                </a:solidFill>
              </a:rPr>
              <a:t>zpracování</a:t>
            </a:r>
            <a:endParaRPr lang="cs-CZ" b="1" cap="all" dirty="0">
              <a:solidFill>
                <a:schemeClr val="accent1">
                  <a:lumMod val="50000"/>
                </a:schemeClr>
              </a:solidFill>
            </a:endParaRPr>
          </a:p>
        </p:txBody>
      </p:sp>
      <p:sp>
        <p:nvSpPr>
          <p:cNvPr id="39" name="Zaoblený obdélník 38"/>
          <p:cNvSpPr/>
          <p:nvPr/>
        </p:nvSpPr>
        <p:spPr>
          <a:xfrm>
            <a:off x="3676998" y="4572008"/>
            <a:ext cx="1928826" cy="1357322"/>
          </a:xfrm>
          <a:prstGeom prst="roundRect">
            <a:avLst/>
          </a:prstGeom>
          <a:solidFill>
            <a:srgbClr val="FFC000"/>
          </a:solidFill>
          <a:ln w="63500">
            <a:solidFill>
              <a:schemeClr val="accent1">
                <a:lumMod val="50000"/>
              </a:schemeClr>
            </a:solidFill>
          </a:ln>
          <a:effectLst>
            <a:glow rad="101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cap="all" dirty="0" smtClean="0">
                <a:solidFill>
                  <a:schemeClr val="tx2">
                    <a:lumMod val="50000"/>
                  </a:schemeClr>
                </a:solidFill>
                <a:latin typeface="Arial Narrow" pitchFamily="34" charset="0"/>
              </a:rPr>
              <a:t>Volba elementů pro analýzu</a:t>
            </a:r>
            <a:endParaRPr lang="cs-CZ" b="1" cap="all" dirty="0">
              <a:solidFill>
                <a:schemeClr val="tx2">
                  <a:lumMod val="50000"/>
                </a:schemeClr>
              </a:solidFill>
              <a:latin typeface="Arial Narrow" pitchFamily="34" charset="0"/>
            </a:endParaRPr>
          </a:p>
        </p:txBody>
      </p:sp>
      <p:cxnSp>
        <p:nvCxnSpPr>
          <p:cNvPr id="16" name="Pravoúhlá spojovací čára 15"/>
          <p:cNvCxnSpPr/>
          <p:nvPr/>
        </p:nvCxnSpPr>
        <p:spPr>
          <a:xfrm rot="5400000" flipH="1" flipV="1">
            <a:off x="4421495" y="3848411"/>
            <a:ext cx="1302730" cy="1588"/>
          </a:xfrm>
          <a:prstGeom prst="bentConnector3">
            <a:avLst>
              <a:gd name="adj1" fmla="val 50000"/>
            </a:avLst>
          </a:prstGeom>
          <a:ln w="63500" cap="rnd" cmpd="sng">
            <a:solidFill>
              <a:schemeClr val="tx2">
                <a:lumMod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22" name="Pravoúhlá spojovací čára 21"/>
          <p:cNvCxnSpPr/>
          <p:nvPr/>
        </p:nvCxnSpPr>
        <p:spPr>
          <a:xfrm rot="5400000" flipH="1" flipV="1">
            <a:off x="6738005" y="3865257"/>
            <a:ext cx="1302730" cy="1588"/>
          </a:xfrm>
          <a:prstGeom prst="bentConnector3">
            <a:avLst>
              <a:gd name="adj1" fmla="val 50000"/>
            </a:avLst>
          </a:prstGeom>
          <a:ln w="63500" cap="rnd" cmpd="sng">
            <a:solidFill>
              <a:schemeClr val="tx2">
                <a:lumMod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23" name="Pravoúhlá spojovací čára 22"/>
          <p:cNvCxnSpPr/>
          <p:nvPr/>
        </p:nvCxnSpPr>
        <p:spPr>
          <a:xfrm rot="5400000" flipH="1" flipV="1">
            <a:off x="4421495" y="3865257"/>
            <a:ext cx="1302730" cy="1588"/>
          </a:xfrm>
          <a:prstGeom prst="bentConnector3">
            <a:avLst>
              <a:gd name="adj1" fmla="val 50000"/>
            </a:avLst>
          </a:prstGeom>
          <a:ln w="63500" cap="rnd" cmpd="sng">
            <a:solidFill>
              <a:schemeClr val="tx2">
                <a:lumMod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24" name="Pravoúhlá spojovací čára 23"/>
          <p:cNvCxnSpPr/>
          <p:nvPr/>
        </p:nvCxnSpPr>
        <p:spPr>
          <a:xfrm rot="5400000" flipH="1" flipV="1">
            <a:off x="6738005" y="3882103"/>
            <a:ext cx="1302730" cy="1588"/>
          </a:xfrm>
          <a:prstGeom prst="bentConnector3">
            <a:avLst>
              <a:gd name="adj1" fmla="val 50000"/>
            </a:avLst>
          </a:prstGeom>
          <a:ln w="63500" cap="rnd" cmpd="sng">
            <a:solidFill>
              <a:schemeClr val="tx2">
                <a:lumMod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29" name="Pravoúhlá spojovací čára 28"/>
          <p:cNvCxnSpPr/>
          <p:nvPr/>
        </p:nvCxnSpPr>
        <p:spPr>
          <a:xfrm rot="10800000">
            <a:off x="5643570" y="5286388"/>
            <a:ext cx="714380" cy="1588"/>
          </a:xfrm>
          <a:prstGeom prst="bentConnector3">
            <a:avLst>
              <a:gd name="adj1" fmla="val 46179"/>
            </a:avLst>
          </a:prstGeom>
          <a:ln w="63500" cap="rnd" cmpd="sng">
            <a:solidFill>
              <a:schemeClr val="tx2">
                <a:lumMod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8" name="Pravoúhlá spojovací čára 57"/>
          <p:cNvCxnSpPr/>
          <p:nvPr/>
        </p:nvCxnSpPr>
        <p:spPr>
          <a:xfrm>
            <a:off x="428596" y="2500306"/>
            <a:ext cx="3143272" cy="3071834"/>
          </a:xfrm>
          <a:prstGeom prst="bentConnector3">
            <a:avLst>
              <a:gd name="adj1" fmla="val -366"/>
            </a:avLst>
          </a:prstGeom>
          <a:ln w="63500" cap="rnd" cmpd="sng">
            <a:solidFill>
              <a:schemeClr val="tx2">
                <a:lumMod val="50000"/>
              </a:schemeClr>
            </a:solidFill>
            <a:headEnd type="oval"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0" name="Pravoúhlá spojovací čára 59"/>
          <p:cNvCxnSpPr/>
          <p:nvPr/>
        </p:nvCxnSpPr>
        <p:spPr>
          <a:xfrm flipV="1">
            <a:off x="5674064" y="5572140"/>
            <a:ext cx="714380" cy="1588"/>
          </a:xfrm>
          <a:prstGeom prst="bentConnector3">
            <a:avLst>
              <a:gd name="adj1" fmla="val 50000"/>
            </a:avLst>
          </a:prstGeom>
          <a:ln w="63500" cap="rnd" cmpd="sng">
            <a:solidFill>
              <a:schemeClr val="tx2">
                <a:lumMod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77" name="Pravoúhlá spojovací čára 76"/>
          <p:cNvCxnSpPr/>
          <p:nvPr/>
        </p:nvCxnSpPr>
        <p:spPr>
          <a:xfrm rot="16200000" flipH="1">
            <a:off x="4929174" y="3571860"/>
            <a:ext cx="2500330" cy="357222"/>
          </a:xfrm>
          <a:prstGeom prst="bentConnector3">
            <a:avLst>
              <a:gd name="adj1" fmla="val 100217"/>
            </a:avLst>
          </a:prstGeom>
          <a:ln w="63500" cap="rnd" cmpd="sng">
            <a:solidFill>
              <a:schemeClr val="tx2">
                <a:lumMod val="50000"/>
              </a:schemeClr>
            </a:solidFill>
            <a:headEnd type="oval"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85" name="Pravoúhlá spojovací čára 84"/>
          <p:cNvCxnSpPr/>
          <p:nvPr/>
        </p:nvCxnSpPr>
        <p:spPr>
          <a:xfrm rot="16200000" flipH="1">
            <a:off x="2143124" y="3571860"/>
            <a:ext cx="2500330" cy="357222"/>
          </a:xfrm>
          <a:prstGeom prst="bentConnector3">
            <a:avLst>
              <a:gd name="adj1" fmla="val 100217"/>
            </a:avLst>
          </a:prstGeom>
          <a:ln w="63500" cap="rnd" cmpd="sng">
            <a:solidFill>
              <a:schemeClr val="tx2">
                <a:lumMod val="50000"/>
              </a:schemeClr>
            </a:solidFill>
            <a:headEnd type="oval"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86" name="Pravoúhlá spojovací čára 85"/>
          <p:cNvCxnSpPr/>
          <p:nvPr/>
        </p:nvCxnSpPr>
        <p:spPr>
          <a:xfrm rot="16200000" flipV="1">
            <a:off x="8292001" y="5692945"/>
            <a:ext cx="571504" cy="329894"/>
          </a:xfrm>
          <a:prstGeom prst="bentConnector3">
            <a:avLst>
              <a:gd name="adj1" fmla="val 100149"/>
            </a:avLst>
          </a:prstGeom>
          <a:ln w="63500" cap="rnd" cmpd="sng">
            <a:solidFill>
              <a:schemeClr val="tx2">
                <a:lumMod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88" name="Pravoúhlá spojovací čára 87"/>
          <p:cNvCxnSpPr/>
          <p:nvPr/>
        </p:nvCxnSpPr>
        <p:spPr>
          <a:xfrm rot="5400000">
            <a:off x="7317106" y="3599204"/>
            <a:ext cx="2500330" cy="302534"/>
          </a:xfrm>
          <a:prstGeom prst="bentConnector3">
            <a:avLst>
              <a:gd name="adj1" fmla="val 100217"/>
            </a:avLst>
          </a:prstGeom>
          <a:ln w="63500" cap="rnd" cmpd="sng">
            <a:solidFill>
              <a:schemeClr val="tx2">
                <a:lumMod val="50000"/>
              </a:schemeClr>
            </a:solidFill>
            <a:headEnd type="oval"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1" name="Pravoúhlá spojovací čára 110"/>
          <p:cNvCxnSpPr/>
          <p:nvPr/>
        </p:nvCxnSpPr>
        <p:spPr>
          <a:xfrm rot="16200000" flipV="1">
            <a:off x="1665113" y="3393281"/>
            <a:ext cx="2071702" cy="1714512"/>
          </a:xfrm>
          <a:prstGeom prst="bentConnector3">
            <a:avLst>
              <a:gd name="adj1" fmla="val -67"/>
            </a:avLst>
          </a:prstGeom>
          <a:ln w="63500" cap="rnd" cmpd="sng">
            <a:solidFill>
              <a:schemeClr val="tx2">
                <a:lumMod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32" name="TextovéPole 31"/>
          <p:cNvSpPr txBox="1"/>
          <p:nvPr/>
        </p:nvSpPr>
        <p:spPr>
          <a:xfrm>
            <a:off x="500034" y="4071942"/>
            <a:ext cx="3429024" cy="369332"/>
          </a:xfrm>
          <a:prstGeom prst="rect">
            <a:avLst/>
          </a:prstGeom>
          <a:noFill/>
        </p:spPr>
        <p:txBody>
          <a:bodyPr wrap="square" rtlCol="0">
            <a:spAutoFit/>
          </a:bodyPr>
          <a:lstStyle/>
          <a:p>
            <a:r>
              <a:rPr lang="cs-CZ" b="1" cap="all" dirty="0" smtClean="0">
                <a:solidFill>
                  <a:schemeClr val="accent1">
                    <a:lumMod val="50000"/>
                  </a:schemeClr>
                </a:solidFill>
              </a:rPr>
              <a:t>učení</a:t>
            </a:r>
            <a:endParaRPr lang="cs-CZ" b="1" cap="all" dirty="0">
              <a:solidFill>
                <a:schemeClr val="accent1">
                  <a:lumMod val="50000"/>
                </a:schemeClr>
              </a:solidFill>
            </a:endParaRPr>
          </a:p>
        </p:txBody>
      </p:sp>
      <p:cxnSp>
        <p:nvCxnSpPr>
          <p:cNvPr id="33" name="Přímá spojovací čára 32"/>
          <p:cNvCxnSpPr/>
          <p:nvPr/>
        </p:nvCxnSpPr>
        <p:spPr>
          <a:xfrm>
            <a:off x="214282" y="3929066"/>
            <a:ext cx="8715436" cy="1588"/>
          </a:xfrm>
          <a:prstGeom prst="line">
            <a:avLst/>
          </a:prstGeom>
          <a:ln w="63500" cmpd="thickThin">
            <a:gradFill flip="none" rotWithShape="1">
              <a:gsLst>
                <a:gs pos="0">
                  <a:schemeClr val="accent1">
                    <a:lumMod val="50000"/>
                  </a:schemeClr>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prstDash val="solid"/>
          </a:ln>
        </p:spPr>
        <p:style>
          <a:lnRef idx="1">
            <a:schemeClr val="accent1"/>
          </a:lnRef>
          <a:fillRef idx="0">
            <a:schemeClr val="accent1"/>
          </a:fillRef>
          <a:effectRef idx="0">
            <a:schemeClr val="accent1"/>
          </a:effectRef>
          <a:fontRef idx="minor">
            <a:schemeClr val="tx1"/>
          </a:fontRef>
        </p:style>
      </p:cxnSp>
      <p:cxnSp>
        <p:nvCxnSpPr>
          <p:cNvPr id="30" name="Pravoúhlá spojovací čára 29"/>
          <p:cNvCxnSpPr/>
          <p:nvPr/>
        </p:nvCxnSpPr>
        <p:spPr>
          <a:xfrm flipV="1">
            <a:off x="6000760" y="1357298"/>
            <a:ext cx="3000396" cy="1143008"/>
          </a:xfrm>
          <a:prstGeom prst="bentConnector3">
            <a:avLst>
              <a:gd name="adj1" fmla="val -35"/>
            </a:avLst>
          </a:prstGeom>
          <a:ln w="63500" cap="rnd" cmpd="sng">
            <a:solidFill>
              <a:schemeClr val="tx2">
                <a:lumMod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986" name="Picture 4" descr="otazník: kaligrafická báseň"/>
          <p:cNvPicPr>
            <a:picLocks noChangeAspect="1" noChangeArrowheads="1"/>
          </p:cNvPicPr>
          <p:nvPr/>
        </p:nvPicPr>
        <p:blipFill>
          <a:blip r:embed="rId2" cstate="print"/>
          <a:srcRect/>
          <a:stretch>
            <a:fillRect/>
          </a:stretch>
        </p:blipFill>
        <p:spPr bwMode="auto">
          <a:xfrm>
            <a:off x="3857625" y="4357688"/>
            <a:ext cx="1643063" cy="1812925"/>
          </a:xfrm>
          <a:prstGeom prst="rect">
            <a:avLst/>
          </a:prstGeom>
          <a:noFill/>
          <a:ln w="9525">
            <a:noFill/>
            <a:miter lim="800000"/>
            <a:headEnd/>
            <a:tailEnd/>
          </a:ln>
        </p:spPr>
      </p:pic>
      <p:sp>
        <p:nvSpPr>
          <p:cNvPr id="4" name="Nadpis 1"/>
          <p:cNvSpPr>
            <a:spLocks noGrp="1"/>
          </p:cNvSpPr>
          <p:nvPr>
            <p:ph type="title"/>
          </p:nvPr>
        </p:nvSpPr>
        <p:spPr/>
        <p:txBody>
          <a:bodyPr/>
          <a:lstStyle/>
          <a:p>
            <a:pPr>
              <a:defRPr/>
            </a:pPr>
            <a:r>
              <a:rPr lang="cs-CZ" dirty="0" smtClean="0">
                <a:cs typeface="Arial" charset="0"/>
              </a:rPr>
              <a:t>A z čeho se ta data skládají?</a:t>
            </a:r>
          </a:p>
        </p:txBody>
      </p:sp>
      <p:pic>
        <p:nvPicPr>
          <p:cNvPr id="41988" name="Picture 3"/>
          <p:cNvPicPr>
            <a:picLocks noChangeAspect="1" noChangeArrowheads="1"/>
          </p:cNvPicPr>
          <p:nvPr/>
        </p:nvPicPr>
        <p:blipFill>
          <a:blip r:embed="rId3" cstate="print"/>
          <a:srcRect/>
          <a:stretch>
            <a:fillRect/>
          </a:stretch>
        </p:blipFill>
        <p:spPr bwMode="auto">
          <a:xfrm>
            <a:off x="1143000" y="1500188"/>
            <a:ext cx="2344738" cy="1762125"/>
          </a:xfrm>
          <a:prstGeom prst="rect">
            <a:avLst/>
          </a:prstGeom>
          <a:noFill/>
          <a:ln w="9525">
            <a:noFill/>
            <a:miter lim="800000"/>
            <a:headEnd/>
            <a:tailEnd/>
          </a:ln>
        </p:spPr>
      </p:pic>
      <p:pic>
        <p:nvPicPr>
          <p:cNvPr id="41989" name="Picture 2" descr="http://www.e-ishaclub.com/nakajima_clinic/image/ultrasonograph.jpg"/>
          <p:cNvPicPr>
            <a:picLocks noChangeAspect="1" noChangeArrowheads="1"/>
          </p:cNvPicPr>
          <p:nvPr/>
        </p:nvPicPr>
        <p:blipFill>
          <a:blip r:embed="rId4" cstate="print"/>
          <a:srcRect/>
          <a:stretch>
            <a:fillRect/>
          </a:stretch>
        </p:blipFill>
        <p:spPr bwMode="auto">
          <a:xfrm>
            <a:off x="6072188" y="1285875"/>
            <a:ext cx="2009775" cy="2171700"/>
          </a:xfrm>
          <a:prstGeom prst="rect">
            <a:avLst/>
          </a:prstGeom>
          <a:noFill/>
          <a:ln w="9525">
            <a:noFill/>
            <a:miter lim="800000"/>
            <a:headEnd/>
            <a:tailEnd/>
          </a:ln>
        </p:spPr>
      </p:pic>
      <p:sp>
        <p:nvSpPr>
          <p:cNvPr id="7" name="Šipka doprava 6"/>
          <p:cNvSpPr/>
          <p:nvPr/>
        </p:nvSpPr>
        <p:spPr>
          <a:xfrm>
            <a:off x="3786188" y="2214563"/>
            <a:ext cx="2071687" cy="428625"/>
          </a:xfrm>
          <a:prstGeom prst="rightArrow">
            <a:avLst/>
          </a:prstGeom>
          <a:solidFill>
            <a:srgbClr val="FFC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8" name="Šipka doprava 7"/>
          <p:cNvSpPr/>
          <p:nvPr/>
        </p:nvSpPr>
        <p:spPr>
          <a:xfrm rot="9159958">
            <a:off x="5164138" y="3913188"/>
            <a:ext cx="1793875" cy="428625"/>
          </a:xfrm>
          <a:prstGeom prst="rightArrow">
            <a:avLst>
              <a:gd name="adj1" fmla="val 50000"/>
              <a:gd name="adj2" fmla="val 43725"/>
            </a:avLst>
          </a:prstGeom>
          <a:solidFill>
            <a:srgbClr val="FFC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Nadpis 1"/>
          <p:cNvSpPr>
            <a:spLocks noGrp="1"/>
          </p:cNvSpPr>
          <p:nvPr>
            <p:ph type="title"/>
          </p:nvPr>
        </p:nvSpPr>
        <p:spPr/>
        <p:txBody>
          <a:bodyPr/>
          <a:lstStyle/>
          <a:p>
            <a:pPr>
              <a:defRPr/>
            </a:pPr>
            <a:r>
              <a:rPr lang="cs-CZ" dirty="0" smtClean="0">
                <a:cs typeface="Arial" charset="0"/>
              </a:rPr>
              <a:t>A z čeho se ta data skládají?</a:t>
            </a:r>
          </a:p>
        </p:txBody>
      </p:sp>
      <p:pic>
        <p:nvPicPr>
          <p:cNvPr id="43011" name="Picture 3"/>
          <p:cNvPicPr>
            <a:picLocks noChangeAspect="1" noChangeArrowheads="1"/>
          </p:cNvPicPr>
          <p:nvPr/>
        </p:nvPicPr>
        <p:blipFill>
          <a:blip r:embed="rId2" cstate="print"/>
          <a:srcRect/>
          <a:stretch>
            <a:fillRect/>
          </a:stretch>
        </p:blipFill>
        <p:spPr bwMode="auto">
          <a:xfrm>
            <a:off x="1143000" y="1500188"/>
            <a:ext cx="2344738" cy="1762125"/>
          </a:xfrm>
          <a:prstGeom prst="rect">
            <a:avLst/>
          </a:prstGeom>
          <a:noFill/>
          <a:ln w="9525">
            <a:noFill/>
            <a:miter lim="800000"/>
            <a:headEnd/>
            <a:tailEnd/>
          </a:ln>
        </p:spPr>
      </p:pic>
      <p:pic>
        <p:nvPicPr>
          <p:cNvPr id="43012" name="Picture 2" descr="http://www.e-ishaclub.com/nakajima_clinic/image/ultrasonograph.jpg"/>
          <p:cNvPicPr>
            <a:picLocks noChangeAspect="1" noChangeArrowheads="1"/>
          </p:cNvPicPr>
          <p:nvPr/>
        </p:nvPicPr>
        <p:blipFill>
          <a:blip r:embed="rId3" cstate="print"/>
          <a:srcRect/>
          <a:stretch>
            <a:fillRect/>
          </a:stretch>
        </p:blipFill>
        <p:spPr bwMode="auto">
          <a:xfrm>
            <a:off x="6072188" y="1285875"/>
            <a:ext cx="2009775" cy="2171700"/>
          </a:xfrm>
          <a:prstGeom prst="rect">
            <a:avLst/>
          </a:prstGeom>
          <a:noFill/>
          <a:ln w="9525">
            <a:noFill/>
            <a:miter lim="800000"/>
            <a:headEnd/>
            <a:tailEnd/>
          </a:ln>
        </p:spPr>
      </p:pic>
      <p:sp>
        <p:nvSpPr>
          <p:cNvPr id="7" name="Šipka doprava 6"/>
          <p:cNvSpPr/>
          <p:nvPr/>
        </p:nvSpPr>
        <p:spPr>
          <a:xfrm>
            <a:off x="3786188" y="2214563"/>
            <a:ext cx="2071687" cy="428625"/>
          </a:xfrm>
          <a:prstGeom prst="rightArrow">
            <a:avLst/>
          </a:prstGeom>
          <a:solidFill>
            <a:srgbClr val="FFC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8" name="Šipka doprava 7"/>
          <p:cNvSpPr/>
          <p:nvPr/>
        </p:nvSpPr>
        <p:spPr>
          <a:xfrm rot="9159958">
            <a:off x="5164138" y="3913188"/>
            <a:ext cx="1793875" cy="428625"/>
          </a:xfrm>
          <a:prstGeom prst="rightArrow">
            <a:avLst>
              <a:gd name="adj1" fmla="val 50000"/>
              <a:gd name="adj2" fmla="val 43725"/>
            </a:avLst>
          </a:prstGeom>
          <a:solidFill>
            <a:srgbClr val="FFC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pic>
        <p:nvPicPr>
          <p:cNvPr id="43015" name="Picture 2" descr="C:\Program Files\Microsoft Office\MEDIA\CAGCAT10\j0292020.wmf"/>
          <p:cNvPicPr>
            <a:picLocks noChangeAspect="1" noChangeArrowheads="1"/>
          </p:cNvPicPr>
          <p:nvPr/>
        </p:nvPicPr>
        <p:blipFill>
          <a:blip r:embed="rId4" cstate="print"/>
          <a:srcRect/>
          <a:stretch>
            <a:fillRect/>
          </a:stretch>
        </p:blipFill>
        <p:spPr bwMode="auto">
          <a:xfrm>
            <a:off x="4214813" y="4500563"/>
            <a:ext cx="1504950" cy="1428750"/>
          </a:xfrm>
          <a:prstGeom prst="rect">
            <a:avLst/>
          </a:prstGeom>
          <a:noFill/>
          <a:ln w="9525">
            <a:noFill/>
            <a:miter lim="800000"/>
            <a:headEnd/>
            <a:tailEnd/>
          </a:ln>
        </p:spPr>
      </p:pic>
      <p:sp>
        <p:nvSpPr>
          <p:cNvPr id="10" name="Obdélník 9"/>
          <p:cNvSpPr/>
          <p:nvPr/>
        </p:nvSpPr>
        <p:spPr>
          <a:xfrm>
            <a:off x="3286116" y="6000768"/>
            <a:ext cx="3500462" cy="428628"/>
          </a:xfrm>
          <a:prstGeom prst="rect">
            <a:avLst/>
          </a:prstGeom>
          <a:noFill/>
        </p:spPr>
        <p:txBody>
          <a:bodyPr>
            <a:normAutofit fontScale="400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cs-CZ" sz="5400" b="1" spc="50" dirty="0">
                <a:ln w="11430"/>
                <a:gradFill flip="none" rotWithShape="1">
                  <a:gsLst>
                    <a:gs pos="0">
                      <a:srgbClr val="FFFF00"/>
                    </a:gs>
                    <a:gs pos="45000">
                      <a:srgbClr val="FF7A00"/>
                    </a:gs>
                    <a:gs pos="70000">
                      <a:srgbClr val="FF0300"/>
                    </a:gs>
                    <a:gs pos="100000">
                      <a:srgbClr val="4D0808"/>
                    </a:gs>
                  </a:gsLst>
                  <a:path path="shape">
                    <a:fillToRect l="50000" t="50000" r="50000" b="50000"/>
                  </a:path>
                  <a:tileRect/>
                </a:gradFill>
                <a:effectLst>
                  <a:outerShdw blurRad="76200" dist="50800" dir="5400000" algn="tl" rotWithShape="0">
                    <a:srgbClr val="000000">
                      <a:alpha val="65000"/>
                    </a:srgbClr>
                  </a:outerShdw>
                </a:effectLst>
                <a:cs typeface="+mn-cs"/>
              </a:rPr>
              <a:t>Matematický biolog</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539552" y="116632"/>
            <a:ext cx="8494712" cy="785812"/>
          </a:xfrm>
        </p:spPr>
        <p:txBody>
          <a:bodyPr/>
          <a:lstStyle/>
          <a:p>
            <a:pPr eaLnBrk="1" hangingPunct="1">
              <a:defRPr/>
            </a:pPr>
            <a:r>
              <a:rPr lang="cs-CZ" sz="2800" dirty="0" smtClean="0"/>
              <a:t>LITERATURA</a:t>
            </a:r>
          </a:p>
        </p:txBody>
      </p:sp>
      <p:sp>
        <p:nvSpPr>
          <p:cNvPr id="7171" name="Rectangle 3"/>
          <p:cNvSpPr>
            <a:spLocks noGrp="1" noChangeArrowheads="1"/>
          </p:cNvSpPr>
          <p:nvPr>
            <p:ph type="body" idx="1"/>
          </p:nvPr>
        </p:nvSpPr>
        <p:spPr>
          <a:xfrm>
            <a:off x="385763" y="1357313"/>
            <a:ext cx="8650287" cy="5024437"/>
          </a:xfrm>
        </p:spPr>
        <p:txBody>
          <a:bodyPr/>
          <a:lstStyle/>
          <a:p>
            <a:r>
              <a:rPr lang="cs-CZ" sz="2000" dirty="0" err="1" smtClean="0">
                <a:cs typeface="Arial" charset="0"/>
              </a:rPr>
              <a:t>Proakis</a:t>
            </a:r>
            <a:r>
              <a:rPr lang="cs-CZ" sz="2000" dirty="0" smtClean="0">
                <a:cs typeface="Arial" charset="0"/>
              </a:rPr>
              <a:t> J. G. </a:t>
            </a:r>
            <a:r>
              <a:rPr lang="cs-CZ" sz="2000" dirty="0" err="1" smtClean="0">
                <a:cs typeface="Arial" charset="0"/>
              </a:rPr>
              <a:t>Manolakis</a:t>
            </a:r>
            <a:r>
              <a:rPr lang="cs-CZ" sz="2000" dirty="0" smtClean="0">
                <a:cs typeface="Arial" charset="0"/>
              </a:rPr>
              <a:t> D. K. Digital </a:t>
            </a:r>
            <a:r>
              <a:rPr lang="cs-CZ" sz="2000" dirty="0" err="1" smtClean="0">
                <a:cs typeface="Arial" charset="0"/>
              </a:rPr>
              <a:t>Signal</a:t>
            </a:r>
            <a:r>
              <a:rPr lang="cs-CZ" sz="2000" dirty="0" smtClean="0">
                <a:cs typeface="Arial" charset="0"/>
              </a:rPr>
              <a:t> </a:t>
            </a:r>
            <a:r>
              <a:rPr lang="cs-CZ" sz="2000" dirty="0" err="1" smtClean="0">
                <a:cs typeface="Arial" charset="0"/>
              </a:rPr>
              <a:t>Processing</a:t>
            </a:r>
            <a:r>
              <a:rPr lang="cs-CZ" sz="2000" dirty="0" smtClean="0">
                <a:cs typeface="Arial" charset="0"/>
              </a:rPr>
              <a:t> (4th </a:t>
            </a:r>
            <a:r>
              <a:rPr lang="cs-CZ" sz="2000" dirty="0" err="1" smtClean="0">
                <a:cs typeface="Arial" charset="0"/>
              </a:rPr>
              <a:t>Edition</a:t>
            </a:r>
            <a:r>
              <a:rPr lang="cs-CZ" sz="2000" dirty="0" smtClean="0">
                <a:cs typeface="Arial" charset="0"/>
              </a:rPr>
              <a:t>), CRC; 2006</a:t>
            </a:r>
          </a:p>
          <a:p>
            <a:r>
              <a:rPr lang="cs-CZ" sz="2000" dirty="0" smtClean="0">
                <a:cs typeface="Arial" charset="0"/>
              </a:rPr>
              <a:t>Kamen, E.W., </a:t>
            </a:r>
            <a:r>
              <a:rPr lang="cs-CZ" sz="2000" dirty="0" err="1" smtClean="0">
                <a:cs typeface="Arial" charset="0"/>
              </a:rPr>
              <a:t>Heck</a:t>
            </a:r>
            <a:r>
              <a:rPr lang="cs-CZ" sz="2000" dirty="0" smtClean="0">
                <a:cs typeface="Arial" charset="0"/>
              </a:rPr>
              <a:t>, B.S. Fundamentals </a:t>
            </a:r>
            <a:r>
              <a:rPr lang="cs-CZ" sz="2000" dirty="0" err="1" smtClean="0">
                <a:cs typeface="Arial" charset="0"/>
              </a:rPr>
              <a:t>of</a:t>
            </a:r>
            <a:r>
              <a:rPr lang="cs-CZ" sz="2000" dirty="0" smtClean="0">
                <a:cs typeface="Arial" charset="0"/>
              </a:rPr>
              <a:t> </a:t>
            </a:r>
            <a:r>
              <a:rPr lang="cs-CZ" sz="2000" dirty="0" err="1" smtClean="0">
                <a:cs typeface="Arial" charset="0"/>
              </a:rPr>
              <a:t>Signals</a:t>
            </a:r>
            <a:r>
              <a:rPr lang="cs-CZ" sz="2000" dirty="0" smtClean="0">
                <a:cs typeface="Arial" charset="0"/>
              </a:rPr>
              <a:t> </a:t>
            </a:r>
            <a:r>
              <a:rPr lang="cs-CZ" sz="2000" dirty="0" err="1" smtClean="0">
                <a:cs typeface="Arial" charset="0"/>
              </a:rPr>
              <a:t>and</a:t>
            </a:r>
            <a:r>
              <a:rPr lang="cs-CZ" sz="2000" dirty="0" smtClean="0">
                <a:cs typeface="Arial" charset="0"/>
              </a:rPr>
              <a:t> </a:t>
            </a:r>
            <a:r>
              <a:rPr lang="cs-CZ" sz="2000" dirty="0" err="1" smtClean="0">
                <a:cs typeface="Arial" charset="0"/>
              </a:rPr>
              <a:t>Systems</a:t>
            </a:r>
            <a:r>
              <a:rPr lang="cs-CZ" sz="2000" dirty="0" smtClean="0">
                <a:cs typeface="Arial" charset="0"/>
              </a:rPr>
              <a:t> </a:t>
            </a:r>
            <a:r>
              <a:rPr lang="cs-CZ" sz="2000" dirty="0" err="1" smtClean="0">
                <a:cs typeface="Arial" charset="0"/>
              </a:rPr>
              <a:t>Using</a:t>
            </a:r>
            <a:r>
              <a:rPr lang="cs-CZ" sz="2000" dirty="0" smtClean="0">
                <a:cs typeface="Arial" charset="0"/>
              </a:rPr>
              <a:t> </a:t>
            </a:r>
            <a:r>
              <a:rPr lang="cs-CZ" sz="2000" dirty="0" err="1" smtClean="0">
                <a:cs typeface="Arial" charset="0"/>
              </a:rPr>
              <a:t>the</a:t>
            </a:r>
            <a:r>
              <a:rPr lang="cs-CZ" sz="2000" dirty="0" smtClean="0">
                <a:cs typeface="Arial" charset="0"/>
              </a:rPr>
              <a:t> Web </a:t>
            </a:r>
            <a:r>
              <a:rPr lang="cs-CZ" sz="2000" dirty="0" err="1" smtClean="0">
                <a:cs typeface="Arial" charset="0"/>
              </a:rPr>
              <a:t>and</a:t>
            </a:r>
            <a:r>
              <a:rPr lang="cs-CZ" sz="2000" dirty="0" smtClean="0">
                <a:cs typeface="Arial" charset="0"/>
              </a:rPr>
              <a:t> </a:t>
            </a:r>
            <a:r>
              <a:rPr lang="cs-CZ" sz="2000" dirty="0" err="1" smtClean="0">
                <a:cs typeface="Arial" charset="0"/>
              </a:rPr>
              <a:t>Matlab</a:t>
            </a:r>
            <a:r>
              <a:rPr lang="cs-CZ" sz="2000" dirty="0" smtClean="0">
                <a:cs typeface="Arial" charset="0"/>
              </a:rPr>
              <a:t> (3rd </a:t>
            </a:r>
            <a:r>
              <a:rPr lang="cs-CZ" sz="2000" dirty="0" err="1" smtClean="0">
                <a:cs typeface="Arial" charset="0"/>
              </a:rPr>
              <a:t>Edition</a:t>
            </a:r>
            <a:r>
              <a:rPr lang="cs-CZ" sz="2000" dirty="0" smtClean="0">
                <a:cs typeface="Arial" charset="0"/>
              </a:rPr>
              <a:t>), </a:t>
            </a:r>
            <a:r>
              <a:rPr lang="cs-CZ" sz="2000" dirty="0" err="1" smtClean="0">
                <a:cs typeface="Arial" charset="0"/>
              </a:rPr>
              <a:t>Prentice</a:t>
            </a:r>
            <a:r>
              <a:rPr lang="cs-CZ" sz="2000" dirty="0" smtClean="0">
                <a:cs typeface="Arial" charset="0"/>
              </a:rPr>
              <a:t> </a:t>
            </a:r>
            <a:r>
              <a:rPr lang="cs-CZ" sz="2000" dirty="0" err="1" smtClean="0">
                <a:cs typeface="Arial" charset="0"/>
              </a:rPr>
              <a:t>Hall</a:t>
            </a:r>
            <a:r>
              <a:rPr lang="cs-CZ" sz="2000" dirty="0" smtClean="0">
                <a:cs typeface="Arial" charset="0"/>
              </a:rPr>
              <a:t> (2006)</a:t>
            </a:r>
          </a:p>
          <a:p>
            <a:r>
              <a:rPr lang="cs-CZ" sz="2000" dirty="0" err="1" smtClean="0">
                <a:cs typeface="Arial" charset="0"/>
              </a:rPr>
              <a:t>Lathi</a:t>
            </a:r>
            <a:r>
              <a:rPr lang="cs-CZ" sz="2000" dirty="0" smtClean="0">
                <a:cs typeface="Arial" charset="0"/>
              </a:rPr>
              <a:t>,B.P. </a:t>
            </a:r>
            <a:r>
              <a:rPr lang="cs-CZ" sz="2000" dirty="0" err="1" smtClean="0">
                <a:cs typeface="Arial" charset="0"/>
              </a:rPr>
              <a:t>Signal</a:t>
            </a:r>
            <a:r>
              <a:rPr lang="cs-CZ" sz="2000" dirty="0" smtClean="0">
                <a:cs typeface="Arial" charset="0"/>
              </a:rPr>
              <a:t> </a:t>
            </a:r>
            <a:r>
              <a:rPr lang="cs-CZ" sz="2000" dirty="0" err="1" smtClean="0">
                <a:cs typeface="Arial" charset="0"/>
              </a:rPr>
              <a:t>Processing</a:t>
            </a:r>
            <a:r>
              <a:rPr lang="cs-CZ" sz="2000" dirty="0" smtClean="0">
                <a:cs typeface="Arial" charset="0"/>
              </a:rPr>
              <a:t> </a:t>
            </a:r>
            <a:r>
              <a:rPr lang="cs-CZ" sz="2000" dirty="0" err="1" smtClean="0">
                <a:cs typeface="Arial" charset="0"/>
              </a:rPr>
              <a:t>and</a:t>
            </a:r>
            <a:r>
              <a:rPr lang="cs-CZ" sz="2000" dirty="0" smtClean="0">
                <a:cs typeface="Arial" charset="0"/>
              </a:rPr>
              <a:t> </a:t>
            </a:r>
            <a:r>
              <a:rPr lang="cs-CZ" sz="2000" dirty="0" err="1" smtClean="0">
                <a:cs typeface="Arial" charset="0"/>
              </a:rPr>
              <a:t>Linear</a:t>
            </a:r>
            <a:r>
              <a:rPr lang="cs-CZ" sz="2000" dirty="0" smtClean="0">
                <a:cs typeface="Arial" charset="0"/>
              </a:rPr>
              <a:t> </a:t>
            </a:r>
            <a:r>
              <a:rPr lang="cs-CZ" sz="2000" dirty="0" err="1" smtClean="0">
                <a:cs typeface="Arial" charset="0"/>
              </a:rPr>
              <a:t>Systems</a:t>
            </a:r>
            <a:r>
              <a:rPr lang="cs-CZ" sz="2000" dirty="0" smtClean="0">
                <a:cs typeface="Arial" charset="0"/>
              </a:rPr>
              <a:t>, Oxford </a:t>
            </a:r>
            <a:r>
              <a:rPr lang="cs-CZ" sz="2000" dirty="0" err="1" smtClean="0">
                <a:cs typeface="Arial" charset="0"/>
              </a:rPr>
              <a:t>Univ</a:t>
            </a:r>
            <a:r>
              <a:rPr lang="cs-CZ" sz="2000" dirty="0" smtClean="0">
                <a:cs typeface="Arial" charset="0"/>
              </a:rPr>
              <a:t>. </a:t>
            </a:r>
            <a:r>
              <a:rPr lang="cs-CZ" sz="2000" dirty="0" err="1" smtClean="0">
                <a:cs typeface="Arial" charset="0"/>
              </a:rPr>
              <a:t>Press</a:t>
            </a:r>
            <a:r>
              <a:rPr lang="cs-CZ" sz="2000" dirty="0" smtClean="0">
                <a:cs typeface="Arial" charset="0"/>
              </a:rPr>
              <a:t>, Oxford 1998 </a:t>
            </a:r>
          </a:p>
          <a:p>
            <a:r>
              <a:rPr lang="cs-CZ" sz="2000" dirty="0" err="1" smtClean="0">
                <a:cs typeface="Arial" charset="0"/>
              </a:rPr>
              <a:t>Carlson</a:t>
            </a:r>
            <a:r>
              <a:rPr lang="cs-CZ" sz="2000" dirty="0" smtClean="0">
                <a:cs typeface="Arial" charset="0"/>
              </a:rPr>
              <a:t> G.E. </a:t>
            </a:r>
            <a:r>
              <a:rPr lang="cs-CZ" sz="2000" dirty="0" err="1" smtClean="0">
                <a:cs typeface="Arial" charset="0"/>
              </a:rPr>
              <a:t>Signal</a:t>
            </a:r>
            <a:r>
              <a:rPr lang="cs-CZ" sz="2000" dirty="0" smtClean="0">
                <a:cs typeface="Arial" charset="0"/>
              </a:rPr>
              <a:t> </a:t>
            </a:r>
            <a:r>
              <a:rPr lang="cs-CZ" sz="2000" dirty="0" err="1" smtClean="0">
                <a:cs typeface="Arial" charset="0"/>
              </a:rPr>
              <a:t>and</a:t>
            </a:r>
            <a:r>
              <a:rPr lang="cs-CZ" sz="2000" dirty="0" smtClean="0">
                <a:cs typeface="Arial" charset="0"/>
              </a:rPr>
              <a:t> </a:t>
            </a:r>
            <a:r>
              <a:rPr lang="cs-CZ" sz="2000" dirty="0" err="1" smtClean="0">
                <a:cs typeface="Arial" charset="0"/>
              </a:rPr>
              <a:t>Linear</a:t>
            </a:r>
            <a:r>
              <a:rPr lang="cs-CZ" sz="2000" dirty="0" smtClean="0">
                <a:cs typeface="Arial" charset="0"/>
              </a:rPr>
              <a:t> </a:t>
            </a:r>
            <a:r>
              <a:rPr lang="cs-CZ" sz="2000" dirty="0" err="1" smtClean="0">
                <a:cs typeface="Arial" charset="0"/>
              </a:rPr>
              <a:t>System</a:t>
            </a:r>
            <a:r>
              <a:rPr lang="cs-CZ" sz="2000" dirty="0" smtClean="0">
                <a:cs typeface="Arial" charset="0"/>
              </a:rPr>
              <a:t> </a:t>
            </a:r>
            <a:r>
              <a:rPr lang="cs-CZ" sz="2000" dirty="0" err="1" smtClean="0">
                <a:cs typeface="Arial" charset="0"/>
              </a:rPr>
              <a:t>Analysis</a:t>
            </a:r>
            <a:r>
              <a:rPr lang="cs-CZ" sz="2000" dirty="0" smtClean="0">
                <a:cs typeface="Arial" charset="0"/>
              </a:rPr>
              <a:t>: </a:t>
            </a:r>
            <a:r>
              <a:rPr lang="cs-CZ" sz="2000" dirty="0" err="1" smtClean="0">
                <a:cs typeface="Arial" charset="0"/>
              </a:rPr>
              <a:t>with</a:t>
            </a:r>
            <a:r>
              <a:rPr lang="cs-CZ" sz="2000" dirty="0" smtClean="0">
                <a:cs typeface="Arial" charset="0"/>
              </a:rPr>
              <a:t> MATLAB, 2e, John </a:t>
            </a:r>
            <a:r>
              <a:rPr lang="cs-CZ" sz="2000" dirty="0" err="1" smtClean="0">
                <a:cs typeface="Arial" charset="0"/>
              </a:rPr>
              <a:t>Wiley</a:t>
            </a:r>
            <a:r>
              <a:rPr lang="cs-CZ" sz="2000" dirty="0" smtClean="0">
                <a:cs typeface="Arial" charset="0"/>
              </a:rPr>
              <a:t> &amp; </a:t>
            </a:r>
            <a:r>
              <a:rPr lang="cs-CZ" sz="2000" dirty="0" err="1" smtClean="0">
                <a:cs typeface="Arial" charset="0"/>
              </a:rPr>
              <a:t>Sons</a:t>
            </a:r>
            <a:r>
              <a:rPr lang="cs-CZ" sz="2000" dirty="0" smtClean="0">
                <a:cs typeface="Arial" charset="0"/>
              </a:rPr>
              <a:t>, </a:t>
            </a:r>
            <a:r>
              <a:rPr lang="cs-CZ" sz="2000" dirty="0" err="1" smtClean="0">
                <a:cs typeface="Arial" charset="0"/>
              </a:rPr>
              <a:t>Inc</a:t>
            </a:r>
            <a:r>
              <a:rPr lang="cs-CZ" sz="2000" dirty="0" smtClean="0">
                <a:cs typeface="Arial" charset="0"/>
              </a:rPr>
              <a:t>., 1998, </a:t>
            </a:r>
          </a:p>
          <a:p>
            <a:r>
              <a:rPr lang="cs-CZ" sz="2000" dirty="0" err="1" smtClean="0">
                <a:cs typeface="Arial" charset="0"/>
              </a:rPr>
              <a:t>Oppenheim</a:t>
            </a:r>
            <a:r>
              <a:rPr lang="cs-CZ" sz="2000" dirty="0" smtClean="0">
                <a:cs typeface="Arial" charset="0"/>
              </a:rPr>
              <a:t>,A.V., </a:t>
            </a:r>
            <a:r>
              <a:rPr lang="cs-CZ" sz="2000" dirty="0" err="1" smtClean="0">
                <a:cs typeface="Arial" charset="0"/>
              </a:rPr>
              <a:t>Willsky</a:t>
            </a:r>
            <a:r>
              <a:rPr lang="cs-CZ" sz="2000" dirty="0" smtClean="0">
                <a:cs typeface="Arial" charset="0"/>
              </a:rPr>
              <a:t>, A.S., </a:t>
            </a:r>
            <a:r>
              <a:rPr lang="cs-CZ" sz="2000" dirty="0" err="1" smtClean="0">
                <a:cs typeface="Arial" charset="0"/>
              </a:rPr>
              <a:t>Hamid</a:t>
            </a:r>
            <a:r>
              <a:rPr lang="cs-CZ" sz="2000" dirty="0" smtClean="0">
                <a:cs typeface="Arial" charset="0"/>
              </a:rPr>
              <a:t>,S. </a:t>
            </a:r>
            <a:r>
              <a:rPr lang="cs-CZ" sz="2000" dirty="0" err="1" smtClean="0">
                <a:cs typeface="Arial" charset="0"/>
              </a:rPr>
              <a:t>Signals</a:t>
            </a:r>
            <a:r>
              <a:rPr lang="cs-CZ" sz="2000" dirty="0" smtClean="0">
                <a:cs typeface="Arial" charset="0"/>
              </a:rPr>
              <a:t> </a:t>
            </a:r>
            <a:r>
              <a:rPr lang="cs-CZ" sz="2000" dirty="0" err="1" smtClean="0">
                <a:cs typeface="Arial" charset="0"/>
              </a:rPr>
              <a:t>and</a:t>
            </a:r>
            <a:r>
              <a:rPr lang="cs-CZ" sz="2000" dirty="0" smtClean="0">
                <a:cs typeface="Arial" charset="0"/>
              </a:rPr>
              <a:t> </a:t>
            </a:r>
            <a:r>
              <a:rPr lang="cs-CZ" sz="2000" dirty="0" err="1" smtClean="0">
                <a:cs typeface="Arial" charset="0"/>
              </a:rPr>
              <a:t>Systems</a:t>
            </a:r>
            <a:r>
              <a:rPr lang="cs-CZ" sz="2000" dirty="0" smtClean="0">
                <a:cs typeface="Arial" charset="0"/>
              </a:rPr>
              <a:t> (2nd </a:t>
            </a:r>
            <a:r>
              <a:rPr lang="cs-CZ" sz="2000" dirty="0" err="1" smtClean="0">
                <a:cs typeface="Arial" charset="0"/>
              </a:rPr>
              <a:t>Edition</a:t>
            </a:r>
            <a:r>
              <a:rPr lang="cs-CZ" sz="2000" dirty="0" smtClean="0">
                <a:cs typeface="Arial" charset="0"/>
              </a:rPr>
              <a:t>) </a:t>
            </a:r>
            <a:r>
              <a:rPr lang="cs-CZ" sz="2000" dirty="0" err="1" smtClean="0">
                <a:cs typeface="Arial" charset="0"/>
              </a:rPr>
              <a:t>Prentice</a:t>
            </a:r>
            <a:r>
              <a:rPr lang="cs-CZ" sz="2000" dirty="0" smtClean="0">
                <a:cs typeface="Arial" charset="0"/>
              </a:rPr>
              <a:t>-</a:t>
            </a:r>
            <a:r>
              <a:rPr lang="cs-CZ" sz="2000" dirty="0" err="1" smtClean="0">
                <a:cs typeface="Arial" charset="0"/>
              </a:rPr>
              <a:t>Hall</a:t>
            </a:r>
            <a:r>
              <a:rPr lang="cs-CZ" sz="2000" dirty="0" smtClean="0">
                <a:cs typeface="Arial" charset="0"/>
              </a:rPr>
              <a:t> </a:t>
            </a:r>
            <a:r>
              <a:rPr lang="cs-CZ" sz="2000" dirty="0" err="1" smtClean="0">
                <a:cs typeface="Arial" charset="0"/>
              </a:rPr>
              <a:t>Signal</a:t>
            </a:r>
            <a:r>
              <a:rPr lang="cs-CZ" sz="2000" dirty="0" smtClean="0">
                <a:cs typeface="Arial" charset="0"/>
              </a:rPr>
              <a:t> </a:t>
            </a:r>
            <a:r>
              <a:rPr lang="cs-CZ" sz="2000" dirty="0" err="1" smtClean="0">
                <a:cs typeface="Arial" charset="0"/>
              </a:rPr>
              <a:t>Processing</a:t>
            </a:r>
            <a:r>
              <a:rPr lang="cs-CZ" sz="2000" dirty="0" smtClean="0">
                <a:cs typeface="Arial" charset="0"/>
              </a:rPr>
              <a:t> </a:t>
            </a:r>
            <a:r>
              <a:rPr lang="cs-CZ" sz="2000" dirty="0" err="1" smtClean="0">
                <a:cs typeface="Arial" charset="0"/>
              </a:rPr>
              <a:t>Series</a:t>
            </a:r>
            <a:r>
              <a:rPr lang="cs-CZ" sz="2000" dirty="0" smtClean="0">
                <a:cs typeface="Arial" charset="0"/>
              </a:rPr>
              <a:t>, </a:t>
            </a:r>
            <a:r>
              <a:rPr lang="cs-CZ" sz="2000" dirty="0" err="1" smtClean="0">
                <a:cs typeface="Arial" charset="0"/>
              </a:rPr>
              <a:t>Prentice</a:t>
            </a:r>
            <a:r>
              <a:rPr lang="cs-CZ" sz="2000" dirty="0" smtClean="0">
                <a:cs typeface="Arial" charset="0"/>
              </a:rPr>
              <a:t> </a:t>
            </a:r>
            <a:r>
              <a:rPr lang="cs-CZ" sz="2000" dirty="0" err="1" smtClean="0">
                <a:cs typeface="Arial" charset="0"/>
              </a:rPr>
              <a:t>Hall</a:t>
            </a:r>
            <a:r>
              <a:rPr lang="cs-CZ" sz="2000" dirty="0" smtClean="0">
                <a:cs typeface="Arial" charset="0"/>
              </a:rPr>
              <a:t>; 1996</a:t>
            </a:r>
          </a:p>
          <a:p>
            <a:r>
              <a:rPr lang="cs-CZ" sz="2000" dirty="0" err="1" smtClean="0">
                <a:cs typeface="Arial" charset="0"/>
              </a:rPr>
              <a:t>Kalouptsidis</a:t>
            </a:r>
            <a:r>
              <a:rPr lang="cs-CZ" sz="2000" dirty="0" smtClean="0">
                <a:cs typeface="Arial" charset="0"/>
              </a:rPr>
              <a:t> N. </a:t>
            </a:r>
            <a:r>
              <a:rPr lang="cs-CZ" sz="2000" dirty="0" err="1" smtClean="0">
                <a:cs typeface="Arial" charset="0"/>
              </a:rPr>
              <a:t>Signal</a:t>
            </a:r>
            <a:r>
              <a:rPr lang="cs-CZ" sz="2000" dirty="0" smtClean="0">
                <a:cs typeface="Arial" charset="0"/>
              </a:rPr>
              <a:t> </a:t>
            </a:r>
            <a:r>
              <a:rPr lang="cs-CZ" sz="2000" dirty="0" err="1" smtClean="0">
                <a:cs typeface="Arial" charset="0"/>
              </a:rPr>
              <a:t>Processing</a:t>
            </a:r>
            <a:r>
              <a:rPr lang="cs-CZ" sz="2000" dirty="0" smtClean="0">
                <a:cs typeface="Arial" charset="0"/>
              </a:rPr>
              <a:t> </a:t>
            </a:r>
            <a:r>
              <a:rPr lang="cs-CZ" sz="2000" dirty="0" err="1" smtClean="0">
                <a:cs typeface="Arial" charset="0"/>
              </a:rPr>
              <a:t>Systems</a:t>
            </a:r>
            <a:r>
              <a:rPr lang="cs-CZ" sz="2000" dirty="0" smtClean="0">
                <a:cs typeface="Arial" charset="0"/>
              </a:rPr>
              <a:t>: </a:t>
            </a:r>
            <a:r>
              <a:rPr lang="cs-CZ" sz="2000" dirty="0" err="1" smtClean="0">
                <a:cs typeface="Arial" charset="0"/>
              </a:rPr>
              <a:t>Theory</a:t>
            </a:r>
            <a:r>
              <a:rPr lang="cs-CZ" sz="2000" dirty="0" smtClean="0">
                <a:cs typeface="Arial" charset="0"/>
              </a:rPr>
              <a:t> </a:t>
            </a:r>
            <a:r>
              <a:rPr lang="cs-CZ" sz="2000" dirty="0" err="1" smtClean="0">
                <a:cs typeface="Arial" charset="0"/>
              </a:rPr>
              <a:t>and</a:t>
            </a:r>
            <a:r>
              <a:rPr lang="cs-CZ" sz="2000" dirty="0" smtClean="0">
                <a:cs typeface="Arial" charset="0"/>
              </a:rPr>
              <a:t> Design. John </a:t>
            </a:r>
            <a:r>
              <a:rPr lang="cs-CZ" sz="2000" dirty="0" err="1" smtClean="0">
                <a:cs typeface="Arial" charset="0"/>
              </a:rPr>
              <a:t>Wiley</a:t>
            </a:r>
            <a:r>
              <a:rPr lang="cs-CZ" sz="2000" dirty="0" smtClean="0">
                <a:cs typeface="Arial" charset="0"/>
              </a:rPr>
              <a:t> &amp; </a:t>
            </a:r>
            <a:r>
              <a:rPr lang="cs-CZ" sz="2000" dirty="0" err="1" smtClean="0">
                <a:cs typeface="Arial" charset="0"/>
              </a:rPr>
              <a:t>Sons</a:t>
            </a:r>
            <a:r>
              <a:rPr lang="cs-CZ" sz="2000" dirty="0" smtClean="0">
                <a:cs typeface="Arial" charset="0"/>
              </a:rPr>
              <a:t>, </a:t>
            </a:r>
            <a:r>
              <a:rPr lang="cs-CZ" sz="2000" dirty="0" err="1" smtClean="0">
                <a:cs typeface="Arial" charset="0"/>
              </a:rPr>
              <a:t>Inc</a:t>
            </a:r>
            <a:r>
              <a:rPr lang="cs-CZ" sz="2000" dirty="0" smtClean="0">
                <a:cs typeface="Arial" charset="0"/>
              </a:rPr>
              <a:t>., 1997 </a:t>
            </a:r>
          </a:p>
          <a:p>
            <a:endParaRPr lang="cs-CZ" sz="2000" dirty="0" smtClean="0">
              <a:cs typeface="Arial"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obsah 2"/>
          <p:cNvSpPr>
            <a:spLocks noGrp="1"/>
          </p:cNvSpPr>
          <p:nvPr>
            <p:ph idx="1"/>
          </p:nvPr>
        </p:nvSpPr>
        <p:spPr>
          <a:xfrm>
            <a:off x="393700" y="1428750"/>
            <a:ext cx="8750300" cy="5000625"/>
          </a:xfrm>
        </p:spPr>
        <p:txBody>
          <a:bodyPr/>
          <a:lstStyle/>
          <a:p>
            <a:pPr>
              <a:buFont typeface="Wingdings" pitchFamily="2" charset="2"/>
              <a:buNone/>
            </a:pPr>
            <a:r>
              <a:rPr lang="cs-CZ" sz="2400" b="1" smtClean="0">
                <a:cs typeface="Arial" charset="0"/>
              </a:rPr>
              <a:t>Anamnéza + </a:t>
            </a:r>
          </a:p>
          <a:p>
            <a:pPr>
              <a:buFont typeface="Wingdings" pitchFamily="2" charset="2"/>
              <a:buNone/>
            </a:pPr>
            <a:r>
              <a:rPr lang="cs-CZ" sz="2400" b="1" smtClean="0">
                <a:cs typeface="Arial" charset="0"/>
              </a:rPr>
              <a:t>výsledky základního vyšetření</a:t>
            </a:r>
            <a:r>
              <a:rPr lang="cs-CZ" smtClean="0">
                <a:cs typeface="Arial" charset="0"/>
              </a:rPr>
              <a:t/>
            </a:r>
            <a:br>
              <a:rPr lang="cs-CZ" smtClean="0">
                <a:cs typeface="Arial" charset="0"/>
              </a:rPr>
            </a:br>
            <a:endParaRPr lang="cs-CZ" sz="800" smtClean="0">
              <a:cs typeface="Arial" charset="0"/>
            </a:endParaRPr>
          </a:p>
          <a:p>
            <a:pPr>
              <a:buFont typeface="Wingdings" pitchFamily="2" charset="2"/>
              <a:buNone/>
            </a:pPr>
            <a:r>
              <a:rPr lang="cs-CZ" sz="1200" smtClean="0">
                <a:cs typeface="Arial" charset="0"/>
              </a:rPr>
              <a:t>	52 letá pacientka:</a:t>
            </a:r>
            <a:br>
              <a:rPr lang="cs-CZ" sz="1200" smtClean="0">
                <a:cs typeface="Arial" charset="0"/>
              </a:rPr>
            </a:br>
            <a:r>
              <a:rPr lang="cs-CZ" sz="1200" smtClean="0">
                <a:cs typeface="Arial" charset="0"/>
              </a:rPr>
              <a:t>RA: matka kardiačka, zemřela v 78 letech na IM.</a:t>
            </a:r>
            <a:br>
              <a:rPr lang="cs-CZ" sz="1200" smtClean="0">
                <a:cs typeface="Arial" charset="0"/>
              </a:rPr>
            </a:br>
            <a:r>
              <a:rPr lang="cs-CZ" sz="1200" smtClean="0">
                <a:cs typeface="Arial" charset="0"/>
              </a:rPr>
              <a:t>AA: alergie na Ketazon a náplast.</a:t>
            </a:r>
            <a:br>
              <a:rPr lang="cs-CZ" sz="1200" smtClean="0">
                <a:cs typeface="Arial" charset="0"/>
              </a:rPr>
            </a:br>
            <a:r>
              <a:rPr lang="cs-CZ" sz="1200" smtClean="0">
                <a:cs typeface="Arial" charset="0"/>
              </a:rPr>
              <a:t>OA: obezita, 3 roky má hypertenzi, před 19 roky hluboká flebotromboza dolní končetiny po úraze Achillovy šlachy.</a:t>
            </a:r>
            <a:br>
              <a:rPr lang="cs-CZ" sz="1200" smtClean="0">
                <a:cs typeface="Arial" charset="0"/>
              </a:rPr>
            </a:br>
            <a:r>
              <a:rPr lang="cs-CZ" sz="1200" smtClean="0">
                <a:cs typeface="Arial" charset="0"/>
              </a:rPr>
              <a:t>GA: porody 0, interupce 0, antikoncepce 0, menses pravidelné.</a:t>
            </a:r>
            <a:br>
              <a:rPr lang="cs-CZ" sz="1200" smtClean="0">
                <a:cs typeface="Arial" charset="0"/>
              </a:rPr>
            </a:br>
            <a:r>
              <a:rPr lang="cs-CZ" sz="1200" smtClean="0">
                <a:cs typeface="Arial" charset="0"/>
              </a:rPr>
              <a:t>FA: Tenormin 100 1x1, Rhefluin 1x1, Enap 10 2x1, Lipanthyl 100 mg 1x1. </a:t>
            </a:r>
            <a:br>
              <a:rPr lang="cs-CZ" sz="1200" smtClean="0">
                <a:cs typeface="Arial" charset="0"/>
              </a:rPr>
            </a:br>
            <a:r>
              <a:rPr lang="cs-CZ" sz="1200" smtClean="0">
                <a:cs typeface="Arial" charset="0"/>
              </a:rPr>
              <a:t>NO: Pacientka je 14 dní dušná s progresí poslední tři dny. Je bez zvýšených teplot, nekašle. Má pálivé bolesti na hrudníku po styku s chladným vzduchem trvající asi 20 minut. Nyní je bez bolestí. Občas má křeče v lýtkách.</a:t>
            </a:r>
            <a:br>
              <a:rPr lang="cs-CZ" sz="1200" smtClean="0">
                <a:cs typeface="Arial" charset="0"/>
              </a:rPr>
            </a:br>
            <a:r>
              <a:rPr lang="cs-CZ" sz="1200" smtClean="0">
                <a:cs typeface="Arial" charset="0"/>
              </a:rPr>
              <a:t>Pro dušnost byla hospitalizována na int. oddělení.</a:t>
            </a:r>
            <a:br>
              <a:rPr lang="cs-CZ" sz="1200" smtClean="0">
                <a:cs typeface="Arial" charset="0"/>
              </a:rPr>
            </a:br>
            <a:r>
              <a:rPr lang="cs-CZ" sz="1200" smtClean="0">
                <a:cs typeface="Arial" charset="0"/>
              </a:rPr>
              <a:t>Obj. nález: pacientka obezní, TK 150/80..140/80, TF 120/min..80/min reg. Nález na hrudníku, břichu i DK bez patol.nálezu. TT 36,6 oC. </a:t>
            </a:r>
            <a:r>
              <a:rPr lang="cs-CZ" sz="1200" b="1" smtClean="0">
                <a:solidFill>
                  <a:srgbClr val="C00000"/>
                </a:solidFill>
                <a:cs typeface="Arial" charset="0"/>
              </a:rPr>
              <a:t>RTG</a:t>
            </a:r>
            <a:r>
              <a:rPr lang="cs-CZ" sz="1200" smtClean="0">
                <a:cs typeface="Arial" charset="0"/>
              </a:rPr>
              <a:t> srdce a plic: nález v normě. KO: leukocyty: 9,7..5,0..5,7, jinak KO v normě. FW 3..10/1 hod. </a:t>
            </a:r>
            <a:r>
              <a:rPr lang="cs-CZ" sz="1200" b="1" smtClean="0">
                <a:solidFill>
                  <a:srgbClr val="C00000"/>
                </a:solidFill>
                <a:cs typeface="Arial" charset="0"/>
              </a:rPr>
              <a:t>EKG</a:t>
            </a:r>
            <a:r>
              <a:rPr lang="cs-CZ" sz="1200" smtClean="0">
                <a:cs typeface="Arial" charset="0"/>
              </a:rPr>
              <a:t>: negat. TIII, V1-4.</a:t>
            </a:r>
            <a:br>
              <a:rPr lang="cs-CZ" sz="1200" smtClean="0">
                <a:cs typeface="Arial" charset="0"/>
              </a:rPr>
            </a:br>
            <a:r>
              <a:rPr lang="cs-CZ" sz="1200" smtClean="0">
                <a:cs typeface="Arial" charset="0"/>
              </a:rPr>
              <a:t>D-dimery: hladiny zvýšené. Antitrombin III 82,5%. Hraniční hodnoty proteinu C a proteinu S, rezistence na aktiv. protein C., antifosfolipidové protilátky neprokázány. Saturace Hb02: 0,912..0,942..0,867..0,869, pH 7,386..7,436..7,301..7,369. </a:t>
            </a:r>
            <a:br>
              <a:rPr lang="cs-CZ" sz="1200" smtClean="0">
                <a:cs typeface="Arial" charset="0"/>
              </a:rPr>
            </a:br>
            <a:r>
              <a:rPr lang="cs-CZ" sz="1200" smtClean="0">
                <a:cs typeface="Arial" charset="0"/>
              </a:rPr>
              <a:t>Biochem. vyš.: triacylglyceroly 2,5 mmol/l (zvýšená hladina), troponin I do 0,22 ug/ml (v normě).</a:t>
            </a:r>
            <a:br>
              <a:rPr lang="cs-CZ" sz="1200" smtClean="0">
                <a:cs typeface="Arial" charset="0"/>
              </a:rPr>
            </a:br>
            <a:r>
              <a:rPr lang="cs-CZ" sz="1200" smtClean="0">
                <a:cs typeface="Arial" charset="0"/>
              </a:rPr>
              <a:t>Sonografie venozního systému dolních končetin: bez známek flebotrombozy hlubokého žilního systému DKK.</a:t>
            </a:r>
            <a:br>
              <a:rPr lang="cs-CZ" sz="1200" smtClean="0">
                <a:cs typeface="Arial" charset="0"/>
              </a:rPr>
            </a:br>
            <a:r>
              <a:rPr lang="cs-CZ" sz="1200" smtClean="0">
                <a:cs typeface="Arial" charset="0"/>
              </a:rPr>
              <a:t>Echokardiografie: LK nezvětšená, EF asi 60%, lehká trikuspifální insuficience, nadhraniční velikost PK, známky lehké plicní hypertenze, bez průkazu trombů.</a:t>
            </a:r>
            <a:r>
              <a:rPr lang="cs-CZ" smtClean="0">
                <a:cs typeface="Arial" charset="0"/>
              </a:rPr>
              <a:t/>
            </a:r>
            <a:br>
              <a:rPr lang="cs-CZ" smtClean="0">
                <a:cs typeface="Arial" charset="0"/>
              </a:rPr>
            </a:br>
            <a:r>
              <a:rPr lang="cs-CZ" smtClean="0">
                <a:cs typeface="Arial" charset="0"/>
              </a:rPr>
              <a:t/>
            </a:r>
            <a:br>
              <a:rPr lang="cs-CZ" smtClean="0">
                <a:cs typeface="Arial" charset="0"/>
              </a:rPr>
            </a:br>
            <a:endParaRPr lang="cs-CZ" smtClean="0">
              <a:cs typeface="Arial" charset="0"/>
            </a:endParaRPr>
          </a:p>
        </p:txBody>
      </p:sp>
      <p:sp>
        <p:nvSpPr>
          <p:cNvPr id="4" name="Nadpis 1"/>
          <p:cNvSpPr>
            <a:spLocks noGrp="1"/>
          </p:cNvSpPr>
          <p:nvPr>
            <p:ph type="title"/>
          </p:nvPr>
        </p:nvSpPr>
        <p:spPr/>
        <p:txBody>
          <a:bodyPr/>
          <a:lstStyle/>
          <a:p>
            <a:pPr>
              <a:defRPr/>
            </a:pPr>
            <a:r>
              <a:rPr lang="cs-CZ" dirty="0" smtClean="0"/>
              <a:t>CHARAKTER DAT</a:t>
            </a:r>
            <a:endParaRPr lang="cs-CZ" dirty="0"/>
          </a:p>
        </p:txBody>
      </p:sp>
      <p:pic>
        <p:nvPicPr>
          <p:cNvPr id="44036" name="Picture 3"/>
          <p:cNvPicPr>
            <a:picLocks noChangeAspect="1" noChangeArrowheads="1"/>
          </p:cNvPicPr>
          <p:nvPr/>
        </p:nvPicPr>
        <p:blipFill>
          <a:blip r:embed="rId3" cstate="print"/>
          <a:srcRect/>
          <a:stretch>
            <a:fillRect/>
          </a:stretch>
        </p:blipFill>
        <p:spPr bwMode="auto">
          <a:xfrm>
            <a:off x="6286500" y="1000125"/>
            <a:ext cx="2344738" cy="176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obsah 2"/>
          <p:cNvSpPr>
            <a:spLocks noGrp="1"/>
          </p:cNvSpPr>
          <p:nvPr>
            <p:ph idx="1"/>
          </p:nvPr>
        </p:nvSpPr>
        <p:spPr>
          <a:xfrm>
            <a:off x="428625" y="1285875"/>
            <a:ext cx="8535988" cy="5214938"/>
          </a:xfrm>
        </p:spPr>
        <p:txBody>
          <a:bodyPr/>
          <a:lstStyle/>
          <a:p>
            <a:pPr>
              <a:buFont typeface="Wingdings" pitchFamily="2" charset="2"/>
              <a:buNone/>
            </a:pPr>
            <a:r>
              <a:rPr lang="cs-CZ" smtClean="0">
                <a:cs typeface="Arial" charset="0"/>
              </a:rPr>
              <a:t>Po zakódování lze vyjádřit stav pacientky v určitém čase vektorem (strukturovaným záznamem) hodnot různých veličin a různého charakteru (číselná hodnota, výčtová hodnota, kód, logická hodnota, …)</a:t>
            </a:r>
          </a:p>
        </p:txBody>
      </p:sp>
      <p:sp>
        <p:nvSpPr>
          <p:cNvPr id="4" name="Nadpis 1"/>
          <p:cNvSpPr>
            <a:spLocks noGrp="1"/>
          </p:cNvSpPr>
          <p:nvPr>
            <p:ph type="title"/>
          </p:nvPr>
        </p:nvSpPr>
        <p:spPr/>
        <p:txBody>
          <a:bodyPr/>
          <a:lstStyle/>
          <a:p>
            <a:pPr>
              <a:defRPr/>
            </a:pPr>
            <a:r>
              <a:rPr lang="cs-CZ" dirty="0" smtClean="0"/>
              <a:t>CHARAKTER DAT</a:t>
            </a:r>
            <a:endParaRPr lang="cs-CZ" dirty="0"/>
          </a:p>
        </p:txBody>
      </p:sp>
      <p:pic>
        <p:nvPicPr>
          <p:cNvPr id="47108" name="Picture 2" descr="Xtina s copanky"/>
          <p:cNvPicPr>
            <a:picLocks noChangeAspect="1" noChangeArrowheads="1"/>
          </p:cNvPicPr>
          <p:nvPr/>
        </p:nvPicPr>
        <p:blipFill>
          <a:blip r:embed="rId2" cstate="print"/>
          <a:srcRect/>
          <a:stretch>
            <a:fillRect/>
          </a:stretch>
        </p:blipFill>
        <p:spPr bwMode="auto">
          <a:xfrm>
            <a:off x="3857625" y="3786188"/>
            <a:ext cx="1643063"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obsah 2"/>
          <p:cNvSpPr>
            <a:spLocks noGrp="1"/>
          </p:cNvSpPr>
          <p:nvPr>
            <p:ph idx="1"/>
          </p:nvPr>
        </p:nvSpPr>
        <p:spPr>
          <a:xfrm>
            <a:off x="428625" y="1285875"/>
            <a:ext cx="8535988" cy="5214938"/>
          </a:xfrm>
        </p:spPr>
        <p:txBody>
          <a:bodyPr/>
          <a:lstStyle/>
          <a:p>
            <a:pPr>
              <a:buFont typeface="Wingdings" pitchFamily="2" charset="2"/>
              <a:buNone/>
            </a:pPr>
            <a:r>
              <a:rPr lang="cs-CZ" smtClean="0">
                <a:cs typeface="Arial" charset="0"/>
              </a:rPr>
              <a:t>Po zakódování lze vyjádřit stav pacientky v určitém čase vektorem (strukturovaným záznamem) hodnot různých veličin a různého charakteru (číselná hodnota, výčtová hodnota, kód, logická hodnota, …)</a:t>
            </a:r>
          </a:p>
        </p:txBody>
      </p:sp>
      <p:pic>
        <p:nvPicPr>
          <p:cNvPr id="48131" name="Obrázek 5" descr="christinacb.jpg"/>
          <p:cNvPicPr>
            <a:picLocks noChangeAspect="1"/>
          </p:cNvPicPr>
          <p:nvPr/>
        </p:nvPicPr>
        <p:blipFill>
          <a:blip r:embed="rId2" cstate="print"/>
          <a:srcRect/>
          <a:stretch>
            <a:fillRect/>
          </a:stretch>
        </p:blipFill>
        <p:spPr bwMode="auto">
          <a:xfrm>
            <a:off x="3857625" y="3786188"/>
            <a:ext cx="1643063" cy="2286000"/>
          </a:xfrm>
          <a:prstGeom prst="rect">
            <a:avLst/>
          </a:prstGeom>
          <a:noFill/>
          <a:ln w="9525">
            <a:noFill/>
            <a:miter lim="800000"/>
            <a:headEnd/>
            <a:tailEnd/>
          </a:ln>
        </p:spPr>
      </p:pic>
      <p:sp>
        <p:nvSpPr>
          <p:cNvPr id="4" name="Nadpis 1"/>
          <p:cNvSpPr>
            <a:spLocks noGrp="1"/>
          </p:cNvSpPr>
          <p:nvPr>
            <p:ph type="title"/>
          </p:nvPr>
        </p:nvSpPr>
        <p:spPr/>
        <p:txBody>
          <a:bodyPr/>
          <a:lstStyle/>
          <a:p>
            <a:pPr>
              <a:defRPr/>
            </a:pPr>
            <a:r>
              <a:rPr lang="cs-CZ" dirty="0" smtClean="0"/>
              <a:t>CHARAKTER DAT</a:t>
            </a:r>
            <a:endParaRPr lang="cs-CZ"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obsah 2"/>
          <p:cNvSpPr>
            <a:spLocks noGrp="1"/>
          </p:cNvSpPr>
          <p:nvPr>
            <p:ph idx="1"/>
          </p:nvPr>
        </p:nvSpPr>
        <p:spPr>
          <a:xfrm>
            <a:off x="428625" y="1285875"/>
            <a:ext cx="8535988" cy="5214938"/>
          </a:xfrm>
        </p:spPr>
        <p:txBody>
          <a:bodyPr/>
          <a:lstStyle/>
          <a:p>
            <a:pPr>
              <a:buFont typeface="Wingdings" pitchFamily="2" charset="2"/>
              <a:buNone/>
            </a:pPr>
            <a:r>
              <a:rPr lang="cs-CZ" smtClean="0">
                <a:cs typeface="Arial" charset="0"/>
              </a:rPr>
              <a:t>Po zakódování lze vyjádřit stav pacientky v určitém čase vektorem (strukturovaným záznamem) hodnot různých veličin a různého charakteru (číselná hodnota, výčtová hodnota, kód, logická hodnota, …)</a:t>
            </a:r>
          </a:p>
        </p:txBody>
      </p:sp>
      <p:sp>
        <p:nvSpPr>
          <p:cNvPr id="4" name="Nadpis 1"/>
          <p:cNvSpPr>
            <a:spLocks noGrp="1"/>
          </p:cNvSpPr>
          <p:nvPr>
            <p:ph type="title"/>
          </p:nvPr>
        </p:nvSpPr>
        <p:spPr/>
        <p:txBody>
          <a:bodyPr/>
          <a:lstStyle/>
          <a:p>
            <a:pPr>
              <a:defRPr/>
            </a:pPr>
            <a:r>
              <a:rPr lang="cs-CZ" dirty="0" smtClean="0"/>
              <a:t>CHARAKTER DAT</a:t>
            </a:r>
            <a:endParaRPr lang="cs-CZ" dirty="0"/>
          </a:p>
        </p:txBody>
      </p:sp>
      <p:pic>
        <p:nvPicPr>
          <p:cNvPr id="49156" name="Picture 2"/>
          <p:cNvPicPr>
            <a:picLocks noChangeAspect="1" noChangeArrowheads="1"/>
          </p:cNvPicPr>
          <p:nvPr/>
        </p:nvPicPr>
        <p:blipFill>
          <a:blip r:embed="rId2" cstate="print"/>
          <a:srcRect/>
          <a:stretch>
            <a:fillRect/>
          </a:stretch>
        </p:blipFill>
        <p:spPr bwMode="auto">
          <a:xfrm>
            <a:off x="3857625" y="3786188"/>
            <a:ext cx="1643063"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obsah 2"/>
          <p:cNvSpPr>
            <a:spLocks noGrp="1"/>
          </p:cNvSpPr>
          <p:nvPr>
            <p:ph idx="1"/>
          </p:nvPr>
        </p:nvSpPr>
        <p:spPr>
          <a:xfrm>
            <a:off x="428625" y="1285875"/>
            <a:ext cx="8535988" cy="5214938"/>
          </a:xfrm>
        </p:spPr>
        <p:txBody>
          <a:bodyPr/>
          <a:lstStyle/>
          <a:p>
            <a:pPr>
              <a:buFont typeface="Wingdings" pitchFamily="2" charset="2"/>
              <a:buNone/>
            </a:pPr>
            <a:r>
              <a:rPr lang="cs-CZ" smtClean="0">
                <a:cs typeface="Arial" charset="0"/>
              </a:rPr>
              <a:t>Po zakódování lze vyjádřit stav pacientky v určitém čase vektorem (strukturovaným záznamem) hodnot různých veličin a různého charakteru (číselná hodnota, výčtová hodnota, kód, logická hodnota, …)</a:t>
            </a:r>
          </a:p>
        </p:txBody>
      </p:sp>
      <p:sp>
        <p:nvSpPr>
          <p:cNvPr id="4" name="Nadpis 1"/>
          <p:cNvSpPr>
            <a:spLocks noGrp="1"/>
          </p:cNvSpPr>
          <p:nvPr>
            <p:ph type="title"/>
          </p:nvPr>
        </p:nvSpPr>
        <p:spPr/>
        <p:txBody>
          <a:bodyPr/>
          <a:lstStyle/>
          <a:p>
            <a:pPr>
              <a:defRPr/>
            </a:pPr>
            <a:r>
              <a:rPr lang="cs-CZ" dirty="0" smtClean="0"/>
              <a:t>CHARAKTER DAT</a:t>
            </a:r>
            <a:endParaRPr lang="cs-CZ" dirty="0"/>
          </a:p>
        </p:txBody>
      </p:sp>
      <p:pic>
        <p:nvPicPr>
          <p:cNvPr id="50180" name="Picture 2"/>
          <p:cNvPicPr>
            <a:picLocks noChangeAspect="1" noChangeArrowheads="1"/>
          </p:cNvPicPr>
          <p:nvPr/>
        </p:nvPicPr>
        <p:blipFill>
          <a:blip r:embed="rId2" cstate="print"/>
          <a:srcRect/>
          <a:stretch>
            <a:fillRect/>
          </a:stretch>
        </p:blipFill>
        <p:spPr bwMode="auto">
          <a:xfrm>
            <a:off x="3854450" y="3786188"/>
            <a:ext cx="1646238"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CHARAKTER DAT</a:t>
            </a:r>
            <a:endParaRPr lang="cs-CZ" dirty="0"/>
          </a:p>
        </p:txBody>
      </p:sp>
      <p:sp>
        <p:nvSpPr>
          <p:cNvPr id="51203" name="Zástupný symbol pro obsah 2"/>
          <p:cNvSpPr>
            <a:spLocks noGrp="1"/>
          </p:cNvSpPr>
          <p:nvPr>
            <p:ph idx="1"/>
          </p:nvPr>
        </p:nvSpPr>
        <p:spPr>
          <a:xfrm>
            <a:off x="500063" y="1214438"/>
            <a:ext cx="8535987" cy="1071562"/>
          </a:xfrm>
        </p:spPr>
        <p:txBody>
          <a:bodyPr/>
          <a:lstStyle/>
          <a:p>
            <a:r>
              <a:rPr lang="cs-CZ" smtClean="0">
                <a:cs typeface="Arial" charset="0"/>
              </a:rPr>
              <a:t>a co s daty jako je elektrokardiogram, resp. RTG snímek?</a:t>
            </a:r>
          </a:p>
        </p:txBody>
      </p:sp>
      <p:pic>
        <p:nvPicPr>
          <p:cNvPr id="51204" name="Picture 2" descr="http://img.mp.pl/articles/kardiologia/E06-01.jpg"/>
          <p:cNvPicPr>
            <a:picLocks noChangeAspect="1" noChangeArrowheads="1"/>
          </p:cNvPicPr>
          <p:nvPr/>
        </p:nvPicPr>
        <p:blipFill>
          <a:blip r:embed="rId3" cstate="print"/>
          <a:srcRect/>
          <a:stretch>
            <a:fillRect/>
          </a:stretch>
        </p:blipFill>
        <p:spPr bwMode="auto">
          <a:xfrm>
            <a:off x="2500313" y="2357438"/>
            <a:ext cx="1500187" cy="1624012"/>
          </a:xfrm>
          <a:prstGeom prst="rect">
            <a:avLst/>
          </a:prstGeom>
          <a:noFill/>
          <a:ln w="9525">
            <a:noFill/>
            <a:miter lim="800000"/>
            <a:headEnd/>
            <a:tailEnd/>
          </a:ln>
        </p:spPr>
      </p:pic>
      <p:pic>
        <p:nvPicPr>
          <p:cNvPr id="6" name="brustkorb.mpeg">
            <a:hlinkClick r:id="" action="ppaction://media"/>
          </p:cNvPr>
          <p:cNvPicPr>
            <a:picLocks noRot="1" noChangeAspect="1" noChangeArrowheads="1"/>
          </p:cNvPicPr>
          <p:nvPr>
            <a:videoFile r:link="rId1"/>
          </p:nvPr>
        </p:nvPicPr>
        <p:blipFill>
          <a:blip r:embed="rId4" cstate="print"/>
          <a:srcRect/>
          <a:stretch>
            <a:fillRect/>
          </a:stretch>
        </p:blipFill>
        <p:spPr bwMode="auto">
          <a:xfrm>
            <a:off x="4714875" y="2357438"/>
            <a:ext cx="2214563" cy="1660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CHARAKTER DAT</a:t>
            </a:r>
            <a:endParaRPr lang="cs-CZ" dirty="0"/>
          </a:p>
        </p:txBody>
      </p:sp>
      <p:sp>
        <p:nvSpPr>
          <p:cNvPr id="52227" name="Zástupný symbol pro obsah 2"/>
          <p:cNvSpPr>
            <a:spLocks noGrp="1"/>
          </p:cNvSpPr>
          <p:nvPr>
            <p:ph idx="1"/>
          </p:nvPr>
        </p:nvSpPr>
        <p:spPr>
          <a:xfrm>
            <a:off x="500063" y="1214438"/>
            <a:ext cx="8535987" cy="1071562"/>
          </a:xfrm>
        </p:spPr>
        <p:txBody>
          <a:bodyPr/>
          <a:lstStyle/>
          <a:p>
            <a:r>
              <a:rPr lang="cs-CZ" smtClean="0">
                <a:cs typeface="Arial" charset="0"/>
              </a:rPr>
              <a:t>a co s daty jako je elektrokardiogram, resp. RTG snímek?</a:t>
            </a:r>
          </a:p>
        </p:txBody>
      </p:sp>
      <p:sp>
        <p:nvSpPr>
          <p:cNvPr id="4" name="Zástupný symbol pro obsah 2"/>
          <p:cNvSpPr txBox="1">
            <a:spLocks/>
          </p:cNvSpPr>
          <p:nvPr/>
        </p:nvSpPr>
        <p:spPr bwMode="auto">
          <a:xfrm>
            <a:off x="428625" y="4143375"/>
            <a:ext cx="8535988" cy="2214563"/>
          </a:xfrm>
          <a:prstGeom prst="rect">
            <a:avLst/>
          </a:prstGeom>
          <a:noFill/>
          <a:ln w="9525">
            <a:noFill/>
            <a:miter lim="800000"/>
            <a:headEnd/>
            <a:tailEnd/>
          </a:ln>
        </p:spPr>
        <p:txBody>
          <a:bodyPr/>
          <a:lstStyle/>
          <a:p>
            <a:pPr marL="342900" indent="-342900" algn="ctr" eaLnBrk="0" hangingPunct="0">
              <a:spcBef>
                <a:spcPct val="30000"/>
              </a:spcBef>
              <a:buClr>
                <a:schemeClr val="accent1"/>
              </a:buClr>
              <a:buSzPct val="80000"/>
              <a:defRPr/>
            </a:pPr>
            <a:r>
              <a:rPr lang="cs-CZ" sz="2800" b="1" kern="0" dirty="0">
                <a:solidFill>
                  <a:srgbClr val="C00000"/>
                </a:solidFill>
                <a:latin typeface="+mn-lt"/>
                <a:cs typeface="Arial" pitchFamily="34" charset="0"/>
              </a:rPr>
              <a:t>V ČEM SE LIŠÍ?</a:t>
            </a:r>
          </a:p>
        </p:txBody>
      </p:sp>
      <p:pic>
        <p:nvPicPr>
          <p:cNvPr id="52229" name="Picture 2" descr="http://img.mp.pl/articles/kardiologia/E06-01.jpg"/>
          <p:cNvPicPr>
            <a:picLocks noChangeAspect="1" noChangeArrowheads="1"/>
          </p:cNvPicPr>
          <p:nvPr/>
        </p:nvPicPr>
        <p:blipFill>
          <a:blip r:embed="rId3" cstate="print"/>
          <a:srcRect/>
          <a:stretch>
            <a:fillRect/>
          </a:stretch>
        </p:blipFill>
        <p:spPr bwMode="auto">
          <a:xfrm>
            <a:off x="2500313" y="2357438"/>
            <a:ext cx="1500187" cy="1624012"/>
          </a:xfrm>
          <a:prstGeom prst="rect">
            <a:avLst/>
          </a:prstGeom>
          <a:noFill/>
          <a:ln w="9525">
            <a:noFill/>
            <a:miter lim="800000"/>
            <a:headEnd/>
            <a:tailEnd/>
          </a:ln>
        </p:spPr>
      </p:pic>
      <p:pic>
        <p:nvPicPr>
          <p:cNvPr id="6" name="brustkorb.mpeg">
            <a:hlinkClick r:id="" action="ppaction://media"/>
          </p:cNvPr>
          <p:cNvPicPr>
            <a:picLocks noRot="1" noChangeAspect="1" noChangeArrowheads="1"/>
          </p:cNvPicPr>
          <p:nvPr>
            <a:videoFile r:link="rId1"/>
          </p:nvPr>
        </p:nvPicPr>
        <p:blipFill>
          <a:blip r:embed="rId4" cstate="print"/>
          <a:srcRect/>
          <a:stretch>
            <a:fillRect/>
          </a:stretch>
        </p:blipFill>
        <p:spPr bwMode="auto">
          <a:xfrm>
            <a:off x="4714875" y="2357438"/>
            <a:ext cx="2214563" cy="1660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CHARAKTER DAT</a:t>
            </a:r>
            <a:endParaRPr lang="cs-CZ" dirty="0"/>
          </a:p>
        </p:txBody>
      </p:sp>
      <p:sp>
        <p:nvSpPr>
          <p:cNvPr id="53251" name="Zástupný symbol pro obsah 2"/>
          <p:cNvSpPr>
            <a:spLocks noGrp="1"/>
          </p:cNvSpPr>
          <p:nvPr>
            <p:ph idx="1"/>
          </p:nvPr>
        </p:nvSpPr>
        <p:spPr>
          <a:xfrm>
            <a:off x="500063" y="1214438"/>
            <a:ext cx="8535987" cy="1071562"/>
          </a:xfrm>
        </p:spPr>
        <p:txBody>
          <a:bodyPr/>
          <a:lstStyle/>
          <a:p>
            <a:r>
              <a:rPr lang="cs-CZ" smtClean="0">
                <a:cs typeface="Arial" charset="0"/>
              </a:rPr>
              <a:t>a co s daty jako je elektrokardiogram, resp. RTG snímek?</a:t>
            </a:r>
          </a:p>
        </p:txBody>
      </p:sp>
      <p:sp>
        <p:nvSpPr>
          <p:cNvPr id="4" name="Zástupný symbol pro obsah 2"/>
          <p:cNvSpPr txBox="1">
            <a:spLocks/>
          </p:cNvSpPr>
          <p:nvPr/>
        </p:nvSpPr>
        <p:spPr bwMode="auto">
          <a:xfrm>
            <a:off x="428625" y="4143375"/>
            <a:ext cx="8535988" cy="2214563"/>
          </a:xfrm>
          <a:prstGeom prst="rect">
            <a:avLst/>
          </a:prstGeom>
          <a:noFill/>
          <a:ln w="9525">
            <a:noFill/>
            <a:miter lim="800000"/>
            <a:headEnd/>
            <a:tailEnd/>
          </a:ln>
        </p:spPr>
        <p:txBody>
          <a:bodyPr/>
          <a:lstStyle/>
          <a:p>
            <a:pPr marL="342900" indent="-342900" algn="ctr" eaLnBrk="0" hangingPunct="0">
              <a:spcBef>
                <a:spcPct val="30000"/>
              </a:spcBef>
              <a:buClr>
                <a:schemeClr val="accent1"/>
              </a:buClr>
              <a:buSzPct val="80000"/>
              <a:defRPr/>
            </a:pPr>
            <a:r>
              <a:rPr lang="cs-CZ" sz="2800" b="1" kern="0" dirty="0">
                <a:solidFill>
                  <a:srgbClr val="C00000"/>
                </a:solidFill>
                <a:latin typeface="+mn-lt"/>
                <a:cs typeface="Arial" pitchFamily="34" charset="0"/>
              </a:rPr>
              <a:t>V ČEM SE LIŠÍ?</a:t>
            </a:r>
          </a:p>
          <a:p>
            <a:pPr marL="342900" indent="-342900" eaLnBrk="0" hangingPunct="0">
              <a:spcBef>
                <a:spcPct val="30000"/>
              </a:spcBef>
              <a:buClr>
                <a:schemeClr val="accent1"/>
              </a:buClr>
              <a:buSzPct val="80000"/>
              <a:defRPr/>
            </a:pPr>
            <a:r>
              <a:rPr lang="cs-CZ" sz="2800" kern="0" dirty="0">
                <a:solidFill>
                  <a:srgbClr val="000000"/>
                </a:solidFill>
                <a:latin typeface="+mn-lt"/>
                <a:cs typeface="Arial" pitchFamily="34" charset="0"/>
              </a:rPr>
              <a:t>vyjadřují změny stavu sledovaného objektu (jeho dynamiku) - v čase, prostoru</a:t>
            </a:r>
            <a:r>
              <a:rPr lang="cs-CZ" sz="2800" b="1" kern="0" dirty="0">
                <a:solidFill>
                  <a:srgbClr val="C00000"/>
                </a:solidFill>
                <a:latin typeface="+mn-lt"/>
                <a:cs typeface="Arial" pitchFamily="34" charset="0"/>
              </a:rPr>
              <a:t> </a:t>
            </a:r>
          </a:p>
        </p:txBody>
      </p:sp>
      <p:pic>
        <p:nvPicPr>
          <p:cNvPr id="53253" name="Picture 2" descr="http://img.mp.pl/articles/kardiologia/E06-01.jpg"/>
          <p:cNvPicPr>
            <a:picLocks noChangeAspect="1" noChangeArrowheads="1"/>
          </p:cNvPicPr>
          <p:nvPr/>
        </p:nvPicPr>
        <p:blipFill>
          <a:blip r:embed="rId3" cstate="print"/>
          <a:srcRect/>
          <a:stretch>
            <a:fillRect/>
          </a:stretch>
        </p:blipFill>
        <p:spPr bwMode="auto">
          <a:xfrm>
            <a:off x="2500313" y="2357438"/>
            <a:ext cx="1500187" cy="1624012"/>
          </a:xfrm>
          <a:prstGeom prst="rect">
            <a:avLst/>
          </a:prstGeom>
          <a:noFill/>
          <a:ln w="9525">
            <a:noFill/>
            <a:miter lim="800000"/>
            <a:headEnd/>
            <a:tailEnd/>
          </a:ln>
        </p:spPr>
      </p:pic>
      <p:pic>
        <p:nvPicPr>
          <p:cNvPr id="6" name="brustkorb.mpeg">
            <a:hlinkClick r:id="" action="ppaction://media"/>
          </p:cNvPr>
          <p:cNvPicPr>
            <a:picLocks noRot="1" noChangeAspect="1" noChangeArrowheads="1"/>
          </p:cNvPicPr>
          <p:nvPr>
            <a:videoFile r:link="rId1"/>
          </p:nvPr>
        </p:nvPicPr>
        <p:blipFill>
          <a:blip r:embed="rId4" cstate="print"/>
          <a:srcRect/>
          <a:stretch>
            <a:fillRect/>
          </a:stretch>
        </p:blipFill>
        <p:spPr bwMode="auto">
          <a:xfrm>
            <a:off x="4714875" y="2357438"/>
            <a:ext cx="2214563" cy="1660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Signál - definice</a:t>
            </a:r>
            <a:endParaRPr lang="cs-CZ"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Co je to Signál ?</a:t>
            </a:r>
            <a:endParaRPr lang="cs-CZ" dirty="0"/>
          </a:p>
        </p:txBody>
      </p:sp>
      <p:pic>
        <p:nvPicPr>
          <p:cNvPr id="9219" name="Picture 2" descr="Philips  Profesionální televizor LCD Pro+, úhl. 48cm 19HFL3340D/10"/>
          <p:cNvPicPr>
            <a:picLocks noChangeAspect="1" noChangeArrowheads="1"/>
          </p:cNvPicPr>
          <p:nvPr/>
        </p:nvPicPr>
        <p:blipFill>
          <a:blip r:embed="rId2" cstate="print"/>
          <a:srcRect/>
          <a:stretch>
            <a:fillRect/>
          </a:stretch>
        </p:blipFill>
        <p:spPr bwMode="auto">
          <a:xfrm>
            <a:off x="428625" y="1428750"/>
            <a:ext cx="2428875" cy="2428875"/>
          </a:xfrm>
          <a:prstGeom prst="rect">
            <a:avLst/>
          </a:prstGeom>
          <a:noFill/>
          <a:ln w="9525">
            <a:noFill/>
            <a:miter lim="800000"/>
            <a:headEnd/>
            <a:tailEnd/>
          </a:ln>
        </p:spPr>
      </p:pic>
      <p:pic>
        <p:nvPicPr>
          <p:cNvPr id="9220" name="Picture 4" descr="http://www.veltron.eu/_data/photo/820001336cfd1160f975f2edb598e76c_atwater%20kent%20model%2082.GIF"/>
          <p:cNvPicPr>
            <a:picLocks noChangeAspect="1" noChangeArrowheads="1"/>
          </p:cNvPicPr>
          <p:nvPr/>
        </p:nvPicPr>
        <p:blipFill>
          <a:blip r:embed="rId3" cstate="print"/>
          <a:srcRect/>
          <a:stretch>
            <a:fillRect/>
          </a:stretch>
        </p:blipFill>
        <p:spPr bwMode="auto">
          <a:xfrm>
            <a:off x="3143250" y="1643063"/>
            <a:ext cx="1643063" cy="2005012"/>
          </a:xfrm>
          <a:prstGeom prst="rect">
            <a:avLst/>
          </a:prstGeom>
          <a:noFill/>
          <a:ln w="9525">
            <a:noFill/>
            <a:miter lim="800000"/>
            <a:headEnd/>
            <a:tailEnd/>
          </a:ln>
        </p:spPr>
      </p:pic>
      <p:pic>
        <p:nvPicPr>
          <p:cNvPr id="9221" name="Picture 6" descr="http://www.galaxie.name/pic/753i1.jpg"/>
          <p:cNvPicPr>
            <a:picLocks noChangeAspect="1" noChangeArrowheads="1"/>
          </p:cNvPicPr>
          <p:nvPr/>
        </p:nvPicPr>
        <p:blipFill>
          <a:blip r:embed="rId4" cstate="print"/>
          <a:srcRect/>
          <a:stretch>
            <a:fillRect/>
          </a:stretch>
        </p:blipFill>
        <p:spPr bwMode="auto">
          <a:xfrm>
            <a:off x="7429500" y="1643063"/>
            <a:ext cx="1714500" cy="2027237"/>
          </a:xfrm>
          <a:prstGeom prst="rect">
            <a:avLst/>
          </a:prstGeom>
          <a:noFill/>
          <a:ln w="9525">
            <a:noFill/>
            <a:miter lim="800000"/>
            <a:headEnd/>
            <a:tailEnd/>
          </a:ln>
        </p:spPr>
      </p:pic>
      <p:pic>
        <p:nvPicPr>
          <p:cNvPr id="9222" name="Picture 2" descr="http://www.faqs.org/photo-dict/photofiles/list/686/1096radar.jpg"/>
          <p:cNvPicPr>
            <a:picLocks noChangeAspect="1" noChangeArrowheads="1"/>
          </p:cNvPicPr>
          <p:nvPr/>
        </p:nvPicPr>
        <p:blipFill>
          <a:blip r:embed="rId5" cstate="print"/>
          <a:srcRect/>
          <a:stretch>
            <a:fillRect/>
          </a:stretch>
        </p:blipFill>
        <p:spPr bwMode="auto">
          <a:xfrm>
            <a:off x="5429250" y="1571625"/>
            <a:ext cx="1714500" cy="2286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539552" y="116632"/>
            <a:ext cx="8494712" cy="785812"/>
          </a:xfrm>
        </p:spPr>
        <p:txBody>
          <a:bodyPr/>
          <a:lstStyle/>
          <a:p>
            <a:pPr eaLnBrk="1" hangingPunct="1">
              <a:defRPr/>
            </a:pPr>
            <a:r>
              <a:rPr lang="cs-CZ" sz="2800" dirty="0" smtClean="0"/>
              <a:t>LITERATURA</a:t>
            </a:r>
          </a:p>
        </p:txBody>
      </p:sp>
      <p:sp>
        <p:nvSpPr>
          <p:cNvPr id="8195" name="Rectangle 3"/>
          <p:cNvSpPr>
            <a:spLocks noGrp="1" noChangeArrowheads="1"/>
          </p:cNvSpPr>
          <p:nvPr>
            <p:ph type="body" idx="1"/>
          </p:nvPr>
        </p:nvSpPr>
        <p:spPr>
          <a:xfrm>
            <a:off x="385763" y="1357313"/>
            <a:ext cx="8650287" cy="5024437"/>
          </a:xfrm>
        </p:spPr>
        <p:txBody>
          <a:bodyPr/>
          <a:lstStyle/>
          <a:p>
            <a:r>
              <a:rPr lang="cs-CZ" sz="2000" dirty="0" err="1" smtClean="0">
                <a:cs typeface="Arial" charset="0"/>
              </a:rPr>
              <a:t>Chen</a:t>
            </a:r>
            <a:r>
              <a:rPr lang="cs-CZ" sz="2000" dirty="0" smtClean="0">
                <a:cs typeface="Arial" charset="0"/>
              </a:rPr>
              <a:t> C.T. </a:t>
            </a:r>
            <a:r>
              <a:rPr lang="cs-CZ" sz="2000" dirty="0" err="1" smtClean="0">
                <a:cs typeface="Arial" charset="0"/>
              </a:rPr>
              <a:t>Linear</a:t>
            </a:r>
            <a:r>
              <a:rPr lang="cs-CZ" sz="2000" dirty="0" smtClean="0">
                <a:cs typeface="Arial" charset="0"/>
              </a:rPr>
              <a:t> </a:t>
            </a:r>
            <a:r>
              <a:rPr lang="cs-CZ" sz="2000" dirty="0" err="1" smtClean="0">
                <a:cs typeface="Arial" charset="0"/>
              </a:rPr>
              <a:t>System</a:t>
            </a:r>
            <a:r>
              <a:rPr lang="cs-CZ" sz="2000" dirty="0" smtClean="0">
                <a:cs typeface="Arial" charset="0"/>
              </a:rPr>
              <a:t> </a:t>
            </a:r>
            <a:r>
              <a:rPr lang="cs-CZ" sz="2000" dirty="0" err="1" smtClean="0">
                <a:cs typeface="Arial" charset="0"/>
              </a:rPr>
              <a:t>Theory</a:t>
            </a:r>
            <a:r>
              <a:rPr lang="cs-CZ" sz="2000" dirty="0" smtClean="0">
                <a:cs typeface="Arial" charset="0"/>
              </a:rPr>
              <a:t> </a:t>
            </a:r>
            <a:r>
              <a:rPr lang="cs-CZ" sz="2000" dirty="0" err="1" smtClean="0">
                <a:cs typeface="Arial" charset="0"/>
              </a:rPr>
              <a:t>and</a:t>
            </a:r>
            <a:r>
              <a:rPr lang="cs-CZ" sz="2000" dirty="0" smtClean="0">
                <a:cs typeface="Arial" charset="0"/>
              </a:rPr>
              <a:t> Design (Oxford </a:t>
            </a:r>
            <a:r>
              <a:rPr lang="cs-CZ" sz="2000" dirty="0" err="1" smtClean="0">
                <a:cs typeface="Arial" charset="0"/>
              </a:rPr>
              <a:t>Series</a:t>
            </a:r>
            <a:r>
              <a:rPr lang="cs-CZ" sz="2000" dirty="0" smtClean="0">
                <a:cs typeface="Arial" charset="0"/>
              </a:rPr>
              <a:t> in </a:t>
            </a:r>
            <a:r>
              <a:rPr lang="cs-CZ" sz="2000" dirty="0" err="1" smtClean="0">
                <a:cs typeface="Arial" charset="0"/>
              </a:rPr>
              <a:t>Electrical</a:t>
            </a:r>
            <a:r>
              <a:rPr lang="cs-CZ" sz="2000" dirty="0" smtClean="0">
                <a:cs typeface="Arial" charset="0"/>
              </a:rPr>
              <a:t> </a:t>
            </a:r>
            <a:r>
              <a:rPr lang="cs-CZ" sz="2000" dirty="0" err="1" smtClean="0">
                <a:cs typeface="Arial" charset="0"/>
              </a:rPr>
              <a:t>and</a:t>
            </a:r>
            <a:r>
              <a:rPr lang="cs-CZ" sz="2000" dirty="0" smtClean="0">
                <a:cs typeface="Arial" charset="0"/>
              </a:rPr>
              <a:t> </a:t>
            </a:r>
            <a:r>
              <a:rPr lang="cs-CZ" sz="2000" dirty="0" err="1" smtClean="0">
                <a:cs typeface="Arial" charset="0"/>
              </a:rPr>
              <a:t>Computer</a:t>
            </a:r>
            <a:r>
              <a:rPr lang="cs-CZ" sz="2000" dirty="0" smtClean="0">
                <a:cs typeface="Arial" charset="0"/>
              </a:rPr>
              <a:t> </a:t>
            </a:r>
            <a:r>
              <a:rPr lang="cs-CZ" sz="2000" dirty="0" err="1" smtClean="0">
                <a:cs typeface="Arial" charset="0"/>
              </a:rPr>
              <a:t>Engineering</a:t>
            </a:r>
            <a:r>
              <a:rPr lang="cs-CZ" sz="2000" dirty="0" smtClean="0">
                <a:cs typeface="Arial" charset="0"/>
              </a:rPr>
              <a:t>) Oxford University </a:t>
            </a:r>
            <a:r>
              <a:rPr lang="cs-CZ" sz="2000" dirty="0" err="1" smtClean="0">
                <a:cs typeface="Arial" charset="0"/>
              </a:rPr>
              <a:t>Press</a:t>
            </a:r>
            <a:r>
              <a:rPr lang="cs-CZ" sz="2000" dirty="0" smtClean="0">
                <a:cs typeface="Arial" charset="0"/>
              </a:rPr>
              <a:t>, USA; 3rd </a:t>
            </a:r>
            <a:r>
              <a:rPr lang="cs-CZ" sz="2000" dirty="0" err="1" smtClean="0">
                <a:cs typeface="Arial" charset="0"/>
              </a:rPr>
              <a:t>ed</a:t>
            </a:r>
            <a:r>
              <a:rPr lang="cs-CZ" sz="2000" dirty="0" smtClean="0">
                <a:cs typeface="Arial" charset="0"/>
              </a:rPr>
              <a:t>. 1998 </a:t>
            </a:r>
          </a:p>
          <a:p>
            <a:r>
              <a:rPr lang="cs-CZ" sz="2000" dirty="0" err="1" smtClean="0">
                <a:cs typeface="Arial" charset="0"/>
              </a:rPr>
              <a:t>Oppenheim</a:t>
            </a:r>
            <a:r>
              <a:rPr lang="cs-CZ" sz="2000" dirty="0" smtClean="0">
                <a:cs typeface="Arial" charset="0"/>
              </a:rPr>
              <a:t> A V., </a:t>
            </a:r>
            <a:r>
              <a:rPr lang="cs-CZ" sz="2000" dirty="0" err="1" smtClean="0">
                <a:cs typeface="Arial" charset="0"/>
              </a:rPr>
              <a:t>Schafer</a:t>
            </a:r>
            <a:r>
              <a:rPr lang="cs-CZ" sz="2000" dirty="0" smtClean="0">
                <a:cs typeface="Arial" charset="0"/>
              </a:rPr>
              <a:t> R W., </a:t>
            </a:r>
            <a:r>
              <a:rPr lang="cs-CZ" sz="2000" dirty="0" err="1" smtClean="0">
                <a:cs typeface="Arial" charset="0"/>
              </a:rPr>
              <a:t>Buck</a:t>
            </a:r>
            <a:r>
              <a:rPr lang="cs-CZ" sz="2000" dirty="0" smtClean="0">
                <a:cs typeface="Arial" charset="0"/>
              </a:rPr>
              <a:t> J R. </a:t>
            </a:r>
            <a:r>
              <a:rPr lang="cs-CZ" sz="2000" dirty="0" err="1" smtClean="0">
                <a:cs typeface="Arial" charset="0"/>
              </a:rPr>
              <a:t>Discrete</a:t>
            </a:r>
            <a:r>
              <a:rPr lang="cs-CZ" sz="2000" dirty="0" smtClean="0">
                <a:cs typeface="Arial" charset="0"/>
              </a:rPr>
              <a:t>-</a:t>
            </a:r>
            <a:r>
              <a:rPr lang="cs-CZ" sz="2000" dirty="0" err="1" smtClean="0">
                <a:cs typeface="Arial" charset="0"/>
              </a:rPr>
              <a:t>Time</a:t>
            </a:r>
            <a:r>
              <a:rPr lang="cs-CZ" sz="2000" dirty="0" smtClean="0">
                <a:cs typeface="Arial" charset="0"/>
              </a:rPr>
              <a:t> </a:t>
            </a:r>
            <a:r>
              <a:rPr lang="cs-CZ" sz="2000" dirty="0" err="1" smtClean="0">
                <a:cs typeface="Arial" charset="0"/>
              </a:rPr>
              <a:t>Signal</a:t>
            </a:r>
            <a:r>
              <a:rPr lang="cs-CZ" sz="2000" dirty="0" smtClean="0">
                <a:cs typeface="Arial" charset="0"/>
              </a:rPr>
              <a:t> </a:t>
            </a:r>
            <a:r>
              <a:rPr lang="cs-CZ" sz="2000" dirty="0" err="1" smtClean="0">
                <a:cs typeface="Arial" charset="0"/>
              </a:rPr>
              <a:t>Processing</a:t>
            </a:r>
            <a:r>
              <a:rPr lang="cs-CZ" sz="2000" dirty="0" smtClean="0">
                <a:cs typeface="Arial" charset="0"/>
              </a:rPr>
              <a:t> (2nd </a:t>
            </a:r>
            <a:r>
              <a:rPr lang="cs-CZ" sz="2000" dirty="0" err="1" smtClean="0">
                <a:cs typeface="Arial" charset="0"/>
              </a:rPr>
              <a:t>Edition</a:t>
            </a:r>
            <a:r>
              <a:rPr lang="cs-CZ" sz="2000" dirty="0" smtClean="0">
                <a:cs typeface="Arial" charset="0"/>
              </a:rPr>
              <a:t>) (</a:t>
            </a:r>
            <a:r>
              <a:rPr lang="cs-CZ" sz="2000" dirty="0" err="1" smtClean="0">
                <a:cs typeface="Arial" charset="0"/>
              </a:rPr>
              <a:t>Prentice</a:t>
            </a:r>
            <a:r>
              <a:rPr lang="cs-CZ" sz="2000" dirty="0" smtClean="0">
                <a:cs typeface="Arial" charset="0"/>
              </a:rPr>
              <a:t>-</a:t>
            </a:r>
            <a:r>
              <a:rPr lang="cs-CZ" sz="2000" dirty="0" err="1" smtClean="0">
                <a:cs typeface="Arial" charset="0"/>
              </a:rPr>
              <a:t>Hall</a:t>
            </a:r>
            <a:r>
              <a:rPr lang="cs-CZ" sz="2000" dirty="0" smtClean="0">
                <a:cs typeface="Arial" charset="0"/>
              </a:rPr>
              <a:t> </a:t>
            </a:r>
            <a:r>
              <a:rPr lang="cs-CZ" sz="2000" dirty="0" err="1" smtClean="0">
                <a:cs typeface="Arial" charset="0"/>
              </a:rPr>
              <a:t>Signal</a:t>
            </a:r>
            <a:r>
              <a:rPr lang="cs-CZ" sz="2000" dirty="0" smtClean="0">
                <a:cs typeface="Arial" charset="0"/>
              </a:rPr>
              <a:t> </a:t>
            </a:r>
            <a:r>
              <a:rPr lang="cs-CZ" sz="2000" dirty="0" err="1" smtClean="0">
                <a:cs typeface="Arial" charset="0"/>
              </a:rPr>
              <a:t>Processing</a:t>
            </a:r>
            <a:r>
              <a:rPr lang="cs-CZ" sz="2000" dirty="0" smtClean="0">
                <a:cs typeface="Arial" charset="0"/>
              </a:rPr>
              <a:t> </a:t>
            </a:r>
            <a:r>
              <a:rPr lang="cs-CZ" sz="2000" dirty="0" err="1" smtClean="0">
                <a:cs typeface="Arial" charset="0"/>
              </a:rPr>
              <a:t>Series</a:t>
            </a:r>
            <a:r>
              <a:rPr lang="cs-CZ" sz="2000" dirty="0" smtClean="0">
                <a:cs typeface="Arial" charset="0"/>
              </a:rPr>
              <a:t>), </a:t>
            </a:r>
            <a:r>
              <a:rPr lang="cs-CZ" sz="2000" dirty="0" err="1" smtClean="0">
                <a:cs typeface="Arial" charset="0"/>
              </a:rPr>
              <a:t>Prentice</a:t>
            </a:r>
            <a:r>
              <a:rPr lang="cs-CZ" sz="2000" dirty="0" smtClean="0">
                <a:cs typeface="Arial" charset="0"/>
              </a:rPr>
              <a:t> </a:t>
            </a:r>
            <a:r>
              <a:rPr lang="cs-CZ" sz="2000" dirty="0" err="1" smtClean="0">
                <a:cs typeface="Arial" charset="0"/>
              </a:rPr>
              <a:t>Hall</a:t>
            </a:r>
            <a:r>
              <a:rPr lang="cs-CZ" sz="2000" dirty="0" smtClean="0">
                <a:cs typeface="Arial" charset="0"/>
              </a:rPr>
              <a:t>; 1999</a:t>
            </a:r>
          </a:p>
          <a:p>
            <a:r>
              <a:rPr lang="cs-CZ" sz="2000" dirty="0" err="1" smtClean="0">
                <a:cs typeface="Arial" charset="0"/>
              </a:rPr>
              <a:t>Brockwell</a:t>
            </a:r>
            <a:r>
              <a:rPr lang="cs-CZ" sz="2000" dirty="0" smtClean="0">
                <a:cs typeface="Arial" charset="0"/>
              </a:rPr>
              <a:t>,P.J., Davis,R.A.: </a:t>
            </a:r>
            <a:r>
              <a:rPr lang="cs-CZ" sz="2000" dirty="0" err="1" smtClean="0">
                <a:cs typeface="Arial" charset="0"/>
              </a:rPr>
              <a:t>Introduction</a:t>
            </a:r>
            <a:r>
              <a:rPr lang="cs-CZ" sz="2000" dirty="0" smtClean="0">
                <a:cs typeface="Arial" charset="0"/>
              </a:rPr>
              <a:t> to </a:t>
            </a:r>
            <a:r>
              <a:rPr lang="cs-CZ" sz="2000" dirty="0" err="1" smtClean="0">
                <a:cs typeface="Arial" charset="0"/>
              </a:rPr>
              <a:t>Time</a:t>
            </a:r>
            <a:r>
              <a:rPr lang="cs-CZ" sz="2000" dirty="0" smtClean="0">
                <a:cs typeface="Arial" charset="0"/>
              </a:rPr>
              <a:t> </a:t>
            </a:r>
            <a:r>
              <a:rPr lang="cs-CZ" sz="2000" dirty="0" err="1" smtClean="0">
                <a:cs typeface="Arial" charset="0"/>
              </a:rPr>
              <a:t>Series</a:t>
            </a:r>
            <a:r>
              <a:rPr lang="cs-CZ" sz="2000" dirty="0" smtClean="0">
                <a:cs typeface="Arial" charset="0"/>
              </a:rPr>
              <a:t> </a:t>
            </a:r>
            <a:r>
              <a:rPr lang="cs-CZ" sz="2000" dirty="0" err="1" smtClean="0">
                <a:cs typeface="Arial" charset="0"/>
              </a:rPr>
              <a:t>and</a:t>
            </a:r>
            <a:r>
              <a:rPr lang="cs-CZ" sz="2000" dirty="0" smtClean="0">
                <a:cs typeface="Arial" charset="0"/>
              </a:rPr>
              <a:t> </a:t>
            </a:r>
            <a:r>
              <a:rPr lang="cs-CZ" sz="2000" dirty="0" err="1" smtClean="0">
                <a:cs typeface="Arial" charset="0"/>
              </a:rPr>
              <a:t>Forecasting</a:t>
            </a:r>
            <a:r>
              <a:rPr lang="cs-CZ" sz="2000" dirty="0" smtClean="0">
                <a:cs typeface="Arial" charset="0"/>
              </a:rPr>
              <a:t>, 2nd </a:t>
            </a:r>
            <a:r>
              <a:rPr lang="cs-CZ" sz="2000" dirty="0" err="1" smtClean="0">
                <a:cs typeface="Arial" charset="0"/>
              </a:rPr>
              <a:t>edition</a:t>
            </a:r>
            <a:r>
              <a:rPr lang="cs-CZ" sz="2000" dirty="0" smtClean="0">
                <a:cs typeface="Arial" charset="0"/>
              </a:rPr>
              <a:t>, </a:t>
            </a:r>
            <a:r>
              <a:rPr lang="cs-CZ" sz="2000" dirty="0" err="1" smtClean="0">
                <a:cs typeface="Arial" charset="0"/>
              </a:rPr>
              <a:t>Springer</a:t>
            </a:r>
            <a:r>
              <a:rPr lang="cs-CZ" sz="2000" dirty="0" smtClean="0">
                <a:cs typeface="Arial" charset="0"/>
              </a:rPr>
              <a:t>; 2003 </a:t>
            </a:r>
          </a:p>
          <a:p>
            <a:r>
              <a:rPr lang="cs-CZ" sz="2000" dirty="0" err="1" smtClean="0">
                <a:cs typeface="Arial" charset="0"/>
              </a:rPr>
              <a:t>Engelberg</a:t>
            </a:r>
            <a:r>
              <a:rPr lang="cs-CZ" sz="2000" dirty="0" smtClean="0">
                <a:cs typeface="Arial" charset="0"/>
              </a:rPr>
              <a:t>, S. </a:t>
            </a:r>
            <a:r>
              <a:rPr lang="cs-CZ" sz="2000" dirty="0" err="1" smtClean="0">
                <a:cs typeface="Arial" charset="0"/>
              </a:rPr>
              <a:t>Random</a:t>
            </a:r>
            <a:r>
              <a:rPr lang="cs-CZ" sz="2000" dirty="0" smtClean="0">
                <a:cs typeface="Arial" charset="0"/>
              </a:rPr>
              <a:t> </a:t>
            </a:r>
            <a:r>
              <a:rPr lang="cs-CZ" sz="2000" dirty="0" err="1" smtClean="0">
                <a:cs typeface="Arial" charset="0"/>
              </a:rPr>
              <a:t>Signals</a:t>
            </a:r>
            <a:r>
              <a:rPr lang="cs-CZ" sz="2000" dirty="0" smtClean="0">
                <a:cs typeface="Arial" charset="0"/>
              </a:rPr>
              <a:t> </a:t>
            </a:r>
            <a:r>
              <a:rPr lang="cs-CZ" sz="2000" dirty="0" err="1" smtClean="0">
                <a:cs typeface="Arial" charset="0"/>
              </a:rPr>
              <a:t>and</a:t>
            </a:r>
            <a:r>
              <a:rPr lang="cs-CZ" sz="2000" dirty="0" smtClean="0">
                <a:cs typeface="Arial" charset="0"/>
              </a:rPr>
              <a:t> </a:t>
            </a:r>
            <a:r>
              <a:rPr lang="cs-CZ" sz="2000" dirty="0" err="1" smtClean="0">
                <a:cs typeface="Arial" charset="0"/>
              </a:rPr>
              <a:t>Noise</a:t>
            </a:r>
            <a:r>
              <a:rPr lang="cs-CZ" sz="2000" dirty="0" smtClean="0">
                <a:cs typeface="Arial" charset="0"/>
              </a:rPr>
              <a:t>: A </a:t>
            </a:r>
            <a:r>
              <a:rPr lang="cs-CZ" sz="2000" dirty="0" err="1" smtClean="0">
                <a:cs typeface="Arial" charset="0"/>
              </a:rPr>
              <a:t>Mathematical</a:t>
            </a:r>
            <a:r>
              <a:rPr lang="cs-CZ" sz="2000" dirty="0" smtClean="0">
                <a:cs typeface="Arial" charset="0"/>
              </a:rPr>
              <a:t> </a:t>
            </a:r>
            <a:r>
              <a:rPr lang="cs-CZ" sz="2000" dirty="0" err="1" smtClean="0">
                <a:cs typeface="Arial" charset="0"/>
              </a:rPr>
              <a:t>Introduction</a:t>
            </a:r>
            <a:r>
              <a:rPr lang="cs-CZ" sz="2000" dirty="0" smtClean="0">
                <a:cs typeface="Arial" charset="0"/>
              </a:rPr>
              <a:t>, CRC </a:t>
            </a:r>
            <a:r>
              <a:rPr lang="cs-CZ" sz="2000" dirty="0" err="1" smtClean="0">
                <a:cs typeface="Arial" charset="0"/>
              </a:rPr>
              <a:t>Press</a:t>
            </a:r>
            <a:r>
              <a:rPr lang="cs-CZ" sz="2000" dirty="0" smtClean="0">
                <a:cs typeface="Arial" charset="0"/>
              </a:rPr>
              <a:t>, </a:t>
            </a:r>
            <a:r>
              <a:rPr lang="cs-CZ" sz="2000" dirty="0" err="1" smtClean="0">
                <a:cs typeface="Arial" charset="0"/>
              </a:rPr>
              <a:t>Inc</a:t>
            </a:r>
            <a:r>
              <a:rPr lang="cs-CZ" sz="2000" dirty="0" smtClean="0">
                <a:cs typeface="Arial" charset="0"/>
              </a:rPr>
              <a:t>., 2007</a:t>
            </a:r>
          </a:p>
          <a:p>
            <a:r>
              <a:rPr lang="cs-CZ" sz="2000" dirty="0" smtClean="0">
                <a:cs typeface="Arial" charset="0"/>
              </a:rPr>
              <a:t>Box,G.E.P., </a:t>
            </a:r>
            <a:r>
              <a:rPr lang="cs-CZ" sz="2000" dirty="0" err="1" smtClean="0">
                <a:cs typeface="Arial" charset="0"/>
              </a:rPr>
              <a:t>Jenkins</a:t>
            </a:r>
            <a:r>
              <a:rPr lang="cs-CZ" sz="2000" dirty="0" smtClean="0">
                <a:cs typeface="Arial" charset="0"/>
              </a:rPr>
              <a:t>, G.M., </a:t>
            </a:r>
            <a:r>
              <a:rPr lang="cs-CZ" sz="2000" dirty="0" err="1" smtClean="0">
                <a:cs typeface="Arial" charset="0"/>
              </a:rPr>
              <a:t>Reinsel</a:t>
            </a:r>
            <a:r>
              <a:rPr lang="cs-CZ" sz="2000" dirty="0" smtClean="0">
                <a:cs typeface="Arial" charset="0"/>
              </a:rPr>
              <a:t>, G.C. </a:t>
            </a:r>
            <a:r>
              <a:rPr lang="cs-CZ" sz="2000" dirty="0" err="1" smtClean="0">
                <a:cs typeface="Arial" charset="0"/>
              </a:rPr>
              <a:t>Time</a:t>
            </a:r>
            <a:r>
              <a:rPr lang="cs-CZ" sz="2000" dirty="0" smtClean="0">
                <a:cs typeface="Arial" charset="0"/>
              </a:rPr>
              <a:t> </a:t>
            </a:r>
            <a:r>
              <a:rPr lang="cs-CZ" sz="2000" dirty="0" err="1" smtClean="0">
                <a:cs typeface="Arial" charset="0"/>
              </a:rPr>
              <a:t>Series</a:t>
            </a:r>
            <a:r>
              <a:rPr lang="cs-CZ" sz="2000" dirty="0" smtClean="0">
                <a:cs typeface="Arial" charset="0"/>
              </a:rPr>
              <a:t> </a:t>
            </a:r>
            <a:r>
              <a:rPr lang="cs-CZ" sz="2000" dirty="0" err="1" smtClean="0">
                <a:cs typeface="Arial" charset="0"/>
              </a:rPr>
              <a:t>Analysis</a:t>
            </a:r>
            <a:r>
              <a:rPr lang="cs-CZ" sz="2000" dirty="0" smtClean="0">
                <a:cs typeface="Arial" charset="0"/>
              </a:rPr>
              <a:t>. </a:t>
            </a:r>
            <a:r>
              <a:rPr lang="cs-CZ" sz="2000" dirty="0" err="1" smtClean="0">
                <a:cs typeface="Arial" charset="0"/>
              </a:rPr>
              <a:t>Forecasting</a:t>
            </a:r>
            <a:r>
              <a:rPr lang="cs-CZ" sz="2000" dirty="0" smtClean="0">
                <a:cs typeface="Arial" charset="0"/>
              </a:rPr>
              <a:t> </a:t>
            </a:r>
            <a:r>
              <a:rPr lang="cs-CZ" sz="2000" dirty="0" err="1" smtClean="0">
                <a:cs typeface="Arial" charset="0"/>
              </a:rPr>
              <a:t>and</a:t>
            </a:r>
            <a:r>
              <a:rPr lang="cs-CZ" sz="2000" dirty="0" smtClean="0">
                <a:cs typeface="Arial" charset="0"/>
              </a:rPr>
              <a:t> </a:t>
            </a:r>
            <a:r>
              <a:rPr lang="cs-CZ" sz="2000" dirty="0" err="1" smtClean="0">
                <a:cs typeface="Arial" charset="0"/>
              </a:rPr>
              <a:t>Control</a:t>
            </a:r>
            <a:r>
              <a:rPr lang="cs-CZ" sz="2000" dirty="0" smtClean="0">
                <a:cs typeface="Arial" charset="0"/>
              </a:rPr>
              <a:t>. 4th </a:t>
            </a:r>
            <a:r>
              <a:rPr lang="cs-CZ" sz="2000" dirty="0" err="1" smtClean="0">
                <a:cs typeface="Arial" charset="0"/>
              </a:rPr>
              <a:t>Ed</a:t>
            </a:r>
            <a:r>
              <a:rPr lang="cs-CZ" sz="2000" dirty="0" smtClean="0">
                <a:cs typeface="Arial" charset="0"/>
              </a:rPr>
              <a:t>., </a:t>
            </a:r>
            <a:r>
              <a:rPr lang="cs-CZ" sz="2000" dirty="0" err="1" smtClean="0">
                <a:cs typeface="Arial" charset="0"/>
              </a:rPr>
              <a:t>Wiley</a:t>
            </a:r>
            <a:r>
              <a:rPr lang="cs-CZ" sz="2000" dirty="0" smtClean="0">
                <a:cs typeface="Arial" charset="0"/>
              </a:rPr>
              <a:t> </a:t>
            </a:r>
            <a:r>
              <a:rPr lang="cs-CZ" sz="2000" dirty="0" err="1" smtClean="0">
                <a:cs typeface="Arial" charset="0"/>
              </a:rPr>
              <a:t>Series</a:t>
            </a:r>
            <a:r>
              <a:rPr lang="cs-CZ" sz="2000" dirty="0" smtClean="0">
                <a:cs typeface="Arial" charset="0"/>
              </a:rPr>
              <a:t> in Probability </a:t>
            </a:r>
            <a:r>
              <a:rPr lang="cs-CZ" sz="2000" dirty="0" err="1" smtClean="0">
                <a:cs typeface="Arial" charset="0"/>
              </a:rPr>
              <a:t>and</a:t>
            </a:r>
            <a:r>
              <a:rPr lang="cs-CZ" sz="2000" dirty="0" smtClean="0">
                <a:cs typeface="Arial" charset="0"/>
              </a:rPr>
              <a:t> </a:t>
            </a:r>
            <a:r>
              <a:rPr lang="cs-CZ" sz="2000" dirty="0" err="1" smtClean="0">
                <a:cs typeface="Arial" charset="0"/>
              </a:rPr>
              <a:t>Statistics</a:t>
            </a:r>
            <a:r>
              <a:rPr lang="cs-CZ" sz="2000" dirty="0" smtClean="0">
                <a:cs typeface="Arial" charset="0"/>
              </a:rPr>
              <a:t>., </a:t>
            </a:r>
            <a:r>
              <a:rPr lang="cs-CZ" sz="2000" dirty="0" err="1" smtClean="0">
                <a:cs typeface="Arial" charset="0"/>
              </a:rPr>
              <a:t>Wiley</a:t>
            </a:r>
            <a:r>
              <a:rPr lang="cs-CZ" sz="2000" dirty="0" smtClean="0">
                <a:cs typeface="Arial" charset="0"/>
              </a:rPr>
              <a:t> </a:t>
            </a:r>
            <a:r>
              <a:rPr lang="cs-CZ" sz="2000" dirty="0" err="1" smtClean="0">
                <a:cs typeface="Arial" charset="0"/>
              </a:rPr>
              <a:t>Publ</a:t>
            </a:r>
            <a:r>
              <a:rPr lang="cs-CZ" sz="2000" dirty="0" smtClean="0">
                <a:cs typeface="Arial" charset="0"/>
              </a:rPr>
              <a:t>; 2008</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descr="http://t0.gstatic.com/images?q=tbn:669g7roeE4wj0M:http://3moloboty.aspweb.cz/images/zajimavosti/parni%2520signaly.jpg">
            <a:hlinkClick r:id="rId2"/>
          </p:cNvPr>
          <p:cNvPicPr>
            <a:picLocks noChangeAspect="1" noChangeArrowheads="1"/>
          </p:cNvPicPr>
          <p:nvPr/>
        </p:nvPicPr>
        <p:blipFill>
          <a:blip r:embed="rId3" cstate="print"/>
          <a:srcRect/>
          <a:stretch>
            <a:fillRect/>
          </a:stretch>
        </p:blipFill>
        <p:spPr bwMode="auto">
          <a:xfrm>
            <a:off x="5000625" y="4071938"/>
            <a:ext cx="2960688" cy="2214562"/>
          </a:xfrm>
          <a:prstGeom prst="rect">
            <a:avLst/>
          </a:prstGeom>
          <a:noFill/>
          <a:ln w="9525">
            <a:noFill/>
            <a:miter lim="800000"/>
            <a:headEnd/>
            <a:tailEnd/>
          </a:ln>
        </p:spPr>
      </p:pic>
      <p:sp>
        <p:nvSpPr>
          <p:cNvPr id="2" name="Nadpis 1"/>
          <p:cNvSpPr>
            <a:spLocks noGrp="1"/>
          </p:cNvSpPr>
          <p:nvPr>
            <p:ph type="title"/>
          </p:nvPr>
        </p:nvSpPr>
        <p:spPr/>
        <p:txBody>
          <a:bodyPr/>
          <a:lstStyle/>
          <a:p>
            <a:pPr>
              <a:defRPr/>
            </a:pPr>
            <a:r>
              <a:rPr lang="cs-CZ" dirty="0" smtClean="0"/>
              <a:t>Co je to Signál ?</a:t>
            </a:r>
            <a:endParaRPr lang="cs-CZ" dirty="0"/>
          </a:p>
        </p:txBody>
      </p:sp>
      <p:pic>
        <p:nvPicPr>
          <p:cNvPr id="10244" name="Picture 4" descr="http://www.gardenofpraise.com/images/smoke.jpg"/>
          <p:cNvPicPr>
            <a:picLocks noChangeAspect="1" noChangeArrowheads="1"/>
          </p:cNvPicPr>
          <p:nvPr/>
        </p:nvPicPr>
        <p:blipFill>
          <a:blip r:embed="rId4" cstate="print"/>
          <a:srcRect/>
          <a:stretch>
            <a:fillRect/>
          </a:stretch>
        </p:blipFill>
        <p:spPr bwMode="auto">
          <a:xfrm>
            <a:off x="642938" y="1357313"/>
            <a:ext cx="5715000" cy="3629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Co je to Signál ?</a:t>
            </a:r>
            <a:endParaRPr lang="cs-CZ" dirty="0"/>
          </a:p>
        </p:txBody>
      </p:sp>
      <p:pic>
        <p:nvPicPr>
          <p:cNvPr id="11267" name="Picture 4" descr="http://health.wpri.com/images/health_content/english/LT1_15.gif"/>
          <p:cNvPicPr>
            <a:picLocks noChangeAspect="1" noChangeArrowheads="1"/>
          </p:cNvPicPr>
          <p:nvPr/>
        </p:nvPicPr>
        <p:blipFill>
          <a:blip r:embed="rId2" cstate="print"/>
          <a:srcRect/>
          <a:stretch>
            <a:fillRect/>
          </a:stretch>
        </p:blipFill>
        <p:spPr bwMode="auto">
          <a:xfrm>
            <a:off x="428625" y="1357313"/>
            <a:ext cx="3571875" cy="3571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eeg_move"/>
          <p:cNvPicPr>
            <a:picLocks noGrp="1" noChangeAspect="1" noChangeArrowheads="1" noCrop="1"/>
          </p:cNvPicPr>
          <p:nvPr>
            <p:ph idx="1"/>
          </p:nvPr>
        </p:nvPicPr>
        <p:blipFill>
          <a:blip r:embed="rId2" cstate="print"/>
          <a:srcRect/>
          <a:stretch>
            <a:fillRect/>
          </a:stretch>
        </p:blipFill>
        <p:spPr>
          <a:xfrm>
            <a:off x="3714750" y="3429000"/>
            <a:ext cx="4357688" cy="3125788"/>
          </a:xfrm>
          <a:noFill/>
        </p:spPr>
      </p:pic>
      <p:sp>
        <p:nvSpPr>
          <p:cNvPr id="2" name="Nadpis 1"/>
          <p:cNvSpPr>
            <a:spLocks noGrp="1"/>
          </p:cNvSpPr>
          <p:nvPr>
            <p:ph type="title"/>
          </p:nvPr>
        </p:nvSpPr>
        <p:spPr/>
        <p:txBody>
          <a:bodyPr/>
          <a:lstStyle/>
          <a:p>
            <a:pPr>
              <a:defRPr/>
            </a:pPr>
            <a:r>
              <a:rPr lang="cs-CZ" dirty="0" smtClean="0"/>
              <a:t>Co je to Signál ?</a:t>
            </a:r>
            <a:endParaRPr lang="cs-CZ" dirty="0"/>
          </a:p>
        </p:txBody>
      </p:sp>
      <p:pic>
        <p:nvPicPr>
          <p:cNvPr id="12292" name="Picture 4" descr="http://health.wpri.com/images/health_content/english/LT1_15.gif"/>
          <p:cNvPicPr>
            <a:picLocks noChangeAspect="1" noChangeArrowheads="1"/>
          </p:cNvPicPr>
          <p:nvPr/>
        </p:nvPicPr>
        <p:blipFill>
          <a:blip r:embed="rId3" cstate="print"/>
          <a:srcRect/>
          <a:stretch>
            <a:fillRect/>
          </a:stretch>
        </p:blipFill>
        <p:spPr bwMode="auto">
          <a:xfrm>
            <a:off x="428625" y="1357313"/>
            <a:ext cx="3571875" cy="3571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Co je to Signál ?</a:t>
            </a:r>
            <a:endParaRPr lang="cs-CZ" dirty="0"/>
          </a:p>
        </p:txBody>
      </p:sp>
      <p:pic>
        <p:nvPicPr>
          <p:cNvPr id="13315" name="Picture 4" descr="eeg_move"/>
          <p:cNvPicPr>
            <a:picLocks noGrp="1" noChangeAspect="1" noChangeArrowheads="1" noCrop="1"/>
          </p:cNvPicPr>
          <p:nvPr>
            <p:ph idx="1"/>
          </p:nvPr>
        </p:nvPicPr>
        <p:blipFill>
          <a:blip r:embed="rId2" cstate="print"/>
          <a:srcRect/>
          <a:stretch>
            <a:fillRect/>
          </a:stretch>
        </p:blipFill>
        <p:spPr>
          <a:xfrm>
            <a:off x="3714750" y="3429000"/>
            <a:ext cx="4357688" cy="3125788"/>
          </a:xfrm>
          <a:noFill/>
        </p:spPr>
      </p:pic>
      <p:pic>
        <p:nvPicPr>
          <p:cNvPr id="13316" name="Picture 4" descr="http://health.wpri.com/images/health_content/english/LT1_15.gif"/>
          <p:cNvPicPr>
            <a:picLocks noChangeAspect="1" noChangeArrowheads="1"/>
          </p:cNvPicPr>
          <p:nvPr/>
        </p:nvPicPr>
        <p:blipFill>
          <a:blip r:embed="rId3" cstate="print"/>
          <a:srcRect/>
          <a:stretch>
            <a:fillRect/>
          </a:stretch>
        </p:blipFill>
        <p:spPr bwMode="auto">
          <a:xfrm>
            <a:off x="428625" y="1357313"/>
            <a:ext cx="3571875" cy="3571875"/>
          </a:xfrm>
          <a:prstGeom prst="rect">
            <a:avLst/>
          </a:prstGeom>
          <a:noFill/>
          <a:ln w="9525">
            <a:noFill/>
            <a:miter lim="800000"/>
            <a:headEnd/>
            <a:tailEnd/>
          </a:ln>
        </p:spPr>
      </p:pic>
      <p:pic>
        <p:nvPicPr>
          <p:cNvPr id="13317" name="Picture 7" descr="http://www.phoebeezplace.com/images/4d_sonogram_091405_1.jpg"/>
          <p:cNvPicPr>
            <a:picLocks noChangeAspect="1" noChangeArrowheads="1"/>
          </p:cNvPicPr>
          <p:nvPr/>
        </p:nvPicPr>
        <p:blipFill>
          <a:blip r:embed="rId4" cstate="print"/>
          <a:srcRect/>
          <a:stretch>
            <a:fillRect/>
          </a:stretch>
        </p:blipFill>
        <p:spPr bwMode="auto">
          <a:xfrm>
            <a:off x="5581650" y="1285875"/>
            <a:ext cx="3241675" cy="2428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Co je to signál ?</a:t>
            </a:r>
            <a:endParaRPr lang="cs-CZ" dirty="0"/>
          </a:p>
        </p:txBody>
      </p:sp>
      <p:sp>
        <p:nvSpPr>
          <p:cNvPr id="4" name="Zástupný symbol pro obsah 3"/>
          <p:cNvSpPr>
            <a:spLocks noGrp="1"/>
          </p:cNvSpPr>
          <p:nvPr>
            <p:ph idx="1"/>
          </p:nvPr>
        </p:nvSpPr>
        <p:spPr>
          <a:xfrm>
            <a:off x="608013" y="1214438"/>
            <a:ext cx="8321675" cy="5167312"/>
          </a:xfrm>
        </p:spPr>
        <p:txBody>
          <a:bodyPr/>
          <a:lstStyle/>
          <a:p>
            <a:pPr algn="ctr">
              <a:buFont typeface="Wingdings" pitchFamily="2" charset="2"/>
              <a:buNone/>
              <a:defRPr/>
            </a:pPr>
            <a:r>
              <a:rPr lang="cs-CZ" b="1" cap="all" dirty="0" smtClean="0">
                <a:solidFill>
                  <a:srgbClr val="002060"/>
                </a:solidFill>
              </a:rPr>
              <a:t>Definice</a:t>
            </a:r>
          </a:p>
          <a:p>
            <a:pPr algn="ctr">
              <a:buFont typeface="Wingdings" pitchFamily="2" charset="2"/>
              <a:buNone/>
              <a:defRPr/>
            </a:pPr>
            <a:endParaRPr lang="cs-CZ" b="1" cap="all" dirty="0" smtClean="0">
              <a:solidFill>
                <a:schemeClr val="tx2">
                  <a:lumMod val="50000"/>
                </a:schemeClr>
              </a:solidFill>
            </a:endParaRPr>
          </a:p>
          <a:p>
            <a:pPr algn="ctr">
              <a:buFont typeface="Wingdings" pitchFamily="2" charset="2"/>
              <a:buNone/>
              <a:defRPr/>
            </a:pPr>
            <a:r>
              <a:rPr lang="cs-CZ" b="1" dirty="0" smtClean="0">
                <a:solidFill>
                  <a:srgbClr val="C00000"/>
                </a:solidFill>
              </a:rPr>
              <a:t>Signál</a:t>
            </a:r>
            <a:r>
              <a:rPr lang="cs-CZ" dirty="0" smtClean="0"/>
              <a:t> je jev fyzikální, chemické, biologické, ekonomické či jiné materiální povahy, nesoucí informaci o stavu systému, který jej generuje. </a:t>
            </a:r>
          </a:p>
          <a:p>
            <a:pPr algn="ctr">
              <a:buFont typeface="Wingdings" pitchFamily="2" charset="2"/>
              <a:buNone/>
              <a:defRPr/>
            </a:pPr>
            <a:endParaRPr lang="cs-CZ" sz="900" dirty="0" smtClean="0"/>
          </a:p>
          <a:p>
            <a:pPr algn="ctr">
              <a:buFont typeface="Wingdings" pitchFamily="2" charset="2"/>
              <a:buNone/>
              <a:defRPr/>
            </a:pPr>
            <a:endParaRPr lang="cs-CZ" b="1" cap="all" dirty="0">
              <a:solidFill>
                <a:schemeClr val="tx2">
                  <a:lumMod val="50000"/>
                </a:schemeClr>
              </a:solidFill>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Co je to signál ?</a:t>
            </a:r>
            <a:endParaRPr lang="cs-CZ" dirty="0"/>
          </a:p>
        </p:txBody>
      </p:sp>
      <p:sp>
        <p:nvSpPr>
          <p:cNvPr id="4" name="Zástupný symbol pro obsah 3"/>
          <p:cNvSpPr>
            <a:spLocks noGrp="1"/>
          </p:cNvSpPr>
          <p:nvPr>
            <p:ph idx="1"/>
          </p:nvPr>
        </p:nvSpPr>
        <p:spPr>
          <a:xfrm>
            <a:off x="608013" y="1214438"/>
            <a:ext cx="8321675" cy="5167312"/>
          </a:xfrm>
        </p:spPr>
        <p:txBody>
          <a:bodyPr/>
          <a:lstStyle/>
          <a:p>
            <a:pPr algn="ctr">
              <a:buFont typeface="Wingdings" pitchFamily="2" charset="2"/>
              <a:buNone/>
              <a:defRPr/>
            </a:pPr>
            <a:r>
              <a:rPr lang="cs-CZ" b="1" cap="all" dirty="0" smtClean="0">
                <a:solidFill>
                  <a:srgbClr val="002060"/>
                </a:solidFill>
              </a:rPr>
              <a:t>Definice</a:t>
            </a:r>
          </a:p>
          <a:p>
            <a:pPr algn="ctr">
              <a:buFont typeface="Wingdings" pitchFamily="2" charset="2"/>
              <a:buNone/>
              <a:defRPr/>
            </a:pPr>
            <a:endParaRPr lang="cs-CZ" b="1" cap="all" dirty="0" smtClean="0">
              <a:solidFill>
                <a:schemeClr val="tx2">
                  <a:lumMod val="50000"/>
                </a:schemeClr>
              </a:solidFill>
            </a:endParaRPr>
          </a:p>
          <a:p>
            <a:pPr algn="ctr">
              <a:buFont typeface="Wingdings" pitchFamily="2" charset="2"/>
              <a:buNone/>
              <a:defRPr/>
            </a:pPr>
            <a:r>
              <a:rPr lang="cs-CZ" b="1" dirty="0" smtClean="0">
                <a:solidFill>
                  <a:srgbClr val="C00000"/>
                </a:solidFill>
              </a:rPr>
              <a:t>Signál</a:t>
            </a:r>
            <a:r>
              <a:rPr lang="cs-CZ" dirty="0" smtClean="0"/>
              <a:t> je jev fyzikální, chemické, biologické, ekonomické či jiné materiální povahy, nesoucí informaci o stavu systému, který jej generuje, </a:t>
            </a:r>
            <a:r>
              <a:rPr lang="cs-CZ" dirty="0" smtClean="0">
                <a:solidFill>
                  <a:srgbClr val="C00000"/>
                </a:solidFill>
              </a:rPr>
              <a:t>a jeho dynamice. </a:t>
            </a:r>
          </a:p>
          <a:p>
            <a:pPr algn="ctr">
              <a:buFont typeface="Wingdings" pitchFamily="2" charset="2"/>
              <a:buNone/>
              <a:defRPr/>
            </a:pPr>
            <a:endParaRPr lang="cs-CZ" sz="900" dirty="0" smtClean="0"/>
          </a:p>
          <a:p>
            <a:pPr algn="ctr">
              <a:buFont typeface="Wingdings" pitchFamily="2" charset="2"/>
              <a:buNone/>
              <a:defRPr/>
            </a:pPr>
            <a:endParaRPr lang="cs-CZ" b="1" cap="all" dirty="0">
              <a:solidFill>
                <a:schemeClr val="tx2">
                  <a:lumMod val="50000"/>
                </a:schemeClr>
              </a:solidFill>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Co je to signál ?</a:t>
            </a:r>
            <a:endParaRPr lang="cs-CZ" dirty="0"/>
          </a:p>
        </p:txBody>
      </p:sp>
      <p:sp>
        <p:nvSpPr>
          <p:cNvPr id="4" name="Zástupný symbol pro obsah 3"/>
          <p:cNvSpPr>
            <a:spLocks noGrp="1"/>
          </p:cNvSpPr>
          <p:nvPr>
            <p:ph idx="1"/>
          </p:nvPr>
        </p:nvSpPr>
        <p:spPr>
          <a:xfrm>
            <a:off x="608013" y="1214438"/>
            <a:ext cx="8321675" cy="5167312"/>
          </a:xfrm>
        </p:spPr>
        <p:txBody>
          <a:bodyPr/>
          <a:lstStyle/>
          <a:p>
            <a:pPr algn="ctr">
              <a:buFont typeface="Wingdings" pitchFamily="2" charset="2"/>
              <a:buNone/>
              <a:defRPr/>
            </a:pPr>
            <a:r>
              <a:rPr lang="cs-CZ" b="1" cap="all" dirty="0" smtClean="0">
                <a:solidFill>
                  <a:srgbClr val="002060"/>
                </a:solidFill>
              </a:rPr>
              <a:t>Definice</a:t>
            </a:r>
          </a:p>
          <a:p>
            <a:pPr algn="ctr">
              <a:buFont typeface="Wingdings" pitchFamily="2" charset="2"/>
              <a:buNone/>
              <a:defRPr/>
            </a:pPr>
            <a:endParaRPr lang="cs-CZ" b="1" cap="all" dirty="0" smtClean="0">
              <a:solidFill>
                <a:schemeClr val="tx2">
                  <a:lumMod val="50000"/>
                </a:schemeClr>
              </a:solidFill>
            </a:endParaRPr>
          </a:p>
          <a:p>
            <a:pPr algn="ctr">
              <a:buFont typeface="Wingdings" pitchFamily="2" charset="2"/>
              <a:buNone/>
              <a:defRPr/>
            </a:pPr>
            <a:r>
              <a:rPr lang="cs-CZ" b="1" dirty="0" smtClean="0">
                <a:solidFill>
                  <a:srgbClr val="C00000"/>
                </a:solidFill>
              </a:rPr>
              <a:t>Signál</a:t>
            </a:r>
            <a:r>
              <a:rPr lang="cs-CZ" dirty="0" smtClean="0"/>
              <a:t> je jev fyzikální, chemické, biologické, ekonomické či jiné materiální povahy, nesoucí informaci o stavu systému, který jej generuje, a jeho dynamice. </a:t>
            </a:r>
          </a:p>
          <a:p>
            <a:pPr algn="ctr">
              <a:buFont typeface="Wingdings" pitchFamily="2" charset="2"/>
              <a:buNone/>
              <a:defRPr/>
            </a:pPr>
            <a:endParaRPr lang="cs-CZ" sz="900" dirty="0" smtClean="0"/>
          </a:p>
          <a:p>
            <a:pPr algn="ctr">
              <a:buFont typeface="Wingdings" pitchFamily="2" charset="2"/>
              <a:buNone/>
              <a:defRPr/>
            </a:pPr>
            <a:r>
              <a:rPr lang="cs-CZ" dirty="0" smtClean="0"/>
              <a:t>Je-li zdrojem informace živý organismus, pak hovoříme o </a:t>
            </a:r>
            <a:r>
              <a:rPr lang="cs-CZ" b="1" dirty="0" err="1" smtClean="0">
                <a:solidFill>
                  <a:srgbClr val="C00000"/>
                </a:solidFill>
              </a:rPr>
              <a:t>biosignálech</a:t>
            </a:r>
            <a:r>
              <a:rPr lang="cs-CZ" dirty="0" smtClean="0"/>
              <a:t> bez ohledu na </a:t>
            </a:r>
            <a:r>
              <a:rPr lang="cs-CZ" dirty="0" smtClean="0">
                <a:solidFill>
                  <a:srgbClr val="C00000"/>
                </a:solidFill>
              </a:rPr>
              <a:t>podstatu</a:t>
            </a:r>
            <a:r>
              <a:rPr lang="cs-CZ" dirty="0" smtClean="0"/>
              <a:t> </a:t>
            </a:r>
            <a:r>
              <a:rPr lang="cs-CZ" dirty="0" smtClean="0">
                <a:solidFill>
                  <a:srgbClr val="002060"/>
                </a:solidFill>
              </a:rPr>
              <a:t>nosiče  informace</a:t>
            </a:r>
            <a:r>
              <a:rPr lang="cs-CZ" dirty="0" smtClean="0"/>
              <a:t>.</a:t>
            </a:r>
          </a:p>
          <a:p>
            <a:pPr algn="ctr">
              <a:buFont typeface="Wingdings" pitchFamily="2" charset="2"/>
              <a:buNone/>
              <a:defRPr/>
            </a:pPr>
            <a:endParaRPr lang="cs-CZ" b="1" cap="all" dirty="0">
              <a:solidFill>
                <a:schemeClr val="tx2">
                  <a:lumMod val="50000"/>
                </a:schemeClr>
              </a:solidFill>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cstate="print"/>
          <a:srcRect/>
          <a:stretch>
            <a:fillRect/>
          </a:stretch>
        </p:blipFill>
        <p:spPr bwMode="auto">
          <a:xfrm>
            <a:off x="3286125" y="1466850"/>
            <a:ext cx="2571750" cy="4451350"/>
          </a:xfrm>
          <a:prstGeom prst="rect">
            <a:avLst/>
          </a:prstGeom>
          <a:noFill/>
          <a:ln w="9525">
            <a:noFill/>
            <a:miter lim="800000"/>
            <a:headEnd/>
            <a:tailEnd/>
          </a:ln>
        </p:spPr>
      </p:pic>
      <p:sp>
        <p:nvSpPr>
          <p:cNvPr id="2" name="Nadpis 1"/>
          <p:cNvSpPr>
            <a:spLocks noGrp="1"/>
          </p:cNvSpPr>
          <p:nvPr>
            <p:ph type="title"/>
          </p:nvPr>
        </p:nvSpPr>
        <p:spPr/>
        <p:txBody>
          <a:bodyPr/>
          <a:lstStyle/>
          <a:p>
            <a:pPr>
              <a:defRPr/>
            </a:pPr>
            <a:r>
              <a:rPr lang="cs-CZ" dirty="0" smtClean="0"/>
              <a:t>Zpracování signálu</a:t>
            </a:r>
            <a:endParaRPr lang="cs-CZ" dirty="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cstate="print"/>
          <a:srcRect/>
          <a:stretch>
            <a:fillRect/>
          </a:stretch>
        </p:blipFill>
        <p:spPr bwMode="auto">
          <a:xfrm>
            <a:off x="3286125" y="1466850"/>
            <a:ext cx="2571750" cy="4451350"/>
          </a:xfrm>
          <a:prstGeom prst="rect">
            <a:avLst/>
          </a:prstGeom>
          <a:noFill/>
          <a:ln w="9525">
            <a:noFill/>
            <a:miter lim="800000"/>
            <a:headEnd/>
            <a:tailEnd/>
          </a:ln>
        </p:spPr>
      </p:pic>
      <p:sp>
        <p:nvSpPr>
          <p:cNvPr id="2" name="Nadpis 1"/>
          <p:cNvSpPr>
            <a:spLocks noGrp="1"/>
          </p:cNvSpPr>
          <p:nvPr>
            <p:ph type="title"/>
          </p:nvPr>
        </p:nvSpPr>
        <p:spPr/>
        <p:txBody>
          <a:bodyPr/>
          <a:lstStyle/>
          <a:p>
            <a:pPr>
              <a:defRPr/>
            </a:pPr>
            <a:r>
              <a:rPr lang="cs-CZ" dirty="0" smtClean="0"/>
              <a:t>Zpracování signálu</a:t>
            </a:r>
            <a:endParaRPr lang="cs-CZ" dirty="0"/>
          </a:p>
        </p:txBody>
      </p:sp>
      <p:sp>
        <p:nvSpPr>
          <p:cNvPr id="7" name="Zástupný symbol pro obsah 2"/>
          <p:cNvSpPr>
            <a:spLocks noGrp="1"/>
          </p:cNvSpPr>
          <p:nvPr>
            <p:ph idx="1"/>
          </p:nvPr>
        </p:nvSpPr>
        <p:spPr>
          <a:xfrm>
            <a:off x="714375" y="5500688"/>
            <a:ext cx="5643563" cy="857250"/>
          </a:xfrm>
        </p:spPr>
        <p:txBody>
          <a:bodyPr/>
          <a:lstStyle/>
          <a:p>
            <a:pPr algn="ctr">
              <a:buFont typeface="Wingdings" pitchFamily="2" charset="2"/>
              <a:buNone/>
              <a:defRPr/>
            </a:pPr>
            <a:r>
              <a:rPr lang="cs-CZ" b="1" cap="all" dirty="0" smtClean="0">
                <a:solidFill>
                  <a:srgbClr val="002060"/>
                </a:solidFill>
                <a:effectLst>
                  <a:outerShdw blurRad="38100" dist="38100" dir="2700000" algn="tl">
                    <a:srgbClr val="000000">
                      <a:alpha val="43137"/>
                    </a:srgbClr>
                  </a:outerShdw>
                </a:effectLst>
              </a:rPr>
              <a:t>Nosič</a:t>
            </a:r>
            <a:endParaRPr lang="cs-CZ" sz="3600" dirty="0" smtClean="0">
              <a:latin typeface="Arial Narrow" pitchFamily="34" charset="0"/>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cstate="print"/>
          <a:srcRect/>
          <a:stretch>
            <a:fillRect/>
          </a:stretch>
        </p:blipFill>
        <p:spPr bwMode="auto">
          <a:xfrm>
            <a:off x="3286125" y="1466850"/>
            <a:ext cx="2571750" cy="4451350"/>
          </a:xfrm>
          <a:prstGeom prst="rect">
            <a:avLst/>
          </a:prstGeom>
          <a:noFill/>
          <a:ln w="9525">
            <a:noFill/>
            <a:miter lim="800000"/>
            <a:headEnd/>
            <a:tailEnd/>
          </a:ln>
        </p:spPr>
      </p:pic>
      <p:sp>
        <p:nvSpPr>
          <p:cNvPr id="2" name="Nadpis 1"/>
          <p:cNvSpPr>
            <a:spLocks noGrp="1"/>
          </p:cNvSpPr>
          <p:nvPr>
            <p:ph type="title"/>
          </p:nvPr>
        </p:nvSpPr>
        <p:spPr/>
        <p:txBody>
          <a:bodyPr/>
          <a:lstStyle/>
          <a:p>
            <a:pPr>
              <a:defRPr/>
            </a:pPr>
            <a:r>
              <a:rPr lang="cs-CZ" dirty="0" smtClean="0"/>
              <a:t>Zpracování signálu</a:t>
            </a:r>
            <a:endParaRPr lang="cs-CZ" dirty="0"/>
          </a:p>
        </p:txBody>
      </p:sp>
      <p:sp>
        <p:nvSpPr>
          <p:cNvPr id="10" name="Zástupný symbol pro obsah 2"/>
          <p:cNvSpPr txBox="1">
            <a:spLocks/>
          </p:cNvSpPr>
          <p:nvPr/>
        </p:nvSpPr>
        <p:spPr bwMode="auto">
          <a:xfrm>
            <a:off x="4714875" y="2071688"/>
            <a:ext cx="4214813" cy="2571750"/>
          </a:xfrm>
          <a:prstGeom prst="rect">
            <a:avLst/>
          </a:prstGeom>
          <a:noFill/>
          <a:ln w="9525">
            <a:noFill/>
            <a:miter lim="800000"/>
            <a:headEnd/>
            <a:tailEnd/>
          </a:ln>
        </p:spPr>
        <p:txBody>
          <a:bodyPr/>
          <a:lstStyle/>
          <a:p>
            <a:pPr marL="342900" indent="-342900" eaLnBrk="0" hangingPunct="0">
              <a:spcBef>
                <a:spcPct val="30000"/>
              </a:spcBef>
              <a:buClr>
                <a:schemeClr val="accent1"/>
              </a:buClr>
              <a:buSzPct val="80000"/>
              <a:buFont typeface="Wingdings" pitchFamily="2" charset="2"/>
              <a:buNone/>
              <a:defRPr/>
            </a:pPr>
            <a:r>
              <a:rPr lang="cs-CZ" sz="2800" b="1" kern="0" cap="all" dirty="0">
                <a:solidFill>
                  <a:srgbClr val="FFC000"/>
                </a:solidFill>
                <a:latin typeface="+mn-lt"/>
                <a:cs typeface="Arial" pitchFamily="34" charset="0"/>
              </a:rPr>
              <a:t> </a:t>
            </a:r>
            <a:r>
              <a:rPr lang="cs-CZ" sz="2800" b="1" kern="0" cap="all" dirty="0">
                <a:solidFill>
                  <a:srgbClr val="FFC000"/>
                </a:solidFill>
                <a:effectLst>
                  <a:outerShdw blurRad="38100" dist="38100" dir="2700000" algn="tl">
                    <a:srgbClr val="000000">
                      <a:alpha val="43137"/>
                    </a:srgbClr>
                  </a:outerShdw>
                </a:effectLst>
                <a:latin typeface="+mn-lt"/>
                <a:cs typeface="Arial" pitchFamily="34" charset="0"/>
              </a:rPr>
              <a:t>informace</a:t>
            </a:r>
          </a:p>
          <a:p>
            <a:pPr marL="342900" indent="-342900" eaLnBrk="0" hangingPunct="0">
              <a:spcBef>
                <a:spcPts val="1200"/>
              </a:spcBef>
              <a:buClr>
                <a:schemeClr val="accent1"/>
              </a:buClr>
              <a:buSzPct val="80000"/>
              <a:buFont typeface="Wingdings" pitchFamily="2" charset="2"/>
              <a:buChar char="þ"/>
              <a:defRPr/>
            </a:pPr>
            <a:endParaRPr lang="cs-CZ" sz="2800" kern="0" dirty="0">
              <a:latin typeface="+mn-lt"/>
              <a:cs typeface="Arial" pitchFamily="34" charset="0"/>
            </a:endParaRPr>
          </a:p>
          <a:p>
            <a:pPr marL="342900" indent="-342900" eaLnBrk="0" hangingPunct="0">
              <a:spcBef>
                <a:spcPts val="1200"/>
              </a:spcBef>
              <a:buClr>
                <a:schemeClr val="accent1"/>
              </a:buClr>
              <a:buSzPct val="80000"/>
              <a:buFont typeface="Wingdings" pitchFamily="2" charset="2"/>
              <a:buChar char="þ"/>
              <a:defRPr/>
            </a:pPr>
            <a:endParaRPr lang="cs-CZ" sz="2800" kern="0" dirty="0">
              <a:latin typeface="+mn-lt"/>
              <a:cs typeface="Arial" pitchFamily="34" charset="0"/>
            </a:endParaRPr>
          </a:p>
        </p:txBody>
      </p:sp>
      <p:sp>
        <p:nvSpPr>
          <p:cNvPr id="7" name="Zástupný symbol pro obsah 2"/>
          <p:cNvSpPr>
            <a:spLocks noGrp="1"/>
          </p:cNvSpPr>
          <p:nvPr>
            <p:ph idx="1"/>
          </p:nvPr>
        </p:nvSpPr>
        <p:spPr>
          <a:xfrm>
            <a:off x="714375" y="5500688"/>
            <a:ext cx="5643563" cy="857250"/>
          </a:xfrm>
        </p:spPr>
        <p:txBody>
          <a:bodyPr/>
          <a:lstStyle/>
          <a:p>
            <a:pPr algn="ctr">
              <a:buFont typeface="Wingdings" pitchFamily="2" charset="2"/>
              <a:buNone/>
              <a:defRPr/>
            </a:pPr>
            <a:r>
              <a:rPr lang="cs-CZ" b="1" cap="all" dirty="0" smtClean="0">
                <a:solidFill>
                  <a:srgbClr val="002060"/>
                </a:solidFill>
                <a:effectLst>
                  <a:outerShdw blurRad="38100" dist="38100" dir="2700000" algn="tl">
                    <a:srgbClr val="000000">
                      <a:alpha val="43137"/>
                    </a:srgbClr>
                  </a:outerShdw>
                </a:effectLst>
              </a:rPr>
              <a:t>Nosič</a:t>
            </a:r>
            <a:endParaRPr lang="cs-CZ" sz="3600" dirty="0" smtClean="0">
              <a:latin typeface="Arial Narrow"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Ukončení předmětu</a:t>
            </a:r>
            <a:endParaRPr lang="cs-CZ" dirty="0"/>
          </a:p>
        </p:txBody>
      </p:sp>
      <p:sp>
        <p:nvSpPr>
          <p:cNvPr id="9219" name="Zástupný symbol pro obsah 2"/>
          <p:cNvSpPr>
            <a:spLocks noGrp="1"/>
          </p:cNvSpPr>
          <p:nvPr>
            <p:ph idx="1"/>
          </p:nvPr>
        </p:nvSpPr>
        <p:spPr>
          <a:xfrm>
            <a:off x="500063" y="1214438"/>
            <a:ext cx="8535987" cy="5167312"/>
          </a:xfrm>
        </p:spPr>
        <p:txBody>
          <a:bodyPr/>
          <a:lstStyle/>
          <a:p>
            <a:pPr>
              <a:buFont typeface="Wingdings" pitchFamily="2" charset="2"/>
              <a:buNone/>
            </a:pPr>
            <a:r>
              <a:rPr lang="cs-CZ" dirty="0" smtClean="0">
                <a:cs typeface="Arial" charset="0"/>
              </a:rPr>
              <a:t>Požadavky:</a:t>
            </a:r>
          </a:p>
          <a:p>
            <a:r>
              <a:rPr lang="cs-CZ" dirty="0" smtClean="0">
                <a:cs typeface="Arial" charset="0"/>
              </a:rPr>
              <a:t>ústní zkouška</a:t>
            </a:r>
          </a:p>
          <a:p>
            <a:pPr lvl="1"/>
            <a:r>
              <a:rPr lang="cs-CZ" dirty="0" smtClean="0"/>
              <a:t>učená rozprava o některém z témat, která budou (byla) náplní předmětu</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cstate="print"/>
          <a:srcRect/>
          <a:stretch>
            <a:fillRect/>
          </a:stretch>
        </p:blipFill>
        <p:spPr bwMode="auto">
          <a:xfrm>
            <a:off x="3286125" y="1466850"/>
            <a:ext cx="2571750" cy="4451350"/>
          </a:xfrm>
          <a:prstGeom prst="rect">
            <a:avLst/>
          </a:prstGeom>
          <a:noFill/>
          <a:ln w="9525">
            <a:noFill/>
            <a:miter lim="800000"/>
            <a:headEnd/>
            <a:tailEnd/>
          </a:ln>
        </p:spPr>
      </p:pic>
      <p:sp>
        <p:nvSpPr>
          <p:cNvPr id="2" name="Nadpis 1"/>
          <p:cNvSpPr>
            <a:spLocks noGrp="1"/>
          </p:cNvSpPr>
          <p:nvPr>
            <p:ph type="title"/>
          </p:nvPr>
        </p:nvSpPr>
        <p:spPr/>
        <p:txBody>
          <a:bodyPr/>
          <a:lstStyle/>
          <a:p>
            <a:pPr>
              <a:defRPr/>
            </a:pPr>
            <a:r>
              <a:rPr lang="cs-CZ" dirty="0" smtClean="0"/>
              <a:t>Zpracování signálu</a:t>
            </a:r>
            <a:endParaRPr lang="cs-CZ" dirty="0"/>
          </a:p>
        </p:txBody>
      </p:sp>
      <p:sp>
        <p:nvSpPr>
          <p:cNvPr id="9" name="Zástupný symbol pro obsah 2"/>
          <p:cNvSpPr>
            <a:spLocks noGrp="1"/>
          </p:cNvSpPr>
          <p:nvPr>
            <p:ph idx="1"/>
          </p:nvPr>
        </p:nvSpPr>
        <p:spPr>
          <a:xfrm>
            <a:off x="714375" y="5500688"/>
            <a:ext cx="5643563" cy="857250"/>
          </a:xfrm>
        </p:spPr>
        <p:txBody>
          <a:bodyPr/>
          <a:lstStyle/>
          <a:p>
            <a:pPr algn="ctr">
              <a:buFont typeface="Wingdings" pitchFamily="2" charset="2"/>
              <a:buNone/>
              <a:defRPr/>
            </a:pPr>
            <a:r>
              <a:rPr lang="cs-CZ" b="1" cap="all" dirty="0" smtClean="0">
                <a:solidFill>
                  <a:srgbClr val="002060"/>
                </a:solidFill>
                <a:effectLst>
                  <a:outerShdw blurRad="38100" dist="38100" dir="2700000" algn="tl">
                    <a:srgbClr val="000000">
                      <a:alpha val="43137"/>
                    </a:srgbClr>
                  </a:outerShdw>
                </a:effectLst>
              </a:rPr>
              <a:t>Nosič</a:t>
            </a:r>
            <a:endParaRPr lang="cs-CZ" sz="3600" dirty="0" smtClean="0">
              <a:latin typeface="Arial Narrow" pitchFamily="34" charset="0"/>
            </a:endParaRPr>
          </a:p>
          <a:p>
            <a:pPr algn="ctr">
              <a:spcBef>
                <a:spcPts val="1200"/>
              </a:spcBef>
              <a:buFont typeface="Wingdings" pitchFamily="2" charset="2"/>
              <a:buNone/>
              <a:defRPr/>
            </a:pPr>
            <a:r>
              <a:rPr lang="cs-CZ" sz="2000" b="1" cap="all" dirty="0" smtClean="0">
                <a:effectLst>
                  <a:outerShdw blurRad="38100" dist="38100" dir="2700000" algn="tl">
                    <a:srgbClr val="000000">
                      <a:alpha val="43137"/>
                    </a:srgbClr>
                  </a:outerShdw>
                </a:effectLst>
                <a:latin typeface="Arial Narrow" pitchFamily="34" charset="0"/>
              </a:rPr>
              <a:t>to nechme technikům (elektrikářům, … )</a:t>
            </a:r>
            <a:endParaRPr lang="cs-CZ" sz="2000" b="1" cap="all" dirty="0" smtClean="0">
              <a:effectLst>
                <a:outerShdw blurRad="38100" dist="38100" dir="2700000" algn="tl">
                  <a:srgbClr val="000000">
                    <a:alpha val="43137"/>
                  </a:srgbClr>
                </a:outerShdw>
              </a:effectLst>
            </a:endParaRPr>
          </a:p>
        </p:txBody>
      </p:sp>
      <p:sp>
        <p:nvSpPr>
          <p:cNvPr id="10" name="Zástupný symbol pro obsah 2"/>
          <p:cNvSpPr txBox="1">
            <a:spLocks/>
          </p:cNvSpPr>
          <p:nvPr/>
        </p:nvSpPr>
        <p:spPr bwMode="auto">
          <a:xfrm>
            <a:off x="4714875" y="2071688"/>
            <a:ext cx="4214813" cy="2571750"/>
          </a:xfrm>
          <a:prstGeom prst="rect">
            <a:avLst/>
          </a:prstGeom>
          <a:noFill/>
          <a:ln w="9525">
            <a:noFill/>
            <a:miter lim="800000"/>
            <a:headEnd/>
            <a:tailEnd/>
          </a:ln>
        </p:spPr>
        <p:txBody>
          <a:bodyPr/>
          <a:lstStyle/>
          <a:p>
            <a:pPr marL="342900" indent="-342900" eaLnBrk="0" hangingPunct="0">
              <a:spcBef>
                <a:spcPct val="30000"/>
              </a:spcBef>
              <a:buClr>
                <a:schemeClr val="accent1"/>
              </a:buClr>
              <a:buSzPct val="80000"/>
              <a:buFont typeface="Wingdings" pitchFamily="2" charset="2"/>
              <a:buNone/>
              <a:defRPr/>
            </a:pPr>
            <a:r>
              <a:rPr lang="cs-CZ" sz="2800" b="1" kern="0" cap="all" dirty="0">
                <a:solidFill>
                  <a:srgbClr val="FFC000"/>
                </a:solidFill>
                <a:latin typeface="+mn-lt"/>
                <a:cs typeface="Arial" pitchFamily="34" charset="0"/>
              </a:rPr>
              <a:t> </a:t>
            </a:r>
            <a:r>
              <a:rPr lang="cs-CZ" sz="2800" b="1" kern="0" cap="all" dirty="0">
                <a:solidFill>
                  <a:srgbClr val="FFC000"/>
                </a:solidFill>
                <a:effectLst>
                  <a:outerShdw blurRad="38100" dist="38100" dir="2700000" algn="tl">
                    <a:srgbClr val="000000">
                      <a:alpha val="43137"/>
                    </a:srgbClr>
                  </a:outerShdw>
                </a:effectLst>
                <a:latin typeface="+mn-lt"/>
                <a:cs typeface="Arial" pitchFamily="34" charset="0"/>
              </a:rPr>
              <a:t>informace</a:t>
            </a:r>
          </a:p>
          <a:p>
            <a:pPr marL="342900" indent="-342900" eaLnBrk="0" hangingPunct="0">
              <a:spcBef>
                <a:spcPts val="1200"/>
              </a:spcBef>
              <a:buClr>
                <a:schemeClr val="accent1"/>
              </a:buClr>
              <a:buSzPct val="80000"/>
              <a:buFont typeface="Wingdings" pitchFamily="2" charset="2"/>
              <a:buChar char="þ"/>
              <a:defRPr/>
            </a:pPr>
            <a:endParaRPr lang="cs-CZ" sz="2800" kern="0" dirty="0">
              <a:latin typeface="+mn-lt"/>
              <a:cs typeface="Arial" pitchFamily="34" charset="0"/>
            </a:endParaRPr>
          </a:p>
          <a:p>
            <a:pPr marL="342900" indent="-342900" eaLnBrk="0" hangingPunct="0">
              <a:spcBef>
                <a:spcPts val="1200"/>
              </a:spcBef>
              <a:buClr>
                <a:schemeClr val="accent1"/>
              </a:buClr>
              <a:buSzPct val="80000"/>
              <a:buFont typeface="Wingdings" pitchFamily="2" charset="2"/>
              <a:buChar char="þ"/>
              <a:defRPr/>
            </a:pPr>
            <a:endParaRPr lang="cs-CZ" sz="2800" kern="0" dirty="0">
              <a:latin typeface="+mn-lt"/>
              <a:cs typeface="Arial" pitchFamily="34" charset="0"/>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3" cstate="print"/>
          <a:srcRect/>
          <a:stretch>
            <a:fillRect/>
          </a:stretch>
        </p:blipFill>
        <p:spPr bwMode="auto">
          <a:xfrm>
            <a:off x="3286125" y="1466850"/>
            <a:ext cx="2571750" cy="4451350"/>
          </a:xfrm>
          <a:prstGeom prst="rect">
            <a:avLst/>
          </a:prstGeom>
          <a:noFill/>
          <a:ln w="9525">
            <a:noFill/>
            <a:miter lim="800000"/>
            <a:headEnd/>
            <a:tailEnd/>
          </a:ln>
        </p:spPr>
      </p:pic>
      <p:sp>
        <p:nvSpPr>
          <p:cNvPr id="2" name="Nadpis 1"/>
          <p:cNvSpPr>
            <a:spLocks noGrp="1"/>
          </p:cNvSpPr>
          <p:nvPr>
            <p:ph type="title"/>
          </p:nvPr>
        </p:nvSpPr>
        <p:spPr/>
        <p:txBody>
          <a:bodyPr/>
          <a:lstStyle/>
          <a:p>
            <a:pPr>
              <a:defRPr/>
            </a:pPr>
            <a:r>
              <a:rPr lang="cs-CZ" dirty="0" smtClean="0"/>
              <a:t>Zpracování signálu</a:t>
            </a:r>
            <a:endParaRPr lang="cs-CZ" dirty="0"/>
          </a:p>
        </p:txBody>
      </p:sp>
      <p:sp>
        <p:nvSpPr>
          <p:cNvPr id="6" name="Zástupný symbol pro obsah 2"/>
          <p:cNvSpPr txBox="1">
            <a:spLocks/>
          </p:cNvSpPr>
          <p:nvPr/>
        </p:nvSpPr>
        <p:spPr bwMode="auto">
          <a:xfrm>
            <a:off x="4714875" y="2071688"/>
            <a:ext cx="4214813" cy="2571750"/>
          </a:xfrm>
          <a:prstGeom prst="rect">
            <a:avLst/>
          </a:prstGeom>
          <a:noFill/>
          <a:ln w="9525">
            <a:noFill/>
            <a:miter lim="800000"/>
            <a:headEnd/>
            <a:tailEnd/>
          </a:ln>
        </p:spPr>
        <p:txBody>
          <a:bodyPr/>
          <a:lstStyle/>
          <a:p>
            <a:pPr marL="342900" indent="-342900" eaLnBrk="0" hangingPunct="0">
              <a:spcBef>
                <a:spcPct val="30000"/>
              </a:spcBef>
              <a:buClr>
                <a:schemeClr val="accent1"/>
              </a:buClr>
              <a:buSzPct val="80000"/>
              <a:buFont typeface="Wingdings" pitchFamily="2" charset="2"/>
              <a:buNone/>
              <a:defRPr/>
            </a:pPr>
            <a:r>
              <a:rPr lang="cs-CZ" sz="2800" b="1" kern="0" cap="all" dirty="0">
                <a:solidFill>
                  <a:srgbClr val="FFC000"/>
                </a:solidFill>
                <a:latin typeface="+mn-lt"/>
                <a:cs typeface="Arial" pitchFamily="34" charset="0"/>
              </a:rPr>
              <a:t> </a:t>
            </a:r>
            <a:r>
              <a:rPr lang="cs-CZ" sz="2800" b="1" kern="0" cap="all" dirty="0">
                <a:solidFill>
                  <a:srgbClr val="FFC000"/>
                </a:solidFill>
                <a:effectLst>
                  <a:outerShdw blurRad="38100" dist="38100" dir="2700000" algn="tl">
                    <a:srgbClr val="000000">
                      <a:alpha val="43137"/>
                    </a:srgbClr>
                  </a:outerShdw>
                </a:effectLst>
                <a:latin typeface="+mn-lt"/>
                <a:cs typeface="Arial" pitchFamily="34" charset="0"/>
              </a:rPr>
              <a:t>informace</a:t>
            </a:r>
          </a:p>
          <a:p>
            <a:pPr marL="342900" indent="-342900" algn="ctr" eaLnBrk="0" hangingPunct="0">
              <a:spcBef>
                <a:spcPct val="30000"/>
              </a:spcBef>
              <a:buClr>
                <a:schemeClr val="accent1"/>
              </a:buClr>
              <a:buSzPct val="80000"/>
              <a:buFont typeface="Wingdings" pitchFamily="2" charset="2"/>
              <a:buNone/>
              <a:defRPr/>
            </a:pPr>
            <a:r>
              <a:rPr lang="cs-CZ" sz="2800" b="1" kern="0" cap="all" dirty="0">
                <a:solidFill>
                  <a:schemeClr val="bg2"/>
                </a:solidFill>
                <a:latin typeface="+mn-lt"/>
                <a:cs typeface="Arial" pitchFamily="34" charset="0"/>
                <a:sym typeface="Symbol"/>
              </a:rPr>
              <a:t></a:t>
            </a:r>
          </a:p>
          <a:p>
            <a:pPr marL="342900" indent="-342900" algn="ctr" eaLnBrk="0" hangingPunct="0">
              <a:spcBef>
                <a:spcPct val="30000"/>
              </a:spcBef>
              <a:buClr>
                <a:schemeClr val="accent1"/>
              </a:buClr>
              <a:buSzPct val="80000"/>
              <a:buFont typeface="Wingdings" pitchFamily="2" charset="2"/>
              <a:buNone/>
              <a:defRPr/>
            </a:pPr>
            <a:r>
              <a:rPr lang="cs-CZ" sz="2800" b="1" kern="0" cap="all" dirty="0">
                <a:solidFill>
                  <a:srgbClr val="C00000"/>
                </a:solidFill>
                <a:effectLst>
                  <a:outerShdw blurRad="38100" dist="38100" dir="2700000" algn="tl">
                    <a:srgbClr val="000000">
                      <a:alpha val="43137"/>
                    </a:srgbClr>
                  </a:outerShdw>
                </a:effectLst>
                <a:latin typeface="+mn-lt"/>
                <a:cs typeface="Arial" pitchFamily="34" charset="0"/>
                <a:sym typeface="Symbol"/>
              </a:rPr>
              <a:t>         ZPRACOVÁNÍ</a:t>
            </a:r>
          </a:p>
          <a:p>
            <a:pPr marL="342900" indent="-342900" algn="ctr" eaLnBrk="0" hangingPunct="0">
              <a:spcBef>
                <a:spcPct val="30000"/>
              </a:spcBef>
              <a:buClr>
                <a:schemeClr val="accent1"/>
              </a:buClr>
              <a:buSzPct val="80000"/>
              <a:buFont typeface="Wingdings" pitchFamily="2" charset="2"/>
              <a:buNone/>
              <a:defRPr/>
            </a:pPr>
            <a:r>
              <a:rPr lang="cs-CZ" sz="2800" b="1" kern="0" cap="all" dirty="0">
                <a:solidFill>
                  <a:srgbClr val="C00000"/>
                </a:solidFill>
                <a:effectLst>
                  <a:outerShdw blurRad="38100" dist="38100" dir="2700000" algn="tl">
                    <a:srgbClr val="000000">
                      <a:alpha val="43137"/>
                    </a:srgbClr>
                  </a:outerShdw>
                </a:effectLst>
                <a:latin typeface="+mn-lt"/>
                <a:cs typeface="Arial" pitchFamily="34" charset="0"/>
                <a:sym typeface="Symbol"/>
              </a:rPr>
              <a:t>         INFORMACE</a:t>
            </a:r>
            <a:endParaRPr lang="cs-CZ" sz="2800" kern="0" dirty="0">
              <a:solidFill>
                <a:srgbClr val="C00000"/>
              </a:solidFill>
              <a:effectLst>
                <a:outerShdw blurRad="38100" dist="38100" dir="2700000" algn="tl">
                  <a:srgbClr val="000000">
                    <a:alpha val="43137"/>
                  </a:srgbClr>
                </a:outerShdw>
              </a:effectLst>
              <a:latin typeface="+mn-lt"/>
              <a:cs typeface="Arial" pitchFamily="34" charset="0"/>
            </a:endParaRPr>
          </a:p>
          <a:p>
            <a:pPr marL="342900" indent="-342900" eaLnBrk="0" hangingPunct="0">
              <a:spcBef>
                <a:spcPts val="1200"/>
              </a:spcBef>
              <a:buClr>
                <a:schemeClr val="accent1"/>
              </a:buClr>
              <a:buSzPct val="80000"/>
              <a:buFont typeface="Wingdings" pitchFamily="2" charset="2"/>
              <a:buChar char="þ"/>
              <a:defRPr/>
            </a:pPr>
            <a:endParaRPr lang="cs-CZ" sz="2800" kern="0" dirty="0">
              <a:latin typeface="+mn-lt"/>
              <a:cs typeface="Arial" pitchFamily="34" charset="0"/>
            </a:endParaRPr>
          </a:p>
          <a:p>
            <a:pPr marL="342900" indent="-342900" eaLnBrk="0" hangingPunct="0">
              <a:spcBef>
                <a:spcPts val="1200"/>
              </a:spcBef>
              <a:buClr>
                <a:schemeClr val="accent1"/>
              </a:buClr>
              <a:buSzPct val="80000"/>
              <a:buFont typeface="Wingdings" pitchFamily="2" charset="2"/>
              <a:buChar char="þ"/>
              <a:defRPr/>
            </a:pPr>
            <a:endParaRPr lang="cs-CZ" sz="2800" kern="0" dirty="0">
              <a:latin typeface="+mn-lt"/>
              <a:cs typeface="Arial" pitchFamily="34" charset="0"/>
            </a:endParaRPr>
          </a:p>
        </p:txBody>
      </p:sp>
      <p:sp>
        <p:nvSpPr>
          <p:cNvPr id="11" name="Zástupný symbol pro obsah 2"/>
          <p:cNvSpPr>
            <a:spLocks noGrp="1"/>
          </p:cNvSpPr>
          <p:nvPr>
            <p:ph idx="1"/>
          </p:nvPr>
        </p:nvSpPr>
        <p:spPr>
          <a:xfrm>
            <a:off x="714375" y="5500688"/>
            <a:ext cx="5643563" cy="857250"/>
          </a:xfrm>
        </p:spPr>
        <p:txBody>
          <a:bodyPr/>
          <a:lstStyle/>
          <a:p>
            <a:pPr algn="ctr">
              <a:buFont typeface="Wingdings" pitchFamily="2" charset="2"/>
              <a:buNone/>
              <a:defRPr/>
            </a:pPr>
            <a:r>
              <a:rPr lang="cs-CZ" b="1" cap="all" dirty="0" smtClean="0">
                <a:solidFill>
                  <a:srgbClr val="002060"/>
                </a:solidFill>
                <a:effectLst>
                  <a:outerShdw blurRad="38100" dist="38100" dir="2700000" algn="tl">
                    <a:srgbClr val="000000">
                      <a:alpha val="43137"/>
                    </a:srgbClr>
                  </a:outerShdw>
                </a:effectLst>
              </a:rPr>
              <a:t>Nosič</a:t>
            </a:r>
            <a:endParaRPr lang="cs-CZ" sz="3600" dirty="0" smtClean="0">
              <a:latin typeface="Arial Narrow" pitchFamily="34" charset="0"/>
            </a:endParaRPr>
          </a:p>
          <a:p>
            <a:pPr algn="ctr">
              <a:spcBef>
                <a:spcPts val="1200"/>
              </a:spcBef>
              <a:buFont typeface="Wingdings" pitchFamily="2" charset="2"/>
              <a:buNone/>
              <a:defRPr/>
            </a:pPr>
            <a:r>
              <a:rPr lang="cs-CZ" sz="2000" b="1" cap="all" dirty="0" smtClean="0">
                <a:effectLst>
                  <a:outerShdw blurRad="38100" dist="38100" dir="2700000" algn="tl">
                    <a:srgbClr val="000000">
                      <a:alpha val="43137"/>
                    </a:srgbClr>
                  </a:outerShdw>
                </a:effectLst>
                <a:latin typeface="Arial Narrow" pitchFamily="34" charset="0"/>
              </a:rPr>
              <a:t>to nechme technikům (elektrikářům, … )</a:t>
            </a:r>
            <a:endParaRPr lang="cs-CZ" sz="2000" b="1" cap="all" dirty="0" smtClean="0">
              <a:effectLst>
                <a:outerShdw blurRad="38100" dist="38100" dir="2700000" algn="tl">
                  <a:srgbClr val="000000">
                    <a:alpha val="43137"/>
                  </a:srgbClr>
                </a:outerShdw>
              </a:effectLst>
            </a:endParaRPr>
          </a:p>
        </p:txBody>
      </p:sp>
    </p:spTree>
  </p:cSld>
  <p:clrMapOvr>
    <a:masterClrMapping/>
  </p:clrMapOvr>
  <p:transition>
    <p:sndAc>
      <p:stSnd>
        <p:snd r:embed="rId2" name="explode.wav"/>
      </p:stSnd>
    </p:sndAc>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Zpracování informace</a:t>
            </a:r>
            <a:endParaRPr lang="cs-CZ" dirty="0"/>
          </a:p>
        </p:txBody>
      </p:sp>
      <p:sp>
        <p:nvSpPr>
          <p:cNvPr id="22531" name="Zástupný symbol pro obsah 2"/>
          <p:cNvSpPr>
            <a:spLocks noGrp="1"/>
          </p:cNvSpPr>
          <p:nvPr>
            <p:ph idx="1"/>
          </p:nvPr>
        </p:nvSpPr>
        <p:spPr>
          <a:xfrm>
            <a:off x="500063" y="1214438"/>
            <a:ext cx="8535987" cy="5167312"/>
          </a:xfrm>
        </p:spPr>
        <p:txBody>
          <a:bodyPr/>
          <a:lstStyle/>
          <a:p>
            <a:r>
              <a:rPr lang="cs-CZ" smtClean="0">
                <a:cs typeface="Arial" charset="0"/>
              </a:rPr>
              <a:t>popis</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Zpracování informace</a:t>
            </a:r>
            <a:endParaRPr lang="cs-CZ" dirty="0"/>
          </a:p>
        </p:txBody>
      </p:sp>
      <p:sp>
        <p:nvSpPr>
          <p:cNvPr id="23555" name="Zástupný symbol pro obsah 2"/>
          <p:cNvSpPr>
            <a:spLocks noGrp="1"/>
          </p:cNvSpPr>
          <p:nvPr>
            <p:ph idx="1"/>
          </p:nvPr>
        </p:nvSpPr>
        <p:spPr>
          <a:xfrm>
            <a:off x="500063" y="1214438"/>
            <a:ext cx="8535987" cy="5167312"/>
          </a:xfrm>
        </p:spPr>
        <p:txBody>
          <a:bodyPr/>
          <a:lstStyle/>
          <a:p>
            <a:r>
              <a:rPr lang="cs-CZ" smtClean="0">
                <a:cs typeface="Arial" charset="0"/>
              </a:rPr>
              <a:t>popis – </a:t>
            </a:r>
          </a:p>
          <a:p>
            <a:pPr lvl="1">
              <a:spcBef>
                <a:spcPts val="1200"/>
              </a:spcBef>
            </a:pPr>
            <a:r>
              <a:rPr lang="cs-CZ" b="1" smtClean="0"/>
              <a:t>analyticky</a:t>
            </a:r>
            <a:r>
              <a:rPr lang="cs-CZ" smtClean="0"/>
              <a:t> (nějakou funkcí)</a:t>
            </a:r>
            <a:endParaRPr lang="cs-CZ" sz="4000" b="1" smtClean="0">
              <a:solidFill>
                <a:srgbClr val="C00000"/>
              </a:solidFill>
              <a:sym typeface="Wingdings" pitchFamily="2" charset="2"/>
            </a:endParaRPr>
          </a:p>
        </p:txBody>
      </p:sp>
      <p:pic>
        <p:nvPicPr>
          <p:cNvPr id="23556" name="Picture 8" descr="Více smajlíků ke stažení">
            <a:hlinkClick r:id="rId2" tooltip="Více smajlíků ke stažení"/>
          </p:cNvPr>
          <p:cNvPicPr>
            <a:picLocks noChangeAspect="1" noChangeArrowheads="1" noCrop="1"/>
          </p:cNvPicPr>
          <p:nvPr/>
        </p:nvPicPr>
        <p:blipFill>
          <a:blip r:embed="rId3" cstate="print"/>
          <a:srcRect/>
          <a:stretch>
            <a:fillRect/>
          </a:stretch>
        </p:blipFill>
        <p:spPr bwMode="auto">
          <a:xfrm>
            <a:off x="5786438" y="1714500"/>
            <a:ext cx="857250" cy="5715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Zpracování informace</a:t>
            </a:r>
            <a:endParaRPr lang="cs-CZ" dirty="0"/>
          </a:p>
        </p:txBody>
      </p:sp>
      <p:sp>
        <p:nvSpPr>
          <p:cNvPr id="24579" name="Zástupný symbol pro obsah 2"/>
          <p:cNvSpPr>
            <a:spLocks noGrp="1"/>
          </p:cNvSpPr>
          <p:nvPr>
            <p:ph idx="1"/>
          </p:nvPr>
        </p:nvSpPr>
        <p:spPr>
          <a:xfrm>
            <a:off x="500063" y="1214438"/>
            <a:ext cx="8535987" cy="5167312"/>
          </a:xfrm>
        </p:spPr>
        <p:txBody>
          <a:bodyPr/>
          <a:lstStyle/>
          <a:p>
            <a:r>
              <a:rPr lang="cs-CZ" smtClean="0">
                <a:cs typeface="Arial" charset="0"/>
              </a:rPr>
              <a:t>popis – </a:t>
            </a:r>
          </a:p>
          <a:p>
            <a:pPr lvl="1">
              <a:spcBef>
                <a:spcPts val="1200"/>
              </a:spcBef>
            </a:pPr>
            <a:r>
              <a:rPr lang="cs-CZ" b="1" smtClean="0"/>
              <a:t>analyticky</a:t>
            </a:r>
            <a:r>
              <a:rPr lang="cs-CZ" smtClean="0"/>
              <a:t> (nějakou funkcí) </a:t>
            </a:r>
          </a:p>
          <a:p>
            <a:pPr lvl="1">
              <a:spcBef>
                <a:spcPts val="3000"/>
              </a:spcBef>
            </a:pPr>
            <a:r>
              <a:rPr lang="cs-CZ" b="1" smtClean="0"/>
              <a:t>posloupností hodnot</a:t>
            </a:r>
            <a:endParaRPr lang="cs-CZ" b="1" smtClean="0">
              <a:solidFill>
                <a:srgbClr val="FFC000"/>
              </a:solidFill>
              <a:sym typeface="Wingdings" pitchFamily="2" charset="2"/>
            </a:endParaRPr>
          </a:p>
        </p:txBody>
      </p:sp>
      <p:pic>
        <p:nvPicPr>
          <p:cNvPr id="24580" name="Picture 13" descr="http://infoek.cz/smiles/www.infoek.vyjimecny.cz_smiles_260.gif"/>
          <p:cNvPicPr>
            <a:picLocks noChangeAspect="1" noChangeArrowheads="1" noCrop="1"/>
          </p:cNvPicPr>
          <p:nvPr/>
        </p:nvPicPr>
        <p:blipFill>
          <a:blip r:embed="rId2" cstate="print"/>
          <a:srcRect/>
          <a:stretch>
            <a:fillRect/>
          </a:stretch>
        </p:blipFill>
        <p:spPr bwMode="auto">
          <a:xfrm>
            <a:off x="5214938" y="2357438"/>
            <a:ext cx="928687" cy="896937"/>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Zpracování informace</a:t>
            </a:r>
            <a:endParaRPr lang="cs-CZ" dirty="0"/>
          </a:p>
        </p:txBody>
      </p:sp>
      <p:sp>
        <p:nvSpPr>
          <p:cNvPr id="3" name="Zástupný symbol pro obsah 2"/>
          <p:cNvSpPr>
            <a:spLocks noGrp="1"/>
          </p:cNvSpPr>
          <p:nvPr>
            <p:ph idx="1"/>
          </p:nvPr>
        </p:nvSpPr>
        <p:spPr>
          <a:xfrm>
            <a:off x="500063" y="1214438"/>
            <a:ext cx="8535987" cy="5167312"/>
          </a:xfrm>
        </p:spPr>
        <p:txBody>
          <a:bodyPr/>
          <a:lstStyle/>
          <a:p>
            <a:pPr>
              <a:defRPr/>
            </a:pPr>
            <a:r>
              <a:rPr lang="cs-CZ" dirty="0" smtClean="0"/>
              <a:t>popis – </a:t>
            </a:r>
          </a:p>
          <a:p>
            <a:pPr lvl="1">
              <a:spcBef>
                <a:spcPts val="1200"/>
              </a:spcBef>
              <a:defRPr/>
            </a:pPr>
            <a:r>
              <a:rPr lang="cs-CZ" b="1" dirty="0" smtClean="0"/>
              <a:t>analyticky</a:t>
            </a:r>
            <a:r>
              <a:rPr lang="cs-CZ" dirty="0" smtClean="0"/>
              <a:t> (nějakou funkcí) </a:t>
            </a:r>
          </a:p>
          <a:p>
            <a:pPr lvl="1">
              <a:spcBef>
                <a:spcPts val="3000"/>
              </a:spcBef>
              <a:defRPr/>
            </a:pPr>
            <a:r>
              <a:rPr lang="cs-CZ" b="1" dirty="0" smtClean="0"/>
              <a:t>posloupností hodnot</a:t>
            </a:r>
            <a:endParaRPr lang="cs-CZ" b="1" dirty="0" smtClean="0">
              <a:solidFill>
                <a:srgbClr val="FFC000"/>
              </a:solidFill>
              <a:sym typeface="Wingdings"/>
            </a:endParaRPr>
          </a:p>
          <a:p>
            <a:pPr lvl="1">
              <a:spcBef>
                <a:spcPts val="3000"/>
              </a:spcBef>
              <a:buFont typeface="Wingdings" pitchFamily="2" charset="2"/>
              <a:buNone/>
              <a:defRPr/>
            </a:pPr>
            <a:r>
              <a:rPr lang="cs-CZ" b="1" dirty="0" smtClean="0">
                <a:solidFill>
                  <a:srgbClr val="FFC000"/>
                </a:solidFill>
                <a:sym typeface="Wingdings"/>
              </a:rPr>
              <a:t>					</a:t>
            </a:r>
            <a:r>
              <a:rPr lang="cs-CZ" b="1" dirty="0" smtClean="0">
                <a:sym typeface="Symbol"/>
              </a:rPr>
              <a:t></a:t>
            </a:r>
            <a:endParaRPr lang="cs-CZ" b="1" dirty="0" smtClean="0">
              <a:sym typeface="Wingdings"/>
            </a:endParaRPr>
          </a:p>
          <a:p>
            <a:pPr lvl="1" algn="ctr">
              <a:buFont typeface="Wingdings" pitchFamily="2" charset="2"/>
              <a:buNone/>
              <a:defRPr/>
            </a:pPr>
            <a:r>
              <a:rPr lang="cs-CZ" b="1" cap="all" dirty="0" smtClean="0">
                <a:solidFill>
                  <a:srgbClr val="C00000"/>
                </a:solidFill>
                <a:sym typeface="Wingdings"/>
              </a:rPr>
              <a:t>!!! Časová řada !!!</a:t>
            </a:r>
            <a:endParaRPr lang="cs-CZ" b="1" cap="all" dirty="0">
              <a:solidFill>
                <a:srgbClr val="C00000"/>
              </a:solidFill>
            </a:endParaRPr>
          </a:p>
        </p:txBody>
      </p:sp>
      <p:pic>
        <p:nvPicPr>
          <p:cNvPr id="25604" name="Picture 13" descr="http://infoek.cz/smiles/www.infoek.vyjimecny.cz_smiles_260.gif"/>
          <p:cNvPicPr>
            <a:picLocks noChangeAspect="1" noChangeArrowheads="1" noCrop="1"/>
          </p:cNvPicPr>
          <p:nvPr/>
        </p:nvPicPr>
        <p:blipFill>
          <a:blip r:embed="rId2" cstate="print"/>
          <a:srcRect/>
          <a:stretch>
            <a:fillRect/>
          </a:stretch>
        </p:blipFill>
        <p:spPr bwMode="auto">
          <a:xfrm>
            <a:off x="5214938" y="2357438"/>
            <a:ext cx="928687" cy="89693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Zpracování informace</a:t>
            </a:r>
            <a:endParaRPr lang="cs-CZ" dirty="0"/>
          </a:p>
        </p:txBody>
      </p:sp>
      <p:sp>
        <p:nvSpPr>
          <p:cNvPr id="3" name="Zástupný symbol pro obsah 2"/>
          <p:cNvSpPr>
            <a:spLocks noGrp="1"/>
          </p:cNvSpPr>
          <p:nvPr>
            <p:ph idx="1"/>
          </p:nvPr>
        </p:nvSpPr>
        <p:spPr>
          <a:xfrm>
            <a:off x="500063" y="1214438"/>
            <a:ext cx="8535987" cy="5167312"/>
          </a:xfrm>
        </p:spPr>
        <p:txBody>
          <a:bodyPr/>
          <a:lstStyle/>
          <a:p>
            <a:pPr>
              <a:defRPr/>
            </a:pPr>
            <a:r>
              <a:rPr lang="cs-CZ" dirty="0" smtClean="0"/>
              <a:t>popis – </a:t>
            </a:r>
          </a:p>
          <a:p>
            <a:pPr lvl="1">
              <a:spcBef>
                <a:spcPts val="1200"/>
              </a:spcBef>
              <a:defRPr/>
            </a:pPr>
            <a:r>
              <a:rPr lang="cs-CZ" b="1" dirty="0" smtClean="0"/>
              <a:t>analyticky</a:t>
            </a:r>
            <a:r>
              <a:rPr lang="cs-CZ" dirty="0" smtClean="0"/>
              <a:t> (nějakou funkcí) </a:t>
            </a:r>
          </a:p>
          <a:p>
            <a:pPr lvl="1">
              <a:spcBef>
                <a:spcPts val="3000"/>
              </a:spcBef>
              <a:defRPr/>
            </a:pPr>
            <a:r>
              <a:rPr lang="cs-CZ" b="1" dirty="0" smtClean="0"/>
              <a:t>posloupností hodnot</a:t>
            </a:r>
            <a:endParaRPr lang="cs-CZ" b="1" dirty="0" smtClean="0">
              <a:solidFill>
                <a:srgbClr val="FFC000"/>
              </a:solidFill>
              <a:sym typeface="Wingdings"/>
            </a:endParaRPr>
          </a:p>
          <a:p>
            <a:pPr lvl="1">
              <a:spcBef>
                <a:spcPts val="3000"/>
              </a:spcBef>
              <a:buFont typeface="Wingdings" pitchFamily="2" charset="2"/>
              <a:buNone/>
              <a:defRPr/>
            </a:pPr>
            <a:r>
              <a:rPr lang="cs-CZ" b="1" dirty="0" smtClean="0">
                <a:solidFill>
                  <a:srgbClr val="FFC000"/>
                </a:solidFill>
                <a:sym typeface="Wingdings"/>
              </a:rPr>
              <a:t>					</a:t>
            </a:r>
            <a:r>
              <a:rPr lang="cs-CZ" b="1" dirty="0" smtClean="0">
                <a:sym typeface="Symbol"/>
              </a:rPr>
              <a:t></a:t>
            </a:r>
            <a:endParaRPr lang="cs-CZ" b="1" dirty="0" smtClean="0">
              <a:sym typeface="Wingdings"/>
            </a:endParaRPr>
          </a:p>
          <a:p>
            <a:pPr lvl="1" algn="ctr">
              <a:buFont typeface="Wingdings" pitchFamily="2" charset="2"/>
              <a:buNone/>
              <a:defRPr/>
            </a:pPr>
            <a:r>
              <a:rPr lang="cs-CZ" b="1" cap="all" dirty="0" smtClean="0">
                <a:solidFill>
                  <a:srgbClr val="C00000"/>
                </a:solidFill>
                <a:sym typeface="Wingdings"/>
              </a:rPr>
              <a:t>!!! Časová řada !!!</a:t>
            </a:r>
            <a:endParaRPr lang="cs-CZ" b="1" cap="all" dirty="0">
              <a:solidFill>
                <a:srgbClr val="C00000"/>
              </a:solidFill>
            </a:endParaRPr>
          </a:p>
        </p:txBody>
      </p:sp>
      <p:pic>
        <p:nvPicPr>
          <p:cNvPr id="26628" name="Picture 15" descr="http://infoek.cz/smiles/www.infoek.vyjimecny.cz_smiles_5.gif"/>
          <p:cNvPicPr>
            <a:picLocks noChangeAspect="1" noChangeArrowheads="1"/>
          </p:cNvPicPr>
          <p:nvPr/>
        </p:nvPicPr>
        <p:blipFill>
          <a:blip r:embed="rId3" cstate="print"/>
          <a:srcRect/>
          <a:stretch>
            <a:fillRect/>
          </a:stretch>
        </p:blipFill>
        <p:spPr bwMode="auto">
          <a:xfrm>
            <a:off x="5000625" y="4286250"/>
            <a:ext cx="714375" cy="714375"/>
          </a:xfrm>
          <a:prstGeom prst="rect">
            <a:avLst/>
          </a:prstGeom>
          <a:noFill/>
          <a:ln w="9525">
            <a:noFill/>
            <a:miter lim="800000"/>
            <a:headEnd/>
            <a:tailEnd/>
          </a:ln>
        </p:spPr>
      </p:pic>
    </p:spTree>
  </p:cSld>
  <p:clrMapOvr>
    <a:masterClrMapping/>
  </p:clrMapOvr>
  <p:transition spd="slow">
    <p:sndAc>
      <p:stSnd>
        <p:snd r:embed="rId2" name="applause.wav"/>
      </p:stSnd>
    </p:sndAc>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Časová řada</a:t>
            </a:r>
            <a:endParaRPr lang="cs-CZ" dirty="0"/>
          </a:p>
        </p:txBody>
      </p:sp>
      <p:sp>
        <p:nvSpPr>
          <p:cNvPr id="62467" name="Zástupný symbol pro obsah 2"/>
          <p:cNvSpPr>
            <a:spLocks noGrp="1"/>
          </p:cNvSpPr>
          <p:nvPr>
            <p:ph idx="1"/>
          </p:nvPr>
        </p:nvSpPr>
        <p:spPr>
          <a:xfrm>
            <a:off x="500063" y="1214438"/>
            <a:ext cx="8535987" cy="5167312"/>
          </a:xfrm>
        </p:spPr>
        <p:txBody>
          <a:bodyPr/>
          <a:lstStyle/>
          <a:p>
            <a:pPr>
              <a:buFont typeface="Wingdings" pitchFamily="2" charset="2"/>
              <a:buNone/>
            </a:pPr>
            <a:r>
              <a:rPr lang="cs-CZ" smtClean="0">
                <a:cs typeface="Arial" charset="0"/>
              </a:rPr>
              <a:t>Definice (základní):</a:t>
            </a:r>
          </a:p>
          <a:p>
            <a:pPr>
              <a:buFont typeface="Wingdings" pitchFamily="2" charset="2"/>
              <a:buNone/>
            </a:pPr>
            <a:r>
              <a:rPr lang="cs-CZ" smtClean="0">
                <a:solidFill>
                  <a:srgbClr val="002060"/>
                </a:solidFill>
                <a:cs typeface="Arial" charset="0"/>
              </a:rPr>
              <a:t>Časová řada je uspořádaná množina hodnot </a:t>
            </a:r>
            <a:r>
              <a:rPr lang="en-US" smtClean="0">
                <a:solidFill>
                  <a:srgbClr val="002060"/>
                </a:solidFill>
                <a:cs typeface="Arial" charset="0"/>
              </a:rPr>
              <a:t>{</a:t>
            </a:r>
            <a:r>
              <a:rPr lang="cs-CZ" smtClean="0">
                <a:solidFill>
                  <a:srgbClr val="002060"/>
                </a:solidFill>
                <a:cs typeface="Arial" charset="0"/>
              </a:rPr>
              <a:t>y</a:t>
            </a:r>
            <a:r>
              <a:rPr lang="cs-CZ" baseline="-25000" smtClean="0">
                <a:solidFill>
                  <a:srgbClr val="002060"/>
                </a:solidFill>
                <a:cs typeface="Arial" charset="0"/>
              </a:rPr>
              <a:t>t</a:t>
            </a:r>
            <a:r>
              <a:rPr lang="cs-CZ" smtClean="0">
                <a:solidFill>
                  <a:srgbClr val="002060"/>
                </a:solidFill>
                <a:cs typeface="Arial" charset="0"/>
              </a:rPr>
              <a:t>:t=1,…,n</a:t>
            </a:r>
            <a:r>
              <a:rPr lang="en-US" smtClean="0">
                <a:solidFill>
                  <a:srgbClr val="002060"/>
                </a:solidFill>
                <a:cs typeface="Arial" charset="0"/>
              </a:rPr>
              <a:t>}</a:t>
            </a:r>
            <a:r>
              <a:rPr lang="cs-CZ" smtClean="0">
                <a:solidFill>
                  <a:srgbClr val="002060"/>
                </a:solidFill>
                <a:cs typeface="Arial" charset="0"/>
              </a:rPr>
              <a:t>, kde index t určuje čas, kdy byla hodnota y</a:t>
            </a:r>
            <a:r>
              <a:rPr lang="cs-CZ" baseline="-25000" smtClean="0">
                <a:solidFill>
                  <a:srgbClr val="002060"/>
                </a:solidFill>
                <a:cs typeface="Arial" charset="0"/>
              </a:rPr>
              <a:t>t</a:t>
            </a:r>
            <a:r>
              <a:rPr lang="cs-CZ" smtClean="0">
                <a:solidFill>
                  <a:srgbClr val="002060"/>
                </a:solidFill>
                <a:cs typeface="Arial" charset="0"/>
              </a:rPr>
              <a:t> určena.</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Časová řada</a:t>
            </a:r>
            <a:endParaRPr lang="cs-CZ" dirty="0"/>
          </a:p>
        </p:txBody>
      </p:sp>
      <p:sp>
        <p:nvSpPr>
          <p:cNvPr id="63491" name="Zástupný symbol pro obsah 2"/>
          <p:cNvSpPr>
            <a:spLocks noGrp="1"/>
          </p:cNvSpPr>
          <p:nvPr>
            <p:ph idx="1"/>
          </p:nvPr>
        </p:nvSpPr>
        <p:spPr>
          <a:xfrm>
            <a:off x="500063" y="1214438"/>
            <a:ext cx="8535987" cy="5167312"/>
          </a:xfrm>
        </p:spPr>
        <p:txBody>
          <a:bodyPr/>
          <a:lstStyle/>
          <a:p>
            <a:pPr>
              <a:buFont typeface="Wingdings" pitchFamily="2" charset="2"/>
              <a:buNone/>
            </a:pPr>
            <a:r>
              <a:rPr lang="cs-CZ" smtClean="0">
                <a:cs typeface="Arial" charset="0"/>
              </a:rPr>
              <a:t>Definice (základní):</a:t>
            </a:r>
          </a:p>
          <a:p>
            <a:pPr>
              <a:buFont typeface="Wingdings" pitchFamily="2" charset="2"/>
              <a:buNone/>
            </a:pPr>
            <a:r>
              <a:rPr lang="cs-CZ" smtClean="0">
                <a:solidFill>
                  <a:srgbClr val="002060"/>
                </a:solidFill>
                <a:cs typeface="Arial" charset="0"/>
              </a:rPr>
              <a:t>Časová řada je uspořádaná množina hodnot </a:t>
            </a:r>
            <a:r>
              <a:rPr lang="en-US" smtClean="0">
                <a:solidFill>
                  <a:srgbClr val="002060"/>
                </a:solidFill>
                <a:cs typeface="Arial" charset="0"/>
              </a:rPr>
              <a:t>{</a:t>
            </a:r>
            <a:r>
              <a:rPr lang="cs-CZ" smtClean="0">
                <a:solidFill>
                  <a:srgbClr val="002060"/>
                </a:solidFill>
                <a:cs typeface="Arial" charset="0"/>
              </a:rPr>
              <a:t>y</a:t>
            </a:r>
            <a:r>
              <a:rPr lang="cs-CZ" baseline="-25000" smtClean="0">
                <a:solidFill>
                  <a:srgbClr val="002060"/>
                </a:solidFill>
                <a:cs typeface="Arial" charset="0"/>
              </a:rPr>
              <a:t>t</a:t>
            </a:r>
            <a:r>
              <a:rPr lang="cs-CZ" smtClean="0">
                <a:solidFill>
                  <a:srgbClr val="002060"/>
                </a:solidFill>
                <a:cs typeface="Arial" charset="0"/>
              </a:rPr>
              <a:t>:t=1,…,n</a:t>
            </a:r>
            <a:r>
              <a:rPr lang="en-US" smtClean="0">
                <a:solidFill>
                  <a:srgbClr val="002060"/>
                </a:solidFill>
                <a:cs typeface="Arial" charset="0"/>
              </a:rPr>
              <a:t>}</a:t>
            </a:r>
            <a:r>
              <a:rPr lang="cs-CZ" smtClean="0">
                <a:solidFill>
                  <a:srgbClr val="002060"/>
                </a:solidFill>
                <a:cs typeface="Arial" charset="0"/>
              </a:rPr>
              <a:t>, kde index t určuje čas, kdy byla hodnota y</a:t>
            </a:r>
            <a:r>
              <a:rPr lang="cs-CZ" baseline="-25000" smtClean="0">
                <a:solidFill>
                  <a:srgbClr val="002060"/>
                </a:solidFill>
                <a:cs typeface="Arial" charset="0"/>
              </a:rPr>
              <a:t>t</a:t>
            </a:r>
            <a:r>
              <a:rPr lang="cs-CZ" smtClean="0">
                <a:solidFill>
                  <a:srgbClr val="002060"/>
                </a:solidFill>
                <a:cs typeface="Arial" charset="0"/>
              </a:rPr>
              <a:t> určena.</a:t>
            </a:r>
          </a:p>
          <a:p>
            <a:pPr>
              <a:buFont typeface="Wingdings" pitchFamily="2" charset="2"/>
              <a:buNone/>
            </a:pPr>
            <a:r>
              <a:rPr lang="cs-CZ" smtClean="0">
                <a:solidFill>
                  <a:schemeClr val="bg2"/>
                </a:solidFill>
                <a:cs typeface="Arial" charset="0"/>
              </a:rPr>
              <a:t>Mnohé další modifikace:</a:t>
            </a:r>
          </a:p>
          <a:p>
            <a:r>
              <a:rPr lang="cs-CZ" smtClean="0">
                <a:solidFill>
                  <a:schemeClr val="bg2"/>
                </a:solidFill>
                <a:cs typeface="Arial" charset="0"/>
              </a:rPr>
              <a:t>Časové okamžiky t jednotlivých pozorování nemusí být rovnoměrné </a:t>
            </a:r>
            <a:r>
              <a:rPr lang="en-US" smtClean="0">
                <a:solidFill>
                  <a:schemeClr val="bg2"/>
                </a:solidFill>
                <a:cs typeface="Arial" charset="0"/>
              </a:rPr>
              <a:t>{</a:t>
            </a:r>
            <a:r>
              <a:rPr lang="cs-CZ" smtClean="0">
                <a:solidFill>
                  <a:schemeClr val="bg2"/>
                </a:solidFill>
                <a:cs typeface="Arial" charset="0"/>
              </a:rPr>
              <a:t>y(t</a:t>
            </a:r>
            <a:r>
              <a:rPr lang="cs-CZ" baseline="-25000" smtClean="0">
                <a:solidFill>
                  <a:schemeClr val="bg2"/>
                </a:solidFill>
                <a:cs typeface="Arial" charset="0"/>
              </a:rPr>
              <a:t>i</a:t>
            </a:r>
            <a:r>
              <a:rPr lang="cs-CZ" smtClean="0">
                <a:solidFill>
                  <a:schemeClr val="bg2"/>
                </a:solidFill>
                <a:cs typeface="Arial" charset="0"/>
              </a:rPr>
              <a:t>):i=1,…,n</a:t>
            </a:r>
            <a:r>
              <a:rPr lang="en-US" smtClean="0">
                <a:solidFill>
                  <a:schemeClr val="bg2"/>
                </a:solidFill>
                <a:cs typeface="Arial" charset="0"/>
              </a:rPr>
              <a:t>}</a:t>
            </a:r>
            <a:r>
              <a:rPr lang="cs-CZ" smtClean="0">
                <a:solidFill>
                  <a:schemeClr val="bg2"/>
                </a:solidFill>
                <a:cs typeface="Arial" charset="0"/>
              </a:rPr>
              <a:t>.</a:t>
            </a:r>
          </a:p>
          <a:p>
            <a:r>
              <a:rPr lang="cs-CZ" smtClean="0">
                <a:solidFill>
                  <a:schemeClr val="bg2"/>
                </a:solidFill>
                <a:cs typeface="Arial" charset="0"/>
              </a:rPr>
              <a:t>Každá hodnota může mít akumulační (integrační) charakter za určité období než že by vyjadřovala okamžitý stav</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Časová řada</a:t>
            </a:r>
            <a:endParaRPr lang="cs-CZ" dirty="0"/>
          </a:p>
        </p:txBody>
      </p:sp>
      <p:sp>
        <p:nvSpPr>
          <p:cNvPr id="64515" name="Zástupný symbol pro obsah 2"/>
          <p:cNvSpPr>
            <a:spLocks noGrp="1"/>
          </p:cNvSpPr>
          <p:nvPr>
            <p:ph idx="1"/>
          </p:nvPr>
        </p:nvSpPr>
        <p:spPr>
          <a:xfrm>
            <a:off x="500063" y="1214438"/>
            <a:ext cx="8535987" cy="5167312"/>
          </a:xfrm>
        </p:spPr>
        <p:txBody>
          <a:bodyPr/>
          <a:lstStyle/>
          <a:p>
            <a:pPr>
              <a:buFont typeface="Wingdings" pitchFamily="2" charset="2"/>
              <a:buNone/>
            </a:pPr>
            <a:r>
              <a:rPr lang="cs-CZ" smtClean="0">
                <a:cs typeface="Arial" charset="0"/>
              </a:rPr>
              <a:t>Definice (základní):</a:t>
            </a:r>
          </a:p>
          <a:p>
            <a:pPr>
              <a:buFont typeface="Wingdings" pitchFamily="2" charset="2"/>
              <a:buNone/>
            </a:pPr>
            <a:r>
              <a:rPr lang="cs-CZ" smtClean="0">
                <a:solidFill>
                  <a:srgbClr val="002060"/>
                </a:solidFill>
                <a:cs typeface="Arial" charset="0"/>
              </a:rPr>
              <a:t>Časová řada je uspořádaná množina hodnot </a:t>
            </a:r>
            <a:r>
              <a:rPr lang="en-US" smtClean="0">
                <a:solidFill>
                  <a:srgbClr val="002060"/>
                </a:solidFill>
                <a:cs typeface="Arial" charset="0"/>
              </a:rPr>
              <a:t>{</a:t>
            </a:r>
            <a:r>
              <a:rPr lang="cs-CZ" smtClean="0">
                <a:solidFill>
                  <a:srgbClr val="002060"/>
                </a:solidFill>
                <a:cs typeface="Arial" charset="0"/>
              </a:rPr>
              <a:t>y</a:t>
            </a:r>
            <a:r>
              <a:rPr lang="cs-CZ" baseline="-25000" smtClean="0">
                <a:solidFill>
                  <a:srgbClr val="002060"/>
                </a:solidFill>
                <a:cs typeface="Arial" charset="0"/>
              </a:rPr>
              <a:t>t</a:t>
            </a:r>
            <a:r>
              <a:rPr lang="cs-CZ" smtClean="0">
                <a:solidFill>
                  <a:srgbClr val="002060"/>
                </a:solidFill>
                <a:cs typeface="Arial" charset="0"/>
              </a:rPr>
              <a:t>:t=1,…,n</a:t>
            </a:r>
            <a:r>
              <a:rPr lang="en-US" smtClean="0">
                <a:solidFill>
                  <a:srgbClr val="002060"/>
                </a:solidFill>
                <a:cs typeface="Arial" charset="0"/>
              </a:rPr>
              <a:t>}</a:t>
            </a:r>
            <a:r>
              <a:rPr lang="cs-CZ" smtClean="0">
                <a:solidFill>
                  <a:srgbClr val="002060"/>
                </a:solidFill>
                <a:cs typeface="Arial" charset="0"/>
              </a:rPr>
              <a:t>, kde index t určuje čas, kdy byla hodnota y</a:t>
            </a:r>
            <a:r>
              <a:rPr lang="cs-CZ" baseline="-25000" smtClean="0">
                <a:solidFill>
                  <a:srgbClr val="002060"/>
                </a:solidFill>
                <a:cs typeface="Arial" charset="0"/>
              </a:rPr>
              <a:t>t</a:t>
            </a:r>
            <a:r>
              <a:rPr lang="cs-CZ" smtClean="0">
                <a:solidFill>
                  <a:srgbClr val="002060"/>
                </a:solidFill>
                <a:cs typeface="Arial" charset="0"/>
              </a:rPr>
              <a:t> určena.</a:t>
            </a:r>
          </a:p>
          <a:p>
            <a:pPr>
              <a:buFont typeface="Wingdings" pitchFamily="2" charset="2"/>
              <a:buNone/>
            </a:pPr>
            <a:r>
              <a:rPr lang="cs-CZ" smtClean="0">
                <a:solidFill>
                  <a:schemeClr val="bg2"/>
                </a:solidFill>
                <a:cs typeface="Arial" charset="0"/>
              </a:rPr>
              <a:t>Mnohé další modifikace:</a:t>
            </a:r>
          </a:p>
          <a:p>
            <a:r>
              <a:rPr lang="cs-CZ" smtClean="0">
                <a:solidFill>
                  <a:schemeClr val="bg2"/>
                </a:solidFill>
                <a:cs typeface="Arial" charset="0"/>
              </a:rPr>
              <a:t>Hodnoty mohou být rozšířeny o násobná měření (vývoj hmotnosti každého experimentálního zvířete v dané skupině)</a:t>
            </a:r>
          </a:p>
          <a:p>
            <a:r>
              <a:rPr lang="cs-CZ" smtClean="0">
                <a:solidFill>
                  <a:schemeClr val="bg2"/>
                </a:solidFill>
                <a:cs typeface="Arial" charset="0"/>
              </a:rPr>
              <a:t>Každý skalár y</a:t>
            </a:r>
            <a:r>
              <a:rPr lang="cs-CZ" baseline="-25000" smtClean="0">
                <a:solidFill>
                  <a:schemeClr val="bg2"/>
                </a:solidFill>
                <a:cs typeface="Arial" charset="0"/>
              </a:rPr>
              <a:t>t</a:t>
            </a:r>
            <a:r>
              <a:rPr lang="cs-CZ" smtClean="0">
                <a:solidFill>
                  <a:schemeClr val="bg2"/>
                </a:solidFill>
                <a:cs typeface="Arial" charset="0"/>
              </a:rPr>
              <a:t> může být nahrazen vektorem p hodnot </a:t>
            </a:r>
            <a:r>
              <a:rPr lang="cs-CZ" b="1" smtClean="0">
                <a:solidFill>
                  <a:schemeClr val="bg2"/>
                </a:solidFill>
                <a:cs typeface="Arial" charset="0"/>
              </a:rPr>
              <a:t>y</a:t>
            </a:r>
            <a:r>
              <a:rPr lang="cs-CZ" baseline="-25000" smtClean="0">
                <a:solidFill>
                  <a:schemeClr val="bg2"/>
                </a:solidFill>
                <a:cs typeface="Arial" charset="0"/>
              </a:rPr>
              <a:t>t</a:t>
            </a:r>
            <a:r>
              <a:rPr lang="cs-CZ" smtClean="0">
                <a:solidFill>
                  <a:schemeClr val="bg2"/>
                </a:solidFill>
                <a:cs typeface="Arial" charset="0"/>
              </a:rPr>
              <a:t> = (y</a:t>
            </a:r>
            <a:r>
              <a:rPr lang="cs-CZ" baseline="-25000" smtClean="0">
                <a:solidFill>
                  <a:schemeClr val="bg2"/>
                </a:solidFill>
                <a:cs typeface="Arial" charset="0"/>
              </a:rPr>
              <a:t>1t</a:t>
            </a:r>
            <a:r>
              <a:rPr lang="cs-CZ" smtClean="0">
                <a:solidFill>
                  <a:schemeClr val="bg2"/>
                </a:solidFill>
                <a:cs typeface="Arial" charset="0"/>
              </a:rPr>
              <a:t>,…,y</a:t>
            </a:r>
            <a:r>
              <a:rPr lang="cs-CZ" baseline="-25000" smtClean="0">
                <a:solidFill>
                  <a:schemeClr val="bg2"/>
                </a:solidFill>
                <a:cs typeface="Arial" charset="0"/>
              </a:rPr>
              <a:t>pt</a:t>
            </a:r>
            <a:r>
              <a:rPr lang="cs-CZ" smtClean="0">
                <a:solidFill>
                  <a:schemeClr val="bg2"/>
                </a:solidFill>
                <a:cs typeface="Arial" charset="0"/>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823913" y="1916113"/>
            <a:ext cx="7493000" cy="1973262"/>
          </a:xfrm>
        </p:spPr>
        <p:txBody>
          <a:bodyPr/>
          <a:lstStyle/>
          <a:p>
            <a:pPr>
              <a:defRPr/>
            </a:pPr>
            <a:r>
              <a:rPr lang="cs-CZ" sz="4800" dirty="0" smtClean="0"/>
              <a:t>I.  ZAČÍNÁME</a:t>
            </a:r>
            <a:endParaRPr lang="cs-CZ" sz="48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Časová řada</a:t>
            </a:r>
            <a:endParaRPr lang="cs-CZ" dirty="0"/>
          </a:p>
        </p:txBody>
      </p:sp>
      <p:sp>
        <p:nvSpPr>
          <p:cNvPr id="6" name="Obdélník 3"/>
          <p:cNvSpPr>
            <a:spLocks noChangeArrowheads="1"/>
          </p:cNvSpPr>
          <p:nvPr/>
        </p:nvSpPr>
        <p:spPr bwMode="auto">
          <a:xfrm>
            <a:off x="467544" y="1268760"/>
            <a:ext cx="8501063" cy="2586038"/>
          </a:xfrm>
          <a:prstGeom prst="rect">
            <a:avLst/>
          </a:prstGeom>
          <a:noFill/>
          <a:ln w="9525">
            <a:noFill/>
            <a:miter lim="800000"/>
            <a:headEnd/>
            <a:tailEnd/>
          </a:ln>
        </p:spPr>
        <p:txBody>
          <a:bodyPr>
            <a:spAutoFit/>
          </a:bodyPr>
          <a:lstStyle/>
          <a:p>
            <a:r>
              <a:rPr lang="cs-CZ" dirty="0"/>
              <a:t>9.99512 8.68195 7.35687 5.98145 4.88892 3.96118 3.14331 2.57416 2.0697 1.64459 1.37085 1.10779 0.895691 0.767517 0.596313 0.546875 0.689392 0.912476 1.52466 1.81915 2.88361 3.99567</a:t>
            </a:r>
          </a:p>
          <a:p>
            <a:r>
              <a:rPr lang="cs-CZ" dirty="0"/>
              <a:t>4.08142 3.48328 2.7713 2.16492 1.68976 1.37268 1.0968 0.837708 0.635376 0.487366 0.379028 0.286255 0.238647 0.209656 0.171204 0.157166 0.145264 0.122375 0.121155 0.1297 0.128479 0.116577 0.101624 0.0704956 0.0476074 0.0439453 0.0259399 0.00793457 0.0131226 0.0228882 0.0244141 0.0265503 0.0476074 0.055542 0.0488281 0.0442505 … … </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Časová řada</a:t>
            </a:r>
            <a:endParaRPr lang="cs-CZ" dirty="0"/>
          </a:p>
        </p:txBody>
      </p:sp>
      <p:graphicFrame>
        <p:nvGraphicFramePr>
          <p:cNvPr id="5" name="Graf 4"/>
          <p:cNvGraphicFramePr/>
          <p:nvPr/>
        </p:nvGraphicFramePr>
        <p:xfrm>
          <a:off x="323528" y="4005064"/>
          <a:ext cx="8429684" cy="2500330"/>
        </p:xfrm>
        <a:graphic>
          <a:graphicData uri="http://schemas.openxmlformats.org/drawingml/2006/chart">
            <c:chart xmlns:c="http://schemas.openxmlformats.org/drawingml/2006/chart" xmlns:r="http://schemas.openxmlformats.org/officeDocument/2006/relationships" r:id="rId2"/>
          </a:graphicData>
        </a:graphic>
      </p:graphicFrame>
      <p:sp>
        <p:nvSpPr>
          <p:cNvPr id="6" name="Obdélník 3"/>
          <p:cNvSpPr>
            <a:spLocks noChangeArrowheads="1"/>
          </p:cNvSpPr>
          <p:nvPr/>
        </p:nvSpPr>
        <p:spPr bwMode="auto">
          <a:xfrm>
            <a:off x="467544" y="1268760"/>
            <a:ext cx="8501063" cy="2586038"/>
          </a:xfrm>
          <a:prstGeom prst="rect">
            <a:avLst/>
          </a:prstGeom>
          <a:noFill/>
          <a:ln w="9525">
            <a:noFill/>
            <a:miter lim="800000"/>
            <a:headEnd/>
            <a:tailEnd/>
          </a:ln>
        </p:spPr>
        <p:txBody>
          <a:bodyPr>
            <a:spAutoFit/>
          </a:bodyPr>
          <a:lstStyle/>
          <a:p>
            <a:r>
              <a:rPr lang="cs-CZ" dirty="0"/>
              <a:t>9.99512 8.68195 7.35687 5.98145 4.88892 3.96118 3.14331 2.57416 2.0697 1.64459 1.37085 1.10779 0.895691 0.767517 0.596313 0.546875 0.689392 0.912476 1.52466 1.81915 2.88361 3.99567</a:t>
            </a:r>
          </a:p>
          <a:p>
            <a:r>
              <a:rPr lang="cs-CZ" dirty="0"/>
              <a:t>4.08142 3.48328 2.7713 2.16492 1.68976 1.37268 1.0968 0.837708 0.635376 0.487366 0.379028 0.286255 0.238647 0.209656 0.171204 0.157166 0.145264 0.122375 0.121155 0.1297 0.128479 0.116577 0.101624 0.0704956 0.0476074 0.0439453 0.0259399 0.00793457 0.0131226 0.0228882 0.0244141 0.0265503 0.0476074 0.055542 0.0488281 0.0442505 … … </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defRPr/>
            </a:pPr>
            <a:r>
              <a:rPr lang="cs-CZ" dirty="0" smtClean="0"/>
              <a:t>Vzorkování signálů</a:t>
            </a:r>
            <a:endParaRPr lang="cs-CZ" sz="1800" dirty="0"/>
          </a:p>
        </p:txBody>
      </p:sp>
      <p:pic>
        <p:nvPicPr>
          <p:cNvPr id="13316" name="Picture 3" descr="vzorkovani"/>
          <p:cNvPicPr>
            <a:picLocks noGrp="1" noChangeAspect="1" noChangeArrowheads="1"/>
          </p:cNvPicPr>
          <p:nvPr>
            <p:ph sz="half" idx="1"/>
          </p:nvPr>
        </p:nvPicPr>
        <p:blipFill>
          <a:blip r:embed="rId3" cstate="print"/>
          <a:srcRect/>
          <a:stretch>
            <a:fillRect/>
          </a:stretch>
        </p:blipFill>
        <p:spPr>
          <a:xfrm>
            <a:off x="428625" y="1428750"/>
            <a:ext cx="8353425" cy="1395413"/>
          </a:xfrm>
          <a:noFill/>
        </p:spPr>
      </p:pic>
      <p:graphicFrame>
        <p:nvGraphicFramePr>
          <p:cNvPr id="13314" name="Object 2"/>
          <p:cNvGraphicFramePr>
            <a:graphicFrameLocks noChangeAspect="1"/>
          </p:cNvGraphicFramePr>
          <p:nvPr>
            <p:ph sz="half" idx="2"/>
          </p:nvPr>
        </p:nvGraphicFramePr>
        <p:xfrm>
          <a:off x="1989138" y="2714625"/>
          <a:ext cx="5159375" cy="3143250"/>
        </p:xfrm>
        <a:graphic>
          <a:graphicData uri="http://schemas.openxmlformats.org/presentationml/2006/ole">
            <p:oleObj spid="_x0000_s130050" name="Rastrový obrázek" r:id="rId4" imgW="7009524" imgH="4296375" progId="PBrush">
              <p:embed/>
            </p:oleObj>
          </a:graphicData>
        </a:graphic>
      </p:graphicFrame>
      <p:sp>
        <p:nvSpPr>
          <p:cNvPr id="13317" name="Text Box 5"/>
          <p:cNvSpPr txBox="1">
            <a:spLocks noChangeArrowheads="1"/>
          </p:cNvSpPr>
          <p:nvPr/>
        </p:nvSpPr>
        <p:spPr bwMode="auto">
          <a:xfrm>
            <a:off x="6715125" y="4572000"/>
            <a:ext cx="1584325" cy="366713"/>
          </a:xfrm>
          <a:prstGeom prst="rect">
            <a:avLst/>
          </a:prstGeom>
          <a:noFill/>
          <a:ln w="9525">
            <a:noFill/>
            <a:miter lim="800000"/>
            <a:headEnd/>
            <a:tailEnd/>
          </a:ln>
        </p:spPr>
        <p:txBody>
          <a:bodyPr>
            <a:spAutoFit/>
          </a:bodyPr>
          <a:lstStyle/>
          <a:p>
            <a:pPr>
              <a:spcBef>
                <a:spcPct val="50000"/>
              </a:spcBef>
            </a:pPr>
            <a:r>
              <a:rPr lang="cs-CZ">
                <a:latin typeface="Arial" pitchFamily="34" charset="0"/>
              </a:rPr>
              <a:t>s(nT)</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Časová řada ?</a:t>
            </a:r>
            <a:endParaRPr lang="cs-CZ" dirty="0"/>
          </a:p>
        </p:txBody>
      </p:sp>
      <p:pic>
        <p:nvPicPr>
          <p:cNvPr id="29700" name="Picture 2"/>
          <p:cNvPicPr>
            <a:picLocks noChangeAspect="1" noChangeArrowheads="1"/>
          </p:cNvPicPr>
          <p:nvPr/>
        </p:nvPicPr>
        <p:blipFill>
          <a:blip r:embed="rId2" cstate="print"/>
          <a:srcRect/>
          <a:stretch>
            <a:fillRect/>
          </a:stretch>
        </p:blipFill>
        <p:spPr bwMode="auto">
          <a:xfrm>
            <a:off x="467544" y="4005064"/>
            <a:ext cx="8448675" cy="2524125"/>
          </a:xfrm>
          <a:prstGeom prst="rect">
            <a:avLst/>
          </a:prstGeom>
          <a:noFill/>
          <a:ln w="9525">
            <a:noFill/>
            <a:miter lim="800000"/>
            <a:headEnd/>
            <a:tailEnd/>
          </a:ln>
        </p:spPr>
      </p:pic>
      <p:sp>
        <p:nvSpPr>
          <p:cNvPr id="5" name="Obdélník 3"/>
          <p:cNvSpPr>
            <a:spLocks noChangeArrowheads="1"/>
          </p:cNvSpPr>
          <p:nvPr/>
        </p:nvSpPr>
        <p:spPr bwMode="auto">
          <a:xfrm>
            <a:off x="467544" y="1268760"/>
            <a:ext cx="8501063" cy="2586038"/>
          </a:xfrm>
          <a:prstGeom prst="rect">
            <a:avLst/>
          </a:prstGeom>
          <a:noFill/>
          <a:ln w="9525">
            <a:noFill/>
            <a:miter lim="800000"/>
            <a:headEnd/>
            <a:tailEnd/>
          </a:ln>
        </p:spPr>
        <p:txBody>
          <a:bodyPr>
            <a:spAutoFit/>
          </a:bodyPr>
          <a:lstStyle/>
          <a:p>
            <a:r>
              <a:rPr lang="cs-CZ" dirty="0"/>
              <a:t>9.99512 8.68195 7.35687 5.98145 4.88892 3.96118 3.14331 2.57416 2.0697 1.64459 1.37085 1.10779 0.895691 0.767517 0.596313 0.546875 0.689392 0.912476 1.52466 1.81915 2.88361 3.99567</a:t>
            </a:r>
          </a:p>
          <a:p>
            <a:r>
              <a:rPr lang="cs-CZ" dirty="0"/>
              <a:t>4.08142 3.48328 2.7713 2.16492 1.68976 1.37268 1.0968 0.837708 0.635376 0.487366 0.379028 0.286255 0.238647 0.209656 0.171204 0.157166 0.145264 0.122375 0.121155 0.1297 0.128479 0.116577 0.101624 </a:t>
            </a:r>
            <a:r>
              <a:rPr lang="cs-CZ" dirty="0">
                <a:solidFill>
                  <a:srgbClr val="C00000"/>
                </a:solidFill>
              </a:rPr>
              <a:t>0.0704956 0.0476074 0.0439453 0.0259399 0.00793457 0.0131226 0.0228882 0.0244141 0.0265503 0.0476074 0.055542 0.0488281 0.0442505 … … </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Časová řada</a:t>
            </a:r>
            <a:endParaRPr lang="cs-CZ" dirty="0"/>
          </a:p>
        </p:txBody>
      </p:sp>
      <p:pic>
        <p:nvPicPr>
          <p:cNvPr id="30723" name="Picture 2" descr="http://www.cssd.cz/image.php?id=16790"/>
          <p:cNvPicPr>
            <a:picLocks noChangeAspect="1" noChangeArrowheads="1"/>
          </p:cNvPicPr>
          <p:nvPr/>
        </p:nvPicPr>
        <p:blipFill>
          <a:blip r:embed="rId2" cstate="print"/>
          <a:srcRect/>
          <a:stretch>
            <a:fillRect/>
          </a:stretch>
        </p:blipFill>
        <p:spPr bwMode="auto">
          <a:xfrm>
            <a:off x="714375" y="1643063"/>
            <a:ext cx="7858125" cy="4505325"/>
          </a:xfrm>
          <a:prstGeom prst="rect">
            <a:avLst/>
          </a:prstGeom>
          <a:noFill/>
          <a:ln w="9525">
            <a:noFill/>
            <a:miter lim="800000"/>
            <a:headEnd/>
            <a:tailEnd/>
          </a:ln>
        </p:spPr>
      </p:pic>
      <p:sp>
        <p:nvSpPr>
          <p:cNvPr id="30724" name="Zástupný symbol pro obsah 2"/>
          <p:cNvSpPr>
            <a:spLocks noGrp="1"/>
          </p:cNvSpPr>
          <p:nvPr>
            <p:ph idx="1"/>
          </p:nvPr>
        </p:nvSpPr>
        <p:spPr>
          <a:xfrm>
            <a:off x="500063" y="6215063"/>
            <a:ext cx="8535987" cy="357187"/>
          </a:xfrm>
        </p:spPr>
        <p:txBody>
          <a:bodyPr/>
          <a:lstStyle/>
          <a:p>
            <a:pPr algn="ctr">
              <a:buFont typeface="Wingdings" pitchFamily="2" charset="2"/>
              <a:buNone/>
            </a:pPr>
            <a:r>
              <a:rPr lang="cs-CZ" sz="1600" b="1" smtClean="0">
                <a:cs typeface="Arial" charset="0"/>
              </a:rPr>
              <a:t>Preference politických stran v ČR v období od 8/2004 do 3/2008</a:t>
            </a:r>
            <a:r>
              <a:rPr lang="cs-CZ" sz="2000" smtClean="0">
                <a:cs typeface="Arial" charset="0"/>
              </a:rPr>
              <a:t/>
            </a:r>
            <a:br>
              <a:rPr lang="cs-CZ" sz="2000" smtClean="0">
                <a:cs typeface="Arial" charset="0"/>
              </a:rPr>
            </a:br>
            <a:endParaRPr lang="cs-CZ" sz="2000" smtClean="0">
              <a:cs typeface="Arial" charset="0"/>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Časová řada</a:t>
            </a:r>
            <a:endParaRPr lang="cs-CZ" dirty="0"/>
          </a:p>
        </p:txBody>
      </p:sp>
      <p:sp>
        <p:nvSpPr>
          <p:cNvPr id="59395" name="Zástupný symbol pro obsah 2"/>
          <p:cNvSpPr>
            <a:spLocks noGrp="1"/>
          </p:cNvSpPr>
          <p:nvPr>
            <p:ph idx="1"/>
          </p:nvPr>
        </p:nvSpPr>
        <p:spPr>
          <a:xfrm>
            <a:off x="500063" y="5572125"/>
            <a:ext cx="8535987" cy="809625"/>
          </a:xfrm>
        </p:spPr>
        <p:txBody>
          <a:bodyPr/>
          <a:lstStyle/>
          <a:p>
            <a:pPr algn="ctr">
              <a:buFont typeface="Wingdings" pitchFamily="2" charset="2"/>
              <a:buNone/>
            </a:pPr>
            <a:r>
              <a:rPr lang="cs-CZ" sz="2000" b="1" smtClean="0">
                <a:cs typeface="Arial" charset="0"/>
              </a:rPr>
              <a:t>Vývoj počtu pacientů v lázeňských zařízeních</a:t>
            </a:r>
          </a:p>
          <a:p>
            <a:pPr algn="ctr">
              <a:buFont typeface="Wingdings" pitchFamily="2" charset="2"/>
              <a:buNone/>
            </a:pPr>
            <a:r>
              <a:rPr lang="cs-CZ" sz="2000" i="1" smtClean="0">
                <a:cs typeface="Arial" charset="0"/>
              </a:rPr>
              <a:t>Pramen: Ústav zdravotnických informací a statistiky</a:t>
            </a:r>
            <a:endParaRPr lang="cs-CZ" sz="2000" smtClean="0">
              <a:cs typeface="Arial" charset="0"/>
            </a:endParaRPr>
          </a:p>
        </p:txBody>
      </p:sp>
      <p:pic>
        <p:nvPicPr>
          <p:cNvPr id="59396" name="Picture 2" descr="http://www.cot.cz/../images/07_06/c0607_013_0001.jpg"/>
          <p:cNvPicPr>
            <a:picLocks noChangeAspect="1" noChangeArrowheads="1"/>
          </p:cNvPicPr>
          <p:nvPr/>
        </p:nvPicPr>
        <p:blipFill>
          <a:blip r:embed="rId3" cstate="print"/>
          <a:srcRect/>
          <a:stretch>
            <a:fillRect/>
          </a:stretch>
        </p:blipFill>
        <p:spPr bwMode="auto">
          <a:xfrm>
            <a:off x="857250" y="1428750"/>
            <a:ext cx="7931150" cy="408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Časová řada</a:t>
            </a:r>
            <a:endParaRPr lang="cs-CZ" dirty="0"/>
          </a:p>
        </p:txBody>
      </p:sp>
      <p:sp>
        <p:nvSpPr>
          <p:cNvPr id="60419" name="Zástupný symbol pro obsah 2"/>
          <p:cNvSpPr>
            <a:spLocks noGrp="1"/>
          </p:cNvSpPr>
          <p:nvPr>
            <p:ph idx="1"/>
          </p:nvPr>
        </p:nvSpPr>
        <p:spPr>
          <a:xfrm>
            <a:off x="500063" y="5572125"/>
            <a:ext cx="8535987" cy="1000125"/>
          </a:xfrm>
        </p:spPr>
        <p:txBody>
          <a:bodyPr/>
          <a:lstStyle/>
          <a:p>
            <a:pPr algn="ctr">
              <a:buFont typeface="Wingdings" pitchFamily="2" charset="2"/>
              <a:buNone/>
            </a:pPr>
            <a:r>
              <a:rPr lang="cs-CZ" sz="2000" b="1" smtClean="0">
                <a:cs typeface="Arial" charset="0"/>
              </a:rPr>
              <a:t>Vývoj počtu hospitalizací v lůžkových psychiatrických zařízeních (na 100 000 osob)</a:t>
            </a:r>
            <a:r>
              <a:rPr lang="cs-CZ" sz="2000" smtClean="0">
                <a:cs typeface="Arial" charset="0"/>
              </a:rPr>
              <a:t/>
            </a:r>
            <a:br>
              <a:rPr lang="cs-CZ" sz="2000" smtClean="0">
                <a:cs typeface="Arial" charset="0"/>
              </a:rPr>
            </a:br>
            <a:r>
              <a:rPr lang="cs-CZ" sz="2000" i="1" smtClean="0">
                <a:cs typeface="Arial" charset="0"/>
              </a:rPr>
              <a:t>Pramen: Ústav zdravotnických informací a statistiky</a:t>
            </a:r>
            <a:endParaRPr lang="cs-CZ" sz="2000" smtClean="0">
              <a:cs typeface="Arial" charset="0"/>
            </a:endParaRPr>
          </a:p>
        </p:txBody>
      </p:sp>
      <p:pic>
        <p:nvPicPr>
          <p:cNvPr id="60420" name="Picture 2" descr="http://www.demografie.info/user/img/article/graf_sd_nem5_1127423958.gif"/>
          <p:cNvPicPr>
            <a:picLocks noChangeAspect="1" noChangeArrowheads="1"/>
          </p:cNvPicPr>
          <p:nvPr/>
        </p:nvPicPr>
        <p:blipFill>
          <a:blip r:embed="rId2" cstate="print"/>
          <a:srcRect/>
          <a:stretch>
            <a:fillRect/>
          </a:stretch>
        </p:blipFill>
        <p:spPr bwMode="auto">
          <a:xfrm>
            <a:off x="1143000" y="1285875"/>
            <a:ext cx="7072313" cy="426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Časová řada</a:t>
            </a:r>
            <a:endParaRPr lang="cs-CZ" dirty="0"/>
          </a:p>
        </p:txBody>
      </p:sp>
      <p:sp>
        <p:nvSpPr>
          <p:cNvPr id="29699" name="Zástupný symbol pro obsah 2"/>
          <p:cNvSpPr>
            <a:spLocks noGrp="1"/>
          </p:cNvSpPr>
          <p:nvPr>
            <p:ph idx="1"/>
          </p:nvPr>
        </p:nvSpPr>
        <p:spPr>
          <a:xfrm>
            <a:off x="500063" y="1214438"/>
            <a:ext cx="8535987" cy="5167312"/>
          </a:xfrm>
        </p:spPr>
        <p:txBody>
          <a:bodyPr/>
          <a:lstStyle/>
          <a:p>
            <a:pPr>
              <a:buFont typeface="Wingdings" pitchFamily="2" charset="2"/>
              <a:buNone/>
              <a:defRPr/>
            </a:pPr>
            <a:r>
              <a:rPr lang="cs-CZ" b="1" cap="small" dirty="0" smtClean="0">
                <a:solidFill>
                  <a:srgbClr val="002060"/>
                </a:solidFill>
                <a:effectLst>
                  <a:outerShdw blurRad="38100" dist="38100" dir="2700000" algn="tl">
                    <a:srgbClr val="000000">
                      <a:alpha val="43137"/>
                    </a:srgbClr>
                  </a:outerShdw>
                </a:effectLst>
              </a:rPr>
              <a:t>Jaké fenomény rozpoznáváme</a:t>
            </a:r>
          </a:p>
          <a:p>
            <a:pPr algn="r">
              <a:buFont typeface="Wingdings" pitchFamily="2" charset="2"/>
              <a:buNone/>
              <a:defRPr/>
            </a:pPr>
            <a:r>
              <a:rPr lang="cs-CZ" b="1" cap="small" dirty="0" smtClean="0">
                <a:solidFill>
                  <a:srgbClr val="002060"/>
                </a:solidFill>
                <a:effectLst>
                  <a:outerShdw blurRad="38100" dist="38100" dir="2700000" algn="tl">
                    <a:srgbClr val="000000">
                      <a:alpha val="43137"/>
                    </a:srgbClr>
                  </a:outerShdw>
                </a:effectLst>
              </a:rPr>
              <a:t>v průběhu časové řady?</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Časová řada</a:t>
            </a:r>
            <a:endParaRPr lang="cs-CZ" dirty="0"/>
          </a:p>
        </p:txBody>
      </p:sp>
      <p:pic>
        <p:nvPicPr>
          <p:cNvPr id="32771" name="Picture 2" descr="http://www.cssd.cz/image.php?id=16790"/>
          <p:cNvPicPr>
            <a:picLocks noChangeAspect="1" noChangeArrowheads="1"/>
          </p:cNvPicPr>
          <p:nvPr/>
        </p:nvPicPr>
        <p:blipFill>
          <a:blip r:embed="rId2" cstate="print"/>
          <a:srcRect/>
          <a:stretch>
            <a:fillRect/>
          </a:stretch>
        </p:blipFill>
        <p:spPr bwMode="auto">
          <a:xfrm>
            <a:off x="714375" y="1643063"/>
            <a:ext cx="7858125" cy="4505325"/>
          </a:xfrm>
          <a:prstGeom prst="rect">
            <a:avLst/>
          </a:prstGeom>
          <a:noFill/>
          <a:ln w="9525">
            <a:noFill/>
            <a:miter lim="800000"/>
            <a:headEnd/>
            <a:tailEnd/>
          </a:ln>
        </p:spPr>
      </p:pic>
      <p:sp>
        <p:nvSpPr>
          <p:cNvPr id="32772" name="Zástupný symbol pro obsah 2"/>
          <p:cNvSpPr>
            <a:spLocks noGrp="1"/>
          </p:cNvSpPr>
          <p:nvPr>
            <p:ph idx="1"/>
          </p:nvPr>
        </p:nvSpPr>
        <p:spPr>
          <a:xfrm>
            <a:off x="500063" y="6215063"/>
            <a:ext cx="8535987" cy="357187"/>
          </a:xfrm>
        </p:spPr>
        <p:txBody>
          <a:bodyPr/>
          <a:lstStyle/>
          <a:p>
            <a:pPr algn="ctr">
              <a:buFont typeface="Wingdings" pitchFamily="2" charset="2"/>
              <a:buNone/>
            </a:pPr>
            <a:r>
              <a:rPr lang="cs-CZ" sz="1600" b="1" smtClean="0">
                <a:cs typeface="Arial" charset="0"/>
              </a:rPr>
              <a:t>Preference politických stran v ČR v období od 8/2004 do 3/2008</a:t>
            </a:r>
            <a:r>
              <a:rPr lang="cs-CZ" sz="2000" smtClean="0">
                <a:cs typeface="Arial" charset="0"/>
              </a:rPr>
              <a:t/>
            </a:r>
            <a:br>
              <a:rPr lang="cs-CZ" sz="2000" smtClean="0">
                <a:cs typeface="Arial" charset="0"/>
              </a:rPr>
            </a:br>
            <a:endParaRPr lang="cs-CZ" sz="2000" smtClean="0">
              <a:cs typeface="Arial" charset="0"/>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Časová řada</a:t>
            </a:r>
            <a:endParaRPr lang="cs-CZ" dirty="0"/>
          </a:p>
        </p:txBody>
      </p:sp>
      <p:sp>
        <p:nvSpPr>
          <p:cNvPr id="31747" name="Zástupný symbol pro obsah 2"/>
          <p:cNvSpPr>
            <a:spLocks noGrp="1"/>
          </p:cNvSpPr>
          <p:nvPr>
            <p:ph idx="1"/>
          </p:nvPr>
        </p:nvSpPr>
        <p:spPr>
          <a:xfrm>
            <a:off x="500063" y="1214438"/>
            <a:ext cx="8535987" cy="5167312"/>
          </a:xfrm>
        </p:spPr>
        <p:txBody>
          <a:bodyPr/>
          <a:lstStyle/>
          <a:p>
            <a:pPr>
              <a:buFont typeface="Wingdings" pitchFamily="2" charset="2"/>
              <a:buNone/>
              <a:defRPr/>
            </a:pPr>
            <a:r>
              <a:rPr lang="cs-CZ" b="1" cap="small" dirty="0" smtClean="0">
                <a:solidFill>
                  <a:srgbClr val="002060"/>
                </a:solidFill>
                <a:effectLst>
                  <a:outerShdw blurRad="38100" dist="38100" dir="2700000" algn="tl">
                    <a:srgbClr val="000000">
                      <a:alpha val="43137"/>
                    </a:srgbClr>
                  </a:outerShdw>
                </a:effectLst>
              </a:rPr>
              <a:t>Jaké fenomény rozpoznáváme</a:t>
            </a:r>
          </a:p>
          <a:p>
            <a:pPr algn="r">
              <a:buFont typeface="Wingdings" pitchFamily="2" charset="2"/>
              <a:buNone/>
              <a:defRPr/>
            </a:pPr>
            <a:r>
              <a:rPr lang="cs-CZ" b="1" cap="small" dirty="0" smtClean="0">
                <a:solidFill>
                  <a:srgbClr val="002060"/>
                </a:solidFill>
                <a:effectLst>
                  <a:outerShdw blurRad="38100" dist="38100" dir="2700000" algn="tl">
                    <a:srgbClr val="000000">
                      <a:alpha val="43137"/>
                    </a:srgbClr>
                  </a:outerShdw>
                </a:effectLst>
              </a:rPr>
              <a:t>v průběhu časové řady?</a:t>
            </a:r>
          </a:p>
          <a:p>
            <a:pPr>
              <a:defRPr/>
            </a:pPr>
            <a:r>
              <a:rPr lang="cs-CZ" b="1" dirty="0" smtClean="0">
                <a:solidFill>
                  <a:srgbClr val="002060"/>
                </a:solidFill>
              </a:rPr>
              <a:t>trend</a:t>
            </a:r>
          </a:p>
          <a:p>
            <a:pPr>
              <a:buNone/>
              <a:defRPr/>
            </a:pPr>
            <a:r>
              <a:rPr lang="cs-CZ" dirty="0" smtClean="0"/>
              <a:t>	celkový, obecný sklon, směřování, vývojová </a:t>
            </a:r>
            <a:r>
              <a:rPr lang="cs-CZ" dirty="0" smtClean="0">
                <a:hlinkClick r:id="rId2" action="ppaction://hlinkfile"/>
              </a:rPr>
              <a:t>tendence</a:t>
            </a:r>
            <a:r>
              <a:rPr lang="cs-CZ" dirty="0" smtClean="0"/>
              <a:t> (</a:t>
            </a:r>
            <a:r>
              <a:rPr lang="cs-CZ" dirty="0" err="1" smtClean="0"/>
              <a:t>ABZ.cz</a:t>
            </a:r>
            <a:r>
              <a:rPr lang="cs-CZ" dirty="0" smtClean="0"/>
              <a:t>)</a:t>
            </a:r>
          </a:p>
          <a:p>
            <a:pPr>
              <a:buNone/>
              <a:defRPr/>
            </a:pPr>
            <a:r>
              <a:rPr lang="cs-CZ" b="1" dirty="0" smtClean="0">
                <a:solidFill>
                  <a:srgbClr val="002060"/>
                </a:solidFill>
              </a:rPr>
              <a:t>	</a:t>
            </a:r>
            <a:r>
              <a:rPr lang="cs-CZ" dirty="0" smtClean="0">
                <a:solidFill>
                  <a:schemeClr val="bg2"/>
                </a:solidFill>
              </a:rPr>
              <a:t>… </a:t>
            </a:r>
            <a:r>
              <a:rPr lang="en-US" dirty="0" smtClean="0">
                <a:cs typeface="Arial" charset="0"/>
                <a:sym typeface="Symbol" pitchFamily="18" charset="2"/>
              </a:rPr>
              <a:t>{Y</a:t>
            </a:r>
            <a:r>
              <a:rPr lang="cs-CZ" dirty="0" smtClean="0">
                <a:cs typeface="Arial" charset="0"/>
                <a:sym typeface="Symbol" pitchFamily="18" charset="2"/>
              </a:rPr>
              <a:t>(t)</a:t>
            </a:r>
            <a:r>
              <a:rPr lang="en-US" dirty="0" smtClean="0">
                <a:cs typeface="Arial" charset="0"/>
                <a:sym typeface="Symbol" pitchFamily="18" charset="2"/>
              </a:rPr>
              <a:t>}</a:t>
            </a:r>
            <a:r>
              <a:rPr lang="cs-CZ" dirty="0" smtClean="0">
                <a:cs typeface="Arial" charset="0"/>
                <a:sym typeface="Symbol" pitchFamily="18" charset="2"/>
              </a:rPr>
              <a:t> je (</a:t>
            </a:r>
            <a:r>
              <a:rPr lang="cs-CZ" dirty="0" smtClean="0">
                <a:latin typeface="Arial Narrow" pitchFamily="34" charset="0"/>
                <a:cs typeface="Arial" charset="0"/>
                <a:sym typeface="Symbol" pitchFamily="18" charset="2"/>
              </a:rPr>
              <a:t>nenáhodná, deterministická?</a:t>
            </a:r>
            <a:r>
              <a:rPr lang="cs-CZ" dirty="0" smtClean="0">
                <a:cs typeface="Arial" charset="0"/>
                <a:sym typeface="Symbol" pitchFamily="18" charset="2"/>
              </a:rPr>
              <a:t>) funkce (t) = E</a:t>
            </a:r>
            <a:r>
              <a:rPr lang="en-US" dirty="0" smtClean="0">
                <a:cs typeface="Arial" charset="0"/>
                <a:sym typeface="Symbol" pitchFamily="18" charset="2"/>
              </a:rPr>
              <a:t>[Y</a:t>
            </a:r>
            <a:r>
              <a:rPr lang="cs-CZ" dirty="0" smtClean="0">
                <a:cs typeface="Arial" charset="0"/>
                <a:sym typeface="Symbol" pitchFamily="18" charset="2"/>
              </a:rPr>
              <a:t>(t)</a:t>
            </a:r>
            <a:r>
              <a:rPr lang="en-US" dirty="0" smtClean="0">
                <a:cs typeface="Arial" charset="0"/>
                <a:sym typeface="Symbol" pitchFamily="18" charset="2"/>
              </a:rPr>
              <a:t>]</a:t>
            </a:r>
            <a:r>
              <a:rPr lang="cs-CZ" dirty="0" smtClean="0">
                <a:cs typeface="Arial" charset="0"/>
                <a:sym typeface="Symbol" pitchFamily="18" charset="2"/>
              </a:rPr>
              <a:t>, kde E</a:t>
            </a:r>
            <a:r>
              <a:rPr lang="en-US" dirty="0" smtClean="0">
                <a:cs typeface="Arial" charset="0"/>
                <a:sym typeface="Symbol" pitchFamily="18" charset="2"/>
              </a:rPr>
              <a:t>[.]</a:t>
            </a:r>
            <a:r>
              <a:rPr lang="cs-CZ" dirty="0" smtClean="0">
                <a:cs typeface="Arial" charset="0"/>
                <a:sym typeface="Symbol" pitchFamily="18" charset="2"/>
              </a:rPr>
              <a:t> označuje očekávanou, resp. střední hodnotu;</a:t>
            </a:r>
          </a:p>
          <a:p>
            <a:pPr>
              <a:buNone/>
            </a:pPr>
            <a:r>
              <a:rPr lang="cs-CZ" b="1" dirty="0" smtClean="0">
                <a:solidFill>
                  <a:srgbClr val="0070C0"/>
                </a:solidFill>
                <a:cs typeface="Arial" charset="0"/>
              </a:rPr>
              <a:t>	</a:t>
            </a:r>
            <a:r>
              <a:rPr lang="cs-CZ" dirty="0" smtClean="0">
                <a:solidFill>
                  <a:srgbClr val="0070C0"/>
                </a:solidFill>
                <a:cs typeface="Arial" charset="0"/>
              </a:rPr>
              <a:t>model časové řady </a:t>
            </a:r>
            <a:r>
              <a:rPr lang="cs-CZ" dirty="0" smtClean="0">
                <a:solidFill>
                  <a:schemeClr val="bg2"/>
                </a:solidFill>
                <a:cs typeface="Arial" charset="0"/>
              </a:rPr>
              <a:t>Y(t) = </a:t>
            </a:r>
            <a:r>
              <a:rPr lang="cs-CZ" dirty="0" smtClean="0">
                <a:solidFill>
                  <a:schemeClr val="bg2"/>
                </a:solidFill>
                <a:cs typeface="Arial" charset="0"/>
                <a:sym typeface="Symbol" pitchFamily="18" charset="2"/>
              </a:rPr>
              <a:t>(t) + U(t), kde (t) je trend a U(t) je (stacionární) náhodná funkce</a:t>
            </a:r>
            <a:endParaRPr lang="cs-CZ" dirty="0" smtClean="0">
              <a:solidFill>
                <a:schemeClr val="bg2"/>
              </a:solidFill>
              <a:cs typeface="Arial" charset="0"/>
            </a:endParaRPr>
          </a:p>
          <a:p>
            <a:pPr>
              <a:buNone/>
              <a:defRPr/>
            </a:pPr>
            <a:endParaRPr lang="cs-CZ" b="1" dirty="0" smtClean="0">
              <a:solidFill>
                <a:srgbClr val="002060"/>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S IBA predn1">
  <a:themeElements>
    <a:clrScheme name="Balónky 11">
      <a:dk1>
        <a:srgbClr val="292929"/>
      </a:dk1>
      <a:lt1>
        <a:srgbClr val="FFFFFF"/>
      </a:lt1>
      <a:dk2>
        <a:srgbClr val="C49654"/>
      </a:dk2>
      <a:lt2>
        <a:srgbClr val="000000"/>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fontScheme name="Balónky">
      <a:majorFont>
        <a:latin typeface="Georgi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ónky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ónky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ónky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ónky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ónky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ónky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ónky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ónky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ónky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
      <a:clrScheme name="Balónky 10">
        <a:dk1>
          <a:srgbClr val="292929"/>
        </a:dk1>
        <a:lt1>
          <a:srgbClr val="FFFFFF"/>
        </a:lt1>
        <a:dk2>
          <a:srgbClr val="C49654"/>
        </a:dk2>
        <a:lt2>
          <a:srgbClr val="B2B2B2"/>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clrMap bg1="lt1" tx1="dk1" bg2="lt2" tx2="dk2" accent1="accent1" accent2="accent2" accent3="accent3" accent4="accent4" accent5="accent5" accent6="accent6" hlink="hlink" folHlink="folHlink"/>
    </a:extraClrScheme>
    <a:extraClrScheme>
      <a:clrScheme name="Balónky 11">
        <a:dk1>
          <a:srgbClr val="292929"/>
        </a:dk1>
        <a:lt1>
          <a:srgbClr val="FFFFFF"/>
        </a:lt1>
        <a:dk2>
          <a:srgbClr val="C49654"/>
        </a:dk2>
        <a:lt2>
          <a:srgbClr val="000000"/>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alónky 11">
    <a:dk1>
      <a:srgbClr val="292929"/>
    </a:dk1>
    <a:lt1>
      <a:srgbClr val="FFFFFF"/>
    </a:lt1>
    <a:dk2>
      <a:srgbClr val="C49654"/>
    </a:dk2>
    <a:lt2>
      <a:srgbClr val="000000"/>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fontScheme name="Balónky">
    <a:majorFont>
      <a:latin typeface="Georgia"/>
      <a:ea typeface=""/>
      <a:cs typeface=""/>
    </a:majorFont>
    <a:minorFont>
      <a:latin typeface="Verdana"/>
      <a:ea typeface=""/>
      <a:cs typeface=""/>
    </a:minorFont>
  </a:fontScheme>
  <a:fmtScheme name="Slunovrat">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BS IBA predn1</Template>
  <TotalTime>2627</TotalTime>
  <Words>2618</Words>
  <Application>Microsoft Office PowerPoint</Application>
  <PresentationFormat>Předvádění na obrazovce (4:3)</PresentationFormat>
  <Paragraphs>457</Paragraphs>
  <Slides>114</Slides>
  <Notes>4</Notes>
  <HiddenSlides>6</HiddenSlides>
  <MMClips>3</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114</vt:i4>
      </vt:variant>
    </vt:vector>
  </HeadingPairs>
  <TitlesOfParts>
    <vt:vector size="117" baseType="lpstr">
      <vt:lpstr>BS IBA predn1</vt:lpstr>
      <vt:lpstr>Rovnice</vt:lpstr>
      <vt:lpstr>Rastrový obrázek</vt:lpstr>
      <vt:lpstr>SIGNÁLY A LINEÁRNÍ SYSTÉMY</vt:lpstr>
      <vt:lpstr>Snímek 2</vt:lpstr>
      <vt:lpstr>O čem to bude?</vt:lpstr>
      <vt:lpstr>O čem to bude?</vt:lpstr>
      <vt:lpstr>LITERATURA</vt:lpstr>
      <vt:lpstr>LITERATURA</vt:lpstr>
      <vt:lpstr>LITERATURA</vt:lpstr>
      <vt:lpstr>Ukončení předmětu</vt:lpstr>
      <vt:lpstr>I.  ZAČÍNÁME</vt:lpstr>
      <vt:lpstr>ZÁKLADNÍ KONCEPT</vt:lpstr>
      <vt:lpstr>ZÁKLADNÍ KONCEPT</vt:lpstr>
      <vt:lpstr>ZÁKLADNÍ KONCEPT</vt:lpstr>
      <vt:lpstr>ZÁKLADNÍ KONCEPT</vt:lpstr>
      <vt:lpstr>ZÁKLADNÍ KONCEPT</vt:lpstr>
      <vt:lpstr>ZÁKLADNÍ KONCEPT</vt:lpstr>
      <vt:lpstr>ZÁKLADNÍ KONCEPT</vt:lpstr>
      <vt:lpstr>ZÁKLADNÍ KONCEPT</vt:lpstr>
      <vt:lpstr>ZÁKLADNÍ KONCEPT</vt:lpstr>
      <vt:lpstr>ZÁKLADNÍ KONCEPT</vt:lpstr>
      <vt:lpstr>ZÁKLADNÍ KONCEPT</vt:lpstr>
      <vt:lpstr>ZÁKLADNÍ KONCEPT</vt:lpstr>
      <vt:lpstr>ZÁKLADNÍ KONCEPT</vt:lpstr>
      <vt:lpstr>ZÁKLADNÍ KONCEPT</vt:lpstr>
      <vt:lpstr>ZÁKLADNÍ KONCEPT</vt:lpstr>
      <vt:lpstr>ZÁKLADNÍ KONCEPT</vt:lpstr>
      <vt:lpstr> CÍL VŠECH MOŽNÝCH ANALÝZ </vt:lpstr>
      <vt:lpstr>ZÁKLADNÍ KONCEPT</vt:lpstr>
      <vt:lpstr>ZÁKLADNÍ KONCEPT</vt:lpstr>
      <vt:lpstr>ZÁKLADNÍ KONCEPT</vt:lpstr>
      <vt:lpstr>ZÁKLADNÍ KONCEPT</vt:lpstr>
      <vt:lpstr>ZÁKLADNÍ KONCEPT</vt:lpstr>
      <vt:lpstr>ZÁKLADNÍ KONCEPT</vt:lpstr>
      <vt:lpstr>ZÁKLADNÍ KONCEPT</vt:lpstr>
      <vt:lpstr>ZÁKLADNÍ KONCEPT</vt:lpstr>
      <vt:lpstr>POZOROVÁNÍ</vt:lpstr>
      <vt:lpstr>Experiment</vt:lpstr>
      <vt:lpstr>Experiment</vt:lpstr>
      <vt:lpstr>ZÁKLADNÍ KONCEPT</vt:lpstr>
      <vt:lpstr>ZÁKLADNÍ KONCEPT</vt:lpstr>
      <vt:lpstr>ZÁKLADNÍ KONCEPT</vt:lpstr>
      <vt:lpstr>ZÁKLADNÍ KONCEPT</vt:lpstr>
      <vt:lpstr>ZÁKLADNÍ KONCEPT</vt:lpstr>
      <vt:lpstr>ZÁKLADNÍ KONCEPT</vt:lpstr>
      <vt:lpstr>A z čeho se ta data skládají?</vt:lpstr>
      <vt:lpstr>INFORMACE</vt:lpstr>
      <vt:lpstr>A z čeho se ta data skládají?</vt:lpstr>
      <vt:lpstr>ZÁKLADNÍ KONCEPT</vt:lpstr>
      <vt:lpstr>ZÁKLADNÍ KONCEPT</vt:lpstr>
      <vt:lpstr>ZÁKLADNÍ KONCEPT</vt:lpstr>
      <vt:lpstr>A z čeho se ta data skládají?</vt:lpstr>
      <vt:lpstr>A z čeho se ta data skládají?</vt:lpstr>
      <vt:lpstr>A z čeho se ta data skládají?</vt:lpstr>
      <vt:lpstr>ZÁKLADNÍ KONCEPT</vt:lpstr>
      <vt:lpstr>ZÁKLADNÍ KONCEPT</vt:lpstr>
      <vt:lpstr>Základní schéma zpracování DAT</vt:lpstr>
      <vt:lpstr>Základní schéma zpracování DAT</vt:lpstr>
      <vt:lpstr>Základní schéma zpracování DAT</vt:lpstr>
      <vt:lpstr>A z čeho se ta data skládají?</vt:lpstr>
      <vt:lpstr>A z čeho se ta data skládají?</vt:lpstr>
      <vt:lpstr>CHARAKTER DAT</vt:lpstr>
      <vt:lpstr>CHARAKTER DAT</vt:lpstr>
      <vt:lpstr>CHARAKTER DAT</vt:lpstr>
      <vt:lpstr>CHARAKTER DAT</vt:lpstr>
      <vt:lpstr>CHARAKTER DAT</vt:lpstr>
      <vt:lpstr>CHARAKTER DAT</vt:lpstr>
      <vt:lpstr>CHARAKTER DAT</vt:lpstr>
      <vt:lpstr>CHARAKTER DAT</vt:lpstr>
      <vt:lpstr>Signál - definice</vt:lpstr>
      <vt:lpstr>Co je to Signál ?</vt:lpstr>
      <vt:lpstr>Co je to Signál ?</vt:lpstr>
      <vt:lpstr>Co je to Signál ?</vt:lpstr>
      <vt:lpstr>Co je to Signál ?</vt:lpstr>
      <vt:lpstr>Co je to Signál ?</vt:lpstr>
      <vt:lpstr>Co je to signál ?</vt:lpstr>
      <vt:lpstr>Co je to signál ?</vt:lpstr>
      <vt:lpstr>Co je to signál ?</vt:lpstr>
      <vt:lpstr>Zpracování signálu</vt:lpstr>
      <vt:lpstr>Zpracování signálu</vt:lpstr>
      <vt:lpstr>Zpracování signálu</vt:lpstr>
      <vt:lpstr>Zpracování signálu</vt:lpstr>
      <vt:lpstr>Zpracování signálu</vt:lpstr>
      <vt:lpstr>Zpracování informace</vt:lpstr>
      <vt:lpstr>Zpracování informace</vt:lpstr>
      <vt:lpstr>Zpracování informace</vt:lpstr>
      <vt:lpstr>Zpracování informace</vt:lpstr>
      <vt:lpstr>Zpracování informace</vt:lpstr>
      <vt:lpstr>Časová řada</vt:lpstr>
      <vt:lpstr>Časová řada</vt:lpstr>
      <vt:lpstr>Časová řada</vt:lpstr>
      <vt:lpstr>Časová řada</vt:lpstr>
      <vt:lpstr>Časová řada</vt:lpstr>
      <vt:lpstr>Vzorkování signálů</vt:lpstr>
      <vt:lpstr>Časová řada ?</vt:lpstr>
      <vt:lpstr>Časová řada</vt:lpstr>
      <vt:lpstr>Časová řada</vt:lpstr>
      <vt:lpstr>Časová řada</vt:lpstr>
      <vt:lpstr>Časová řada</vt:lpstr>
      <vt:lpstr>Časová řada</vt:lpstr>
      <vt:lpstr>Časová řada</vt:lpstr>
      <vt:lpstr>Časová řada</vt:lpstr>
      <vt:lpstr>Časová řada</vt:lpstr>
      <vt:lpstr>Časová řada</vt:lpstr>
      <vt:lpstr>Časová řada</vt:lpstr>
      <vt:lpstr>Časová řada</vt:lpstr>
      <vt:lpstr>oscilace</vt:lpstr>
      <vt:lpstr>Časová řada</vt:lpstr>
      <vt:lpstr>Časová řada</vt:lpstr>
      <vt:lpstr>Časová řada</vt:lpstr>
      <vt:lpstr>oscilace</vt:lpstr>
      <vt:lpstr>Časové řady – co s nimi?</vt:lpstr>
      <vt:lpstr>Časové řady – co s nimi?</vt:lpstr>
      <vt:lpstr>Časové řady – základní pojmy </vt:lpstr>
      <vt:lpstr>Časové řady – základní pojmy </vt:lpstr>
      <vt:lpstr>Shrnutí na závěr</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ZPRACOVÁNÍ A ANALÝZA BIOSIGNÁLŮ  I.</dc:title>
  <dc:creator>admin</dc:creator>
  <cp:lastModifiedBy>holcik</cp:lastModifiedBy>
  <cp:revision>61</cp:revision>
  <dcterms:created xsi:type="dcterms:W3CDTF">2008-01-29T10:34:59Z</dcterms:created>
  <dcterms:modified xsi:type="dcterms:W3CDTF">2010-09-21T04:49:58Z</dcterms:modified>
</cp:coreProperties>
</file>