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5A0176-7DC6-43A0-9B79-614EE9297DB2}" type="datetimeFigureOut">
              <a:rPr lang="cs-CZ" smtClean="0"/>
              <a:t>15.10.2011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0FAF67-F7CB-44C6-9000-808E2897E5E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 bwMode="auto">
          <a:xfrm>
            <a:off x="2286000" y="1428736"/>
            <a:ext cx="6200775" cy="114300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600" cap="none" smtClean="0"/>
              <a:t>Kapraďorosty</a:t>
            </a:r>
            <a:r>
              <a:rPr lang="cs-CZ" sz="3600" i="1" cap="none" smtClean="0"/>
              <a:t> s. l.</a:t>
            </a:r>
            <a:endParaRPr lang="cs-CZ" sz="3600" i="1" cap="none" smtClean="0"/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1857375" y="500063"/>
            <a:ext cx="5915025" cy="17526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00B050"/>
                </a:solidFill>
              </a:rPr>
              <a:t>Cvičení k Systému a evoluci rostlin (Bi1010c)</a:t>
            </a:r>
            <a:endParaRPr lang="cs-CZ" i="1" smtClean="0">
              <a:solidFill>
                <a:srgbClr val="00B050"/>
              </a:solidFill>
            </a:endParaRP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5148263" y="6143625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>
                <a:solidFill>
                  <a:srgbClr val="00B050"/>
                </a:solidFill>
                <a:latin typeface="Century Schoolbook" pitchFamily="18" charset="0"/>
              </a:rPr>
              <a:t>Ivana Hralová </a:t>
            </a:r>
            <a:r>
              <a:rPr lang="en-US">
                <a:solidFill>
                  <a:srgbClr val="00B050"/>
                </a:solidFill>
                <a:latin typeface="Century Schoolbook" pitchFamily="18" charset="0"/>
              </a:rPr>
              <a:t>&amp; Adam Veleba</a:t>
            </a:r>
            <a:endParaRPr lang="cs-CZ"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10" name="Obrázek 9" descr="kapr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414" y="2823727"/>
            <a:ext cx="8745171" cy="324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071688"/>
            <a:ext cx="6000792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cap="none" smtClean="0"/>
              <a:t>odd. </a:t>
            </a:r>
            <a:r>
              <a:rPr lang="cs-CZ" sz="3600" i="1" cap="none" smtClean="0"/>
              <a:t>Psilophyta</a:t>
            </a: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cap="none" smtClean="0"/>
              <a:t>prutovky</a:t>
            </a:r>
            <a:endParaRPr lang="cs-CZ" sz="3600" i="1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cs-CZ" cap="none" smtClean="0"/>
              <a:t>odd. </a:t>
            </a:r>
            <a:r>
              <a:rPr lang="cs-CZ" i="1" cap="none" smtClean="0"/>
              <a:t>Psilophyta</a:t>
            </a:r>
            <a:r>
              <a:rPr lang="cs-CZ" cap="none" smtClean="0"/>
              <a:t> – </a:t>
            </a:r>
            <a:br>
              <a:rPr lang="cs-CZ" cap="none" smtClean="0"/>
            </a:br>
            <a:r>
              <a:rPr lang="cs-CZ" cap="none" smtClean="0"/>
              <a:t> –</a:t>
            </a:r>
            <a:r>
              <a:rPr lang="cs-CZ" cap="none" smtClean="0"/>
              <a:t> prutovky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686436" cy="5188092"/>
          </a:xfrm>
        </p:spPr>
        <p:txBody>
          <a:bodyPr>
            <a:normAutofit/>
          </a:bodyPr>
          <a:lstStyle/>
          <a:p>
            <a:r>
              <a:rPr lang="cs-CZ" sz="2000" smtClean="0"/>
              <a:t>zelené </a:t>
            </a:r>
            <a:r>
              <a:rPr lang="cs-CZ" sz="2000" smtClean="0"/>
              <a:t>výtrusné </a:t>
            </a:r>
            <a:r>
              <a:rPr lang="cs-CZ" sz="2000" smtClean="0"/>
              <a:t>rostliny</a:t>
            </a:r>
            <a:endParaRPr lang="cs-CZ" sz="2000" smtClean="0"/>
          </a:p>
          <a:p>
            <a:r>
              <a:rPr lang="cs-CZ" sz="2000" smtClean="0"/>
              <a:t>převládá </a:t>
            </a:r>
            <a:r>
              <a:rPr lang="cs-CZ" sz="2000" smtClean="0"/>
              <a:t>sporofyt (2</a:t>
            </a:r>
            <a:r>
              <a:rPr lang="cs-CZ" sz="2000" i="1" smtClean="0"/>
              <a:t>n</a:t>
            </a:r>
            <a:r>
              <a:rPr lang="cs-CZ" sz="2000" smtClean="0"/>
              <a:t>)</a:t>
            </a:r>
          </a:p>
          <a:p>
            <a:r>
              <a:rPr lang="cs-CZ" sz="2000" smtClean="0"/>
              <a:t>tělo </a:t>
            </a:r>
            <a:r>
              <a:rPr lang="cs-CZ" sz="2000" smtClean="0"/>
              <a:t>rostlinné (</a:t>
            </a:r>
            <a:r>
              <a:rPr lang="cs-CZ" sz="2000" smtClean="0"/>
              <a:t>cormus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r>
              <a:rPr lang="cs-CZ" sz="2000" smtClean="0"/>
              <a:t>stonek nečlánkovaný</a:t>
            </a:r>
          </a:p>
          <a:p>
            <a:r>
              <a:rPr lang="cs-CZ" sz="2000" smtClean="0"/>
              <a:t>převážně izosporické</a:t>
            </a:r>
          </a:p>
          <a:p>
            <a:endParaRPr lang="cs-CZ" sz="2000" smtClean="0"/>
          </a:p>
          <a:p>
            <a:r>
              <a:rPr lang="cs-CZ" sz="2000" smtClean="0"/>
              <a:t>řád </a:t>
            </a:r>
            <a:r>
              <a:rPr lang="cs-CZ" sz="2000" i="1" smtClean="0"/>
              <a:t>Psilotales</a:t>
            </a:r>
          </a:p>
          <a:p>
            <a:pPr lvl="1"/>
            <a:r>
              <a:rPr lang="cs-CZ" sz="1700" smtClean="0"/>
              <a:t>vidličnatě větvený stonek, bez listů</a:t>
            </a:r>
          </a:p>
          <a:p>
            <a:pPr lvl="1"/>
            <a:r>
              <a:rPr lang="cs-CZ" sz="1700" smtClean="0"/>
              <a:t>oddenek bez pravých kořenů</a:t>
            </a:r>
          </a:p>
          <a:p>
            <a:r>
              <a:rPr lang="cs-CZ" sz="2000" smtClean="0"/>
              <a:t>řád </a:t>
            </a:r>
            <a:r>
              <a:rPr lang="cs-CZ" sz="2000" i="1" smtClean="0"/>
              <a:t>Ophioglossales</a:t>
            </a:r>
          </a:p>
          <a:p>
            <a:pPr lvl="1"/>
            <a:r>
              <a:rPr lang="cs-CZ" sz="1700" smtClean="0"/>
              <a:t>stonek jen ve formě oddenku</a:t>
            </a:r>
          </a:p>
          <a:p>
            <a:pPr lvl="1"/>
            <a:r>
              <a:rPr lang="cs-CZ" sz="1700" smtClean="0"/>
              <a:t>pouze jeden list (trofosporofyl)</a:t>
            </a:r>
          </a:p>
          <a:p>
            <a:pPr lvl="1"/>
            <a:endParaRPr lang="cs-CZ" sz="2000" smtClean="0"/>
          </a:p>
        </p:txBody>
      </p:sp>
      <p:pic>
        <p:nvPicPr>
          <p:cNvPr id="4" name="Picture 11" descr="Psilotum%20nudum%20(Psilophyt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888" y="0"/>
            <a:ext cx="4352925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86182" y="6652463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latin typeface="Arial" charset="0"/>
              </a:rPr>
              <a:t>web.uniovi.es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OphioglossumVulgatumvš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59434"/>
            <a:ext cx="3857620" cy="489856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207170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b="1" i="1" smtClean="0"/>
              <a:t>Ophioglossum vulgatum </a:t>
            </a:r>
            <a:r>
              <a:rPr lang="cs-CZ" sz="2000" smtClean="0"/>
              <a:t>(hadilka obecná) </a:t>
            </a:r>
          </a:p>
          <a:p>
            <a:pPr>
              <a:spcBef>
                <a:spcPct val="50000"/>
              </a:spcBef>
            </a:pPr>
            <a:r>
              <a:rPr lang="cs-CZ" sz="2000" smtClean="0"/>
              <a:t>z</a:t>
            </a:r>
            <a:r>
              <a:rPr lang="cs-CZ" sz="2000" smtClean="0"/>
              <a:t> oddenku vyrůstá jediný list, který se skládá ze ploché sterilní části s asimilační funkcí (aflebium) a stopkovité fertilní části, nesoucí dvouřadě uspořádaná eusporangiátní sporangia</a:t>
            </a:r>
          </a:p>
          <a:p>
            <a:endParaRPr lang="cs-CZ" sz="200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řád </a:t>
            </a:r>
            <a:r>
              <a:rPr lang="cs-CZ" i="1" cap="none" smtClean="0"/>
              <a:t>Ophioglossales</a:t>
            </a:r>
            <a:endParaRPr lang="cs-CZ" cap="non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813708" y="6581025"/>
            <a:ext cx="1330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cs-CZ" sz="1200" smtClean="0">
                <a:latin typeface="Arial" charset="0"/>
              </a:rPr>
              <a:t>einstein.uab.es</a:t>
            </a:r>
            <a:endParaRPr lang="cs-CZ" sz="1200">
              <a:latin typeface="Arial" charset="0"/>
            </a:endParaRPr>
          </a:p>
        </p:txBody>
      </p:sp>
      <p:pic>
        <p:nvPicPr>
          <p:cNvPr id="15" name="Picture 17" descr="ophioglossum vulgat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2" y="2643182"/>
            <a:ext cx="2806700" cy="4114800"/>
          </a:xfrm>
          <a:prstGeom prst="rect">
            <a:avLst/>
          </a:prstGeom>
          <a:noFill/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57224" y="6500834"/>
            <a:ext cx="2185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  <a:latin typeface="Arial" charset="0"/>
              </a:rPr>
              <a:t>www.english-nature.org.uk/</a:t>
            </a:r>
            <a:endParaRPr lang="cs-CZ" sz="1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071688"/>
            <a:ext cx="6000792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cap="none" smtClean="0"/>
              <a:t>odd. </a:t>
            </a:r>
            <a:r>
              <a:rPr lang="cs-CZ" sz="3600" i="1" cap="none" smtClean="0"/>
              <a:t>Equisetophyta</a:t>
            </a: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cap="none" smtClean="0"/>
              <a:t>přesličky</a:t>
            </a:r>
            <a:endParaRPr lang="cs-CZ" sz="3600" i="1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cs-CZ" cap="none" smtClean="0"/>
              <a:t>odd. </a:t>
            </a:r>
            <a:r>
              <a:rPr lang="cs-CZ" i="1" cap="none" smtClean="0"/>
              <a:t>Equisetophyta </a:t>
            </a:r>
            <a:r>
              <a:rPr lang="cs-CZ" cap="none" smtClean="0"/>
              <a:t>– </a:t>
            </a:r>
            <a:br>
              <a:rPr lang="cs-CZ" cap="none" smtClean="0"/>
            </a:br>
            <a:r>
              <a:rPr lang="cs-CZ" cap="none" smtClean="0"/>
              <a:t> </a:t>
            </a:r>
            <a:r>
              <a:rPr lang="cs-CZ" cap="none" smtClean="0"/>
              <a:t>–</a:t>
            </a:r>
            <a:r>
              <a:rPr lang="cs-CZ" cap="none" smtClean="0"/>
              <a:t> přesličky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471990" cy="5188092"/>
          </a:xfrm>
        </p:spPr>
        <p:txBody>
          <a:bodyPr>
            <a:normAutofit/>
          </a:bodyPr>
          <a:lstStyle/>
          <a:p>
            <a:r>
              <a:rPr lang="cs-CZ" sz="2000" smtClean="0"/>
              <a:t>zelené </a:t>
            </a:r>
            <a:r>
              <a:rPr lang="cs-CZ" sz="2000" smtClean="0"/>
              <a:t>výtrusné </a:t>
            </a:r>
            <a:r>
              <a:rPr lang="cs-CZ" sz="2000" smtClean="0"/>
              <a:t>rostliny</a:t>
            </a:r>
            <a:endParaRPr lang="cs-CZ" sz="2000" smtClean="0"/>
          </a:p>
          <a:p>
            <a:r>
              <a:rPr lang="cs-CZ" sz="2000" smtClean="0"/>
              <a:t>převládá </a:t>
            </a:r>
            <a:r>
              <a:rPr lang="cs-CZ" sz="2000" smtClean="0"/>
              <a:t>sporofyt (2</a:t>
            </a:r>
            <a:r>
              <a:rPr lang="cs-CZ" sz="2000" i="1" smtClean="0"/>
              <a:t>n</a:t>
            </a:r>
            <a:r>
              <a:rPr lang="cs-CZ" sz="2000" smtClean="0"/>
              <a:t>)</a:t>
            </a:r>
          </a:p>
          <a:p>
            <a:r>
              <a:rPr lang="cs-CZ" sz="2000" smtClean="0"/>
              <a:t>tělo </a:t>
            </a:r>
            <a:r>
              <a:rPr lang="cs-CZ" sz="2000" smtClean="0"/>
              <a:t>rostlinné (</a:t>
            </a:r>
            <a:r>
              <a:rPr lang="cs-CZ" sz="2000" smtClean="0"/>
              <a:t>cormus</a:t>
            </a:r>
            <a:r>
              <a:rPr lang="cs-CZ" sz="2000" smtClean="0"/>
              <a:t>)</a:t>
            </a:r>
          </a:p>
          <a:p>
            <a:endParaRPr lang="cs-CZ" sz="2000" smtClean="0"/>
          </a:p>
          <a:p>
            <a:r>
              <a:rPr lang="cs-CZ" sz="2000" smtClean="0"/>
              <a:t>pravé kořeny chybí</a:t>
            </a:r>
          </a:p>
          <a:p>
            <a:pPr lvl="1"/>
            <a:r>
              <a:rPr lang="cs-CZ" sz="1700" smtClean="0"/>
              <a:t>oddenek má adventivní kořeny</a:t>
            </a:r>
          </a:p>
          <a:p>
            <a:r>
              <a:rPr lang="cs-CZ" sz="2000" b="1" smtClean="0"/>
              <a:t>stonek</a:t>
            </a:r>
            <a:r>
              <a:rPr lang="cs-CZ" sz="2000" smtClean="0"/>
              <a:t> článkovaný, přeslenitě větvený</a:t>
            </a:r>
          </a:p>
          <a:p>
            <a:r>
              <a:rPr lang="cs-CZ" sz="2000" b="1" smtClean="0"/>
              <a:t>trofofyly</a:t>
            </a:r>
            <a:r>
              <a:rPr lang="cs-CZ" sz="2000" smtClean="0"/>
              <a:t> drobné, šupinovité</a:t>
            </a:r>
          </a:p>
          <a:p>
            <a:pPr lvl="1"/>
            <a:r>
              <a:rPr lang="cs-CZ" sz="1700" smtClean="0"/>
              <a:t>na bázi srostlé v zubaté pochvy</a:t>
            </a:r>
            <a:endParaRPr lang="cs-CZ" sz="1700" smtClean="0"/>
          </a:p>
        </p:txBody>
      </p:sp>
      <p:pic>
        <p:nvPicPr>
          <p:cNvPr id="5" name="Picture 12" descr="Equisetumvš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0"/>
            <a:ext cx="4327525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786182" y="6652463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latin typeface="Arial" charset="0"/>
              </a:rPr>
              <a:t>web.uniovi.es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cs-CZ" cap="none" smtClean="0"/>
              <a:t>odd. </a:t>
            </a:r>
            <a:r>
              <a:rPr lang="cs-CZ" i="1" cap="none" smtClean="0"/>
              <a:t>Equisetophyta </a:t>
            </a:r>
            <a:r>
              <a:rPr lang="cs-CZ" cap="none" smtClean="0"/>
              <a:t>– </a:t>
            </a:r>
            <a:br>
              <a:rPr lang="cs-CZ" cap="none" smtClean="0"/>
            </a:br>
            <a:r>
              <a:rPr lang="cs-CZ" cap="none" smtClean="0"/>
              <a:t> </a:t>
            </a:r>
            <a:r>
              <a:rPr lang="cs-CZ" cap="none" smtClean="0"/>
              <a:t>–</a:t>
            </a:r>
            <a:r>
              <a:rPr lang="cs-CZ" cap="none" smtClean="0"/>
              <a:t> přesličky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471990" cy="5188092"/>
          </a:xfrm>
        </p:spPr>
        <p:txBody>
          <a:bodyPr>
            <a:normAutofit/>
          </a:bodyPr>
          <a:lstStyle/>
          <a:p>
            <a:r>
              <a:rPr lang="cs-CZ" sz="2000" b="1" smtClean="0"/>
              <a:t>sporofyly</a:t>
            </a:r>
            <a:r>
              <a:rPr lang="cs-CZ" sz="2000" smtClean="0"/>
              <a:t> v </a:t>
            </a:r>
            <a:r>
              <a:rPr lang="cs-CZ" sz="2000" smtClean="0"/>
              <a:t>terminálních </a:t>
            </a:r>
            <a:r>
              <a:rPr lang="cs-CZ" sz="2000" smtClean="0"/>
              <a:t>strobilech</a:t>
            </a:r>
          </a:p>
          <a:p>
            <a:pPr lvl="1"/>
            <a:r>
              <a:rPr lang="cs-CZ" sz="1700" smtClean="0"/>
              <a:t> </a:t>
            </a:r>
            <a:r>
              <a:rPr lang="cs-CZ" sz="1700" smtClean="0"/>
              <a:t>štítkovité, šestiboké</a:t>
            </a:r>
            <a:r>
              <a:rPr lang="cs-CZ" sz="1700" smtClean="0"/>
              <a:t>, </a:t>
            </a:r>
            <a:endParaRPr lang="cs-CZ" sz="1700" smtClean="0"/>
          </a:p>
          <a:p>
            <a:pPr lvl="1"/>
            <a:r>
              <a:rPr lang="cs-CZ" sz="1700" smtClean="0"/>
              <a:t>na </a:t>
            </a:r>
            <a:r>
              <a:rPr lang="cs-CZ" sz="1700" smtClean="0"/>
              <a:t>spodní straně </a:t>
            </a:r>
            <a:r>
              <a:rPr lang="cs-CZ" sz="1700" smtClean="0"/>
              <a:t>vakovitá </a:t>
            </a:r>
            <a:r>
              <a:rPr lang="cs-CZ" sz="1700" smtClean="0"/>
              <a:t>sporangia</a:t>
            </a:r>
          </a:p>
          <a:p>
            <a:r>
              <a:rPr lang="cs-CZ" sz="2000" b="1" smtClean="0"/>
              <a:t>sporangia </a:t>
            </a:r>
            <a:endParaRPr lang="cs-CZ" sz="2000" b="1" smtClean="0"/>
          </a:p>
          <a:p>
            <a:pPr lvl="1"/>
            <a:r>
              <a:rPr lang="cs-CZ" sz="1700" smtClean="0"/>
              <a:t>eusporangiátní</a:t>
            </a:r>
            <a:r>
              <a:rPr lang="cs-CZ" sz="1700" smtClean="0"/>
              <a:t>, </a:t>
            </a:r>
            <a:r>
              <a:rPr lang="cs-CZ" sz="1700" smtClean="0"/>
              <a:t>homosporická </a:t>
            </a:r>
            <a:r>
              <a:rPr lang="cs-CZ" sz="1700" smtClean="0"/>
              <a:t>           (tvarově </a:t>
            </a:r>
            <a:r>
              <a:rPr lang="cs-CZ" sz="1700" smtClean="0"/>
              <a:t>izosporická, </a:t>
            </a:r>
            <a:r>
              <a:rPr lang="cs-CZ" sz="1700" smtClean="0"/>
              <a:t>funkčně </a:t>
            </a:r>
            <a:r>
              <a:rPr lang="cs-CZ" sz="1700" smtClean="0"/>
              <a:t>heterosporická)</a:t>
            </a:r>
          </a:p>
          <a:p>
            <a:r>
              <a:rPr lang="cs-CZ" sz="2000" b="1" smtClean="0"/>
              <a:t>spory </a:t>
            </a:r>
            <a:endParaRPr lang="cs-CZ" sz="2000" b="1" smtClean="0"/>
          </a:p>
          <a:p>
            <a:pPr lvl="1"/>
            <a:r>
              <a:rPr lang="cs-CZ" sz="1700" smtClean="0"/>
              <a:t>zelené</a:t>
            </a:r>
            <a:r>
              <a:rPr lang="cs-CZ" sz="1700" smtClean="0"/>
              <a:t>, kulovité</a:t>
            </a:r>
            <a:r>
              <a:rPr lang="cs-CZ" sz="1700" smtClean="0"/>
              <a:t>, </a:t>
            </a:r>
            <a:endParaRPr lang="cs-CZ" sz="1700" smtClean="0"/>
          </a:p>
          <a:p>
            <a:pPr lvl="1"/>
            <a:r>
              <a:rPr lang="cs-CZ" sz="1700" smtClean="0"/>
              <a:t>se </a:t>
            </a:r>
            <a:r>
              <a:rPr lang="cs-CZ" sz="1700" smtClean="0"/>
              <a:t>čtyřmi páskovitými vychlípeninami buněčné stěny (</a:t>
            </a:r>
            <a:r>
              <a:rPr lang="cs-CZ" sz="1700" b="1" smtClean="0"/>
              <a:t>haptery</a:t>
            </a:r>
            <a:r>
              <a:rPr lang="cs-CZ" sz="1700" smtClean="0"/>
              <a:t>) – hygroskopické pohyby</a:t>
            </a:r>
          </a:p>
          <a:p>
            <a:pPr lvl="1"/>
            <a:endParaRPr lang="cs-CZ" sz="1700" smtClean="0"/>
          </a:p>
          <a:p>
            <a:r>
              <a:rPr lang="cs-CZ" sz="2000" b="1" smtClean="0"/>
              <a:t>gametofyt</a:t>
            </a:r>
            <a:r>
              <a:rPr lang="cs-CZ" sz="2000" smtClean="0"/>
              <a:t> zelený</a:t>
            </a:r>
          </a:p>
        </p:txBody>
      </p:sp>
      <p:pic>
        <p:nvPicPr>
          <p:cNvPr id="5" name="Picture 12" descr="Equisetumvš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0"/>
            <a:ext cx="4327525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786182" y="6652463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latin typeface="Arial" charset="0"/>
              </a:rPr>
              <a:t>web.uniovi.es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207170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b="1" i="1" smtClean="0"/>
              <a:t>Equisetum arvense </a:t>
            </a:r>
            <a:r>
              <a:rPr lang="cs-CZ" sz="2000" smtClean="0"/>
              <a:t>(přeslička rolní) </a:t>
            </a:r>
            <a:endParaRPr lang="cs-CZ" sz="2000" smtClean="0"/>
          </a:p>
          <a:p>
            <a:pPr>
              <a:spcBef>
                <a:spcPct val="50000"/>
              </a:spcBef>
            </a:pPr>
            <a:r>
              <a:rPr lang="cs-CZ" sz="2000" smtClean="0"/>
              <a:t>dva </a:t>
            </a:r>
            <a:r>
              <a:rPr lang="cs-CZ" sz="2000" smtClean="0"/>
              <a:t>typy </a:t>
            </a:r>
            <a:r>
              <a:rPr lang="cs-CZ" sz="2000" smtClean="0"/>
              <a:t>lodyh </a:t>
            </a:r>
            <a:r>
              <a:rPr lang="cs-CZ" sz="2000" smtClean="0"/>
              <a:t>– </a:t>
            </a:r>
            <a:r>
              <a:rPr lang="cs-CZ" sz="2000" smtClean="0"/>
              <a:t>jarní </a:t>
            </a:r>
            <a:r>
              <a:rPr lang="cs-CZ" sz="2000" smtClean="0"/>
              <a:t>nezelená, nevětvená, s terminálním strobilem, po vyprášení uhyne a letní, zelená</a:t>
            </a:r>
            <a:r>
              <a:rPr lang="cs-CZ" sz="2000" smtClean="0"/>
              <a:t>, </a:t>
            </a:r>
            <a:r>
              <a:rPr lang="cs-CZ" sz="2000" smtClean="0"/>
              <a:t>sterilní</a:t>
            </a:r>
          </a:p>
          <a:p>
            <a:pPr>
              <a:spcBef>
                <a:spcPct val="50000"/>
              </a:spcBef>
              <a:buNone/>
            </a:pPr>
            <a:r>
              <a:rPr lang="cs-CZ" sz="2000" b="1" i="1" smtClean="0"/>
              <a:t>E. palustre</a:t>
            </a:r>
            <a:r>
              <a:rPr lang="cs-CZ" sz="2000" smtClean="0"/>
              <a:t> (přeslička bahenní)</a:t>
            </a:r>
            <a:endParaRPr lang="cs-CZ" sz="2000" b="1" i="1" smtClean="0"/>
          </a:p>
          <a:p>
            <a:pPr>
              <a:spcBef>
                <a:spcPct val="50000"/>
              </a:spcBef>
            </a:pPr>
            <a:r>
              <a:rPr lang="cs-CZ" sz="2000" smtClean="0"/>
              <a:t>jarní </a:t>
            </a:r>
            <a:r>
              <a:rPr lang="cs-CZ" sz="2000" smtClean="0"/>
              <a:t>lodyha neodumírá, ale zezelená a stává se lodyhou letní</a:t>
            </a:r>
          </a:p>
          <a:p>
            <a:endParaRPr lang="cs-CZ" sz="200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odd. </a:t>
            </a:r>
            <a:r>
              <a:rPr lang="cs-CZ" i="1" cap="none" smtClean="0"/>
              <a:t>Equisetophyta </a:t>
            </a:r>
            <a:r>
              <a:rPr lang="cs-CZ" cap="none" smtClean="0"/>
              <a:t>– přesličky</a:t>
            </a:r>
            <a:endParaRPr lang="cs-CZ" cap="none"/>
          </a:p>
        </p:txBody>
      </p:sp>
      <p:pic>
        <p:nvPicPr>
          <p:cNvPr id="8" name="Picture 13" descr="equisetum_arvense_jar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82925"/>
            <a:ext cx="4191000" cy="3775075"/>
          </a:xfrm>
          <a:prstGeom prst="rect">
            <a:avLst/>
          </a:prstGeom>
          <a:noFill/>
        </p:spPr>
      </p:pic>
      <p:pic>
        <p:nvPicPr>
          <p:cNvPr id="10" name="Picture 12" descr="equisetum_arvense_let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243341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071688"/>
            <a:ext cx="6000792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cap="none" smtClean="0"/>
              <a:t>odd. </a:t>
            </a:r>
            <a:r>
              <a:rPr lang="cs-CZ" sz="3600" i="1" cap="none" smtClean="0"/>
              <a:t>Polypodiphyta</a:t>
            </a: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cap="none" smtClean="0"/>
              <a:t>kapradiny</a:t>
            </a:r>
            <a:endParaRPr lang="cs-CZ" sz="3600" i="1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odd. </a:t>
            </a:r>
            <a:r>
              <a:rPr lang="cs-CZ" i="1" cap="none" smtClean="0"/>
              <a:t>Polypodiophyta</a:t>
            </a:r>
            <a:r>
              <a:rPr lang="cs-CZ" cap="none" smtClean="0"/>
              <a:t> </a:t>
            </a:r>
            <a:r>
              <a:rPr lang="cs-CZ" cap="none" smtClean="0"/>
              <a:t>– </a:t>
            </a:r>
            <a:r>
              <a:rPr lang="cs-CZ" cap="none" smtClean="0"/>
              <a:t>kapradiny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6829444" cy="5188092"/>
          </a:xfrm>
        </p:spPr>
        <p:txBody>
          <a:bodyPr>
            <a:normAutofit/>
          </a:bodyPr>
          <a:lstStyle/>
          <a:p>
            <a:r>
              <a:rPr lang="cs-CZ" sz="2000" smtClean="0"/>
              <a:t>zelené výtrusné rostliny</a:t>
            </a:r>
          </a:p>
          <a:p>
            <a:r>
              <a:rPr lang="cs-CZ" sz="2000" smtClean="0"/>
              <a:t>převládá sporofyt (2</a:t>
            </a:r>
            <a:r>
              <a:rPr lang="cs-CZ" sz="2000" i="1" smtClean="0"/>
              <a:t>n</a:t>
            </a:r>
            <a:r>
              <a:rPr lang="cs-CZ" sz="2000" smtClean="0"/>
              <a:t>)</a:t>
            </a:r>
          </a:p>
          <a:p>
            <a:r>
              <a:rPr lang="cs-CZ" sz="2000" smtClean="0"/>
              <a:t>tělo rostlinné (cormus)</a:t>
            </a:r>
          </a:p>
          <a:p>
            <a:endParaRPr lang="cs-CZ" sz="2000" smtClean="0"/>
          </a:p>
          <a:p>
            <a:r>
              <a:rPr lang="cs-CZ" sz="2000" b="1" smtClean="0"/>
              <a:t>stonek</a:t>
            </a:r>
            <a:r>
              <a:rPr lang="cs-CZ" sz="2000" smtClean="0"/>
              <a:t> nečlánkovaný, obvykle jen jako oddenek</a:t>
            </a:r>
          </a:p>
          <a:p>
            <a:r>
              <a:rPr lang="cs-CZ" sz="2000" b="1" smtClean="0"/>
              <a:t>listy</a:t>
            </a:r>
            <a:r>
              <a:rPr lang="cs-CZ" sz="2000" smtClean="0"/>
              <a:t> megafylní, často </a:t>
            </a:r>
            <a:r>
              <a:rPr lang="cs-CZ" sz="2000" smtClean="0"/>
              <a:t>složité </a:t>
            </a:r>
            <a:r>
              <a:rPr lang="cs-CZ" sz="2000" smtClean="0"/>
              <a:t>stavby</a:t>
            </a:r>
          </a:p>
          <a:p>
            <a:pPr lvl="1"/>
            <a:r>
              <a:rPr lang="cs-CZ" sz="1700" smtClean="0"/>
              <a:t>circinátní </a:t>
            </a:r>
            <a:r>
              <a:rPr lang="cs-CZ" sz="1700" smtClean="0"/>
              <a:t>vernace</a:t>
            </a:r>
          </a:p>
          <a:p>
            <a:r>
              <a:rPr lang="cs-CZ" sz="2000" b="1" smtClean="0"/>
              <a:t>trofofyly</a:t>
            </a:r>
            <a:r>
              <a:rPr lang="cs-CZ" sz="2000" smtClean="0"/>
              <a:t> </a:t>
            </a:r>
            <a:r>
              <a:rPr lang="cs-CZ" sz="2000" smtClean="0"/>
              <a:t>a </a:t>
            </a:r>
            <a:r>
              <a:rPr lang="cs-CZ" sz="2000" b="1" smtClean="0"/>
              <a:t>trofosporofyly</a:t>
            </a:r>
            <a:r>
              <a:rPr lang="cs-CZ" sz="2000" smtClean="0"/>
              <a:t> (neliší se</a:t>
            </a:r>
            <a:r>
              <a:rPr lang="cs-CZ" sz="2000" smtClean="0"/>
              <a:t>) </a:t>
            </a:r>
            <a:endParaRPr lang="cs-CZ" sz="2000" smtClean="0"/>
          </a:p>
          <a:p>
            <a:pPr>
              <a:buNone/>
            </a:pPr>
            <a:r>
              <a:rPr lang="cs-CZ" sz="2000" smtClean="0"/>
              <a:t>			nebo </a:t>
            </a:r>
          </a:p>
          <a:p>
            <a:r>
              <a:rPr lang="cs-CZ" sz="2000" smtClean="0"/>
              <a:t>odlišné </a:t>
            </a:r>
            <a:r>
              <a:rPr lang="cs-CZ" sz="2000" b="1" smtClean="0"/>
              <a:t>trofofyly</a:t>
            </a:r>
            <a:r>
              <a:rPr lang="cs-CZ" sz="2000" smtClean="0"/>
              <a:t> a </a:t>
            </a:r>
            <a:r>
              <a:rPr lang="cs-CZ" sz="2000" b="1" smtClean="0"/>
              <a:t>sporofyly </a:t>
            </a:r>
            <a:endParaRPr lang="cs-CZ" sz="2000" b="1" smtClean="0"/>
          </a:p>
          <a:p>
            <a:pPr lvl="1"/>
            <a:r>
              <a:rPr lang="cs-CZ" sz="1700" smtClean="0"/>
              <a:t>nejsou </a:t>
            </a:r>
            <a:r>
              <a:rPr lang="cs-CZ" sz="1700" smtClean="0"/>
              <a:t>sdružené do </a:t>
            </a:r>
            <a:r>
              <a:rPr lang="cs-CZ" sz="1700" smtClean="0"/>
              <a:t>strobilů</a:t>
            </a:r>
            <a:r>
              <a:rPr lang="cs-CZ" sz="1700" smtClean="0"/>
              <a:t>!</a:t>
            </a:r>
          </a:p>
          <a:p>
            <a:endParaRPr lang="cs-CZ" sz="2000" smtClean="0"/>
          </a:p>
          <a:p>
            <a:r>
              <a:rPr lang="cs-CZ" sz="2000" smtClean="0"/>
              <a:t>převážně </a:t>
            </a:r>
            <a:r>
              <a:rPr lang="cs-CZ" sz="2000" smtClean="0"/>
              <a:t>izosporické, vodní heterosporické</a:t>
            </a:r>
          </a:p>
          <a:p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cs-CZ" cap="none" smtClean="0"/>
              <a:t>podtřída </a:t>
            </a:r>
            <a:r>
              <a:rPr lang="cs-CZ" i="1" cap="none" smtClean="0"/>
              <a:t>Polypodiidae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400552" cy="5572140"/>
          </a:xfrm>
        </p:spPr>
        <p:txBody>
          <a:bodyPr>
            <a:normAutofit lnSpcReduction="10000"/>
          </a:bodyPr>
          <a:lstStyle/>
          <a:p>
            <a:r>
              <a:rPr lang="cs-CZ" sz="2000" smtClean="0"/>
              <a:t>plazivý, větvený oddenek</a:t>
            </a:r>
          </a:p>
          <a:p>
            <a:r>
              <a:rPr lang="cs-CZ" sz="2000" b="1" smtClean="0"/>
              <a:t>trofosporofyly</a:t>
            </a:r>
            <a:r>
              <a:rPr lang="cs-CZ" sz="2000" smtClean="0"/>
              <a:t> </a:t>
            </a:r>
            <a:r>
              <a:rPr lang="cs-CZ" sz="2000" smtClean="0"/>
              <a:t>vyrůstají ve dvou řadách</a:t>
            </a:r>
          </a:p>
          <a:p>
            <a:r>
              <a:rPr lang="cs-CZ" sz="2000" smtClean="0"/>
              <a:t>sporangia </a:t>
            </a:r>
            <a:r>
              <a:rPr lang="cs-CZ" sz="2000" smtClean="0"/>
              <a:t>sdružená ve </a:t>
            </a:r>
            <a:r>
              <a:rPr lang="cs-CZ" sz="2000" b="1" smtClean="0"/>
              <a:t>výtrusnicové kupky </a:t>
            </a:r>
            <a:r>
              <a:rPr lang="cs-CZ" sz="2000" smtClean="0"/>
              <a:t>(sory, sorus) na rubu listů v řadě po obou stranách střední žilky úkrojku</a:t>
            </a:r>
          </a:p>
          <a:p>
            <a:r>
              <a:rPr lang="cs-CZ" sz="2000" b="1" smtClean="0"/>
              <a:t>sporangia</a:t>
            </a:r>
            <a:r>
              <a:rPr lang="cs-CZ" sz="2000" smtClean="0"/>
              <a:t> </a:t>
            </a:r>
            <a:r>
              <a:rPr lang="cs-CZ" sz="2000" smtClean="0"/>
              <a:t>leptosporangiátní, stopkatá</a:t>
            </a:r>
            <a:r>
              <a:rPr lang="cs-CZ" sz="2000" smtClean="0"/>
              <a:t>, </a:t>
            </a:r>
            <a:endParaRPr lang="cs-CZ" sz="2000" smtClean="0"/>
          </a:p>
          <a:p>
            <a:pPr lvl="1"/>
            <a:r>
              <a:rPr lang="cs-CZ" sz="1700" smtClean="0"/>
              <a:t>jednovrstevná stěna </a:t>
            </a:r>
            <a:r>
              <a:rPr lang="cs-CZ" sz="1700" smtClean="0"/>
              <a:t>a </a:t>
            </a:r>
            <a:r>
              <a:rPr lang="cs-CZ" sz="1700" smtClean="0"/>
              <a:t>řada </a:t>
            </a:r>
            <a:r>
              <a:rPr lang="cs-CZ" sz="1700" smtClean="0"/>
              <a:t>buněk se ztlustlou stěnou – prstenec (</a:t>
            </a:r>
            <a:r>
              <a:rPr lang="cs-CZ" sz="1700" smtClean="0"/>
              <a:t>anulus</a:t>
            </a:r>
            <a:r>
              <a:rPr lang="cs-CZ" sz="1700" smtClean="0"/>
              <a:t>) </a:t>
            </a:r>
          </a:p>
          <a:p>
            <a:pPr lvl="1"/>
            <a:r>
              <a:rPr lang="cs-CZ" sz="1700" smtClean="0"/>
              <a:t>otvor </a:t>
            </a:r>
            <a:r>
              <a:rPr lang="cs-CZ" sz="1700" smtClean="0"/>
              <a:t>vzniklý prasknutím stěny </a:t>
            </a:r>
            <a:r>
              <a:rPr lang="cs-CZ" sz="1700" smtClean="0"/>
              <a:t>sporangia </a:t>
            </a:r>
            <a:r>
              <a:rPr lang="cs-CZ" sz="1700" smtClean="0"/>
              <a:t>- </a:t>
            </a:r>
            <a:r>
              <a:rPr lang="cs-CZ" sz="1700" smtClean="0"/>
              <a:t>ostium</a:t>
            </a:r>
          </a:p>
          <a:p>
            <a:r>
              <a:rPr lang="cs-CZ" sz="2000" b="1" smtClean="0"/>
              <a:t>prothalium</a:t>
            </a:r>
            <a:r>
              <a:rPr lang="cs-CZ" sz="2000" smtClean="0"/>
              <a:t> </a:t>
            </a:r>
            <a:r>
              <a:rPr lang="cs-CZ" sz="2000" smtClean="0"/>
              <a:t>zelené, srdčité, na spodní části s rhizoidy a gametangii (oboupohlavné)</a:t>
            </a:r>
            <a:endParaRPr lang="cs-CZ" sz="2000"/>
          </a:p>
        </p:txBody>
      </p:sp>
      <p:sp>
        <p:nvSpPr>
          <p:cNvPr id="6" name="TextovéPole 5"/>
          <p:cNvSpPr txBox="1"/>
          <p:nvPr/>
        </p:nvSpPr>
        <p:spPr>
          <a:xfrm>
            <a:off x="3786182" y="6652463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latin typeface="Arial" charset="0"/>
              </a:rPr>
              <a:t>web.uniovi.es</a:t>
            </a:r>
            <a:endParaRPr lang="cs-CZ" sz="1200"/>
          </a:p>
        </p:txBody>
      </p:sp>
      <p:pic>
        <p:nvPicPr>
          <p:cNvPr id="7" name="Picture 8" descr="Polypodium -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213" y="0"/>
            <a:ext cx="43957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E</a:t>
            </a:r>
            <a:r>
              <a:rPr lang="cs-CZ" cap="none" smtClean="0"/>
              <a:t>voluční vztahy kapraďorostů</a:t>
            </a:r>
            <a:endParaRPr lang="cs-CZ" cap="none"/>
          </a:p>
        </p:txBody>
      </p:sp>
      <p:grpSp>
        <p:nvGrpSpPr>
          <p:cNvPr id="4" name="Skupina 3"/>
          <p:cNvGrpSpPr/>
          <p:nvPr/>
        </p:nvGrpSpPr>
        <p:grpSpPr>
          <a:xfrm>
            <a:off x="0" y="1714488"/>
            <a:ext cx="9144000" cy="4042807"/>
            <a:chOff x="0" y="2492375"/>
            <a:chExt cx="9144000" cy="4042807"/>
          </a:xfrm>
        </p:grpSpPr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>
              <a:off x="5508625" y="2492375"/>
              <a:ext cx="3635375" cy="3529013"/>
            </a:xfrm>
            <a:prstGeom prst="rect">
              <a:avLst/>
            </a:prstGeom>
            <a:solidFill>
              <a:srgbClr val="00B050">
                <a:alpha val="8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0" y="2492375"/>
              <a:ext cx="5364163" cy="3529013"/>
            </a:xfrm>
            <a:prstGeom prst="rect">
              <a:avLst/>
            </a:prstGeom>
            <a:solidFill>
              <a:srgbClr val="33CCCC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7625" y="3429000"/>
              <a:ext cx="210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Rhyniophyta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11413" y="2749550"/>
              <a:ext cx="30241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Zosterophyllophyta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530477" y="4210050"/>
              <a:ext cx="22558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Trimerophyta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46750" y="2747963"/>
              <a:ext cx="26035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Lycopodiophyta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759450" y="3736975"/>
              <a:ext cx="22558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Psilophyta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761038" y="4429125"/>
              <a:ext cx="25193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Equisetophyta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761038" y="5148263"/>
              <a:ext cx="25193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000" b="1" i="1"/>
                <a:t>Polypodiophyta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1906588" y="2997200"/>
              <a:ext cx="549275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924050" y="3878263"/>
              <a:ext cx="576263" cy="574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143504" y="2992441"/>
              <a:ext cx="639759" cy="47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572000" y="4494213"/>
              <a:ext cx="1223963" cy="869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851400" y="3992563"/>
              <a:ext cx="941388" cy="71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5332413" y="4692650"/>
              <a:ext cx="455612" cy="342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pic>
          <p:nvPicPr>
            <p:cNvPr id="20" name="Picture 18" descr="lycopodium_clavatum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8253413" y="2532063"/>
              <a:ext cx="728662" cy="906462"/>
            </a:xfrm>
            <a:prstGeom prst="rect">
              <a:avLst/>
            </a:prstGeom>
            <a:noFill/>
          </p:spPr>
        </p:pic>
        <p:pic>
          <p:nvPicPr>
            <p:cNvPr id="21" name="Picture 19" descr="dichotomous branching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7642225" y="3541713"/>
              <a:ext cx="469900" cy="808037"/>
            </a:xfrm>
            <a:prstGeom prst="rect">
              <a:avLst/>
            </a:prstGeom>
            <a:noFill/>
          </p:spPr>
        </p:pic>
        <p:pic>
          <p:nvPicPr>
            <p:cNvPr id="22" name="Picture 20" descr="Equisetum palustre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2000"/>
            </a:blip>
            <a:srcRect l="11641" r="10515"/>
            <a:stretch>
              <a:fillRect/>
            </a:stretch>
          </p:blipFill>
          <p:spPr bwMode="auto">
            <a:xfrm>
              <a:off x="8172450" y="4117975"/>
              <a:ext cx="625475" cy="935038"/>
            </a:xfrm>
            <a:prstGeom prst="rect">
              <a:avLst/>
            </a:prstGeom>
            <a:noFill/>
          </p:spPr>
        </p:pic>
        <p:pic>
          <p:nvPicPr>
            <p:cNvPr id="23" name="Picture 21" descr="polypodium%20vulgare%20felce%20dolce002"/>
            <p:cNvPicPr>
              <a:picLocks noChangeAspect="1" noChangeArrowheads="1"/>
            </p:cNvPicPr>
            <p:nvPr/>
          </p:nvPicPr>
          <p:blipFill>
            <a:blip r:embed="rId5" cstate="print"/>
            <a:srcRect l="12209" b="6035"/>
            <a:stretch>
              <a:fillRect/>
            </a:stretch>
          </p:blipFill>
          <p:spPr bwMode="auto">
            <a:xfrm>
              <a:off x="8172450" y="5062538"/>
              <a:ext cx="622300" cy="889000"/>
            </a:xfrm>
            <a:prstGeom prst="rect">
              <a:avLst/>
            </a:prstGeom>
            <a:noFill/>
          </p:spPr>
        </p:pic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1608138" y="6092825"/>
              <a:ext cx="210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b="1">
                  <a:latin typeface="Arial" charset="0"/>
                </a:rPr>
                <a:t>rhyniofyty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6018213" y="6165850"/>
              <a:ext cx="25638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b="1">
                  <a:latin typeface="Arial" charset="0"/>
                </a:rPr>
                <a:t>„kapraďorosty“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odd. </a:t>
            </a:r>
            <a:r>
              <a:rPr lang="cs-CZ" i="1" cap="none" smtClean="0"/>
              <a:t>Polypodiophyta</a:t>
            </a:r>
            <a:r>
              <a:rPr lang="cs-CZ" cap="none" smtClean="0"/>
              <a:t> </a:t>
            </a:r>
            <a:r>
              <a:rPr lang="cs-CZ" cap="none" smtClean="0"/>
              <a:t>– </a:t>
            </a:r>
            <a:r>
              <a:rPr lang="cs-CZ" cap="none" smtClean="0"/>
              <a:t>kapradiny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6829444" cy="51880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i="1" smtClean="0"/>
              <a:t>Polypodium vulgare </a:t>
            </a:r>
            <a:r>
              <a:rPr lang="cs-CZ" sz="2000" smtClean="0"/>
              <a:t>(osladič obecný)</a:t>
            </a:r>
            <a:endParaRPr lang="cs-CZ" sz="2000" smtClean="0"/>
          </a:p>
          <a:p>
            <a:endParaRPr lang="cs-CZ" sz="2000" smtClean="0"/>
          </a:p>
        </p:txBody>
      </p:sp>
      <p:pic>
        <p:nvPicPr>
          <p:cNvPr id="4" name="Picture 5" descr="Polypodium_vulgarenaská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5276850" cy="4221163"/>
          </a:xfrm>
          <a:prstGeom prst="rect">
            <a:avLst/>
          </a:prstGeom>
          <a:noFill/>
        </p:spPr>
      </p:pic>
      <p:pic>
        <p:nvPicPr>
          <p:cNvPr id="5" name="Picture 2" descr="polypodium-s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404" y="3786190"/>
            <a:ext cx="3810000" cy="26162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5786454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  <a:latin typeface="Arial" charset="0"/>
              </a:rPr>
              <a:t>home.hib.no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57752" y="6143644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  <a:latin typeface="Arial" charset="0"/>
              </a:rPr>
              <a:t>www.funet.fi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ycopo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0"/>
            <a:ext cx="4016375" cy="685800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677999" y="5845750"/>
            <a:ext cx="460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pseudomonopodiální větvení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97026" y="5214950"/>
            <a:ext cx="500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dichotomické (vidličnaté) větvení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14414" y="4357694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Arial" charset="0"/>
              </a:rPr>
              <a:t>trofofyly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92182" y="2349500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Arial" charset="0"/>
              </a:rPr>
              <a:t>výtrusnicový klas (strobilus)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044574" y="1316038"/>
            <a:ext cx="3455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Arial" charset="0"/>
              </a:rPr>
              <a:t>sporofyly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00100" y="2988230"/>
            <a:ext cx="424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Arial" charset="0"/>
              </a:rPr>
              <a:t>izosporické sporangium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23917" y="811213"/>
            <a:ext cx="431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Arial" charset="0"/>
              </a:rPr>
              <a:t>triletní izospory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4787900" y="5876925"/>
            <a:ext cx="2160588" cy="1444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932363" y="4365625"/>
            <a:ext cx="935037" cy="1008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5003800" y="4652963"/>
            <a:ext cx="1512888" cy="792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3203575" y="4149725"/>
            <a:ext cx="2447925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5724525" y="3573463"/>
            <a:ext cx="287338" cy="5762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3779838" y="765175"/>
            <a:ext cx="3313112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3276600" y="1196975"/>
            <a:ext cx="3382963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300788" y="1268413"/>
            <a:ext cx="358775" cy="504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4427538" y="3213100"/>
            <a:ext cx="2376487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4643438" y="1412875"/>
            <a:ext cx="2808287" cy="1152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H="1">
            <a:off x="7451725" y="260350"/>
            <a:ext cx="144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7451725" y="1412875"/>
            <a:ext cx="73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31775" y="163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50825" y="188913"/>
            <a:ext cx="4465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>
                <a:solidFill>
                  <a:schemeClr val="tx2"/>
                </a:solidFill>
              </a:rPr>
              <a:t>Lycopodium clavatum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071688"/>
            <a:ext cx="6000792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cap="none" smtClean="0"/>
              <a:t>odd. </a:t>
            </a:r>
            <a:r>
              <a:rPr lang="cs-CZ" sz="3600" i="1" cap="none" smtClean="0"/>
              <a:t>Lycopodiophyta</a:t>
            </a: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cap="none" smtClean="0"/>
              <a:t>plavuně</a:t>
            </a:r>
            <a:endParaRPr lang="cs-CZ" sz="3600" i="1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odd. </a:t>
            </a:r>
            <a:r>
              <a:rPr lang="cs-CZ" i="1" cap="none" smtClean="0"/>
              <a:t>Lycopodiophyta</a:t>
            </a:r>
            <a:r>
              <a:rPr lang="cs-CZ" cap="none" smtClean="0"/>
              <a:t> </a:t>
            </a:r>
            <a:r>
              <a:rPr lang="cs-CZ" cap="none" smtClean="0"/>
              <a:t>– </a:t>
            </a:r>
            <a:r>
              <a:rPr lang="cs-CZ" cap="none" smtClean="0"/>
              <a:t>plavuně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r>
              <a:rPr lang="cs-CZ" sz="2000" smtClean="0"/>
              <a:t>zelené </a:t>
            </a:r>
            <a:r>
              <a:rPr lang="cs-CZ" sz="2000" smtClean="0"/>
              <a:t>výtrusné </a:t>
            </a:r>
            <a:r>
              <a:rPr lang="cs-CZ" sz="2000" smtClean="0"/>
              <a:t>rostliny</a:t>
            </a:r>
            <a:endParaRPr lang="cs-CZ" sz="2000" smtClean="0"/>
          </a:p>
          <a:p>
            <a:r>
              <a:rPr lang="cs-CZ" sz="2000" smtClean="0"/>
              <a:t>v</a:t>
            </a:r>
            <a:r>
              <a:rPr lang="cs-CZ" sz="2000" smtClean="0"/>
              <a:t> ontogenezi převládá sporofyt (2</a:t>
            </a:r>
            <a:r>
              <a:rPr lang="cs-CZ" sz="2000" i="1" smtClean="0"/>
              <a:t>n</a:t>
            </a:r>
            <a:r>
              <a:rPr lang="cs-CZ" sz="2000" smtClean="0"/>
              <a:t>)</a:t>
            </a:r>
          </a:p>
          <a:p>
            <a:r>
              <a:rPr lang="cs-CZ" sz="2000" smtClean="0"/>
              <a:t>tělo </a:t>
            </a:r>
            <a:r>
              <a:rPr lang="cs-CZ" sz="2000" smtClean="0"/>
              <a:t>rostlinné (cormus) = kořeny, stonek, listy</a:t>
            </a:r>
          </a:p>
          <a:p>
            <a:endParaRPr lang="cs-CZ" sz="2000" smtClean="0"/>
          </a:p>
          <a:p>
            <a:r>
              <a:rPr lang="cs-CZ" sz="2000" b="1" smtClean="0"/>
              <a:t>stonek</a:t>
            </a:r>
            <a:r>
              <a:rPr lang="cs-CZ" sz="2000" smtClean="0"/>
              <a:t> </a:t>
            </a:r>
            <a:r>
              <a:rPr lang="cs-CZ" sz="2000" smtClean="0"/>
              <a:t>nečlánkovaný, </a:t>
            </a:r>
            <a:r>
              <a:rPr lang="cs-CZ" sz="2000" smtClean="0"/>
              <a:t>vidličnatě </a:t>
            </a:r>
            <a:r>
              <a:rPr lang="cs-CZ" sz="2000" smtClean="0"/>
              <a:t>větvený</a:t>
            </a:r>
          </a:p>
          <a:p>
            <a:r>
              <a:rPr lang="cs-CZ" sz="2000" smtClean="0"/>
              <a:t>listy</a:t>
            </a:r>
            <a:r>
              <a:rPr lang="cs-CZ" sz="2000" smtClean="0"/>
              <a:t>: drobné (mikrofyly), většinou šroubovitě uspořádané</a:t>
            </a:r>
          </a:p>
          <a:p>
            <a:pPr lvl="1"/>
            <a:r>
              <a:rPr lang="cs-CZ" sz="1800" b="1" smtClean="0"/>
              <a:t>sporofyly</a:t>
            </a:r>
            <a:r>
              <a:rPr lang="cs-CZ" sz="1800" smtClean="0"/>
              <a:t> – nesou nebo podpírají sporangia, často uspořádaná do šištic (strobillus)</a:t>
            </a:r>
          </a:p>
          <a:p>
            <a:pPr lvl="1"/>
            <a:r>
              <a:rPr lang="cs-CZ" sz="1800" b="1" smtClean="0"/>
              <a:t>trofofyly</a:t>
            </a:r>
            <a:r>
              <a:rPr lang="cs-CZ" sz="1800" smtClean="0"/>
              <a:t> – asimilují</a:t>
            </a:r>
          </a:p>
          <a:p>
            <a:pPr lvl="1"/>
            <a:r>
              <a:rPr lang="cs-CZ" sz="1800" b="1" smtClean="0"/>
              <a:t>trofosporofyly</a:t>
            </a:r>
          </a:p>
          <a:p>
            <a:pPr lvl="1"/>
            <a:r>
              <a:rPr lang="cs-CZ" sz="1800" smtClean="0"/>
              <a:t>pajazýček (lingula) – na bázi listů (sací funkce při přijímání dešťové </a:t>
            </a:r>
            <a:r>
              <a:rPr lang="cs-CZ" sz="1800" smtClean="0"/>
              <a:t>vody</a:t>
            </a:r>
            <a:r>
              <a:rPr lang="cs-CZ" sz="1800" smtClean="0"/>
              <a:t>)</a:t>
            </a:r>
          </a:p>
          <a:p>
            <a:pPr lvl="1"/>
            <a:endParaRPr lang="cs-CZ" sz="2000" smtClean="0"/>
          </a:p>
          <a:p>
            <a:r>
              <a:rPr lang="cs-CZ" sz="2000" b="1" smtClean="0"/>
              <a:t>sporangia</a:t>
            </a:r>
            <a:r>
              <a:rPr lang="cs-CZ" sz="2000" smtClean="0"/>
              <a:t> </a:t>
            </a:r>
            <a:r>
              <a:rPr lang="cs-CZ" sz="2000" smtClean="0"/>
              <a:t>eusporangiátní</a:t>
            </a:r>
            <a:endParaRPr lang="cs-CZ" sz="2000" smtClean="0"/>
          </a:p>
          <a:p>
            <a:pPr lvl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odd. </a:t>
            </a:r>
            <a:r>
              <a:rPr lang="cs-CZ" i="1" cap="none" smtClean="0"/>
              <a:t>Lycopodiophyta</a:t>
            </a:r>
            <a:r>
              <a:rPr lang="cs-CZ" cap="none" smtClean="0"/>
              <a:t> </a:t>
            </a:r>
            <a:r>
              <a:rPr lang="cs-CZ" cap="none" smtClean="0"/>
              <a:t>– </a:t>
            </a:r>
            <a:r>
              <a:rPr lang="cs-CZ" cap="none" smtClean="0"/>
              <a:t>plavuně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6829444" cy="51880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smtClean="0"/>
              <a:t>Gametofyt </a:t>
            </a:r>
          </a:p>
          <a:p>
            <a:r>
              <a:rPr lang="cs-CZ" sz="2000" b="1" smtClean="0"/>
              <a:t>prothalium</a:t>
            </a:r>
          </a:p>
          <a:p>
            <a:r>
              <a:rPr lang="cs-CZ" sz="2000" smtClean="0"/>
              <a:t>drobný</a:t>
            </a:r>
            <a:r>
              <a:rPr lang="cs-CZ" sz="2000" smtClean="0"/>
              <a:t>, dlouhověký, většinou nezelený, s mykorrhizou</a:t>
            </a:r>
          </a:p>
          <a:p>
            <a:r>
              <a:rPr lang="cs-CZ" sz="2000" b="1" smtClean="0"/>
              <a:t>antheridia</a:t>
            </a:r>
            <a:r>
              <a:rPr lang="cs-CZ" sz="2000" smtClean="0"/>
              <a:t> </a:t>
            </a:r>
            <a:r>
              <a:rPr lang="cs-CZ" sz="2000" smtClean="0"/>
              <a:t>a </a:t>
            </a:r>
            <a:r>
              <a:rPr lang="cs-CZ" sz="2000" b="1" smtClean="0"/>
              <a:t>archegonia</a:t>
            </a:r>
            <a:r>
              <a:rPr lang="cs-CZ" sz="2000" smtClean="0"/>
              <a:t> v horní části prothalia, stavba podobná jako u mechorostů</a:t>
            </a:r>
          </a:p>
          <a:p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5829312" cy="5330968"/>
          </a:xfrm>
        </p:spPr>
        <p:txBody>
          <a:bodyPr>
            <a:normAutofit/>
          </a:bodyPr>
          <a:lstStyle/>
          <a:p>
            <a:r>
              <a:rPr lang="cs-CZ" sz="2000" smtClean="0"/>
              <a:t>listy </a:t>
            </a:r>
            <a:r>
              <a:rPr lang="cs-CZ" sz="2000" smtClean="0"/>
              <a:t>bez </a:t>
            </a:r>
            <a:r>
              <a:rPr lang="cs-CZ" sz="2000" smtClean="0"/>
              <a:t>linguly</a:t>
            </a:r>
          </a:p>
          <a:p>
            <a:r>
              <a:rPr lang="cs-CZ" sz="2000" smtClean="0"/>
              <a:t>sporangia </a:t>
            </a:r>
            <a:r>
              <a:rPr lang="cs-CZ" sz="2000" smtClean="0"/>
              <a:t>izosporická</a:t>
            </a:r>
          </a:p>
          <a:p>
            <a:endParaRPr lang="cs-CZ" sz="2000" smtClean="0"/>
          </a:p>
          <a:p>
            <a:pPr>
              <a:buNone/>
            </a:pPr>
            <a:r>
              <a:rPr lang="cs-CZ" sz="2000" b="1" i="1" smtClean="0"/>
              <a:t>Lycopodium clavatum</a:t>
            </a:r>
            <a:r>
              <a:rPr lang="cs-CZ" sz="2000" b="1" smtClean="0"/>
              <a:t> </a:t>
            </a:r>
            <a:r>
              <a:rPr lang="cs-CZ" sz="2000" smtClean="0"/>
              <a:t>(plavuň vidlačka) </a:t>
            </a:r>
          </a:p>
          <a:p>
            <a:r>
              <a:rPr lang="cs-CZ" sz="2000" smtClean="0"/>
              <a:t>pseudomonopodiálně </a:t>
            </a:r>
            <a:r>
              <a:rPr lang="cs-CZ" sz="2000" smtClean="0"/>
              <a:t>větvený </a:t>
            </a:r>
            <a:r>
              <a:rPr lang="cs-CZ" sz="2000" b="1" smtClean="0"/>
              <a:t>stonek</a:t>
            </a:r>
          </a:p>
          <a:p>
            <a:pPr lvl="1"/>
            <a:r>
              <a:rPr lang="cs-CZ" sz="1800" smtClean="0"/>
              <a:t>silnější </a:t>
            </a:r>
            <a:r>
              <a:rPr lang="cs-CZ" sz="1800" smtClean="0"/>
              <a:t>větve </a:t>
            </a:r>
            <a:r>
              <a:rPr lang="cs-CZ" sz="1800" smtClean="0"/>
              <a:t>rostou </a:t>
            </a:r>
            <a:r>
              <a:rPr lang="cs-CZ" sz="1800" smtClean="0"/>
              <a:t>horizontálně v</a:t>
            </a:r>
            <a:r>
              <a:rPr lang="cs-CZ" sz="1800" smtClean="0"/>
              <a:t> jednom směru a slabší </a:t>
            </a:r>
            <a:r>
              <a:rPr lang="cs-CZ" sz="1800" smtClean="0"/>
              <a:t>odbočují </a:t>
            </a:r>
            <a:r>
              <a:rPr lang="cs-CZ" sz="1800" smtClean="0"/>
              <a:t>ve </a:t>
            </a:r>
            <a:r>
              <a:rPr lang="cs-CZ" sz="1800" smtClean="0"/>
              <a:t>směru vertikálním </a:t>
            </a:r>
            <a:r>
              <a:rPr lang="cs-CZ" sz="1800" smtClean="0"/>
              <a:t>a </a:t>
            </a:r>
            <a:r>
              <a:rPr lang="cs-CZ" sz="1800" smtClean="0"/>
              <a:t>vidličnatě se </a:t>
            </a:r>
            <a:r>
              <a:rPr lang="cs-CZ" sz="1800" smtClean="0"/>
              <a:t>větví</a:t>
            </a:r>
          </a:p>
          <a:p>
            <a:r>
              <a:rPr lang="cs-CZ" sz="2000" b="1" smtClean="0"/>
              <a:t>trofofyly</a:t>
            </a:r>
            <a:r>
              <a:rPr lang="cs-CZ" sz="2000" smtClean="0"/>
              <a:t> </a:t>
            </a:r>
            <a:r>
              <a:rPr lang="cs-CZ" sz="2000" smtClean="0"/>
              <a:t>čárkovitě kopinaté</a:t>
            </a:r>
          </a:p>
          <a:p>
            <a:r>
              <a:rPr lang="cs-CZ" sz="2000" b="1" smtClean="0"/>
              <a:t>sporofyly</a:t>
            </a:r>
            <a:r>
              <a:rPr lang="cs-CZ" sz="2000" smtClean="0"/>
              <a:t> </a:t>
            </a:r>
            <a:r>
              <a:rPr lang="cs-CZ" sz="2000" smtClean="0"/>
              <a:t>uspořádané do terminálních výtrusnicových klasů (</a:t>
            </a:r>
            <a:r>
              <a:rPr lang="cs-CZ" sz="2000" b="1" smtClean="0"/>
              <a:t>strobilů</a:t>
            </a:r>
            <a:r>
              <a:rPr lang="cs-CZ" sz="2000" smtClean="0"/>
              <a:t>) </a:t>
            </a:r>
            <a:endParaRPr lang="cs-CZ" sz="2000" smtClean="0"/>
          </a:p>
          <a:p>
            <a:pPr lvl="1"/>
            <a:r>
              <a:rPr lang="cs-CZ" sz="1800" smtClean="0"/>
              <a:t>sporangia </a:t>
            </a:r>
            <a:r>
              <a:rPr lang="cs-CZ" sz="1800" smtClean="0"/>
              <a:t>na svrchní straně sporofylů</a:t>
            </a:r>
          </a:p>
          <a:p>
            <a:pPr lvl="1"/>
            <a:r>
              <a:rPr lang="cs-CZ" sz="1800" b="1" smtClean="0"/>
              <a:t>triletní </a:t>
            </a:r>
            <a:r>
              <a:rPr lang="cs-CZ" sz="1800" b="1" smtClean="0"/>
              <a:t>izospory</a:t>
            </a:r>
          </a:p>
          <a:p>
            <a:endParaRPr lang="cs-CZ" sz="200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třída </a:t>
            </a:r>
            <a:r>
              <a:rPr lang="cs-CZ" i="1" cap="none" smtClean="0"/>
              <a:t>Lycopodiopsida</a:t>
            </a:r>
            <a:endParaRPr lang="cs-CZ" cap="none"/>
          </a:p>
        </p:txBody>
      </p:sp>
      <p:pic>
        <p:nvPicPr>
          <p:cNvPr id="5" name="Picture 5" descr="lycopodium_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48820"/>
            <a:ext cx="3643306" cy="3109179"/>
          </a:xfrm>
          <a:prstGeom prst="rect">
            <a:avLst/>
          </a:prstGeom>
          <a:noFill/>
        </p:spPr>
      </p:pic>
      <p:pic>
        <p:nvPicPr>
          <p:cNvPr id="6" name="Picture 6" descr="lycopo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728" y="0"/>
            <a:ext cx="288727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5829312" cy="1428760"/>
          </a:xfrm>
        </p:spPr>
        <p:txBody>
          <a:bodyPr>
            <a:normAutofit/>
          </a:bodyPr>
          <a:lstStyle/>
          <a:p>
            <a:r>
              <a:rPr lang="cs-CZ" sz="2000" smtClean="0"/>
              <a:t>drobné </a:t>
            </a:r>
            <a:r>
              <a:rPr lang="cs-CZ" sz="2000" b="1" smtClean="0"/>
              <a:t>lingulátní trofofyly</a:t>
            </a:r>
          </a:p>
          <a:p>
            <a:r>
              <a:rPr lang="cs-CZ" sz="2000" b="1" smtClean="0"/>
              <a:t>sporangia</a:t>
            </a:r>
            <a:r>
              <a:rPr lang="cs-CZ" sz="2000" smtClean="0"/>
              <a:t> </a:t>
            </a:r>
            <a:r>
              <a:rPr lang="cs-CZ" sz="2000" smtClean="0"/>
              <a:t>heterosporická, strobily oboupohlavné – mikrosporangia v horní, megasporangia v dolní části strobilu</a:t>
            </a:r>
          </a:p>
          <a:p>
            <a:endParaRPr lang="cs-CZ" sz="200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třída </a:t>
            </a:r>
            <a:r>
              <a:rPr lang="cs-CZ" i="1" cap="none" smtClean="0"/>
              <a:t>Selaginellopsida </a:t>
            </a:r>
            <a:r>
              <a:rPr lang="cs-CZ" cap="none" smtClean="0"/>
              <a:t>– </a:t>
            </a:r>
            <a:r>
              <a:rPr lang="cs-CZ" cap="none" smtClean="0"/>
              <a:t>vranečky</a:t>
            </a:r>
            <a:endParaRPr lang="cs-CZ" cap="none"/>
          </a:p>
        </p:txBody>
      </p:sp>
      <p:pic>
        <p:nvPicPr>
          <p:cNvPr id="7" name="Picture 8" descr="selaginella martensii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2499224"/>
            <a:ext cx="4338784" cy="4273044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715304" y="6500834"/>
            <a:ext cx="12144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>
                <a:solidFill>
                  <a:schemeClr val="bg1"/>
                </a:solidFill>
                <a:latin typeface="Arial" charset="0"/>
              </a:rPr>
              <a:t>http</a:t>
            </a:r>
            <a:r>
              <a:rPr lang="cs-CZ" sz="1200" smtClean="0">
                <a:solidFill>
                  <a:schemeClr val="bg1"/>
                </a:solidFill>
                <a:latin typeface="Arial" charset="0"/>
              </a:rPr>
              <a:t>://zeleno.ru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8596" y="2786058"/>
            <a:ext cx="4286280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cs-CZ" sz="2000" b="1" i="1" smtClean="0"/>
              <a:t>Selaginella martensii</a:t>
            </a:r>
            <a:r>
              <a:rPr lang="cs-CZ" sz="2000" b="1" smtClean="0"/>
              <a:t>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cs-CZ" sz="2000" smtClean="0"/>
              <a:t>ze stonku vyrůstají nahé větévky zakončené kořeny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cs-CZ" smtClean="0"/>
              <a:t>pozitivně geotropicky orientované rhizofory, které se v půdě vidličnatě větví</a:t>
            </a:r>
            <a:endParaRPr kumimoji="0" lang="cs-CZ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cs-CZ" sz="2000" b="1" smtClean="0"/>
              <a:t>trofofyly</a:t>
            </a:r>
            <a:r>
              <a:rPr lang="cs-CZ" sz="2000" smtClean="0"/>
              <a:t> dvojího typu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cs-CZ" smtClean="0"/>
              <a:t>velké na bočních a menší na horní straně větví</a:t>
            </a:r>
            <a:endParaRPr kumimoji="0" lang="cs-CZ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Lepidodendron-k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4522787" cy="307498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2071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i="1" smtClean="0"/>
              <a:t>Lepidodendron</a:t>
            </a:r>
            <a:endParaRPr lang="cs-CZ" sz="2000" b="1" smtClean="0"/>
          </a:p>
          <a:p>
            <a:r>
              <a:rPr lang="cs-CZ" sz="2000" smtClean="0"/>
              <a:t>fosilní</a:t>
            </a:r>
            <a:r>
              <a:rPr lang="cs-CZ" sz="2000" smtClean="0"/>
              <a:t>, stromovitý vzrůst, kmeny až 40 m vysoké a 5 m silné, vidličnatě větvené v horní části</a:t>
            </a:r>
          </a:p>
          <a:p>
            <a:r>
              <a:rPr lang="cs-CZ" sz="2000" smtClean="0"/>
              <a:t>trofofyly </a:t>
            </a:r>
            <a:r>
              <a:rPr lang="cs-CZ" sz="2000" smtClean="0"/>
              <a:t>čárkovité, lingulátní, spirálovitě uspořádané, po jejich opadnutí zbyly na kmenu výrazné kosočtverečné jizvy</a:t>
            </a:r>
          </a:p>
          <a:p>
            <a:r>
              <a:rPr lang="cs-CZ" sz="2000" smtClean="0"/>
              <a:t>na </a:t>
            </a:r>
            <a:r>
              <a:rPr lang="cs-CZ" sz="2000" smtClean="0"/>
              <a:t>konci větví krátké strobily</a:t>
            </a:r>
          </a:p>
          <a:p>
            <a:endParaRPr lang="cs-CZ" sz="200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cap="none" smtClean="0"/>
              <a:t>třída </a:t>
            </a:r>
            <a:r>
              <a:rPr lang="cs-CZ" i="1" cap="none" smtClean="0"/>
              <a:t>Isoëtopsida </a:t>
            </a:r>
            <a:r>
              <a:rPr lang="cs-CZ" cap="none" smtClean="0"/>
              <a:t>– </a:t>
            </a:r>
            <a:r>
              <a:rPr lang="cs-CZ" cap="none" smtClean="0"/>
              <a:t>šídlatky</a:t>
            </a:r>
            <a:endParaRPr lang="cs-CZ" cap="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14810" y="6357958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© Bob Spicer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12" name="Picture 10" descr="Lepidodend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17942"/>
            <a:ext cx="3400454" cy="3740058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72248"/>
            <a:ext cx="17859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smtClean="0">
                <a:latin typeface="Arial" charset="0"/>
              </a:rPr>
              <a:t>darkwing.uoregon.edu</a:t>
            </a:r>
            <a:endParaRPr lang="cs-CZ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7467600" cy="654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cs-CZ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třída </a:t>
            </a:r>
            <a:r>
              <a:rPr kumimoji="0" lang="cs-CZ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Isoëtopsida </a:t>
            </a:r>
            <a:r>
              <a:rPr lang="cs-CZ" sz="3200" cap="none" smtClean="0"/>
              <a:t>– </a:t>
            </a:r>
            <a:r>
              <a:rPr kumimoji="0" lang="cs-CZ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šídlatky</a:t>
            </a:r>
            <a:endParaRPr kumimoji="0" lang="cs-CZ" sz="3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pro obsah 5" descr="isoetes echinospor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68706" y="1600200"/>
            <a:ext cx="3646698" cy="4873625"/>
          </a:xfrm>
        </p:spPr>
      </p:pic>
      <p:pic>
        <p:nvPicPr>
          <p:cNvPr id="7" name="Obrázek 6" descr="isoetlacusher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00372"/>
            <a:ext cx="4621305" cy="3461925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42984"/>
            <a:ext cx="7901014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2000" b="1" i="1" smtClean="0"/>
              <a:t>Isoëtes echinospora</a:t>
            </a:r>
            <a:endParaRPr kumimoji="0" lang="cs-CZ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Plešné jezero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cs-CZ" sz="2000" b="1" i="1" smtClean="0"/>
              <a:t>I. lacustris</a:t>
            </a:r>
            <a:endParaRPr kumimoji="0" lang="cs-CZ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cs-CZ" sz="2000" smtClean="0"/>
              <a:t>Černé jezero</a:t>
            </a:r>
            <a:endParaRPr kumimoji="0" lang="cs-CZ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214678" y="1428736"/>
            <a:ext cx="1714512" cy="7858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6200000" flipH="1">
            <a:off x="2000232" y="2357430"/>
            <a:ext cx="785818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214810" y="6223835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botany.cz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00628" y="621508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botany.cz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1884</TotalTime>
  <Words>387</Words>
  <Application>Microsoft Office PowerPoint</Application>
  <PresentationFormat>Předvádění na obrazovce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Kapraďorosty s. l.</vt:lpstr>
      <vt:lpstr>Evoluční vztahy kapraďorostů</vt:lpstr>
      <vt:lpstr>odd. Lycopodiophyta    plavuně</vt:lpstr>
      <vt:lpstr>odd. Lycopodiophyta – plavuně</vt:lpstr>
      <vt:lpstr>odd. Lycopodiophyta – plavuně</vt:lpstr>
      <vt:lpstr>třída Lycopodiopsida</vt:lpstr>
      <vt:lpstr>třída Selaginellopsida – vranečky</vt:lpstr>
      <vt:lpstr>třída Isoëtopsida – šídlatky</vt:lpstr>
      <vt:lpstr>Snímek 9</vt:lpstr>
      <vt:lpstr>odd. Psilophyta    prutovky</vt:lpstr>
      <vt:lpstr>odd. Psilophyta –   – prutovky</vt:lpstr>
      <vt:lpstr>řád Ophioglossales</vt:lpstr>
      <vt:lpstr>odd. Equisetophyta    přesličky</vt:lpstr>
      <vt:lpstr>odd. Equisetophyta –   – přesličky</vt:lpstr>
      <vt:lpstr>odd. Equisetophyta –   – přesličky</vt:lpstr>
      <vt:lpstr>odd. Equisetophyta – přesličky</vt:lpstr>
      <vt:lpstr>odd. Polypodiphyta    kapradiny</vt:lpstr>
      <vt:lpstr>odd. Polypodiophyta – kapradiny</vt:lpstr>
      <vt:lpstr>podtřída Polypodiidae</vt:lpstr>
      <vt:lpstr>odd. Polypodiophyta – kapradiny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Kapraďorosty s. l.</dc:title>
  <dc:creator>ivana</dc:creator>
  <cp:lastModifiedBy>ivana</cp:lastModifiedBy>
  <cp:revision>12</cp:revision>
  <dcterms:created xsi:type="dcterms:W3CDTF">2011-10-15T08:41:15Z</dcterms:created>
  <dcterms:modified xsi:type="dcterms:W3CDTF">2011-10-16T16:05:53Z</dcterms:modified>
</cp:coreProperties>
</file>