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46"/>
  </p:notesMasterIdLst>
  <p:handoutMasterIdLst>
    <p:handoutMasterId r:id="rId47"/>
  </p:handoutMasterIdLst>
  <p:sldIdLst>
    <p:sldId id="257" r:id="rId2"/>
    <p:sldId id="308" r:id="rId3"/>
    <p:sldId id="356" r:id="rId4"/>
    <p:sldId id="385" r:id="rId5"/>
    <p:sldId id="361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63" r:id="rId14"/>
    <p:sldId id="364" r:id="rId15"/>
    <p:sldId id="388" r:id="rId16"/>
    <p:sldId id="389" r:id="rId17"/>
    <p:sldId id="390" r:id="rId18"/>
    <p:sldId id="391" r:id="rId19"/>
    <p:sldId id="392" r:id="rId20"/>
    <p:sldId id="365" r:id="rId21"/>
    <p:sldId id="366" r:id="rId22"/>
    <p:sldId id="367" r:id="rId23"/>
    <p:sldId id="368" r:id="rId24"/>
    <p:sldId id="369" r:id="rId25"/>
    <p:sldId id="370" r:id="rId26"/>
    <p:sldId id="393" r:id="rId27"/>
    <p:sldId id="405" r:id="rId28"/>
    <p:sldId id="406" r:id="rId29"/>
    <p:sldId id="411" r:id="rId30"/>
    <p:sldId id="394" r:id="rId31"/>
    <p:sldId id="395" r:id="rId32"/>
    <p:sldId id="407" r:id="rId33"/>
    <p:sldId id="396" r:id="rId34"/>
    <p:sldId id="409" r:id="rId35"/>
    <p:sldId id="397" r:id="rId36"/>
    <p:sldId id="398" r:id="rId37"/>
    <p:sldId id="399" r:id="rId38"/>
    <p:sldId id="400" r:id="rId39"/>
    <p:sldId id="401" r:id="rId40"/>
    <p:sldId id="402" r:id="rId41"/>
    <p:sldId id="403" r:id="rId42"/>
    <p:sldId id="404" r:id="rId43"/>
    <p:sldId id="408" r:id="rId44"/>
    <p:sldId id="410" r:id="rId45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96EF9"/>
    <a:srgbClr val="000000"/>
    <a:srgbClr val="3F7DF9"/>
    <a:srgbClr val="E3DDD1"/>
    <a:srgbClr val="B39F81"/>
    <a:srgbClr val="BEAD94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8" autoAdjust="0"/>
    <p:restoredTop sz="94684" autoAdjust="0"/>
  </p:normalViewPr>
  <p:slideViewPr>
    <p:cSldViewPr>
      <p:cViewPr varScale="1">
        <p:scale>
          <a:sx n="106" d="100"/>
          <a:sy n="106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19FF3A2-B925-4810-8E01-45873D794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Klepnutím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</a:defRPr>
            </a:lvl1pPr>
          </a:lstStyle>
          <a:p>
            <a:pPr>
              <a:defRPr/>
            </a:pPr>
            <a:fld id="{64926E58-DD10-46A7-90EB-B410AF56D914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1DB0A-0ECC-4D29-8F64-67D2900E505B}" type="slidenum">
              <a:rPr smtClean="0"/>
              <a:pPr/>
              <a:t>1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2"/>
          <p:cNvSpPr>
            <a:spLocks noChangeArrowheads="1"/>
          </p:cNvSpPr>
          <p:nvPr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G0" fmla="+- 2745 0 0"/>
              <a:gd name="G1" fmla="+- 21600 0 2745"/>
              <a:gd name="G2" fmla="*/ 2745 1 2"/>
              <a:gd name="G3" fmla="+- 21600 0 G2"/>
              <a:gd name="G4" fmla="+/ 2745 21600 2"/>
              <a:gd name="G5" fmla="+/ G1 0 2"/>
              <a:gd name="G6" fmla="*/ 21600 21600 2745"/>
              <a:gd name="G7" fmla="*/ G6 1 2"/>
              <a:gd name="G8" fmla="+- 21600 0 G7"/>
              <a:gd name="G9" fmla="*/ 21600 1 2"/>
              <a:gd name="G10" fmla="+- 2745 0 G9"/>
              <a:gd name="G11" fmla="?: G10 G8 0"/>
              <a:gd name="G12" fmla="?: G10 G7 21600"/>
              <a:gd name="T0" fmla="*/ 20227 w 21600"/>
              <a:gd name="T1" fmla="*/ 10800 h 21600"/>
              <a:gd name="T2" fmla="*/ 10800 w 21600"/>
              <a:gd name="T3" fmla="*/ 21600 h 21600"/>
              <a:gd name="T4" fmla="*/ 1373 w 21600"/>
              <a:gd name="T5" fmla="*/ 10800 h 21600"/>
              <a:gd name="T6" fmla="*/ 10800 w 21600"/>
              <a:gd name="T7" fmla="*/ 0 h 21600"/>
              <a:gd name="T8" fmla="*/ 3173 w 21600"/>
              <a:gd name="T9" fmla="*/ 3173 h 21600"/>
              <a:gd name="T10" fmla="*/ 18427 w 21600"/>
              <a:gd name="T11" fmla="*/ 18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0" y="1763713"/>
            <a:ext cx="9144000" cy="2232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7" name="Picture 54" descr="logo-I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56"/>
          <p:cNvSpPr>
            <a:spLocks noChangeArrowheads="1"/>
          </p:cNvSpPr>
          <p:nvPr/>
        </p:nvSpPr>
        <p:spPr bwMode="auto">
          <a:xfrm rot="5400000">
            <a:off x="6731794" y="2659857"/>
            <a:ext cx="4429125" cy="395287"/>
          </a:xfrm>
          <a:custGeom>
            <a:avLst/>
            <a:gdLst>
              <a:gd name="G0" fmla="+- 5486 0 0"/>
              <a:gd name="G1" fmla="+- 21600 0 5486"/>
              <a:gd name="G2" fmla="*/ 5486 1 2"/>
              <a:gd name="G3" fmla="+- 21600 0 G2"/>
              <a:gd name="G4" fmla="+/ 5486 21600 2"/>
              <a:gd name="G5" fmla="+/ G1 0 2"/>
              <a:gd name="G6" fmla="*/ 21600 21600 5486"/>
              <a:gd name="G7" fmla="*/ G6 1 2"/>
              <a:gd name="G8" fmla="+- 21600 0 G7"/>
              <a:gd name="G9" fmla="*/ 21600 1 2"/>
              <a:gd name="G10" fmla="+- 5486 0 G9"/>
              <a:gd name="G11" fmla="?: G10 G8 0"/>
              <a:gd name="G12" fmla="?: G10 G7 21600"/>
              <a:gd name="T0" fmla="*/ 18857 w 21600"/>
              <a:gd name="T1" fmla="*/ 10800 h 21600"/>
              <a:gd name="T2" fmla="*/ 10800 w 21600"/>
              <a:gd name="T3" fmla="*/ 21600 h 21600"/>
              <a:gd name="T4" fmla="*/ 2743 w 21600"/>
              <a:gd name="T5" fmla="*/ 10800 h 21600"/>
              <a:gd name="T6" fmla="*/ 10800 w 21600"/>
              <a:gd name="T7" fmla="*/ 0 h 21600"/>
              <a:gd name="T8" fmla="*/ 4543 w 21600"/>
              <a:gd name="T9" fmla="*/ 4543 h 21600"/>
              <a:gd name="T10" fmla="*/ 17057 w 21600"/>
              <a:gd name="T11" fmla="*/ 1705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86" y="21600"/>
                </a:lnTo>
                <a:lnTo>
                  <a:pt x="16114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DDD4C6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AutoShape 59"/>
          <p:cNvSpPr>
            <a:spLocks noChangeArrowheads="1"/>
          </p:cNvSpPr>
          <p:nvPr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" name="Picture 67" descr="logo-M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500063"/>
            <a:ext cx="87153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71"/>
          <p:cNvSpPr txBox="1">
            <a:spLocks noChangeArrowheads="1"/>
          </p:cNvSpPr>
          <p:nvPr/>
        </p:nvSpPr>
        <p:spPr bwMode="auto">
          <a:xfrm>
            <a:off x="2000250" y="6286500"/>
            <a:ext cx="485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dirty="0">
                <a:solidFill>
                  <a:schemeClr val="bg1"/>
                </a:solidFill>
              </a:rPr>
              <a:t>© Institut biostatistiky a analýz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Line 75"/>
          <p:cNvSpPr>
            <a:spLocks noChangeShapeType="1"/>
          </p:cNvSpPr>
          <p:nvPr/>
        </p:nvSpPr>
        <p:spPr bwMode="auto">
          <a:xfrm>
            <a:off x="2000250" y="5334000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Line 76"/>
          <p:cNvSpPr>
            <a:spLocks noChangeShapeType="1"/>
          </p:cNvSpPr>
          <p:nvPr/>
        </p:nvSpPr>
        <p:spPr bwMode="auto">
          <a:xfrm>
            <a:off x="1754188" y="5403850"/>
            <a:ext cx="89392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Oval 77"/>
          <p:cNvSpPr>
            <a:spLocks noChangeArrowheads="1"/>
          </p:cNvSpPr>
          <p:nvPr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chemeClr val="tx2"/>
          </a:solidFill>
          <a:ln w="28575">
            <a:solidFill>
              <a:srgbClr val="EEA32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58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823913" y="1916114"/>
            <a:ext cx="7493000" cy="1973263"/>
          </a:xfrm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58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074865" y="4292602"/>
            <a:ext cx="4994275" cy="100806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0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Rectangle 4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2875" y="6286500"/>
            <a:ext cx="1619250" cy="4556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72313" y="6286500"/>
            <a:ext cx="1919287" cy="428625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fld id="{FB7F7348-AB05-495A-81FE-F0612E59B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81000" y="2057400"/>
            <a:ext cx="4114800" cy="41798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14800" cy="41798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308725"/>
            <a:ext cx="877888" cy="396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8027988" y="6308725"/>
            <a:ext cx="735012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4AFB8-C2ED-4C36-A5D1-FF30F8E254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1403350" y="6308725"/>
            <a:ext cx="6481763" cy="396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ÚSTAV BIOMEDICÍNSKÉHO INŽENÝRSTVÍ ČVUT V PRAZE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81000" y="2057400"/>
            <a:ext cx="4114800" cy="41798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057400"/>
            <a:ext cx="4114800" cy="20129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22750"/>
            <a:ext cx="4114800" cy="201453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381000" y="6308725"/>
            <a:ext cx="877888" cy="396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027988" y="6308725"/>
            <a:ext cx="735012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083C8-5311-4049-922C-655DDFD8E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1403350" y="6308725"/>
            <a:ext cx="6481763" cy="396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ÚSTAV BIOMEDICÍNSKÉHO INŽENÝRSTVÍ ČVUT V PRAZE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Nadpis, 2 obsahy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4114800" cy="190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81000" y="4114800"/>
            <a:ext cx="4114800" cy="19065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8200" y="2057400"/>
            <a:ext cx="4114800" cy="3963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395288" y="6092825"/>
            <a:ext cx="1296987" cy="2873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7596188" y="6092825"/>
            <a:ext cx="1166812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5EE11-C5ED-46EA-899F-6F06062F6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0" y="6381750"/>
            <a:ext cx="91440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ÚSTAV BIOMEDICÍNSKÉHO INŽENÝRSTVÍ </a:t>
            </a:r>
            <a:r>
              <a:rPr lang="cs-CZ">
                <a:cs typeface="Arial" charset="0"/>
              </a:rPr>
              <a:t>• ČESKÉ VYSOKÉ UČENÍ TECHNICKÉ V PRAZE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normalizeH="0" baseline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536018" cy="5167329"/>
          </a:xfrm>
        </p:spPr>
        <p:txBody>
          <a:bodyPr/>
          <a:lstStyle>
            <a:lvl1pPr>
              <a:defRPr b="0" i="0" baseline="0"/>
            </a:lvl1pPr>
            <a:lvl2pPr>
              <a:defRPr b="0" i="0" baseline="0"/>
            </a:lvl2pPr>
            <a:lvl3pPr>
              <a:defRPr b="0" i="0" baseline="0"/>
            </a:lvl3pPr>
            <a:lvl4pPr>
              <a:defRPr b="0" i="0" baseline="0"/>
            </a:lvl4pPr>
            <a:lvl5pPr>
              <a:defRPr b="0" i="0" baseline="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0A244-5190-4985-8327-F0637A74E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0033" y="1285860"/>
            <a:ext cx="4133879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5" y="1285860"/>
            <a:ext cx="4214841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CB7AB-9C07-475C-90A0-12FB58EA5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E20EC-D4ED-4E69-BF14-B5FD41380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9464F-91D3-4929-8B1C-5E7071BF4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"/>
            <a:ext cx="8572560" cy="6429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B73EF-729F-408A-8D3B-B828A6742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3B3D-513D-42A1-8C50-DBE3FDE41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B7108-5124-40E1-9D87-4550C8307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04038" y="61914"/>
            <a:ext cx="2171700" cy="6319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5765" y="61914"/>
            <a:ext cx="6365875" cy="6319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AFED9-52E0-427E-8681-F6598B29B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8" descr="levy-panel-IBA-se-zavojem"/>
          <p:cNvPicPr>
            <a:picLocks noChangeAspect="1" noChangeArrowheads="1"/>
          </p:cNvPicPr>
          <p:nvPr/>
        </p:nvPicPr>
        <p:blipFill>
          <a:blip r:embed="rId14" cstate="print"/>
          <a:srcRect l="25232"/>
          <a:stretch>
            <a:fillRect/>
          </a:stretch>
        </p:blipFill>
        <p:spPr bwMode="auto">
          <a:xfrm>
            <a:off x="0" y="0"/>
            <a:ext cx="1692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19" name="Group 63"/>
          <p:cNvGrpSpPr>
            <a:grpSpLocks/>
          </p:cNvGrpSpPr>
          <p:nvPr/>
        </p:nvGrpSpPr>
        <p:grpSpPr bwMode="auto">
          <a:xfrm>
            <a:off x="827088" y="6638925"/>
            <a:ext cx="7537450" cy="219075"/>
            <a:chOff x="1338" y="4156"/>
            <a:chExt cx="4067" cy="164"/>
          </a:xfrm>
        </p:grpSpPr>
        <p:sp>
          <p:nvSpPr>
            <p:cNvPr id="34877" name="Freeform 61"/>
            <p:cNvSpPr>
              <a:spLocks/>
            </p:cNvSpPr>
            <p:nvPr/>
          </p:nvSpPr>
          <p:spPr bwMode="auto">
            <a:xfrm flipH="1" flipV="1">
              <a:off x="1338" y="4156"/>
              <a:ext cx="3175" cy="164"/>
            </a:xfrm>
            <a:custGeom>
              <a:avLst/>
              <a:gdLst/>
              <a:ahLst/>
              <a:cxnLst>
                <a:cxn ang="0">
                  <a:pos x="7562" y="1440"/>
                </a:cxn>
                <a:cxn ang="0">
                  <a:pos x="7562" y="1440"/>
                </a:cxn>
                <a:cxn ang="0">
                  <a:pos x="562" y="1440"/>
                </a:cxn>
                <a:cxn ang="0">
                  <a:pos x="562" y="1440"/>
                </a:cxn>
                <a:cxn ang="0">
                  <a:pos x="411" y="1432"/>
                </a:cxn>
                <a:cxn ang="0">
                  <a:pos x="348" y="1423"/>
                </a:cxn>
                <a:cxn ang="0">
                  <a:pos x="295" y="1407"/>
                </a:cxn>
                <a:cxn ang="0">
                  <a:pos x="241" y="1390"/>
                </a:cxn>
                <a:cxn ang="0">
                  <a:pos x="196" y="1365"/>
                </a:cxn>
                <a:cxn ang="0">
                  <a:pos x="152" y="1332"/>
                </a:cxn>
                <a:cxn ang="0">
                  <a:pos x="116" y="1298"/>
                </a:cxn>
                <a:cxn ang="0">
                  <a:pos x="79" y="1253"/>
                </a:cxn>
                <a:cxn ang="0">
                  <a:pos x="52" y="1205"/>
                </a:cxn>
                <a:cxn ang="0">
                  <a:pos x="25" y="1151"/>
                </a:cxn>
                <a:cxn ang="0">
                  <a:pos x="7" y="1055"/>
                </a:cxn>
                <a:cxn ang="0">
                  <a:pos x="0" y="966"/>
                </a:cxn>
                <a:cxn ang="0">
                  <a:pos x="0" y="807"/>
                </a:cxn>
                <a:cxn ang="0">
                  <a:pos x="0" y="80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553" y="0"/>
                </a:cxn>
                <a:cxn ang="0">
                  <a:pos x="7562" y="1440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878" name="Freeform 62"/>
            <p:cNvSpPr>
              <a:spLocks/>
            </p:cNvSpPr>
            <p:nvPr/>
          </p:nvSpPr>
          <p:spPr bwMode="auto">
            <a:xfrm flipH="1" flipV="1">
              <a:off x="4332" y="4156"/>
              <a:ext cx="1073" cy="164"/>
            </a:xfrm>
            <a:custGeom>
              <a:avLst/>
              <a:gdLst/>
              <a:ahLst/>
              <a:cxnLst>
                <a:cxn ang="0">
                  <a:pos x="7562" y="1440"/>
                </a:cxn>
                <a:cxn ang="0">
                  <a:pos x="7562" y="1440"/>
                </a:cxn>
                <a:cxn ang="0">
                  <a:pos x="562" y="1440"/>
                </a:cxn>
                <a:cxn ang="0">
                  <a:pos x="562" y="1440"/>
                </a:cxn>
                <a:cxn ang="0">
                  <a:pos x="411" y="1432"/>
                </a:cxn>
                <a:cxn ang="0">
                  <a:pos x="348" y="1423"/>
                </a:cxn>
                <a:cxn ang="0">
                  <a:pos x="295" y="1407"/>
                </a:cxn>
                <a:cxn ang="0">
                  <a:pos x="241" y="1390"/>
                </a:cxn>
                <a:cxn ang="0">
                  <a:pos x="196" y="1365"/>
                </a:cxn>
                <a:cxn ang="0">
                  <a:pos x="152" y="1332"/>
                </a:cxn>
                <a:cxn ang="0">
                  <a:pos x="116" y="1298"/>
                </a:cxn>
                <a:cxn ang="0">
                  <a:pos x="79" y="1253"/>
                </a:cxn>
                <a:cxn ang="0">
                  <a:pos x="52" y="1205"/>
                </a:cxn>
                <a:cxn ang="0">
                  <a:pos x="25" y="1151"/>
                </a:cxn>
                <a:cxn ang="0">
                  <a:pos x="7" y="1055"/>
                </a:cxn>
                <a:cxn ang="0">
                  <a:pos x="0" y="966"/>
                </a:cxn>
                <a:cxn ang="0">
                  <a:pos x="0" y="807"/>
                </a:cxn>
                <a:cxn ang="0">
                  <a:pos x="0" y="80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553" y="0"/>
                </a:cxn>
                <a:cxn ang="0">
                  <a:pos x="7562" y="1440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486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99238"/>
            <a:ext cx="5016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EB5DABF3-6EDC-42B4-A146-3EF105554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221" name="Picture 52" descr="logo-IBA-transparen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96300" y="6602413"/>
            <a:ext cx="252413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4438"/>
            <a:ext cx="8501062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506413" y="61913"/>
            <a:ext cx="8494712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Klepnutím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upravit</a:t>
            </a:r>
            <a:r>
              <a:rPr lang="en-US" dirty="0" smtClean="0"/>
              <a:t> </a:t>
            </a:r>
            <a:r>
              <a:rPr lang="en-US" dirty="0" err="1" smtClean="0"/>
              <a:t>styl</a:t>
            </a:r>
            <a:r>
              <a:rPr lang="en-US" dirty="0" smtClean="0"/>
              <a:t> </a:t>
            </a:r>
            <a:r>
              <a:rPr lang="en-US" dirty="0" err="1" smtClean="0"/>
              <a:t>předlohy</a:t>
            </a:r>
            <a:r>
              <a:rPr lang="en-US" dirty="0" smtClean="0"/>
              <a:t> </a:t>
            </a:r>
            <a:r>
              <a:rPr lang="en-US" dirty="0" err="1" smtClean="0"/>
              <a:t>nadpisů</a:t>
            </a:r>
            <a:endParaRPr lang="en-US" dirty="0" smtClean="0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 flipV="1">
            <a:off x="428625" y="357188"/>
            <a:ext cx="0" cy="69215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4871" name="Line 55"/>
          <p:cNvSpPr>
            <a:spLocks noChangeShapeType="1"/>
          </p:cNvSpPr>
          <p:nvPr/>
        </p:nvSpPr>
        <p:spPr bwMode="auto">
          <a:xfrm>
            <a:off x="428625" y="1071563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9226" name="Group 69"/>
          <p:cNvGrpSpPr>
            <a:grpSpLocks/>
          </p:cNvGrpSpPr>
          <p:nvPr/>
        </p:nvGrpSpPr>
        <p:grpSpPr bwMode="auto">
          <a:xfrm>
            <a:off x="123825" y="1071563"/>
            <a:ext cx="9020175" cy="206375"/>
            <a:chOff x="78" y="506"/>
            <a:chExt cx="5682" cy="130"/>
          </a:xfrm>
        </p:grpSpPr>
        <p:sp>
          <p:nvSpPr>
            <p:cNvPr id="34881" name="Line 65"/>
            <p:cNvSpPr>
              <a:spLocks noChangeShapeType="1"/>
            </p:cNvSpPr>
            <p:nvPr/>
          </p:nvSpPr>
          <p:spPr bwMode="auto">
            <a:xfrm>
              <a:off x="129" y="571"/>
              <a:ext cx="5631" cy="0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auto">
            <a:xfrm>
              <a:off x="78" y="506"/>
              <a:ext cx="130" cy="13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pic>
        <p:nvPicPr>
          <p:cNvPr id="9227" name="Picture 67" descr="logo-MU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788400" y="6588125"/>
            <a:ext cx="2635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86" name="Text Box 70"/>
          <p:cNvSpPr txBox="1">
            <a:spLocks noChangeArrowheads="1"/>
          </p:cNvSpPr>
          <p:nvPr/>
        </p:nvSpPr>
        <p:spPr bwMode="auto">
          <a:xfrm>
            <a:off x="5435600" y="6670675"/>
            <a:ext cx="2852738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1000">
                <a:solidFill>
                  <a:schemeClr val="bg1"/>
                </a:solidFill>
              </a:rPr>
              <a:t>© Institut biostatistiky a analýz</a:t>
            </a:r>
            <a:endParaRPr lang="en-US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4" r:id="rId10"/>
    <p:sldLayoutId id="2147483905" r:id="rId11"/>
    <p:sldLayoutId id="2147483906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þ"/>
        <a:defRPr sz="28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80000"/>
        <a:buFont typeface="Wingdings" pitchFamily="2" charset="2"/>
        <a:buChar char="è"/>
        <a:defRPr sz="2400">
          <a:solidFill>
            <a:schemeClr val="tx1"/>
          </a:solidFill>
          <a:latin typeface="+mn-lt"/>
          <a:cs typeface="Arial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Arial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Arial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rgbClr val="DDD4C6"/>
        </a:buClr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2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3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4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1857375"/>
            <a:ext cx="8239125" cy="1930400"/>
          </a:xfr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/>
              <a:t>SIGNÁLY A LINEÁRNÍ SYSTÉMY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28813" y="4000500"/>
            <a:ext cx="6858000" cy="2357438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 smtClean="0">
                <a:latin typeface="Arial" pitchFamily="34" charset="0"/>
              </a:rPr>
              <a:t>prof. Ing. Jiří Holčík, CSc.</a:t>
            </a:r>
          </a:p>
          <a:p>
            <a:pPr eaLnBrk="1" hangingPunct="1">
              <a:defRPr/>
            </a:pPr>
            <a:endParaRPr lang="cs-CZ" sz="3600" b="1" dirty="0" smtClean="0">
              <a:latin typeface="Arial" pitchFamily="34" charset="0"/>
            </a:endParaRPr>
          </a:p>
          <a:p>
            <a:pPr eaLnBrk="1" hangingPunct="1">
              <a:defRPr/>
            </a:pPr>
            <a:r>
              <a:rPr lang="cs-CZ" b="1" dirty="0" err="1" smtClean="0">
                <a:latin typeface="Arial" pitchFamily="34" charset="0"/>
              </a:rPr>
              <a:t>holcik</a:t>
            </a:r>
            <a:r>
              <a:rPr lang="en-US" b="1" dirty="0" smtClean="0">
                <a:latin typeface="Arial" pitchFamily="34" charset="0"/>
              </a:rPr>
              <a:t>@</a:t>
            </a:r>
            <a:r>
              <a:rPr lang="en-US" b="1" dirty="0" err="1" smtClean="0">
                <a:latin typeface="Arial" pitchFamily="34" charset="0"/>
              </a:rPr>
              <a:t>iba.muni.cz</a:t>
            </a:r>
            <a:endParaRPr lang="cs-CZ" sz="12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A) </a:t>
            </a:r>
            <a:r>
              <a:rPr lang="cs-CZ" sz="2800" dirty="0" smtClean="0"/>
              <a:t>Spojité a diskrétní signály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57313"/>
            <a:ext cx="8229600" cy="4000500"/>
          </a:xfrm>
        </p:spPr>
        <p:txBody>
          <a:bodyPr/>
          <a:lstStyle/>
          <a:p>
            <a:pPr eaLnBrk="1" hangingPunct="1"/>
            <a:r>
              <a:rPr lang="cs-CZ" smtClean="0">
                <a:cs typeface="Arial" charset="0"/>
              </a:rPr>
              <a:t>U diskrétního signálu není hodnota signálu mezi jednotlivými diskrétními časovými okamžiky definována.</a:t>
            </a:r>
          </a:p>
          <a:p>
            <a:pPr eaLnBrk="1" hangingPunct="1"/>
            <a:r>
              <a:rPr lang="cs-CZ" smtClean="0">
                <a:cs typeface="Arial" charset="0"/>
              </a:rPr>
              <a:t>Diskrétní signál lze také získat </a:t>
            </a:r>
            <a:r>
              <a:rPr lang="cs-CZ" b="1" smtClean="0">
                <a:cs typeface="Arial" charset="0"/>
              </a:rPr>
              <a:t>vzorkováním</a:t>
            </a:r>
            <a:r>
              <a:rPr lang="cs-CZ" smtClean="0">
                <a:cs typeface="Arial" charset="0"/>
              </a:rPr>
              <a:t> spojitého signálu: </a:t>
            </a:r>
            <a:r>
              <a:rPr lang="cs-CZ" i="1" smtClean="0">
                <a:cs typeface="Arial" charset="0"/>
              </a:rPr>
              <a:t>x</a:t>
            </a:r>
            <a:r>
              <a:rPr lang="cs-CZ" smtClean="0">
                <a:cs typeface="Arial" charset="0"/>
              </a:rPr>
              <a:t>(</a:t>
            </a:r>
            <a:r>
              <a:rPr lang="cs-CZ" i="1" smtClean="0">
                <a:cs typeface="Arial" charset="0"/>
              </a:rPr>
              <a:t>t</a:t>
            </a:r>
            <a:r>
              <a:rPr lang="cs-CZ" i="1" baseline="-25000" smtClean="0">
                <a:cs typeface="Arial" charset="0"/>
              </a:rPr>
              <a:t>0</a:t>
            </a:r>
            <a:r>
              <a:rPr lang="cs-CZ" smtClean="0">
                <a:cs typeface="Arial" charset="0"/>
              </a:rPr>
              <a:t>), </a:t>
            </a:r>
            <a:r>
              <a:rPr lang="cs-CZ" i="1" smtClean="0">
                <a:cs typeface="Arial" charset="0"/>
              </a:rPr>
              <a:t>x</a:t>
            </a:r>
            <a:r>
              <a:rPr lang="cs-CZ" smtClean="0">
                <a:cs typeface="Arial" charset="0"/>
              </a:rPr>
              <a:t>(</a:t>
            </a:r>
            <a:r>
              <a:rPr lang="cs-CZ" i="1" smtClean="0">
                <a:cs typeface="Arial" charset="0"/>
              </a:rPr>
              <a:t>t</a:t>
            </a:r>
            <a:r>
              <a:rPr lang="cs-CZ" i="1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), </a:t>
            </a:r>
            <a:r>
              <a:rPr lang="cs-CZ" i="1" smtClean="0">
                <a:cs typeface="Arial" charset="0"/>
              </a:rPr>
              <a:t>x</a:t>
            </a:r>
            <a:r>
              <a:rPr lang="cs-CZ" smtClean="0">
                <a:cs typeface="Arial" charset="0"/>
              </a:rPr>
              <a:t>(</a:t>
            </a:r>
            <a:r>
              <a:rPr lang="cs-CZ" i="1" smtClean="0">
                <a:cs typeface="Arial" charset="0"/>
              </a:rPr>
              <a:t>t</a:t>
            </a:r>
            <a:r>
              <a:rPr lang="cs-CZ" i="1" baseline="-25000" smtClean="0">
                <a:cs typeface="Arial" charset="0"/>
              </a:rPr>
              <a:t>2</a:t>
            </a:r>
            <a:r>
              <a:rPr lang="cs-CZ" smtClean="0">
                <a:cs typeface="Arial" charset="0"/>
              </a:rPr>
              <a:t>), ..., </a:t>
            </a:r>
            <a:r>
              <a:rPr lang="cs-CZ" i="1" smtClean="0">
                <a:cs typeface="Arial" charset="0"/>
              </a:rPr>
              <a:t>x</a:t>
            </a:r>
            <a:r>
              <a:rPr lang="cs-CZ" smtClean="0">
                <a:cs typeface="Arial" charset="0"/>
              </a:rPr>
              <a:t>(</a:t>
            </a:r>
            <a:r>
              <a:rPr lang="cs-CZ" i="1" smtClean="0">
                <a:cs typeface="Arial" charset="0"/>
              </a:rPr>
              <a:t>t</a:t>
            </a:r>
            <a:r>
              <a:rPr lang="cs-CZ" i="1" baseline="-25000" smtClean="0">
                <a:cs typeface="Arial" charset="0"/>
              </a:rPr>
              <a:t>n</a:t>
            </a:r>
            <a:r>
              <a:rPr lang="cs-CZ" smtClean="0">
                <a:cs typeface="Arial" charset="0"/>
              </a:rPr>
              <a:t>), ... (též značení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0</a:t>
            </a:r>
            <a:r>
              <a:rPr lang="cs-CZ" smtClean="0">
                <a:cs typeface="Arial" charset="0"/>
              </a:rPr>
              <a:t>,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,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2</a:t>
            </a:r>
            <a:r>
              <a:rPr lang="cs-CZ" smtClean="0">
                <a:cs typeface="Arial" charset="0"/>
              </a:rPr>
              <a:t>, ...,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n</a:t>
            </a:r>
            <a:r>
              <a:rPr lang="cs-CZ" smtClean="0">
                <a:cs typeface="Arial" charset="0"/>
              </a:rPr>
              <a:t>, ...). Hodnoty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i </a:t>
            </a:r>
            <a:r>
              <a:rPr lang="cs-CZ" smtClean="0">
                <a:cs typeface="Arial" charset="0"/>
              </a:rPr>
              <a:t>= </a:t>
            </a:r>
            <a:r>
              <a:rPr lang="cs-CZ" i="1" smtClean="0">
                <a:cs typeface="Arial" charset="0"/>
              </a:rPr>
              <a:t>x</a:t>
            </a:r>
            <a:r>
              <a:rPr lang="cs-CZ" i="1" baseline="-25000" smtClean="0">
                <a:cs typeface="Arial" charset="0"/>
              </a:rPr>
              <a:t>i</a:t>
            </a:r>
            <a:r>
              <a:rPr lang="cs-CZ" smtClean="0">
                <a:cs typeface="Arial" charset="0"/>
              </a:rPr>
              <a:t>(</a:t>
            </a:r>
            <a:r>
              <a:rPr lang="cs-CZ" i="1" smtClean="0">
                <a:cs typeface="Arial" charset="0"/>
              </a:rPr>
              <a:t>t</a:t>
            </a:r>
            <a:r>
              <a:rPr lang="cs-CZ" smtClean="0">
                <a:cs typeface="Arial" charset="0"/>
              </a:rPr>
              <a:t>) se nazývají </a:t>
            </a:r>
            <a:r>
              <a:rPr lang="cs-CZ" b="1" smtClean="0">
                <a:cs typeface="Arial" charset="0"/>
              </a:rPr>
              <a:t>vzorky</a:t>
            </a:r>
            <a:r>
              <a:rPr lang="cs-CZ" smtClean="0">
                <a:cs typeface="Arial" charset="0"/>
              </a:rPr>
              <a:t>.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3571875" y="607218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4857750" y="607218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56" name="Oval 6"/>
          <p:cNvSpPr>
            <a:spLocks noChangeArrowheads="1"/>
          </p:cNvSpPr>
          <p:nvPr/>
        </p:nvSpPr>
        <p:spPr bwMode="auto">
          <a:xfrm>
            <a:off x="4143375" y="6000750"/>
            <a:ext cx="73025" cy="730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Oval 7"/>
          <p:cNvSpPr>
            <a:spLocks noChangeArrowheads="1"/>
          </p:cNvSpPr>
          <p:nvPr/>
        </p:nvSpPr>
        <p:spPr bwMode="auto">
          <a:xfrm>
            <a:off x="4786313" y="6000750"/>
            <a:ext cx="73025" cy="730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Line 8"/>
          <p:cNvSpPr>
            <a:spLocks noChangeShapeType="1"/>
          </p:cNvSpPr>
          <p:nvPr/>
        </p:nvSpPr>
        <p:spPr bwMode="auto">
          <a:xfrm flipV="1">
            <a:off x="4214813" y="5786438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2857500" y="5857875"/>
          <a:ext cx="557213" cy="404813"/>
        </p:xfrm>
        <a:graphic>
          <a:graphicData uri="http://schemas.openxmlformats.org/presentationml/2006/ole">
            <p:oleObj spid="_x0000_s2050" name="Rovnice" r:id="rId3" imgW="279360" imgH="203040" progId="Equation.3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5643563" y="5857875"/>
          <a:ext cx="355600" cy="430213"/>
        </p:xfrm>
        <a:graphic>
          <a:graphicData uri="http://schemas.openxmlformats.org/presentationml/2006/ole">
            <p:oleObj spid="_x0000_s2051" name="Rovnice" r:id="rId4" imgW="177480" imgH="215640" progId="Equation.3">
              <p:embed/>
            </p:oleObj>
          </a:graphicData>
        </a:graphic>
      </p:graphicFrame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4500563" y="5357813"/>
            <a:ext cx="0" cy="2873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A) </a:t>
            </a:r>
            <a:r>
              <a:rPr lang="cs-CZ" sz="2800" dirty="0" smtClean="0"/>
              <a:t>Spojité a diskrétní signály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3786188"/>
            <a:ext cx="8229600" cy="1357312"/>
          </a:xfrm>
        </p:spPr>
        <p:txBody>
          <a:bodyPr/>
          <a:lstStyle/>
          <a:p>
            <a:pPr lvl="1" eaLnBrk="1" hangingPunct="1"/>
            <a:r>
              <a:rPr lang="cs-CZ" smtClean="0"/>
              <a:t>explicitně seznamem hodnot, např.</a:t>
            </a:r>
          </a:p>
          <a:p>
            <a:pPr lvl="1" eaLnBrk="1" hangingPunct="1"/>
            <a:endParaRPr lang="cs-CZ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119438" y="2860675"/>
          <a:ext cx="2792412" cy="965200"/>
        </p:xfrm>
        <a:graphic>
          <a:graphicData uri="http://schemas.openxmlformats.org/presentationml/2006/ole">
            <p:oleObj spid="_x0000_s3074" name="Rovnice" r:id="rId3" imgW="1396800" imgH="48240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2286000" y="4357688"/>
          <a:ext cx="4899025" cy="431800"/>
        </p:xfrm>
        <a:graphic>
          <a:graphicData uri="http://schemas.openxmlformats.org/presentationml/2006/ole">
            <p:oleObj spid="_x0000_s3075" name="Rovnice" r:id="rId4" imgW="2450880" imgH="215640" progId="Equation.3">
              <p:embed/>
            </p:oleObj>
          </a:graphicData>
        </a:graphic>
      </p:graphicFrame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428625" y="4857750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cs-CZ" sz="2000"/>
              <a:t>	</a:t>
            </a:r>
            <a:r>
              <a:rPr lang="cs-CZ" sz="2400"/>
              <a:t>(zde se implicitně předpokládá, že prvky jsou číslovány od nuly a pro záporné indexy n jsou hodnoty nulové)</a:t>
            </a:r>
            <a:endParaRPr lang="cs-CZ" sz="20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8625" y="1428750"/>
            <a:ext cx="82296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Char char="þ"/>
              <a:defRPr/>
            </a:pPr>
            <a:r>
              <a:rPr lang="cs-CZ" sz="2800" kern="0">
                <a:latin typeface="+mn-lt"/>
                <a:cs typeface="Arial" pitchFamily="34" charset="0"/>
              </a:rPr>
              <a:t>Diskrétní signál vyjádřený posloupností můžeme zapsat</a:t>
            </a:r>
          </a:p>
          <a:p>
            <a:pPr marL="742950" lvl="1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itchFamily="2" charset="2"/>
              <a:buChar char="è"/>
              <a:defRPr/>
            </a:pPr>
            <a:r>
              <a:rPr lang="cs-CZ" sz="2400" kern="0">
                <a:latin typeface="+mn-lt"/>
                <a:cs typeface="Arial" charset="0"/>
              </a:rPr>
              <a:t>funčním předpisem, např.</a:t>
            </a:r>
            <a:endParaRPr lang="cs-CZ" sz="2400" kern="0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Analogové a digitální (</a:t>
            </a:r>
            <a:r>
              <a:rPr lang="cs-CZ" sz="2800" dirty="0" err="1" smtClean="0"/>
              <a:t>číslicOVÉ</a:t>
            </a:r>
            <a:r>
              <a:rPr lang="cs-CZ" sz="2800" dirty="0" smtClean="0"/>
              <a:t>) signály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>
                <a:cs typeface="Arial" charset="0"/>
              </a:rPr>
              <a:t>Analogový signál</a:t>
            </a:r>
            <a:r>
              <a:rPr lang="cs-CZ" dirty="0" smtClean="0">
                <a:cs typeface="Arial" charset="0"/>
              </a:rPr>
              <a:t> nabývá hodnot ze spojitého intervalu.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>
                <a:cs typeface="Arial" charset="0"/>
              </a:rPr>
              <a:t>Digitální (číslicový) signál</a:t>
            </a:r>
            <a:r>
              <a:rPr lang="cs-CZ" dirty="0" smtClean="0">
                <a:cs typeface="Arial" charset="0"/>
              </a:rPr>
              <a:t> nabývá hodnot z konečné množiny hodnot.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i="1" dirty="0" smtClean="0">
                <a:cs typeface="Arial" charset="0"/>
              </a:rPr>
              <a:t>	Příkladem analogového signálu</a:t>
            </a:r>
            <a:r>
              <a:rPr lang="cs-CZ" sz="1800" dirty="0" smtClean="0">
                <a:cs typeface="Arial" charset="0"/>
              </a:rPr>
              <a:t> může být např. EKG signál zaznamenaný na papír nebo hodnota napětí zobrazená na analogovém osciloskopu.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9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i="1" dirty="0" smtClean="0">
                <a:cs typeface="Arial" charset="0"/>
              </a:rPr>
              <a:t>	Příkladem digitálního signálu</a:t>
            </a:r>
            <a:r>
              <a:rPr lang="cs-CZ" sz="1800" dirty="0" smtClean="0">
                <a:cs typeface="Arial" charset="0"/>
              </a:rPr>
              <a:t> může být např. barva </a:t>
            </a:r>
            <a:r>
              <a:rPr lang="cs-CZ" sz="1800" dirty="0" err="1" smtClean="0">
                <a:cs typeface="Arial" charset="0"/>
              </a:rPr>
              <a:t>pixelu</a:t>
            </a:r>
            <a:r>
              <a:rPr lang="cs-CZ" sz="1800" dirty="0" smtClean="0">
                <a:cs typeface="Arial" charset="0"/>
              </a:rPr>
              <a:t> digitální fotografie </a:t>
            </a:r>
            <a:r>
              <a:rPr lang="en-US" sz="1800" dirty="0" smtClean="0">
                <a:cs typeface="Arial" charset="0"/>
              </a:rPr>
              <a:t>&lt;0;255&gt;.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dirty="0" err="1" smtClean="0">
                <a:cs typeface="Arial" charset="0"/>
              </a:rPr>
              <a:t>Kvantov</a:t>
            </a:r>
            <a:r>
              <a:rPr lang="cs-CZ" b="1" dirty="0" err="1" smtClean="0">
                <a:cs typeface="Arial" charset="0"/>
              </a:rPr>
              <a:t>ání</a:t>
            </a:r>
            <a:r>
              <a:rPr lang="en-US" dirty="0" smtClean="0">
                <a:cs typeface="Arial" charset="0"/>
              </a:rPr>
              <a:t> je </a:t>
            </a:r>
            <a:r>
              <a:rPr lang="cs-CZ" dirty="0" smtClean="0">
                <a:cs typeface="Arial" charset="0"/>
              </a:rPr>
              <a:t>proces, kterým se převádí spojité hodnoty veličin na diskrétní.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B) Reálné a komplexní signály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57313"/>
            <a:ext cx="8229600" cy="1663700"/>
          </a:xfrm>
        </p:spPr>
        <p:txBody>
          <a:bodyPr/>
          <a:lstStyle/>
          <a:p>
            <a:pPr eaLnBrk="1" hangingPunct="1"/>
            <a:r>
              <a:rPr lang="cs-CZ" b="1" smtClean="0">
                <a:cs typeface="Arial" charset="0"/>
              </a:rPr>
              <a:t>Reálný signál</a:t>
            </a:r>
            <a:r>
              <a:rPr lang="cs-CZ" smtClean="0">
                <a:cs typeface="Arial" charset="0"/>
              </a:rPr>
              <a:t> je takový signál, který nabývá reálných hodnot.</a:t>
            </a:r>
            <a:r>
              <a:rPr lang="en-US" smtClean="0">
                <a:cs typeface="Arial" charset="0"/>
              </a:rPr>
              <a:t> (</a:t>
            </a:r>
            <a:r>
              <a:rPr lang="cs-CZ" smtClean="0">
                <a:cs typeface="Arial" charset="0"/>
              </a:rPr>
              <a:t>V</a:t>
            </a:r>
            <a:r>
              <a:rPr lang="en-US" smtClean="0">
                <a:cs typeface="Arial" charset="0"/>
              </a:rPr>
              <a:t> praxi skute</a:t>
            </a:r>
            <a:r>
              <a:rPr lang="cs-CZ" smtClean="0">
                <a:cs typeface="Arial" charset="0"/>
              </a:rPr>
              <a:t>čně měřitelný.</a:t>
            </a:r>
            <a:r>
              <a:rPr lang="en-US" smtClean="0">
                <a:cs typeface="Arial" charset="0"/>
              </a:rPr>
              <a:t>)</a:t>
            </a:r>
            <a:endParaRPr lang="cs-CZ" smtClean="0">
              <a:cs typeface="Arial" charset="0"/>
            </a:endParaRPr>
          </a:p>
          <a:p>
            <a:pPr eaLnBrk="1" hangingPunct="1"/>
            <a:r>
              <a:rPr lang="cs-CZ" b="1" smtClean="0">
                <a:cs typeface="Arial" charset="0"/>
              </a:rPr>
              <a:t>Komplexní signál</a:t>
            </a:r>
            <a:r>
              <a:rPr lang="cs-CZ" smtClean="0">
                <a:cs typeface="Arial" charset="0"/>
              </a:rPr>
              <a:t> je takový signál, který nabývá komplexních hodnot. (Hypotetický, v praxi neměřitelný.)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130550" y="4286250"/>
          <a:ext cx="2439988" cy="431800"/>
        </p:xfrm>
        <a:graphic>
          <a:graphicData uri="http://schemas.openxmlformats.org/presentationml/2006/ole">
            <p:oleObj spid="_x0000_s4098" name="Rovnice" r:id="rId3" imgW="1218960" imgH="215640" progId="Equation.3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57250" y="4941888"/>
            <a:ext cx="78406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cs-CZ" sz="2400"/>
              <a:t>Čas </a:t>
            </a:r>
            <a:r>
              <a:rPr lang="cs-CZ" sz="2400" i="1"/>
              <a:t>t</a:t>
            </a:r>
            <a:r>
              <a:rPr lang="cs-CZ" sz="2400"/>
              <a:t> je spojitý nebo diskrétní.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C) Deterministické a náhodné signály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3" y="1214438"/>
            <a:ext cx="8190681" cy="1566490"/>
          </a:xfrm>
        </p:spPr>
        <p:txBody>
          <a:bodyPr/>
          <a:lstStyle/>
          <a:p>
            <a:pPr eaLnBrk="1" hangingPunct="1"/>
            <a:r>
              <a:rPr lang="cs-CZ" sz="2400" b="1" dirty="0" smtClean="0">
                <a:cs typeface="Arial" charset="0"/>
              </a:rPr>
              <a:t>Deterministický signál</a:t>
            </a:r>
            <a:r>
              <a:rPr lang="cs-CZ" sz="2400" dirty="0" smtClean="0">
                <a:cs typeface="Arial" charset="0"/>
              </a:rPr>
              <a:t> je takový signál, jehož hodnoty jsou v daném čase jednoznačně určeny. Takovýto signál může být tedy popsán analytickou funkcí času </a:t>
            </a:r>
            <a:r>
              <a:rPr lang="cs-CZ" sz="2400" i="1" dirty="0" err="1" smtClean="0">
                <a:cs typeface="Arial" charset="0"/>
              </a:rPr>
              <a:t>t</a:t>
            </a:r>
            <a:r>
              <a:rPr lang="cs-CZ" sz="2400" dirty="0" smtClean="0">
                <a:cs typeface="Arial" charset="0"/>
              </a:rPr>
              <a:t>.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4572000"/>
            <a:ext cx="2547938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3143250" y="5857875"/>
          <a:ext cx="1397000" cy="406400"/>
        </p:xfrm>
        <a:graphic>
          <a:graphicData uri="http://schemas.openxmlformats.org/presentationml/2006/ole">
            <p:oleObj spid="_x0000_s5122" name="Rovnice" r:id="rId4" imgW="698400" imgH="203040" progId="Equation.3">
              <p:embed/>
            </p:oleObj>
          </a:graphicData>
        </a:graphic>
      </p:graphicFrame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13" y="4572000"/>
            <a:ext cx="2519362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3" name="Object 8"/>
          <p:cNvGraphicFramePr>
            <a:graphicFrameLocks noChangeAspect="1"/>
          </p:cNvGraphicFramePr>
          <p:nvPr/>
        </p:nvGraphicFramePr>
        <p:xfrm>
          <a:off x="5214938" y="5857875"/>
          <a:ext cx="812800" cy="406400"/>
        </p:xfrm>
        <a:graphic>
          <a:graphicData uri="http://schemas.openxmlformats.org/presentationml/2006/ole">
            <p:oleObj spid="_x0000_s5123" name="Rovnice" r:id="rId6" imgW="406080" imgH="203040" progId="Equation.3">
              <p:embed/>
            </p:oleObj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7544" y="2924944"/>
            <a:ext cx="82296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þ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Náhodný (stochastický) signál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je takový signál, jehož hodnoty jsou náhodné. Takovéto signály popisujeme statistickými prostředky. Např. bílý/barevný šum.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C) Deterministické a náhodné signály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2924944"/>
            <a:ext cx="82296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þ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Náhodný (stochastický) signál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je takový signál, jehož hodnoty jsou náhodné. Takovéto signály popisujeme statistickými prostředky. Např. bílý/barevný šum.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-0.00122 -0.225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C) Deterministické a náhodné signály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8579" y="1394846"/>
            <a:ext cx="8280920" cy="5130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	Náhodný (stochastický) signál (veličina)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je takový signál, jehož hodnoty jsou náhodné. Takovéto signály popisujeme statistickými prostředky. Např. bílý/barevný šum.</a:t>
            </a:r>
          </a:p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</a:pPr>
            <a:r>
              <a:rPr lang="cs-CZ" sz="2400" kern="0" dirty="0" smtClean="0">
                <a:latin typeface="+mn-lt"/>
                <a:cs typeface="Arial" charset="0"/>
              </a:rPr>
              <a:t>	</a:t>
            </a:r>
            <a:r>
              <a:rPr lang="cs-CZ" sz="2400" b="1" kern="0" dirty="0" smtClean="0">
                <a:latin typeface="+mn-lt"/>
                <a:cs typeface="Arial" charset="0"/>
              </a:rPr>
              <a:t>Náhodný proces</a:t>
            </a:r>
          </a:p>
          <a:p>
            <a:pPr marL="342900" indent="15875">
              <a:spcBef>
                <a:spcPct val="30000"/>
              </a:spcBef>
              <a:buClr>
                <a:schemeClr val="accent1"/>
              </a:buClr>
              <a:buSzPct val="80000"/>
            </a:pPr>
            <a:r>
              <a:rPr lang="cs-CZ" sz="2400" kern="0" dirty="0" smtClean="0">
                <a:latin typeface="+mn-lt"/>
                <a:cs typeface="Arial" charset="0"/>
              </a:rPr>
              <a:t>Systém </a:t>
            </a:r>
            <a:r>
              <a:rPr lang="en-US" sz="2400" kern="0" dirty="0" smtClean="0">
                <a:latin typeface="+mn-lt"/>
                <a:cs typeface="Arial" charset="0"/>
              </a:rPr>
              <a:t>{</a:t>
            </a:r>
            <a:r>
              <a:rPr lang="en-US" sz="2400" kern="0" dirty="0" smtClean="0">
                <a:latin typeface="+mn-lt"/>
                <a:cs typeface="Arial" charset="0"/>
                <a:sym typeface="Symbol"/>
              </a:rPr>
              <a:t></a:t>
            </a:r>
            <a:r>
              <a:rPr lang="en-US" sz="2400" kern="0" baseline="-25000" dirty="0" err="1" smtClean="0">
                <a:latin typeface="+mn-lt"/>
                <a:cs typeface="Arial" charset="0"/>
                <a:sym typeface="Symbol"/>
              </a:rPr>
              <a:t>i</a:t>
            </a:r>
            <a:r>
              <a:rPr lang="en-US" sz="2400" kern="0" dirty="0" smtClean="0">
                <a:latin typeface="+mn-lt"/>
                <a:cs typeface="Arial" charset="0"/>
              </a:rPr>
              <a:t>} </a:t>
            </a:r>
            <a:r>
              <a:rPr lang="cs-CZ" sz="2400" kern="0" dirty="0" smtClean="0">
                <a:latin typeface="+mn-lt"/>
                <a:cs typeface="Arial" charset="0"/>
              </a:rPr>
              <a:t>náhodných veličin </a:t>
            </a:r>
            <a:r>
              <a:rPr lang="en-US" sz="2400" kern="0" dirty="0" smtClean="0">
                <a:latin typeface="+mn-lt"/>
                <a:cs typeface="Arial" charset="0"/>
                <a:sym typeface="Symbol"/>
              </a:rPr>
              <a:t></a:t>
            </a:r>
            <a:r>
              <a:rPr lang="en-US" sz="2400" kern="0" baseline="-25000" dirty="0" err="1" smtClean="0">
                <a:latin typeface="+mn-lt"/>
                <a:cs typeface="Arial" charset="0"/>
                <a:sym typeface="Symbol"/>
              </a:rPr>
              <a:t>i</a:t>
            </a:r>
            <a:r>
              <a:rPr lang="cs-CZ" sz="2400" kern="0" dirty="0" smtClean="0">
                <a:latin typeface="+mn-lt"/>
                <a:cs typeface="Arial" charset="0"/>
              </a:rPr>
              <a:t>, definovaných pro všechna t</a:t>
            </a:r>
            <a:r>
              <a:rPr lang="cs-CZ" sz="2400" kern="0" dirty="0" smtClean="0">
                <a:latin typeface="+mn-lt"/>
                <a:cs typeface="Arial" charset="0"/>
                <a:sym typeface="Symbol"/>
              </a:rPr>
              <a:t>R se nazývá náhodný proces (</a:t>
            </a:r>
            <a:r>
              <a:rPr lang="cs-CZ" sz="2400" kern="0" dirty="0" err="1" smtClean="0">
                <a:latin typeface="+mn-lt"/>
                <a:cs typeface="Arial" charset="0"/>
                <a:sym typeface="Symbol"/>
              </a:rPr>
              <a:t>random</a:t>
            </a:r>
            <a:r>
              <a:rPr lang="cs-CZ" sz="2400" kern="0" dirty="0" smtClean="0">
                <a:latin typeface="+mn-lt"/>
                <a:cs typeface="Arial" charset="0"/>
                <a:sym typeface="Symbol"/>
              </a:rPr>
              <a:t> </a:t>
            </a:r>
            <a:r>
              <a:rPr lang="cs-CZ" sz="2400" kern="0" dirty="0" err="1" smtClean="0">
                <a:latin typeface="+mn-lt"/>
                <a:cs typeface="Arial" charset="0"/>
                <a:sym typeface="Symbol"/>
              </a:rPr>
              <a:t>process</a:t>
            </a:r>
            <a:r>
              <a:rPr lang="cs-CZ" sz="2400" kern="0" dirty="0" smtClean="0">
                <a:latin typeface="+mn-lt"/>
                <a:cs typeface="Arial" charset="0"/>
                <a:sym typeface="Symbol"/>
              </a:rPr>
              <a:t>) a označuje se </a:t>
            </a:r>
            <a:r>
              <a:rPr lang="en-US" sz="2400" kern="0" dirty="0" smtClean="0">
                <a:latin typeface="+mn-lt"/>
                <a:cs typeface="Arial" charset="0"/>
                <a:sym typeface="Symbol"/>
              </a:rPr>
              <a:t></a:t>
            </a:r>
            <a:r>
              <a:rPr lang="cs-CZ" sz="2400" kern="0" dirty="0" smtClean="0">
                <a:latin typeface="+mn-lt"/>
                <a:cs typeface="Arial" charset="0"/>
                <a:sym typeface="Symbol"/>
              </a:rPr>
              <a:t>(t). Nezávislá veličina t je zpravidla čas.</a:t>
            </a:r>
            <a:endParaRPr lang="cs-CZ" sz="2400" kern="0" dirty="0" smtClean="0">
              <a:latin typeface="+mn-lt"/>
              <a:cs typeface="Arial" charset="0"/>
            </a:endParaRPr>
          </a:p>
          <a:p>
            <a:pPr marL="800100" lvl="1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r>
              <a:rPr lang="cs-CZ" sz="2400" kern="0" dirty="0" err="1" smtClean="0">
                <a:latin typeface="+mn-lt"/>
                <a:cs typeface="Arial" charset="0"/>
              </a:rPr>
              <a:t>stacionarita</a:t>
            </a:r>
            <a:r>
              <a:rPr lang="cs-CZ" sz="2400" kern="0" dirty="0" smtClean="0">
                <a:latin typeface="+mn-lt"/>
                <a:cs typeface="Arial" charset="0"/>
              </a:rPr>
              <a:t>;</a:t>
            </a:r>
          </a:p>
          <a:p>
            <a:pPr marL="800100" lvl="1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ergodicita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Stacionarita náhodného procesu</a:t>
            </a:r>
            <a:endParaRPr lang="cs-CZ" sz="2800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zhruba:</a:t>
            </a:r>
          </a:p>
          <a:p>
            <a:r>
              <a:rPr lang="cs-CZ" sz="2400" b="1" smtClean="0">
                <a:solidFill>
                  <a:srgbClr val="002060"/>
                </a:solidFill>
              </a:rPr>
              <a:t>stacionární náhodný proces </a:t>
            </a:r>
            <a:r>
              <a:rPr lang="cs-CZ" sz="2400" smtClean="0"/>
              <a:t>(stationary random process) je proces se stálým chováním</a:t>
            </a:r>
          </a:p>
        </p:txBody>
      </p:sp>
      <p:pic>
        <p:nvPicPr>
          <p:cNvPr id="36868" name="Obrázek 3" descr="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786063"/>
            <a:ext cx="41687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Obrázek 4" descr="00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2714625"/>
            <a:ext cx="389572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přesněji: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stacionární náhodný proces </a:t>
            </a:r>
            <a:r>
              <a:rPr lang="cs-CZ" sz="2400" dirty="0" smtClean="0"/>
              <a:t>je takový proces, jehož libovolné statistické charakteristiky nejsou závislé na poloze počátku časové osy (nezávisí na absolutních hodnotách času, jen na délkách časových intervalů mezi okamžiky 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a t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Stacionarita náhodného procesu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obsah 2"/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Ergodický náhodný proces </a:t>
            </a:r>
            <a:r>
              <a:rPr lang="cs-CZ" sz="2400" dirty="0" smtClean="0"/>
              <a:t>(</a:t>
            </a:r>
            <a:r>
              <a:rPr lang="cs-CZ" sz="2400" dirty="0" err="1" smtClean="0"/>
              <a:t>ergodic</a:t>
            </a:r>
            <a:r>
              <a:rPr lang="cs-CZ" sz="2400" dirty="0" smtClean="0"/>
              <a:t> </a:t>
            </a:r>
            <a:r>
              <a:rPr lang="cs-CZ" sz="2400" dirty="0" err="1" smtClean="0"/>
              <a:t>random</a:t>
            </a:r>
            <a:r>
              <a:rPr lang="cs-CZ" sz="2400" dirty="0" smtClean="0"/>
              <a:t> </a:t>
            </a:r>
            <a:r>
              <a:rPr lang="cs-CZ" sz="2400" dirty="0" err="1" smtClean="0"/>
              <a:t>process</a:t>
            </a:r>
            <a:r>
              <a:rPr lang="cs-CZ" sz="2400" dirty="0" smtClean="0"/>
              <a:t>) se vyznačuje tím, že všechny jeho realizace mají stejné statistické vlastnosti (stejné chování) – to umožňuje odhadovat parametry náhodného procesu z jediné libovolné realizace</a:t>
            </a: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Ergodicita náhodného procesu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0125" y="1916113"/>
            <a:ext cx="6929438" cy="1973262"/>
          </a:xfrm>
        </p:spPr>
        <p:txBody>
          <a:bodyPr/>
          <a:lstStyle/>
          <a:p>
            <a:pPr>
              <a:defRPr/>
            </a:pPr>
            <a:r>
              <a:rPr lang="cs-CZ" sz="4800" dirty="0" smtClean="0"/>
              <a:t>II.  SIGNÁLY ZÁKLADNÍ POJMY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D) Sudé a liché signály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5627688" cy="584200"/>
          </a:xfrm>
        </p:spPr>
        <p:txBody>
          <a:bodyPr/>
          <a:lstStyle/>
          <a:p>
            <a:pPr eaLnBrk="1" hangingPunct="1"/>
            <a:r>
              <a:rPr lang="cs-CZ" sz="2400" b="1" smtClean="0">
                <a:cs typeface="Arial" charset="0"/>
              </a:rPr>
              <a:t>Sudý signál</a:t>
            </a:r>
            <a:r>
              <a:rPr lang="cs-CZ" sz="2400" smtClean="0">
                <a:cs typeface="Arial" charset="0"/>
              </a:rPr>
              <a:t> je takový, pro který platí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28625" y="2928938"/>
            <a:ext cx="561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400" b="1"/>
              <a:t>Lichý signál </a:t>
            </a:r>
            <a:r>
              <a:rPr lang="cs-CZ" sz="2400"/>
              <a:t>je takový, pro který platí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2643188" y="2214563"/>
          <a:ext cx="4127500" cy="604837"/>
        </p:xfrm>
        <a:graphic>
          <a:graphicData uri="http://schemas.openxmlformats.org/presentationml/2006/ole">
            <p:oleObj spid="_x0000_s6146" name="Rovnice" r:id="rId3" imgW="1473120" imgH="215640" progId="Equation.3">
              <p:embed/>
            </p:oleObj>
          </a:graphicData>
        </a:graphic>
      </p:graphicFrame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2643188" y="3714750"/>
          <a:ext cx="4413250" cy="581025"/>
        </p:xfrm>
        <a:graphic>
          <a:graphicData uri="http://schemas.openxmlformats.org/presentationml/2006/ole">
            <p:oleObj spid="_x0000_s6147" name="Rovnice" r:id="rId4" imgW="1638000" imgH="215640" progId="Equation.3">
              <p:embed/>
            </p:oleObj>
          </a:graphicData>
        </a:graphic>
      </p:graphicFrame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428625" y="4572000"/>
            <a:ext cx="8207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400"/>
              <a:t>Součin sudého a lichého signálu je lichý signál.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400"/>
              <a:t>Součin dvou sudých nebo dvou lichých signálů je sudý signál.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D) Sudé a liché signály</a:t>
            </a:r>
          </a:p>
        </p:txBody>
      </p:sp>
      <p:pic>
        <p:nvPicPr>
          <p:cNvPr id="27651" name="Picture 5" descr="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989138"/>
            <a:ext cx="5757863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E) Periodické a neperiodické signály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229600" cy="871538"/>
          </a:xfrm>
        </p:spPr>
        <p:txBody>
          <a:bodyPr/>
          <a:lstStyle/>
          <a:p>
            <a:pPr eaLnBrk="1" hangingPunct="1"/>
            <a:r>
              <a:rPr lang="cs-CZ" dirty="0" smtClean="0">
                <a:cs typeface="Arial" charset="0"/>
              </a:rPr>
              <a:t>Spojitý signál </a:t>
            </a:r>
            <a:r>
              <a:rPr lang="cs-CZ" i="1" dirty="0" smtClean="0">
                <a:latin typeface="Arial" charset="0"/>
                <a:cs typeface="Arial" charset="0"/>
              </a:rPr>
              <a:t>x</a:t>
            </a:r>
            <a:r>
              <a:rPr lang="cs-CZ" dirty="0" smtClean="0">
                <a:latin typeface="Arial" charset="0"/>
                <a:cs typeface="Arial" charset="0"/>
              </a:rPr>
              <a:t>(</a:t>
            </a:r>
            <a:r>
              <a:rPr lang="cs-CZ" i="1" dirty="0" smtClean="0">
                <a:latin typeface="Arial" charset="0"/>
                <a:cs typeface="Arial" charset="0"/>
              </a:rPr>
              <a:t>t</a:t>
            </a:r>
            <a:r>
              <a:rPr lang="cs-CZ" dirty="0" smtClean="0">
                <a:latin typeface="Arial" charset="0"/>
                <a:cs typeface="Arial" charset="0"/>
              </a:rPr>
              <a:t>) </a:t>
            </a:r>
            <a:r>
              <a:rPr lang="cs-CZ" dirty="0" smtClean="0">
                <a:cs typeface="Arial" charset="0"/>
              </a:rPr>
              <a:t>je </a:t>
            </a:r>
            <a:r>
              <a:rPr lang="cs-CZ" b="1" dirty="0" smtClean="0">
                <a:cs typeface="Arial" charset="0"/>
              </a:rPr>
              <a:t>periodický s periodou </a:t>
            </a:r>
            <a:r>
              <a:rPr lang="cs-CZ" b="1" i="1" dirty="0" smtClean="0">
                <a:latin typeface="Times New Roman" pitchFamily="18" charset="0"/>
                <a:cs typeface="Arial" charset="0"/>
              </a:rPr>
              <a:t>T</a:t>
            </a:r>
            <a:r>
              <a:rPr lang="cs-CZ" dirty="0" smtClean="0">
                <a:cs typeface="Arial" charset="0"/>
              </a:rPr>
              <a:t>, jestliže existuje hodnota </a:t>
            </a:r>
            <a:r>
              <a:rPr lang="cs-CZ" i="1" dirty="0" smtClean="0">
                <a:latin typeface="Times New Roman" pitchFamily="18" charset="0"/>
                <a:cs typeface="Arial" charset="0"/>
              </a:rPr>
              <a:t>T</a:t>
            </a:r>
            <a:r>
              <a:rPr lang="cs-CZ" dirty="0" smtClean="0">
                <a:cs typeface="Arial" charset="0"/>
              </a:rPr>
              <a:t> taková, že pro všechna </a:t>
            </a:r>
            <a:r>
              <a:rPr lang="cs-CZ" i="1" dirty="0" smtClean="0">
                <a:cs typeface="Arial" charset="0"/>
              </a:rPr>
              <a:t>t</a:t>
            </a:r>
            <a:r>
              <a:rPr lang="cs-CZ" dirty="0" smtClean="0">
                <a:cs typeface="Arial" charset="0"/>
              </a:rPr>
              <a:t> platí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3479800" y="2716213"/>
          <a:ext cx="1831975" cy="406400"/>
        </p:xfrm>
        <a:graphic>
          <a:graphicData uri="http://schemas.openxmlformats.org/presentationml/2006/ole">
            <p:oleObj spid="_x0000_s7170" name="Rovnice" r:id="rId3" imgW="914400" imgH="203040" progId="Equation.3">
              <p:embed/>
            </p:oleObj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28625" y="3143250"/>
            <a:ext cx="8229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800"/>
              <a:t>Nejmenší kladná hodnota </a:t>
            </a:r>
            <a:r>
              <a:rPr lang="cs-CZ" sz="2800" i="1">
                <a:latin typeface="Times New Roman" pitchFamily="18" charset="0"/>
              </a:rPr>
              <a:t>T</a:t>
            </a:r>
            <a:r>
              <a:rPr lang="cs-CZ" sz="2800"/>
              <a:t>, pro kterou platí uvedený vztah se nazývá </a:t>
            </a:r>
            <a:r>
              <a:rPr lang="cs-CZ" sz="2800">
                <a:solidFill>
                  <a:srgbClr val="C00000"/>
                </a:solidFill>
              </a:rPr>
              <a:t>základní perioda</a:t>
            </a:r>
            <a:r>
              <a:rPr lang="cs-CZ" sz="2800"/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800"/>
              <a:t>Obecně lze psát</a:t>
            </a: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3357563" y="5143500"/>
          <a:ext cx="2060575" cy="406400"/>
        </p:xfrm>
        <a:graphic>
          <a:graphicData uri="http://schemas.openxmlformats.org/presentationml/2006/ole">
            <p:oleObj spid="_x0000_s7171" name="Rovnice" r:id="rId4" imgW="1028520" imgH="203040" progId="Equation.3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00063" y="564356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cs-CZ" sz="2400" dirty="0"/>
              <a:t>	kde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400" dirty="0"/>
              <a:t> je celé číslo.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229600" cy="3373438"/>
          </a:xfrm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rgbClr val="FF0000"/>
                </a:solidFill>
                <a:cs typeface="Arial" charset="0"/>
              </a:rPr>
              <a:t>Pozor!</a:t>
            </a:r>
            <a:r>
              <a:rPr lang="cs-CZ" sz="2400" smtClean="0">
                <a:cs typeface="Arial" charset="0"/>
              </a:rPr>
              <a:t> Pro konstantní signál není definována základní perioda. Konstantní signál je periodický pro každou hodnotu </a:t>
            </a:r>
            <a:r>
              <a:rPr lang="cs-CZ" sz="2400" i="1" smtClean="0">
                <a:latin typeface="Times New Roman" pitchFamily="18" charset="0"/>
                <a:cs typeface="Arial" charset="0"/>
              </a:rPr>
              <a:t>T</a:t>
            </a:r>
            <a:r>
              <a:rPr lang="cs-CZ" sz="2400" smtClean="0">
                <a:cs typeface="Arial" charset="0"/>
              </a:rPr>
              <a:t>. </a:t>
            </a:r>
          </a:p>
          <a:p>
            <a:pPr eaLnBrk="1" hangingPunct="1"/>
            <a:r>
              <a:rPr lang="cs-CZ" sz="2400" smtClean="0">
                <a:cs typeface="Arial" charset="0"/>
              </a:rPr>
              <a:t>Spojitý signál, který není periodický se nazývá </a:t>
            </a:r>
            <a:r>
              <a:rPr lang="cs-CZ" sz="2400" b="1" smtClean="0">
                <a:cs typeface="Arial" charset="0"/>
              </a:rPr>
              <a:t>neperiodický</a:t>
            </a:r>
            <a:r>
              <a:rPr lang="cs-CZ" sz="2400" smtClean="0">
                <a:cs typeface="Arial" charset="0"/>
              </a:rPr>
              <a:t> nebo </a:t>
            </a:r>
            <a:r>
              <a:rPr lang="cs-CZ" sz="2400" b="1" smtClean="0">
                <a:cs typeface="Arial" charset="0"/>
              </a:rPr>
              <a:t>aperiodický</a:t>
            </a:r>
            <a:r>
              <a:rPr lang="cs-CZ" sz="2400" smtClean="0">
                <a:cs typeface="Arial" charset="0"/>
              </a:rPr>
              <a:t>.</a:t>
            </a:r>
          </a:p>
          <a:p>
            <a:pPr eaLnBrk="1" hangingPunct="1"/>
            <a:r>
              <a:rPr lang="cs-CZ" sz="2400" smtClean="0">
                <a:cs typeface="Arial" charset="0"/>
              </a:rPr>
              <a:t>Reálné biosignály nejsou zcela periodické – hovoříme o </a:t>
            </a:r>
            <a:r>
              <a:rPr lang="cs-CZ" sz="2400" b="1" smtClean="0">
                <a:cs typeface="Arial" charset="0"/>
              </a:rPr>
              <a:t>repetičních signálech</a:t>
            </a:r>
            <a:r>
              <a:rPr lang="cs-CZ" sz="2400" smtClean="0">
                <a:cs typeface="Arial" charset="0"/>
              </a:rPr>
              <a:t>.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F0000"/>
                </a:solidFill>
                <a:cs typeface="Arial" charset="0"/>
              </a:rPr>
              <a:t>Pohov!</a:t>
            </a:r>
          </a:p>
        </p:txBody>
      </p:sp>
      <p:sp>
        <p:nvSpPr>
          <p:cNvPr id="28675" name="Text Box 8"/>
          <p:cNvSpPr txBox="1">
            <a:spLocks noChangeArrowheads="1"/>
          </p:cNvSpPr>
          <p:nvPr/>
        </p:nvSpPr>
        <p:spPr bwMode="auto">
          <a:xfrm>
            <a:off x="1643063" y="6143625"/>
            <a:ext cx="5089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řečový signál – samohláska „e“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>
              <a:defRPr/>
            </a:pPr>
            <a:r>
              <a:rPr lang="cs-CZ" sz="2800" dirty="0" smtClean="0"/>
              <a:t>E) Periodické a neperiodické signály</a:t>
            </a: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286250"/>
            <a:ext cx="6265862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E) Periodické a neperiodické signály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857500"/>
            <a:ext cx="8229600" cy="3714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F0000"/>
                </a:solidFill>
                <a:cs typeface="Arial" charset="0"/>
              </a:rPr>
              <a:t>Pozor!</a:t>
            </a:r>
            <a:r>
              <a:rPr lang="cs-CZ" sz="2400" smtClean="0">
                <a:cs typeface="Arial" charset="0"/>
              </a:rPr>
              <a:t> </a:t>
            </a:r>
          </a:p>
          <a:p>
            <a:pPr eaLnBrk="1" hangingPunct="1"/>
            <a:r>
              <a:rPr lang="cs-CZ" sz="2400" smtClean="0">
                <a:cs typeface="Arial" charset="0"/>
              </a:rPr>
              <a:t>Diskrétní signál získaný rovnoměrným vzorkováním  periodického spojitého signálu </a:t>
            </a:r>
            <a:r>
              <a:rPr lang="cs-CZ" sz="2400" b="1" smtClean="0">
                <a:cs typeface="Arial" charset="0"/>
              </a:rPr>
              <a:t>nemusí</a:t>
            </a:r>
            <a:r>
              <a:rPr lang="cs-CZ" sz="2400" smtClean="0">
                <a:cs typeface="Arial" charset="0"/>
              </a:rPr>
              <a:t> být periodický.</a:t>
            </a:r>
          </a:p>
          <a:p>
            <a:pPr eaLnBrk="1" hangingPunct="1"/>
            <a:r>
              <a:rPr lang="cs-CZ" sz="2400" smtClean="0">
                <a:cs typeface="Arial" charset="0"/>
              </a:rPr>
              <a:t>Součet dvou spojitých periodických signálů </a:t>
            </a:r>
            <a:r>
              <a:rPr lang="cs-CZ" sz="2400" b="1" smtClean="0">
                <a:cs typeface="Arial" charset="0"/>
              </a:rPr>
              <a:t>nemusí</a:t>
            </a:r>
            <a:r>
              <a:rPr lang="cs-CZ" sz="2400" smtClean="0">
                <a:cs typeface="Arial" charset="0"/>
              </a:rPr>
              <a:t> být periodický signál.</a:t>
            </a:r>
          </a:p>
          <a:p>
            <a:pPr eaLnBrk="1" hangingPunct="1"/>
            <a:r>
              <a:rPr lang="cs-CZ" sz="2400" smtClean="0">
                <a:cs typeface="Arial" charset="0"/>
              </a:rPr>
              <a:t>Součet dvou diskrétních periodických signálů </a:t>
            </a:r>
            <a:r>
              <a:rPr lang="cs-CZ" sz="2400" b="1" smtClean="0">
                <a:cs typeface="Arial" charset="0"/>
              </a:rPr>
              <a:t>je vždy</a:t>
            </a:r>
            <a:r>
              <a:rPr lang="cs-CZ" sz="2400" smtClean="0">
                <a:cs typeface="Arial" charset="0"/>
              </a:rPr>
              <a:t> periodický signál.</a:t>
            </a:r>
          </a:p>
          <a:p>
            <a:pPr lvl="1" algn="r" eaLnBrk="1" hangingPunct="1">
              <a:buFont typeface="Wingdings" pitchFamily="2" charset="2"/>
              <a:buNone/>
            </a:pPr>
            <a:r>
              <a:rPr lang="cs-CZ" sz="2000" b="1" smtClean="0">
                <a:solidFill>
                  <a:srgbClr val="FF0000"/>
                </a:solidFill>
              </a:rPr>
              <a:t>Pohov!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428625" y="1285875"/>
            <a:ext cx="82073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sz="2400"/>
              <a:t>Pro diskrétní signál definujeme periodický signál s periodou N obdobně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500188" y="2071688"/>
          <a:ext cx="1844675" cy="652462"/>
        </p:xfrm>
        <a:graphic>
          <a:graphicData uri="http://schemas.openxmlformats.org/presentationml/2006/ole">
            <p:oleObj spid="_x0000_s8194" name="Rovnice" r:id="rId3" imgW="609480" imgH="215640" progId="Equation.3">
              <p:embed/>
            </p:oleObj>
          </a:graphicData>
        </a:graphic>
      </p:graphicFrame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4214813" y="22145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a</a:t>
            </a:r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5572125" y="2071688"/>
          <a:ext cx="1922463" cy="628650"/>
        </p:xfrm>
        <a:graphic>
          <a:graphicData uri="http://schemas.openxmlformats.org/presentationml/2006/ole">
            <p:oleObj spid="_x0000_s8195" name="Rovnice" r:id="rId4" imgW="6602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E) Periodické a neperiodické signály</a:t>
            </a:r>
            <a:endParaRPr lang="cs-CZ" sz="3200" dirty="0" smtClean="0"/>
          </a:p>
        </p:txBody>
      </p:sp>
      <p:pic>
        <p:nvPicPr>
          <p:cNvPr id="29699" name="Picture 6" descr="1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844675"/>
            <a:ext cx="5402263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62937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SIGNÁLY</a:t>
            </a:r>
            <a:r>
              <a:rPr lang="cs-CZ" sz="4400" dirty="0"/>
              <a:t> </a:t>
            </a:r>
            <a:br>
              <a:rPr lang="cs-CZ" sz="4400" dirty="0"/>
            </a:br>
            <a:r>
              <a:rPr lang="cs-CZ" sz="2400" dirty="0"/>
              <a:t>matematické modely - příklady</a:t>
            </a:r>
            <a:endParaRPr lang="cs-CZ" sz="3200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28750"/>
            <a:ext cx="8439150" cy="4179888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jednorázový deterministický signál</a:t>
            </a:r>
            <a:r>
              <a:rPr lang="cs-CZ" smtClean="0">
                <a:cs typeface="Arial" charset="0"/>
              </a:rPr>
              <a:t> </a:t>
            </a:r>
          </a:p>
          <a:p>
            <a:pPr>
              <a:buFontTx/>
              <a:buNone/>
            </a:pPr>
            <a:endParaRPr lang="cs-CZ" b="1" smtClean="0">
              <a:solidFill>
                <a:schemeClr val="accent2"/>
              </a:solidFill>
              <a:cs typeface="Arial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28625" y="2571750"/>
          <a:ext cx="3452813" cy="2495550"/>
        </p:xfrm>
        <a:graphic>
          <a:graphicData uri="http://schemas.openxmlformats.org/presentationml/2006/ole">
            <p:oleObj spid="_x0000_s44034" name="Rastrový obrázek" r:id="rId3" imgW="4839375" imgH="3495238" progId="PBrush">
              <p:embed/>
            </p:oleObj>
          </a:graphicData>
        </a:graphic>
      </p:graphicFrame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286250" y="3357563"/>
            <a:ext cx="43291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dirty="0">
                <a:latin typeface="Arial" charset="0"/>
              </a:rPr>
              <a:t>s(t) = 10.10</a:t>
            </a:r>
            <a:r>
              <a:rPr lang="cs-CZ" baseline="30000" dirty="0">
                <a:latin typeface="Arial" charset="0"/>
              </a:rPr>
              <a:t>-6</a:t>
            </a:r>
            <a:r>
              <a:rPr lang="cs-CZ" dirty="0">
                <a:latin typeface="Arial" charset="0"/>
              </a:rPr>
              <a:t> V pro t</a:t>
            </a:r>
            <a:r>
              <a:rPr lang="cs-CZ" dirty="0">
                <a:latin typeface="Arial" charset="0"/>
                <a:sym typeface="Symbol" pitchFamily="18" charset="2"/>
              </a:rPr>
              <a:t>-0,5 s; 0,5 </a:t>
            </a:r>
            <a:r>
              <a:rPr lang="cs-CZ" dirty="0">
                <a:sym typeface="Symbol" pitchFamily="18" charset="2"/>
              </a:rPr>
              <a:t></a:t>
            </a:r>
            <a:r>
              <a:rPr lang="cs-CZ" dirty="0">
                <a:latin typeface="Arial" charset="0"/>
                <a:sym typeface="Symbol" pitchFamily="18" charset="2"/>
              </a:rPr>
              <a:t>s</a:t>
            </a:r>
          </a:p>
          <a:p>
            <a:pPr>
              <a:spcBef>
                <a:spcPct val="50000"/>
              </a:spcBef>
              <a:defRPr/>
            </a:pPr>
            <a:r>
              <a:rPr lang="cs-CZ" dirty="0">
                <a:latin typeface="Arial" charset="0"/>
                <a:sym typeface="Symbol" pitchFamily="18" charset="2"/>
              </a:rPr>
              <a:t>s(t) = 0 V          pro </a:t>
            </a:r>
            <a:r>
              <a:rPr lang="cs-CZ" dirty="0">
                <a:latin typeface="Arial" charset="0"/>
              </a:rPr>
              <a:t>t</a:t>
            </a:r>
            <a:r>
              <a:rPr lang="cs-CZ" dirty="0">
                <a:latin typeface="Arial" charset="0"/>
                <a:sym typeface="Symbol" pitchFamily="18" charset="2"/>
              </a:rPr>
              <a:t>(0,5 s; </a:t>
            </a:r>
          </a:p>
          <a:p>
            <a:pPr>
              <a:lnSpc>
                <a:spcPct val="150000"/>
              </a:lnSpc>
              <a:defRPr/>
            </a:pPr>
            <a:r>
              <a:rPr lang="cs-CZ" dirty="0">
                <a:latin typeface="Arial" charset="0"/>
                <a:sym typeface="Symbol" pitchFamily="18" charset="2"/>
              </a:rPr>
              <a:t>s(t) = 0 V          pro </a:t>
            </a:r>
            <a:r>
              <a:rPr lang="cs-CZ" dirty="0">
                <a:latin typeface="Arial" charset="0"/>
              </a:rPr>
              <a:t>t</a:t>
            </a:r>
            <a:r>
              <a:rPr lang="cs-CZ" dirty="0">
                <a:latin typeface="Arial" charset="0"/>
                <a:sym typeface="Symbol" pitchFamily="18" charset="2"/>
              </a:rPr>
              <a:t>-; -0,5 s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</a:t>
            </a:r>
            <a:r>
              <a:rPr lang="cs-CZ" dirty="0">
                <a:latin typeface="Arial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JEDNOR</a:t>
            </a:r>
            <a:r>
              <a:rPr lang="cs-CZ" sz="3200" dirty="0"/>
              <a:t>ÁZOVÉ SIGNÁLY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28750"/>
            <a:ext cx="8367713" cy="579438"/>
          </a:xfrm>
        </p:spPr>
        <p:txBody>
          <a:bodyPr/>
          <a:lstStyle/>
          <a:p>
            <a:r>
              <a:rPr lang="cs-CZ" smtClean="0">
                <a:cs typeface="Arial" charset="0"/>
              </a:rPr>
              <a:t>jednotkový skok (Heavisidova funkce)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ph sz="quarter" idx="3"/>
          </p:nvPr>
        </p:nvGraphicFramePr>
        <p:xfrm>
          <a:off x="2357438" y="2214563"/>
          <a:ext cx="3527425" cy="1187450"/>
        </p:xfrm>
        <a:graphic>
          <a:graphicData uri="http://schemas.openxmlformats.org/presentationml/2006/ole">
            <p:oleObj spid="_x0000_s48130" name="Rovnice" r:id="rId3" imgW="1358640" imgH="4572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2000250" y="3714750"/>
          <a:ext cx="4392613" cy="2197100"/>
        </p:xfrm>
        <a:graphic>
          <a:graphicData uri="http://schemas.openxmlformats.org/presentationml/2006/ole">
            <p:oleObj spid="_x0000_s48131" name="Rastrový obrázek" r:id="rId4" imgW="4095238" imgH="2048161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500188"/>
            <a:ext cx="8367713" cy="1084262"/>
          </a:xfrm>
        </p:spPr>
        <p:txBody>
          <a:bodyPr/>
          <a:lstStyle/>
          <a:p>
            <a:r>
              <a:rPr lang="cs-CZ" smtClean="0">
                <a:cs typeface="Arial" charset="0"/>
              </a:rPr>
              <a:t>jednotkový impuls (Diracův impuls) - </a:t>
            </a:r>
            <a:r>
              <a:rPr lang="el-GR" smtClean="0">
                <a:cs typeface="Arial" charset="0"/>
              </a:rPr>
              <a:t>δ</a:t>
            </a:r>
            <a:r>
              <a:rPr lang="cs-CZ" smtClean="0">
                <a:cs typeface="Arial" charset="0"/>
              </a:rPr>
              <a:t>(t)</a:t>
            </a:r>
            <a:endParaRPr lang="el-GR" smtClean="0">
              <a:cs typeface="Arial" charset="0"/>
            </a:endParaRP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splňuje vztah</a:t>
            </a:r>
          </a:p>
        </p:txBody>
      </p:sp>
      <p:graphicFrame>
        <p:nvGraphicFramePr>
          <p:cNvPr id="24578" name="Rectangle 2"/>
          <p:cNvGraphicFramePr>
            <a:graphicFrameLocks/>
          </p:cNvGraphicFramePr>
          <p:nvPr>
            <p:ph sz="quarter" idx="2"/>
          </p:nvPr>
        </p:nvGraphicFramePr>
        <p:xfrm>
          <a:off x="5195888" y="2057400"/>
          <a:ext cx="3019425" cy="2012950"/>
        </p:xfrm>
        <a:graphic>
          <a:graphicData uri="http://schemas.openxmlformats.org/presentationml/2006/ole">
            <p:oleObj spid="_x0000_s49154" name="Rovnice" r:id="rId3" imgW="0" imgH="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3500438" y="2286000"/>
          <a:ext cx="3251200" cy="1093788"/>
        </p:xfrm>
        <a:graphic>
          <a:graphicData uri="http://schemas.openxmlformats.org/presentationml/2006/ole">
            <p:oleObj spid="_x0000_s49155" name="Rovnice" r:id="rId4" imgW="1396800" imgH="469800" progId="Equation.3">
              <p:embed/>
            </p:oleObj>
          </a:graphicData>
        </a:graphic>
      </p:graphicFrame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3492500" y="3933825"/>
            <a:ext cx="5343525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</a:pPr>
            <a:endParaRPr lang="cs-CZ" sz="2800">
              <a:latin typeface="Arial" charset="0"/>
            </a:endParaRPr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3500438" y="3571875"/>
            <a:ext cx="5414962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</a:pPr>
            <a:r>
              <a:rPr lang="cs-CZ" sz="2800">
                <a:solidFill>
                  <a:srgbClr val="0070C0"/>
                </a:solidFill>
                <a:latin typeface="Arial" charset="0"/>
              </a:rPr>
              <a:t>zjednodušeně:</a:t>
            </a:r>
          </a:p>
          <a:p>
            <a:pPr marL="342900" indent="-342900">
              <a:spcBef>
                <a:spcPct val="20000"/>
              </a:spcBef>
              <a:buSzPct val="75000"/>
            </a:pPr>
            <a:r>
              <a:rPr lang="cs-CZ">
                <a:latin typeface="Arial" charset="0"/>
              </a:rPr>
              <a:t>	</a:t>
            </a:r>
            <a:r>
              <a:rPr lang="cs-CZ" sz="2000">
                <a:latin typeface="Arial" charset="0"/>
              </a:rPr>
              <a:t>jednotkový impuls </a:t>
            </a:r>
            <a:r>
              <a:rPr lang="el-GR" sz="2000">
                <a:latin typeface="Arial" charset="0"/>
                <a:cs typeface="Arial" charset="0"/>
              </a:rPr>
              <a:t>δ</a:t>
            </a:r>
            <a:r>
              <a:rPr lang="cs-CZ" sz="2000">
                <a:latin typeface="Arial" charset="0"/>
                <a:cs typeface="Arial" charset="0"/>
              </a:rPr>
              <a:t>(t)</a:t>
            </a:r>
            <a:r>
              <a:rPr lang="cs-CZ" sz="2000">
                <a:latin typeface="Arial" charset="0"/>
              </a:rPr>
              <a:t> je velice úzký (limitně s nulovou šířkou) a velice (limitně nekonečně) vysoký obdélníkový impulz, jehož výška je rovna převrácené hodnotě šířky </a:t>
            </a:r>
            <a:r>
              <a:rPr lang="cs-CZ" sz="2000">
                <a:latin typeface="Arial" charset="0"/>
                <a:sym typeface="Symbol" pitchFamily="18" charset="2"/>
              </a:rPr>
              <a:t> </a:t>
            </a:r>
            <a:r>
              <a:rPr lang="cs-CZ" sz="2000">
                <a:solidFill>
                  <a:srgbClr val="0070C0"/>
                </a:solidFill>
                <a:latin typeface="Arial" charset="0"/>
                <a:sym typeface="Symbol" pitchFamily="18" charset="2"/>
              </a:rPr>
              <a:t>mohutnost</a:t>
            </a:r>
            <a:r>
              <a:rPr lang="cs-CZ" sz="2000">
                <a:latin typeface="Arial" charset="0"/>
                <a:sym typeface="Symbol" pitchFamily="18" charset="2"/>
              </a:rPr>
              <a:t> je jednotková</a:t>
            </a:r>
            <a:endParaRPr lang="cs-CZ">
              <a:latin typeface="Arial" charset="0"/>
              <a:sym typeface="Symbol" pitchFamily="18" charset="2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539750" y="3573463"/>
          <a:ext cx="2962275" cy="2486025"/>
        </p:xfrm>
        <a:graphic>
          <a:graphicData uri="http://schemas.openxmlformats.org/presentationml/2006/ole">
            <p:oleObj spid="_x0000_s49156" name="Rastrový obrázek" r:id="rId5" imgW="2962689" imgH="2486372" progId="PBrush">
              <p:embed/>
            </p:oleObj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JEDNOR</a:t>
            </a:r>
            <a:r>
              <a:rPr lang="cs-CZ" sz="3200" dirty="0"/>
              <a:t>ÁZOVÉ SIGNÁLY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715375" cy="1071563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JEDNORÁZOVÉ DISKRÉTNÍ SIGNÁLY </a:t>
            </a:r>
          </a:p>
        </p:txBody>
      </p:sp>
      <p:pic>
        <p:nvPicPr>
          <p:cNvPr id="15365" name="Picture 3" descr="1skokD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063" y="1643063"/>
            <a:ext cx="3959225" cy="2014537"/>
          </a:xfrm>
          <a:noFill/>
        </p:spPr>
      </p:pic>
      <p:sp>
        <p:nvSpPr>
          <p:cNvPr id="15366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4643438" y="1428750"/>
            <a:ext cx="4114800" cy="617538"/>
          </a:xfrm>
        </p:spPr>
        <p:txBody>
          <a:bodyPr/>
          <a:lstStyle/>
          <a:p>
            <a:r>
              <a:rPr lang="cs-CZ" dirty="0" smtClean="0">
                <a:cs typeface="Arial" charset="0"/>
              </a:rPr>
              <a:t>jednotkový skok</a:t>
            </a:r>
          </a:p>
        </p:txBody>
      </p:sp>
      <p:pic>
        <p:nvPicPr>
          <p:cNvPr id="15367" name="Picture 5" descr="Dirac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8313" y="4117975"/>
            <a:ext cx="4032250" cy="1538288"/>
          </a:xfrm>
          <a:noFill/>
        </p:spPr>
      </p:pic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4714875" y="3786188"/>
            <a:ext cx="4114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"/>
            </a:pPr>
            <a:r>
              <a:rPr lang="cs-CZ" sz="2800" dirty="0">
                <a:solidFill>
                  <a:schemeClr val="bg2"/>
                </a:solidFill>
                <a:latin typeface="Arial" charset="0"/>
              </a:rPr>
              <a:t>jednotkový impuls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929188" y="4714875"/>
          <a:ext cx="2835275" cy="876300"/>
        </p:xfrm>
        <a:graphic>
          <a:graphicData uri="http://schemas.openxmlformats.org/presentationml/2006/ole">
            <p:oleObj spid="_x0000_s59394" name="Rovnice" r:id="rId5" imgW="1396800" imgH="43164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714875" y="2214563"/>
          <a:ext cx="4103688" cy="963612"/>
        </p:xfrm>
        <a:graphic>
          <a:graphicData uri="http://schemas.openxmlformats.org/presentationml/2006/ole">
            <p:oleObj spid="_x0000_s59395" name="Rovnice" r:id="rId6" imgW="1841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Signál - definice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28750"/>
            <a:ext cx="8439150" cy="723900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periodický deterministický signál</a:t>
            </a:r>
            <a:r>
              <a:rPr lang="cs-CZ" smtClean="0">
                <a:solidFill>
                  <a:srgbClr val="002060"/>
                </a:solidFill>
                <a:cs typeface="Arial" charset="0"/>
              </a:rPr>
              <a:t> </a:t>
            </a:r>
            <a:endParaRPr lang="cs-CZ" b="1" smtClean="0">
              <a:solidFill>
                <a:srgbClr val="002060"/>
              </a:solidFill>
              <a:cs typeface="Arial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500063" y="2286000"/>
          <a:ext cx="4114800" cy="3049588"/>
        </p:xfrm>
        <a:graphic>
          <a:graphicData uri="http://schemas.openxmlformats.org/presentationml/2006/ole">
            <p:oleObj spid="_x0000_s45058" name="Rastrový obrázek" r:id="rId3" imgW="10259857" imgH="7602011" progId="PBrush">
              <p:embed/>
            </p:oleObj>
          </a:graphicData>
        </a:graphic>
      </p:graphicFrame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929188" y="2857500"/>
            <a:ext cx="3643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dirty="0">
                <a:latin typeface="Arial" charset="0"/>
              </a:rPr>
              <a:t>s(t) = 3   pro t</a:t>
            </a:r>
            <a:r>
              <a:rPr lang="cs-CZ" dirty="0">
                <a:latin typeface="Arial" charset="0"/>
                <a:sym typeface="Symbol" pitchFamily="18" charset="2"/>
              </a:rPr>
              <a:t>0 s; 10</a:t>
            </a:r>
            <a:r>
              <a:rPr lang="cs-CZ" baseline="30000" dirty="0">
                <a:latin typeface="Arial" charset="0"/>
                <a:sym typeface="Symbol" pitchFamily="18" charset="2"/>
              </a:rPr>
              <a:t>-6</a:t>
            </a:r>
            <a:r>
              <a:rPr lang="cs-CZ" dirty="0">
                <a:latin typeface="Arial" charset="0"/>
                <a:sym typeface="Symbol" pitchFamily="18" charset="2"/>
              </a:rPr>
              <a:t> s</a:t>
            </a:r>
          </a:p>
          <a:p>
            <a:pPr>
              <a:spcBef>
                <a:spcPct val="50000"/>
              </a:spcBef>
              <a:defRPr/>
            </a:pPr>
            <a:r>
              <a:rPr lang="cs-CZ" dirty="0">
                <a:latin typeface="Arial" charset="0"/>
              </a:rPr>
              <a:t>s(t) = -3 pro t</a:t>
            </a:r>
            <a:r>
              <a:rPr lang="cs-CZ" dirty="0">
                <a:latin typeface="Arial" charset="0"/>
                <a:sym typeface="Symbol" pitchFamily="18" charset="2"/>
              </a:rPr>
              <a:t> 10</a:t>
            </a:r>
            <a:r>
              <a:rPr lang="cs-CZ" baseline="30000" dirty="0">
                <a:latin typeface="Arial" charset="0"/>
                <a:sym typeface="Symbol" pitchFamily="18" charset="2"/>
              </a:rPr>
              <a:t>-6</a:t>
            </a:r>
            <a:r>
              <a:rPr lang="cs-CZ" dirty="0">
                <a:latin typeface="Arial" charset="0"/>
                <a:sym typeface="Symbol" pitchFamily="18" charset="2"/>
              </a:rPr>
              <a:t> s; 2.10</a:t>
            </a:r>
            <a:r>
              <a:rPr lang="cs-CZ" baseline="30000" dirty="0">
                <a:latin typeface="Arial" charset="0"/>
                <a:sym typeface="Symbol" pitchFamily="18" charset="2"/>
              </a:rPr>
              <a:t>-6</a:t>
            </a:r>
            <a:r>
              <a:rPr lang="cs-CZ" dirty="0">
                <a:latin typeface="Arial" charset="0"/>
                <a:sym typeface="Symbol" pitchFamily="18" charset="2"/>
              </a:rPr>
              <a:t> s</a:t>
            </a:r>
          </a:p>
          <a:p>
            <a:pPr>
              <a:spcBef>
                <a:spcPct val="50000"/>
              </a:spcBef>
              <a:defRPr/>
            </a:pP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pitchFamily="18" charset="2"/>
              </a:rPr>
              <a:t>n</a:t>
            </a:r>
            <a:r>
              <a:rPr lang="cs-CZ" dirty="0">
                <a:latin typeface="Arial" charset="0"/>
                <a:sym typeface="Symbol" pitchFamily="18" charset="2"/>
              </a:rPr>
              <a:t>:  s(t+n.2.10</a:t>
            </a:r>
            <a:r>
              <a:rPr lang="cs-CZ" baseline="30000" dirty="0">
                <a:latin typeface="Arial" charset="0"/>
                <a:sym typeface="Symbol" pitchFamily="18" charset="2"/>
              </a:rPr>
              <a:t>-6</a:t>
            </a:r>
            <a:r>
              <a:rPr lang="cs-CZ" dirty="0">
                <a:latin typeface="Arial" charset="0"/>
                <a:sym typeface="Symbol" pitchFamily="18" charset="2"/>
              </a:rPr>
              <a:t>) = s(t)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62937" cy="1143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SIGNÁLY</a:t>
            </a:r>
            <a:r>
              <a:rPr lang="cs-CZ" sz="4000" dirty="0"/>
              <a:t> 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2400" dirty="0"/>
              <a:t>matematické modely - příklady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334375" cy="762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ZÁKLADNÍ OPERACE SE SIGNÁLY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500188"/>
            <a:ext cx="5414963" cy="4179887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změna časového měřítka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	s(t) </a:t>
            </a:r>
            <a:r>
              <a:rPr lang="en-US" smtClean="0">
                <a:cs typeface="Arial" charset="0"/>
              </a:rPr>
              <a:t>~</a:t>
            </a:r>
            <a:r>
              <a:rPr lang="cs-CZ" smtClean="0">
                <a:cs typeface="Arial" charset="0"/>
              </a:rPr>
              <a:t> s(mt),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kde m je kladné reálné číslo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</a:t>
            </a:r>
            <a:r>
              <a:rPr lang="en-US" smtClean="0">
                <a:cs typeface="Arial" charset="0"/>
              </a:rPr>
              <a:t>&gt;</a:t>
            </a:r>
            <a:r>
              <a:rPr lang="cs-CZ" smtClean="0">
                <a:cs typeface="Arial" charset="0"/>
              </a:rPr>
              <a:t> 1 – časová komprese;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</a:t>
            </a:r>
            <a:r>
              <a:rPr lang="en-US" smtClean="0">
                <a:cs typeface="Arial" charset="0"/>
              </a:rPr>
              <a:t>&lt; </a:t>
            </a:r>
            <a:r>
              <a:rPr lang="cs-CZ" smtClean="0">
                <a:cs typeface="Arial" charset="0"/>
              </a:rPr>
              <a:t>1 – časová expanze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= 1 – nic se neděje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334375" cy="762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ZÁKLADNÍ OPERACE SE SIGNÁLY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500188"/>
            <a:ext cx="5414963" cy="4179887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změna časového měřítka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	s(t) </a:t>
            </a:r>
            <a:r>
              <a:rPr lang="en-US" smtClean="0">
                <a:cs typeface="Arial" charset="0"/>
              </a:rPr>
              <a:t>~</a:t>
            </a:r>
            <a:r>
              <a:rPr lang="cs-CZ" smtClean="0">
                <a:cs typeface="Arial" charset="0"/>
              </a:rPr>
              <a:t> s(mt),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kde m je kladné reálné číslo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</a:t>
            </a:r>
            <a:r>
              <a:rPr lang="en-US" smtClean="0">
                <a:cs typeface="Arial" charset="0"/>
              </a:rPr>
              <a:t>&gt;</a:t>
            </a:r>
            <a:r>
              <a:rPr lang="cs-CZ" smtClean="0">
                <a:cs typeface="Arial" charset="0"/>
              </a:rPr>
              <a:t> 1 – časová komprese;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</a:t>
            </a:r>
            <a:r>
              <a:rPr lang="en-US" smtClean="0">
                <a:cs typeface="Arial" charset="0"/>
              </a:rPr>
              <a:t>&lt; </a:t>
            </a:r>
            <a:r>
              <a:rPr lang="cs-CZ" smtClean="0">
                <a:cs typeface="Arial" charset="0"/>
              </a:rPr>
              <a:t>1 – časová expanze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</a:rPr>
              <a:t>	m = 1 – nic se neděje</a:t>
            </a:r>
            <a:endParaRPr lang="en-US" smtClean="0">
              <a:cs typeface="Arial" charset="0"/>
            </a:endParaRPr>
          </a:p>
        </p:txBody>
      </p:sp>
      <p:pic>
        <p:nvPicPr>
          <p:cNvPr id="40964" name="Picture 8" descr="změna čas měřít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43563" y="1714500"/>
            <a:ext cx="3341687" cy="41798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643063"/>
            <a:ext cx="5270500" cy="4179887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charset="0"/>
              </a:rPr>
              <a:t>posunutí v čase</a:t>
            </a:r>
          </a:p>
          <a:p>
            <a:pPr algn="ctr">
              <a:buFontTx/>
              <a:buNone/>
            </a:pPr>
            <a:r>
              <a:rPr lang="cs-CZ" dirty="0" smtClean="0">
                <a:cs typeface="Arial" charset="0"/>
              </a:rPr>
              <a:t>	</a:t>
            </a:r>
          </a:p>
          <a:p>
            <a:pPr algn="ctr">
              <a:buFontTx/>
              <a:buNone/>
            </a:pPr>
            <a:r>
              <a:rPr lang="cs-CZ" dirty="0" smtClean="0">
                <a:cs typeface="Arial" charset="0"/>
              </a:rPr>
              <a:t>s(t) </a:t>
            </a:r>
            <a:r>
              <a:rPr lang="en-US" dirty="0" smtClean="0">
                <a:cs typeface="Arial" charset="0"/>
              </a:rPr>
              <a:t>~ </a:t>
            </a:r>
            <a:r>
              <a:rPr lang="cs-CZ" dirty="0" smtClean="0">
                <a:cs typeface="Arial" charset="0"/>
              </a:rPr>
              <a:t>s(t+</a:t>
            </a:r>
            <a:r>
              <a:rPr lang="el-GR" dirty="0" smtClean="0">
                <a:cs typeface="Arial" charset="0"/>
                <a:sym typeface="Symbol" pitchFamily="18" charset="2"/>
              </a:rPr>
              <a:t></a:t>
            </a:r>
            <a:r>
              <a:rPr lang="cs-CZ" dirty="0" smtClean="0">
                <a:cs typeface="Arial" charset="0"/>
              </a:rPr>
              <a:t>),</a:t>
            </a:r>
          </a:p>
          <a:p>
            <a:pPr>
              <a:buFontTx/>
              <a:buNone/>
            </a:pPr>
            <a:r>
              <a:rPr lang="cs-CZ" dirty="0" smtClean="0">
                <a:cs typeface="Arial" charset="0"/>
                <a:sym typeface="Symbol" pitchFamily="18" charset="2"/>
              </a:rPr>
              <a:t>	</a:t>
            </a:r>
            <a:r>
              <a:rPr lang="el-GR" dirty="0" smtClean="0">
                <a:cs typeface="Arial" charset="0"/>
                <a:sym typeface="Symbol" pitchFamily="18" charset="2"/>
              </a:rPr>
              <a:t></a:t>
            </a:r>
            <a:r>
              <a:rPr lang="cs-CZ" dirty="0" smtClean="0">
                <a:cs typeface="Arial" charset="0"/>
                <a:sym typeface="Symbol" pitchFamily="18" charset="2"/>
              </a:rPr>
              <a:t> je reálné, od nuly různé číslo;</a:t>
            </a:r>
          </a:p>
          <a:p>
            <a:pPr>
              <a:buFontTx/>
              <a:buNone/>
            </a:pPr>
            <a:r>
              <a:rPr lang="cs-CZ" dirty="0" smtClean="0">
                <a:cs typeface="Arial" charset="0"/>
                <a:sym typeface="Symbol" pitchFamily="18" charset="2"/>
              </a:rPr>
              <a:t>	 </a:t>
            </a:r>
            <a:r>
              <a:rPr lang="el-GR" dirty="0" smtClean="0">
                <a:cs typeface="Arial" charset="0"/>
                <a:sym typeface="Symbol" pitchFamily="18" charset="2"/>
              </a:rPr>
              <a:t></a:t>
            </a:r>
            <a:r>
              <a:rPr lang="cs-CZ" dirty="0" smtClean="0">
                <a:cs typeface="Arial" charset="0"/>
                <a:sym typeface="Symbol" pitchFamily="18" charset="2"/>
              </a:rPr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&gt;</a:t>
            </a:r>
            <a:r>
              <a:rPr lang="cs-CZ" dirty="0" smtClean="0">
                <a:cs typeface="Arial" charset="0"/>
                <a:sym typeface="Symbol" pitchFamily="18" charset="2"/>
              </a:rPr>
              <a:t> 0 – ?</a:t>
            </a:r>
            <a:endParaRPr lang="en-US" dirty="0" smtClean="0">
              <a:solidFill>
                <a:srgbClr val="C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334375" cy="762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ZÁKLADNÍ OPERACE SE SIGNÁLY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643063"/>
            <a:ext cx="5270500" cy="4179887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posunutí v čase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	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s(t) </a:t>
            </a:r>
            <a:r>
              <a:rPr lang="en-US" smtClean="0">
                <a:cs typeface="Arial" charset="0"/>
              </a:rPr>
              <a:t>~ </a:t>
            </a:r>
            <a:r>
              <a:rPr lang="cs-CZ" smtClean="0">
                <a:cs typeface="Arial" charset="0"/>
              </a:rPr>
              <a:t>s(t+</a:t>
            </a:r>
            <a:r>
              <a:rPr lang="el-GR" smtClean="0">
                <a:cs typeface="Arial" charset="0"/>
                <a:sym typeface="Symbol" pitchFamily="18" charset="2"/>
              </a:rPr>
              <a:t></a:t>
            </a:r>
            <a:r>
              <a:rPr lang="cs-CZ" smtClean="0">
                <a:cs typeface="Arial" charset="0"/>
              </a:rPr>
              <a:t>),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  <a:sym typeface="Symbol" pitchFamily="18" charset="2"/>
              </a:rPr>
              <a:t>	</a:t>
            </a:r>
            <a:r>
              <a:rPr lang="el-GR" smtClean="0">
                <a:cs typeface="Arial" charset="0"/>
                <a:sym typeface="Symbol" pitchFamily="18" charset="2"/>
              </a:rPr>
              <a:t></a:t>
            </a:r>
            <a:r>
              <a:rPr lang="cs-CZ" smtClean="0">
                <a:cs typeface="Arial" charset="0"/>
                <a:sym typeface="Symbol" pitchFamily="18" charset="2"/>
              </a:rPr>
              <a:t> je reálné, od nuly různé číslo;</a:t>
            </a:r>
          </a:p>
          <a:p>
            <a:pPr>
              <a:buFontTx/>
              <a:buNone/>
            </a:pPr>
            <a:r>
              <a:rPr lang="cs-CZ" smtClean="0">
                <a:cs typeface="Arial" charset="0"/>
                <a:sym typeface="Symbol" pitchFamily="18" charset="2"/>
              </a:rPr>
              <a:t>	 </a:t>
            </a:r>
            <a:r>
              <a:rPr lang="el-GR" smtClean="0">
                <a:cs typeface="Arial" charset="0"/>
                <a:sym typeface="Symbol" pitchFamily="18" charset="2"/>
              </a:rPr>
              <a:t></a:t>
            </a:r>
            <a:r>
              <a:rPr lang="cs-CZ" smtClean="0">
                <a:cs typeface="Arial" charset="0"/>
                <a:sym typeface="Symbol" pitchFamily="18" charset="2"/>
              </a:rPr>
              <a:t> </a:t>
            </a:r>
            <a:r>
              <a:rPr lang="en-US" smtClean="0">
                <a:cs typeface="Arial" charset="0"/>
                <a:sym typeface="Symbol" pitchFamily="18" charset="2"/>
              </a:rPr>
              <a:t>&gt;</a:t>
            </a:r>
            <a:r>
              <a:rPr lang="cs-CZ" smtClean="0">
                <a:cs typeface="Arial" charset="0"/>
                <a:sym typeface="Symbol" pitchFamily="18" charset="2"/>
              </a:rPr>
              <a:t> 0 – </a:t>
            </a:r>
            <a:r>
              <a:rPr lang="cs-CZ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zpoždění</a:t>
            </a:r>
            <a:endParaRPr lang="en-US" smtClean="0">
              <a:solidFill>
                <a:srgbClr val="C00000"/>
              </a:solidFill>
              <a:cs typeface="Arial" charset="0"/>
              <a:sym typeface="Symbol" pitchFamily="18" charset="2"/>
            </a:endParaRPr>
          </a:p>
        </p:txBody>
      </p:sp>
      <p:pic>
        <p:nvPicPr>
          <p:cNvPr id="41987" name="Picture 5" descr="posunutí v čas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57875" y="1714500"/>
            <a:ext cx="3114675" cy="4214813"/>
          </a:xfrm>
          <a:noFill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334375" cy="762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ZÁKLADNÍ OPERACE SE SIGNÁLY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785938"/>
            <a:ext cx="4619625" cy="4179887"/>
          </a:xfrm>
        </p:spPr>
        <p:txBody>
          <a:bodyPr/>
          <a:lstStyle/>
          <a:p>
            <a:r>
              <a:rPr lang="cs-CZ" b="1" smtClean="0">
                <a:solidFill>
                  <a:srgbClr val="002060"/>
                </a:solidFill>
                <a:cs typeface="Arial" charset="0"/>
              </a:rPr>
              <a:t>obrácení (inverze) časové osy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	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s(t) </a:t>
            </a:r>
            <a:r>
              <a:rPr lang="en-US" smtClean="0">
                <a:cs typeface="Arial" charset="0"/>
              </a:rPr>
              <a:t>~</a:t>
            </a:r>
            <a:r>
              <a:rPr lang="cs-CZ" smtClean="0">
                <a:cs typeface="Arial" charset="0"/>
              </a:rPr>
              <a:t> s(-t) ,</a:t>
            </a:r>
            <a:endParaRPr lang="en-US" smtClean="0">
              <a:cs typeface="Arial" charset="0"/>
            </a:endParaRPr>
          </a:p>
        </p:txBody>
      </p:sp>
      <p:pic>
        <p:nvPicPr>
          <p:cNvPr id="43011" name="Picture 5" descr="reverza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57875" y="1643063"/>
            <a:ext cx="3081338" cy="4251325"/>
          </a:xfrm>
          <a:noFill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334375" cy="762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ZÁKLADNÍ OPERACE SE SIGNÁLY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PERIODICKÉ SIGNÁLY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500188"/>
            <a:ext cx="8367713" cy="2857500"/>
          </a:xfrm>
        </p:spPr>
        <p:txBody>
          <a:bodyPr/>
          <a:lstStyle/>
          <a:p>
            <a:r>
              <a:rPr lang="cs-CZ" sz="2400" smtClean="0">
                <a:cs typeface="Arial" charset="0"/>
              </a:rPr>
              <a:t>pro průběh periodického signálu platí vztah</a:t>
            </a:r>
          </a:p>
          <a:p>
            <a:pPr algn="ctr">
              <a:buFontTx/>
              <a:buNone/>
            </a:pPr>
            <a:endParaRPr lang="cs-CZ" sz="1600" smtClean="0">
              <a:cs typeface="Arial" charset="0"/>
            </a:endParaRPr>
          </a:p>
          <a:p>
            <a:pPr algn="ctr">
              <a:buFontTx/>
              <a:buNone/>
            </a:pPr>
            <a:r>
              <a:rPr lang="cs-CZ" sz="2400" smtClean="0">
                <a:cs typeface="Arial" charset="0"/>
              </a:rPr>
              <a:t>s(t+nT) = s(t), pro t </a:t>
            </a:r>
            <a:r>
              <a:rPr lang="cs-CZ" sz="2400" b="1" smtClean="0">
                <a:cs typeface="Arial" charset="0"/>
                <a:sym typeface="Symbol" pitchFamily="18" charset="2"/>
              </a:rPr>
              <a:t></a:t>
            </a:r>
            <a:r>
              <a:rPr lang="cs-CZ" sz="2400" smtClean="0">
                <a:cs typeface="Arial" charset="0"/>
                <a:sym typeface="Symbol" pitchFamily="18" charset="2"/>
              </a:rPr>
              <a:t>0, T)</a:t>
            </a:r>
          </a:p>
          <a:p>
            <a:pPr>
              <a:buFontTx/>
              <a:buNone/>
            </a:pPr>
            <a:endParaRPr lang="cs-CZ" sz="1600" smtClean="0">
              <a:cs typeface="Arial" charset="0"/>
            </a:endParaRPr>
          </a:p>
          <a:p>
            <a:pPr>
              <a:buFontTx/>
              <a:buNone/>
            </a:pPr>
            <a:r>
              <a:rPr lang="cs-CZ" sz="2400" smtClean="0">
                <a:cs typeface="Arial" charset="0"/>
              </a:rPr>
              <a:t>	kde n je celé číslo a T nazýváme </a:t>
            </a:r>
            <a:r>
              <a:rPr lang="cs-CZ" sz="2400" b="1" smtClean="0">
                <a:solidFill>
                  <a:srgbClr val="0070C0"/>
                </a:solidFill>
                <a:cs typeface="Arial" charset="0"/>
              </a:rPr>
              <a:t>periodou</a:t>
            </a:r>
            <a:r>
              <a:rPr lang="cs-CZ" sz="2400" b="1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cs-CZ" sz="2400" smtClean="0">
                <a:cs typeface="Arial" charset="0"/>
              </a:rPr>
              <a:t>(T je nejmenší kladné číslo, pro které výše uvedený vztah platí)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92275" y="4365625"/>
          <a:ext cx="5905500" cy="1943100"/>
        </p:xfrm>
        <a:graphic>
          <a:graphicData uri="http://schemas.openxmlformats.org/presentationml/2006/ole">
            <p:oleObj spid="_x0000_s46082" name="Rastrový obrázek" r:id="rId3" imgW="7640116" imgH="2514286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500188"/>
            <a:ext cx="8294688" cy="4179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smtClean="0">
                <a:solidFill>
                  <a:srgbClr val="002060"/>
                </a:solidFill>
                <a:cs typeface="Arial" charset="0"/>
              </a:rPr>
              <a:t>harmonický signál</a:t>
            </a:r>
            <a:r>
              <a:rPr lang="cs-CZ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mtClean="0">
                <a:cs typeface="Arial" charset="0"/>
              </a:rPr>
              <a:t>je definován funkcí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mtClean="0">
                <a:cs typeface="Arial" charset="0"/>
              </a:rPr>
              <a:t>s(t) = C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.cos(</a:t>
            </a:r>
            <a:r>
              <a:rPr lang="el-GR" smtClean="0">
                <a:cs typeface="Arial" charset="0"/>
              </a:rPr>
              <a:t>ω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t + </a:t>
            </a:r>
            <a:r>
              <a:rPr lang="el-GR" smtClean="0">
                <a:cs typeface="Arial" charset="0"/>
              </a:rPr>
              <a:t>φ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kde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mtClean="0">
                <a:cs typeface="Arial" charset="0"/>
              </a:rPr>
              <a:t>	</a:t>
            </a:r>
            <a:r>
              <a:rPr lang="cs-CZ" sz="2400" smtClean="0">
                <a:cs typeface="Arial" charset="0"/>
              </a:rPr>
              <a:t>C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en-US" sz="2400" smtClean="0">
                <a:cs typeface="Arial" charset="0"/>
              </a:rPr>
              <a:t>&gt;</a:t>
            </a:r>
            <a:r>
              <a:rPr lang="cs-CZ" sz="2400" smtClean="0">
                <a:cs typeface="Arial" charset="0"/>
              </a:rPr>
              <a:t>0 je </a:t>
            </a:r>
            <a:r>
              <a:rPr lang="cs-CZ" sz="2400" smtClean="0">
                <a:solidFill>
                  <a:srgbClr val="0070C0"/>
                </a:solidFill>
                <a:cs typeface="Arial" charset="0"/>
              </a:rPr>
              <a:t>amplituda</a:t>
            </a:r>
            <a:r>
              <a:rPr lang="cs-CZ" sz="2400" smtClean="0">
                <a:cs typeface="Arial" charset="0"/>
              </a:rPr>
              <a:t> harmonického signálu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baseline="-25000" smtClean="0">
                <a:cs typeface="Arial" charset="0"/>
              </a:rPr>
              <a:t>1 </a:t>
            </a:r>
            <a:r>
              <a:rPr lang="en-US" sz="2400" smtClean="0">
                <a:cs typeface="Arial" charset="0"/>
              </a:rPr>
              <a:t>&gt;</a:t>
            </a:r>
            <a:r>
              <a:rPr lang="cs-CZ" sz="2400" smtClean="0">
                <a:cs typeface="Arial" charset="0"/>
              </a:rPr>
              <a:t>0</a:t>
            </a:r>
            <a:r>
              <a:rPr lang="cs-CZ" sz="2400" baseline="-25000" smtClean="0">
                <a:cs typeface="Arial" charset="0"/>
              </a:rPr>
              <a:t> </a:t>
            </a:r>
            <a:r>
              <a:rPr lang="cs-CZ" sz="2400" smtClean="0">
                <a:cs typeface="Arial" charset="0"/>
              </a:rPr>
              <a:t>je </a:t>
            </a:r>
            <a:r>
              <a:rPr lang="cs-CZ" sz="2400" smtClean="0">
                <a:solidFill>
                  <a:srgbClr val="0070C0"/>
                </a:solidFill>
                <a:cs typeface="Arial" charset="0"/>
              </a:rPr>
              <a:t>úhlový kmitočet </a:t>
            </a:r>
            <a:r>
              <a:rPr lang="cs-CZ" sz="2400" smtClean="0">
                <a:cs typeface="Arial" charset="0"/>
              </a:rPr>
              <a:t>h.s.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</a:t>
            </a:r>
            <a:r>
              <a:rPr lang="el-GR" sz="2400" smtClean="0">
                <a:cs typeface="Arial" charset="0"/>
              </a:rPr>
              <a:t>φ</a:t>
            </a:r>
            <a:r>
              <a:rPr lang="cs-CZ" sz="2400" baseline="-25000" smtClean="0">
                <a:cs typeface="Arial" charset="0"/>
              </a:rPr>
              <a:t>1 </a:t>
            </a:r>
            <a:r>
              <a:rPr lang="cs-CZ" sz="2400" smtClean="0">
                <a:cs typeface="Arial" charset="0"/>
              </a:rPr>
              <a:t>je </a:t>
            </a:r>
            <a:r>
              <a:rPr lang="cs-CZ" sz="2400" smtClean="0">
                <a:solidFill>
                  <a:srgbClr val="0070C0"/>
                </a:solidFill>
                <a:cs typeface="Arial" charset="0"/>
              </a:rPr>
              <a:t>počáteční fáze</a:t>
            </a:r>
            <a:r>
              <a:rPr lang="cs-CZ" sz="2400" smtClean="0">
                <a:cs typeface="Arial" charset="0"/>
              </a:rPr>
              <a:t>, tj. fáze v čase t=0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t + </a:t>
            </a:r>
            <a:r>
              <a:rPr lang="el-GR" sz="2400" smtClean="0">
                <a:cs typeface="Arial" charset="0"/>
              </a:rPr>
              <a:t>φ</a:t>
            </a:r>
            <a:r>
              <a:rPr lang="cs-CZ" sz="2400" baseline="-25000" smtClean="0">
                <a:cs typeface="Arial" charset="0"/>
              </a:rPr>
              <a:t>1 </a:t>
            </a:r>
            <a:r>
              <a:rPr lang="cs-CZ" sz="2400" smtClean="0">
                <a:cs typeface="Arial" charset="0"/>
              </a:rPr>
              <a:t>je </a:t>
            </a:r>
            <a:r>
              <a:rPr lang="cs-CZ" sz="2400" smtClean="0">
                <a:solidFill>
                  <a:srgbClr val="0070C0"/>
                </a:solidFill>
                <a:cs typeface="Arial" charset="0"/>
              </a:rPr>
              <a:t>fáze</a:t>
            </a:r>
            <a:r>
              <a:rPr lang="cs-CZ" sz="2400" smtClean="0">
                <a:cs typeface="Arial" charset="0"/>
              </a:rPr>
              <a:t> harmonického signálu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Perioda harmonického signálu je dána vztahem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T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 = 2</a:t>
            </a:r>
            <a:r>
              <a:rPr lang="cs-CZ" smtClean="0">
                <a:cs typeface="Arial" charset="0"/>
                <a:sym typeface="Symbol" pitchFamily="18" charset="2"/>
              </a:rPr>
              <a:t></a:t>
            </a:r>
            <a:r>
              <a:rPr lang="cs-CZ" sz="2400" smtClean="0">
                <a:cs typeface="Arial" charset="0"/>
                <a:sym typeface="Symbol" pitchFamily="18" charset="2"/>
              </a:rPr>
              <a:t>/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baseline="-25000" smtClean="0">
                <a:cs typeface="Arial" charset="0"/>
              </a:rPr>
              <a:t>1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5643563" y="5143500"/>
          <a:ext cx="3273425" cy="1500188"/>
        </p:xfrm>
        <a:graphic>
          <a:graphicData uri="http://schemas.openxmlformats.org/presentationml/2006/ole">
            <p:oleObj spid="_x0000_s47106" name="Rastrový obrázek" r:id="rId3" imgW="9593014" imgH="3839111" progId="PBrush">
              <p:embed/>
            </p:oleObj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smtClean="0">
                <a:cs typeface="Arial" charset="0"/>
              </a:rPr>
              <a:t>další definice</a:t>
            </a:r>
          </a:p>
          <a:p>
            <a:pPr algn="ctr">
              <a:buFontTx/>
              <a:buNone/>
            </a:pPr>
            <a:endParaRPr lang="cs-CZ" smtClean="0">
              <a:cs typeface="Arial" charset="0"/>
            </a:endParaRP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s(t) = </a:t>
            </a:r>
            <a:r>
              <a:rPr lang="cs-CZ" sz="3200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mtClean="0">
                <a:cs typeface="Arial" charset="0"/>
              </a:rPr>
              <a:t>{Ŝ</a:t>
            </a:r>
            <a:r>
              <a:rPr lang="cs-CZ" smtClean="0">
                <a:cs typeface="Arial" charset="0"/>
              </a:rPr>
              <a:t>(t)</a:t>
            </a:r>
            <a:r>
              <a:rPr lang="en-US" smtClean="0">
                <a:cs typeface="Arial" charset="0"/>
              </a:rPr>
              <a:t>}</a:t>
            </a:r>
            <a:r>
              <a:rPr lang="cs-CZ" smtClean="0">
                <a:cs typeface="Arial" charset="0"/>
              </a:rPr>
              <a:t> = </a:t>
            </a:r>
            <a:r>
              <a:rPr lang="cs-CZ" sz="3200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mtClean="0">
                <a:cs typeface="Arial" charset="0"/>
              </a:rPr>
              <a:t>{</a:t>
            </a:r>
            <a:r>
              <a:rPr lang="cs-CZ" smtClean="0">
                <a:cs typeface="Arial" charset="0"/>
              </a:rPr>
              <a:t>C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.</a:t>
            </a:r>
            <a:r>
              <a:rPr lang="en-US" smtClean="0">
                <a:cs typeface="Arial" charset="0"/>
              </a:rPr>
              <a:t>exp[j</a:t>
            </a:r>
            <a:r>
              <a:rPr lang="cs-CZ" smtClean="0">
                <a:cs typeface="Arial" charset="0"/>
              </a:rPr>
              <a:t>(</a:t>
            </a:r>
            <a:r>
              <a:rPr lang="el-GR" smtClean="0">
                <a:cs typeface="Arial" charset="0"/>
              </a:rPr>
              <a:t>ω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t + </a:t>
            </a:r>
            <a:r>
              <a:rPr lang="el-GR" smtClean="0">
                <a:cs typeface="Arial" charset="0"/>
              </a:rPr>
              <a:t>φ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)</a:t>
            </a:r>
            <a:r>
              <a:rPr lang="en-US" smtClean="0">
                <a:cs typeface="Arial" charset="0"/>
              </a:rPr>
              <a:t>]}</a:t>
            </a:r>
            <a:endParaRPr lang="cs-CZ" smtClean="0">
              <a:cs typeface="Arial" charset="0"/>
            </a:endParaRPr>
          </a:p>
          <a:p>
            <a:pPr algn="ctr">
              <a:buFontTx/>
              <a:buNone/>
            </a:pPr>
            <a:endParaRPr lang="cs-CZ" smtClean="0">
              <a:cs typeface="Arial" charset="0"/>
            </a:endParaRP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(vyplývá z Eulerových vztahů)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>
                <a:cs typeface="Arial" charset="0"/>
              </a:rPr>
              <a:t>kupodivu lze použít i vztah</a:t>
            </a:r>
          </a:p>
          <a:p>
            <a:pPr algn="ctr">
              <a:buFontTx/>
              <a:buNone/>
            </a:pPr>
            <a:endParaRPr lang="cs-CZ" smtClean="0">
              <a:cs typeface="Arial" charset="0"/>
            </a:endParaRP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s(t) = </a:t>
            </a:r>
            <a:r>
              <a:rPr lang="cs-CZ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mtClean="0">
                <a:cs typeface="Arial" charset="0"/>
              </a:rPr>
              <a:t>{</a:t>
            </a:r>
            <a:r>
              <a:rPr lang="cs-CZ" smtClean="0">
                <a:cs typeface="Arial" charset="0"/>
              </a:rPr>
              <a:t>C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.</a:t>
            </a:r>
            <a:r>
              <a:rPr lang="en-US" smtClean="0">
                <a:cs typeface="Arial" charset="0"/>
              </a:rPr>
              <a:t>exp[j</a:t>
            </a:r>
            <a:r>
              <a:rPr lang="cs-CZ" smtClean="0">
                <a:cs typeface="Arial" charset="0"/>
              </a:rPr>
              <a:t>(-</a:t>
            </a:r>
            <a:r>
              <a:rPr lang="el-GR" smtClean="0">
                <a:cs typeface="Arial" charset="0"/>
              </a:rPr>
              <a:t>ω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t - </a:t>
            </a:r>
            <a:r>
              <a:rPr lang="el-GR" smtClean="0">
                <a:cs typeface="Arial" charset="0"/>
              </a:rPr>
              <a:t>φ</a:t>
            </a:r>
            <a:r>
              <a:rPr lang="cs-CZ" baseline="-25000" smtClean="0">
                <a:cs typeface="Arial" charset="0"/>
              </a:rPr>
              <a:t>1</a:t>
            </a:r>
            <a:r>
              <a:rPr lang="cs-CZ" smtClean="0">
                <a:cs typeface="Arial" charset="0"/>
              </a:rPr>
              <a:t>)</a:t>
            </a:r>
            <a:r>
              <a:rPr lang="en-US" smtClean="0">
                <a:cs typeface="Arial" charset="0"/>
              </a:rPr>
              <a:t>]}</a:t>
            </a:r>
            <a:r>
              <a:rPr lang="cs-CZ" smtClean="0">
                <a:cs typeface="Arial" charset="0"/>
              </a:rPr>
              <a:t> = </a:t>
            </a:r>
            <a:r>
              <a:rPr lang="cs-CZ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mtClean="0">
                <a:cs typeface="Arial" charset="0"/>
              </a:rPr>
              <a:t>{Ŝ*</a:t>
            </a:r>
            <a:r>
              <a:rPr lang="cs-CZ" smtClean="0">
                <a:cs typeface="Arial" charset="0"/>
              </a:rPr>
              <a:t>(t)</a:t>
            </a:r>
            <a:r>
              <a:rPr lang="en-US" smtClean="0">
                <a:cs typeface="Arial" charset="0"/>
              </a:rPr>
              <a:t>}</a:t>
            </a:r>
            <a:endParaRPr lang="cs-CZ" smtClean="0">
              <a:cs typeface="Arial" charset="0"/>
            </a:endParaRPr>
          </a:p>
          <a:p>
            <a:pPr>
              <a:buFontTx/>
              <a:buNone/>
            </a:pPr>
            <a:endParaRPr lang="cs-CZ" b="1" smtClean="0">
              <a:solidFill>
                <a:schemeClr val="bg2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cs-CZ" b="1" smtClean="0">
                <a:solidFill>
                  <a:srgbClr val="FF0000"/>
                </a:solidFill>
                <a:cs typeface="Arial" charset="0"/>
              </a:rPr>
              <a:t>pozor !!! pozor</a:t>
            </a:r>
          </a:p>
          <a:p>
            <a:pPr algn="ctr">
              <a:buFontTx/>
              <a:buNone/>
            </a:pPr>
            <a:r>
              <a:rPr lang="cs-CZ" smtClean="0">
                <a:cs typeface="Arial" charset="0"/>
              </a:rPr>
              <a:t>- záporný kmitočet - ale </a:t>
            </a:r>
            <a:r>
              <a:rPr lang="cs-CZ" smtClean="0">
                <a:solidFill>
                  <a:schemeClr val="bg2"/>
                </a:solidFill>
                <a:cs typeface="Arial" charset="0"/>
              </a:rPr>
              <a:t>funguje to</a:t>
            </a:r>
            <a:endParaRPr lang="en-US" smtClean="0">
              <a:solidFill>
                <a:schemeClr val="bg2"/>
              </a:solidFill>
              <a:cs typeface="Arial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Signál - definice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3429000"/>
          </a:xfrm>
        </p:spPr>
        <p:txBody>
          <a:bodyPr/>
          <a:lstStyle/>
          <a:p>
            <a:r>
              <a:rPr lang="cs-CZ" b="1" smtClean="0">
                <a:solidFill>
                  <a:srgbClr val="C00000"/>
                </a:solidFill>
                <a:cs typeface="Arial" charset="0"/>
              </a:rPr>
              <a:t>Signál</a:t>
            </a:r>
            <a:r>
              <a:rPr lang="cs-CZ" smtClean="0">
                <a:cs typeface="Arial" charset="0"/>
              </a:rPr>
              <a:t> je jev fyzikální, chemické, biologické, ekonomické či jiné materiální povahy, nesoucí informaci o stavu systému, který jej generuje, a jeho dynamice. </a:t>
            </a:r>
          </a:p>
          <a:p>
            <a:r>
              <a:rPr lang="cs-CZ" smtClean="0">
                <a:cs typeface="Arial" charset="0"/>
              </a:rPr>
              <a:t>Je-li zdrojem informace živý organismus, pak hovoříme o </a:t>
            </a:r>
            <a:r>
              <a:rPr lang="cs-CZ" b="1" smtClean="0">
                <a:solidFill>
                  <a:srgbClr val="C00000"/>
                </a:solidFill>
                <a:cs typeface="Arial" charset="0"/>
              </a:rPr>
              <a:t>biosignálech</a:t>
            </a:r>
            <a:r>
              <a:rPr lang="cs-CZ" smtClean="0">
                <a:cs typeface="Arial" charset="0"/>
              </a:rPr>
              <a:t> bez ohledu na podstatu </a:t>
            </a:r>
            <a:r>
              <a:rPr lang="cs-CZ" b="1" smtClean="0">
                <a:solidFill>
                  <a:srgbClr val="296EF9"/>
                </a:solidFill>
                <a:cs typeface="Arial" charset="0"/>
              </a:rPr>
              <a:t>nosiče</a:t>
            </a:r>
            <a:r>
              <a:rPr lang="cs-CZ" smtClean="0">
                <a:solidFill>
                  <a:srgbClr val="296EF9"/>
                </a:solidFill>
                <a:cs typeface="Arial" charset="0"/>
              </a:rPr>
              <a:t>  </a:t>
            </a:r>
            <a:r>
              <a:rPr lang="cs-CZ" b="1" smtClean="0">
                <a:solidFill>
                  <a:srgbClr val="296EF9"/>
                </a:solidFill>
                <a:cs typeface="Arial" charset="0"/>
              </a:rPr>
              <a:t>informace</a:t>
            </a:r>
            <a:r>
              <a:rPr lang="cs-CZ" smtClean="0">
                <a:cs typeface="Arial" charset="0"/>
              </a:rPr>
              <a:t>.</a:t>
            </a:r>
          </a:p>
          <a:p>
            <a:endParaRPr 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smtClean="0">
                <a:cs typeface="Arial" charset="0"/>
              </a:rPr>
              <a:t>Protože platí</a:t>
            </a:r>
            <a:endParaRPr lang="en-US" sz="2400" smtClean="0">
              <a:cs typeface="Arial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sz="2200" smtClean="0">
                <a:cs typeface="Arial" charset="0"/>
              </a:rPr>
              <a:t>s(t) =</a:t>
            </a:r>
            <a:r>
              <a:rPr lang="cs-CZ" sz="2400" smtClean="0">
                <a:cs typeface="Arial" charset="0"/>
              </a:rPr>
              <a:t> </a:t>
            </a:r>
            <a:r>
              <a:rPr lang="cs-CZ" sz="2400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z="2200" smtClean="0">
                <a:cs typeface="Arial" charset="0"/>
              </a:rPr>
              <a:t>{Ŝ</a:t>
            </a:r>
            <a:r>
              <a:rPr lang="cs-CZ" sz="2200" smtClean="0">
                <a:cs typeface="Arial" charset="0"/>
              </a:rPr>
              <a:t>(t)</a:t>
            </a:r>
            <a:r>
              <a:rPr lang="en-US" sz="2200" smtClean="0">
                <a:cs typeface="Arial" charset="0"/>
              </a:rPr>
              <a:t>}</a:t>
            </a:r>
            <a:r>
              <a:rPr lang="cs-CZ" sz="2200" smtClean="0">
                <a:cs typeface="Arial" charset="0"/>
              </a:rPr>
              <a:t> = </a:t>
            </a:r>
            <a:r>
              <a:rPr lang="cs-CZ" sz="2400" i="1" smtClean="0">
                <a:latin typeface="Times New Roman" pitchFamily="18" charset="0"/>
                <a:cs typeface="Arial" charset="0"/>
              </a:rPr>
              <a:t>Re</a:t>
            </a:r>
            <a:r>
              <a:rPr lang="en-US" sz="2200" smtClean="0">
                <a:cs typeface="Arial" charset="0"/>
              </a:rPr>
              <a:t>{Ŝ*</a:t>
            </a:r>
            <a:r>
              <a:rPr lang="cs-CZ" sz="2200" smtClean="0">
                <a:cs typeface="Arial" charset="0"/>
              </a:rPr>
              <a:t>(t)</a:t>
            </a:r>
            <a:r>
              <a:rPr lang="en-US" sz="2200" smtClean="0">
                <a:cs typeface="Arial" charset="0"/>
              </a:rPr>
              <a:t>} </a:t>
            </a:r>
            <a:r>
              <a:rPr lang="cs-CZ" sz="2200" smtClean="0">
                <a:cs typeface="Arial" charset="0"/>
              </a:rPr>
              <a:t>a </a:t>
            </a:r>
            <a:r>
              <a:rPr lang="cs-CZ" sz="2400" i="1" smtClean="0">
                <a:latin typeface="Times New Roman" pitchFamily="18" charset="0"/>
                <a:cs typeface="Arial" charset="0"/>
              </a:rPr>
              <a:t>Im</a:t>
            </a:r>
            <a:r>
              <a:rPr lang="en-US" sz="2200" smtClean="0">
                <a:cs typeface="Arial" charset="0"/>
              </a:rPr>
              <a:t>{Ŝ</a:t>
            </a:r>
            <a:r>
              <a:rPr lang="cs-CZ" sz="2200" smtClean="0">
                <a:cs typeface="Arial" charset="0"/>
              </a:rPr>
              <a:t>(t)</a:t>
            </a:r>
            <a:r>
              <a:rPr lang="en-US" sz="2200" smtClean="0">
                <a:cs typeface="Arial" charset="0"/>
              </a:rPr>
              <a:t>}</a:t>
            </a:r>
            <a:r>
              <a:rPr lang="cs-CZ" sz="2200" smtClean="0">
                <a:cs typeface="Arial" charset="0"/>
              </a:rPr>
              <a:t> = -</a:t>
            </a:r>
            <a:r>
              <a:rPr lang="cs-CZ" sz="2400" i="1" smtClean="0">
                <a:latin typeface="Times New Roman" pitchFamily="18" charset="0"/>
                <a:cs typeface="Arial" charset="0"/>
              </a:rPr>
              <a:t>Im</a:t>
            </a:r>
            <a:r>
              <a:rPr lang="en-US" sz="2200" smtClean="0">
                <a:cs typeface="Arial" charset="0"/>
              </a:rPr>
              <a:t>{Ŝ*</a:t>
            </a:r>
            <a:r>
              <a:rPr lang="cs-CZ" sz="2200" smtClean="0">
                <a:cs typeface="Arial" charset="0"/>
              </a:rPr>
              <a:t>(t)</a:t>
            </a:r>
            <a:r>
              <a:rPr lang="en-US" sz="2200" smtClean="0">
                <a:cs typeface="Arial" charset="0"/>
              </a:rPr>
              <a:t>}</a:t>
            </a:r>
            <a:endParaRPr lang="cs-CZ" sz="2200" smtClean="0">
              <a:cs typeface="Arial" charset="0"/>
            </a:endParaRPr>
          </a:p>
          <a:p>
            <a:pPr>
              <a:buFontTx/>
              <a:buNone/>
            </a:pPr>
            <a:r>
              <a:rPr lang="cs-CZ" sz="2400" smtClean="0">
                <a:cs typeface="Arial" charset="0"/>
              </a:rPr>
              <a:t>je i </a:t>
            </a:r>
          </a:p>
          <a:p>
            <a:pPr algn="ctr">
              <a:buFontTx/>
              <a:buNone/>
            </a:pPr>
            <a:r>
              <a:rPr lang="cs-CZ" sz="2200" smtClean="0">
                <a:cs typeface="Arial" charset="0"/>
              </a:rPr>
              <a:t>s(t) = </a:t>
            </a:r>
            <a:r>
              <a:rPr lang="en-US" sz="2200" smtClean="0">
                <a:cs typeface="Arial" charset="0"/>
              </a:rPr>
              <a:t>½</a:t>
            </a:r>
            <a:r>
              <a:rPr lang="cs-CZ" sz="2200" smtClean="0">
                <a:cs typeface="Arial" charset="0"/>
              </a:rPr>
              <a:t>.</a:t>
            </a:r>
            <a:r>
              <a:rPr lang="en-US" sz="2200" smtClean="0">
                <a:cs typeface="Arial" charset="0"/>
              </a:rPr>
              <a:t>{Ŝ</a:t>
            </a:r>
            <a:r>
              <a:rPr lang="cs-CZ" sz="2200" smtClean="0">
                <a:cs typeface="Arial" charset="0"/>
              </a:rPr>
              <a:t>(t) + </a:t>
            </a:r>
            <a:r>
              <a:rPr lang="en-US" sz="2200" smtClean="0">
                <a:cs typeface="Arial" charset="0"/>
              </a:rPr>
              <a:t>Ŝ*</a:t>
            </a:r>
            <a:r>
              <a:rPr lang="cs-CZ" sz="2200" smtClean="0">
                <a:cs typeface="Arial" charset="0"/>
              </a:rPr>
              <a:t>(t)</a:t>
            </a:r>
            <a:r>
              <a:rPr lang="en-US" sz="2200" smtClean="0">
                <a:cs typeface="Arial" charset="0"/>
              </a:rPr>
              <a:t>}</a:t>
            </a:r>
            <a:endParaRPr lang="cs-CZ" sz="2200" smtClean="0">
              <a:cs typeface="Arial" charset="0"/>
            </a:endParaRPr>
          </a:p>
          <a:p>
            <a:pPr>
              <a:buFontTx/>
              <a:buNone/>
            </a:pPr>
            <a:r>
              <a:rPr lang="cs-CZ" sz="2200" smtClean="0">
                <a:cs typeface="Arial" charset="0"/>
              </a:rPr>
              <a:t>s(t) = </a:t>
            </a:r>
            <a:r>
              <a:rPr lang="en-US" sz="2200" smtClean="0">
                <a:cs typeface="Arial" charset="0"/>
              </a:rPr>
              <a:t>½</a:t>
            </a:r>
            <a:r>
              <a:rPr lang="cs-CZ" sz="2200" smtClean="0">
                <a:cs typeface="Arial" charset="0"/>
              </a:rPr>
              <a:t>.</a:t>
            </a:r>
            <a:r>
              <a:rPr lang="en-US" sz="2200" smtClean="0">
                <a:cs typeface="Arial" charset="0"/>
              </a:rPr>
              <a:t>{C</a:t>
            </a:r>
            <a:r>
              <a:rPr lang="en-US" sz="2200" baseline="-25000" smtClean="0">
                <a:cs typeface="Arial" charset="0"/>
              </a:rPr>
              <a:t>1</a:t>
            </a:r>
            <a:r>
              <a:rPr lang="en-US" sz="2200" smtClean="0">
                <a:cs typeface="Arial" charset="0"/>
              </a:rPr>
              <a:t>exp</a:t>
            </a:r>
            <a:r>
              <a:rPr lang="cs-CZ" sz="2200" smtClean="0">
                <a:cs typeface="Arial" charset="0"/>
              </a:rPr>
              <a:t>(j</a:t>
            </a:r>
            <a:r>
              <a:rPr lang="el-GR" sz="2200" smtClean="0">
                <a:cs typeface="Arial" charset="0"/>
              </a:rPr>
              <a:t>φ</a:t>
            </a:r>
            <a:r>
              <a:rPr lang="cs-CZ" sz="2200" baseline="-25000" smtClean="0">
                <a:cs typeface="Arial" charset="0"/>
              </a:rPr>
              <a:t>1</a:t>
            </a:r>
            <a:r>
              <a:rPr lang="cs-CZ" sz="2200" smtClean="0">
                <a:cs typeface="Arial" charset="0"/>
              </a:rPr>
              <a:t>).exp(j</a:t>
            </a:r>
            <a:r>
              <a:rPr lang="el-GR" sz="2200" smtClean="0">
                <a:cs typeface="Arial" charset="0"/>
              </a:rPr>
              <a:t>ω</a:t>
            </a:r>
            <a:r>
              <a:rPr lang="cs-CZ" sz="2200" baseline="-25000" smtClean="0">
                <a:cs typeface="Arial" charset="0"/>
              </a:rPr>
              <a:t>1</a:t>
            </a:r>
            <a:r>
              <a:rPr lang="cs-CZ" sz="2200" smtClean="0">
                <a:cs typeface="Arial" charset="0"/>
              </a:rPr>
              <a:t>t)</a:t>
            </a:r>
            <a:r>
              <a:rPr lang="en-US" sz="2200" smtClean="0">
                <a:cs typeface="Arial" charset="0"/>
              </a:rPr>
              <a:t>}</a:t>
            </a:r>
            <a:r>
              <a:rPr lang="cs-CZ" sz="2200" smtClean="0">
                <a:cs typeface="Arial" charset="0"/>
              </a:rPr>
              <a:t> + </a:t>
            </a:r>
          </a:p>
          <a:p>
            <a:pPr algn="r">
              <a:buFontTx/>
              <a:buNone/>
            </a:pPr>
            <a:r>
              <a:rPr lang="cs-CZ" sz="2200" smtClean="0">
                <a:cs typeface="Arial" charset="0"/>
              </a:rPr>
              <a:t>+ </a:t>
            </a:r>
            <a:r>
              <a:rPr lang="en-US" sz="2200" smtClean="0">
                <a:cs typeface="Arial" charset="0"/>
              </a:rPr>
              <a:t>½</a:t>
            </a:r>
            <a:r>
              <a:rPr lang="cs-CZ" sz="2200" smtClean="0">
                <a:cs typeface="Arial" charset="0"/>
              </a:rPr>
              <a:t>.</a:t>
            </a:r>
            <a:r>
              <a:rPr lang="en-US" sz="2200" smtClean="0">
                <a:cs typeface="Arial" charset="0"/>
              </a:rPr>
              <a:t>{C</a:t>
            </a:r>
            <a:r>
              <a:rPr lang="en-US" sz="2200" baseline="-25000" smtClean="0">
                <a:cs typeface="Arial" charset="0"/>
              </a:rPr>
              <a:t>1</a:t>
            </a:r>
            <a:r>
              <a:rPr lang="en-US" sz="2200" smtClean="0">
                <a:cs typeface="Arial" charset="0"/>
              </a:rPr>
              <a:t>exp</a:t>
            </a:r>
            <a:r>
              <a:rPr lang="cs-CZ" sz="2200" smtClean="0">
                <a:cs typeface="Arial" charset="0"/>
              </a:rPr>
              <a:t>(-j</a:t>
            </a:r>
            <a:r>
              <a:rPr lang="el-GR" sz="2200" smtClean="0">
                <a:cs typeface="Arial" charset="0"/>
              </a:rPr>
              <a:t>φ</a:t>
            </a:r>
            <a:r>
              <a:rPr lang="cs-CZ" sz="2200" baseline="-25000" smtClean="0">
                <a:cs typeface="Arial" charset="0"/>
              </a:rPr>
              <a:t>1</a:t>
            </a:r>
            <a:r>
              <a:rPr lang="cs-CZ" sz="2200" smtClean="0">
                <a:cs typeface="Arial" charset="0"/>
              </a:rPr>
              <a:t>).exp(-j</a:t>
            </a:r>
            <a:r>
              <a:rPr lang="el-GR" sz="2200" smtClean="0">
                <a:cs typeface="Arial" charset="0"/>
              </a:rPr>
              <a:t>ω</a:t>
            </a:r>
            <a:r>
              <a:rPr lang="cs-CZ" sz="2200" baseline="-25000" smtClean="0">
                <a:cs typeface="Arial" charset="0"/>
              </a:rPr>
              <a:t>1</a:t>
            </a:r>
            <a:r>
              <a:rPr lang="cs-CZ" sz="2200" smtClean="0">
                <a:cs typeface="Arial" charset="0"/>
              </a:rPr>
              <a:t>t)</a:t>
            </a:r>
            <a:r>
              <a:rPr lang="en-US" sz="2200" smtClean="0">
                <a:cs typeface="Arial" charset="0"/>
              </a:rPr>
              <a:t>}</a:t>
            </a:r>
            <a:endParaRPr lang="cs-CZ" sz="2200" smtClean="0">
              <a:cs typeface="Arial" charset="0"/>
            </a:endParaRPr>
          </a:p>
          <a:p>
            <a:pPr>
              <a:buFontTx/>
              <a:buNone/>
            </a:pPr>
            <a:endParaRPr lang="cs-CZ" sz="2400" smtClean="0">
              <a:cs typeface="Arial" charset="0"/>
            </a:endParaRPr>
          </a:p>
          <a:p>
            <a:pPr>
              <a:buFontTx/>
              <a:buNone/>
            </a:pPr>
            <a:r>
              <a:rPr lang="cs-CZ" sz="2400" smtClean="0">
                <a:cs typeface="Arial" charset="0"/>
              </a:rPr>
              <a:t>Označíme-li</a:t>
            </a:r>
          </a:p>
          <a:p>
            <a:pPr algn="ctr">
              <a:buFontTx/>
              <a:buNone/>
            </a:pPr>
            <a:r>
              <a:rPr lang="cs-CZ" sz="2400" smtClean="0">
                <a:cs typeface="Arial" charset="0"/>
              </a:rPr>
              <a:t>c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 = </a:t>
            </a:r>
            <a:r>
              <a:rPr lang="en-US" sz="2400" smtClean="0">
                <a:cs typeface="Arial" charset="0"/>
              </a:rPr>
              <a:t>½</a:t>
            </a:r>
            <a:r>
              <a:rPr lang="cs-CZ" sz="2400" smtClean="0">
                <a:cs typeface="Arial" charset="0"/>
              </a:rPr>
              <a:t>.</a:t>
            </a:r>
            <a:r>
              <a:rPr lang="en-US" sz="2400" smtClean="0">
                <a:cs typeface="Arial" charset="0"/>
              </a:rPr>
              <a:t>C</a:t>
            </a:r>
            <a:r>
              <a:rPr lang="en-US" sz="2400" baseline="-25000" smtClean="0">
                <a:cs typeface="Arial" charset="0"/>
              </a:rPr>
              <a:t>1</a:t>
            </a:r>
            <a:r>
              <a:rPr lang="en-US" sz="2400" smtClean="0">
                <a:cs typeface="Arial" charset="0"/>
              </a:rPr>
              <a:t>exp</a:t>
            </a:r>
            <a:r>
              <a:rPr lang="cs-CZ" sz="2400" smtClean="0">
                <a:cs typeface="Arial" charset="0"/>
              </a:rPr>
              <a:t>(j</a:t>
            </a:r>
            <a:r>
              <a:rPr lang="el-GR" sz="2400" smtClean="0">
                <a:cs typeface="Arial" charset="0"/>
              </a:rPr>
              <a:t>φ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)   a   c</a:t>
            </a:r>
            <a:r>
              <a:rPr lang="cs-CZ" sz="2400" baseline="-25000" smtClean="0">
                <a:cs typeface="Arial" charset="0"/>
              </a:rPr>
              <a:t>-1</a:t>
            </a:r>
            <a:r>
              <a:rPr lang="cs-CZ" sz="2400" smtClean="0">
                <a:cs typeface="Arial" charset="0"/>
              </a:rPr>
              <a:t> = </a:t>
            </a:r>
            <a:r>
              <a:rPr lang="en-US" sz="2400" smtClean="0">
                <a:cs typeface="Arial" charset="0"/>
              </a:rPr>
              <a:t>½</a:t>
            </a:r>
            <a:r>
              <a:rPr lang="cs-CZ" sz="2400" smtClean="0">
                <a:cs typeface="Arial" charset="0"/>
              </a:rPr>
              <a:t>.</a:t>
            </a:r>
            <a:r>
              <a:rPr lang="en-US" sz="2400" smtClean="0">
                <a:cs typeface="Arial" charset="0"/>
              </a:rPr>
              <a:t>C</a:t>
            </a:r>
            <a:r>
              <a:rPr lang="en-US" sz="2400" baseline="-25000" smtClean="0">
                <a:cs typeface="Arial" charset="0"/>
              </a:rPr>
              <a:t>1</a:t>
            </a:r>
            <a:r>
              <a:rPr lang="en-US" sz="2400" smtClean="0">
                <a:cs typeface="Arial" charset="0"/>
              </a:rPr>
              <a:t>exp</a:t>
            </a:r>
            <a:r>
              <a:rPr lang="cs-CZ" sz="2400" smtClean="0">
                <a:cs typeface="Arial" charset="0"/>
              </a:rPr>
              <a:t>(-j</a:t>
            </a:r>
            <a:r>
              <a:rPr lang="el-GR" sz="2400" smtClean="0">
                <a:cs typeface="Arial" charset="0"/>
              </a:rPr>
              <a:t>φ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)</a:t>
            </a:r>
          </a:p>
          <a:p>
            <a:pPr>
              <a:buFontTx/>
              <a:buNone/>
            </a:pPr>
            <a:r>
              <a:rPr lang="cs-CZ" sz="2400" smtClean="0">
                <a:cs typeface="Arial" charset="0"/>
              </a:rPr>
              <a:t>je		 </a:t>
            </a:r>
          </a:p>
          <a:p>
            <a:pPr algn="ctr">
              <a:buFontTx/>
              <a:buNone/>
            </a:pPr>
            <a:r>
              <a:rPr lang="cs-CZ" sz="2400" smtClean="0">
                <a:cs typeface="Arial" charset="0"/>
              </a:rPr>
              <a:t>s(t) = c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.exp(j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t) + c</a:t>
            </a:r>
            <a:r>
              <a:rPr lang="cs-CZ" sz="2400" baseline="-25000" smtClean="0">
                <a:cs typeface="Arial" charset="0"/>
              </a:rPr>
              <a:t>-1</a:t>
            </a:r>
            <a:r>
              <a:rPr lang="cs-CZ" sz="2400" smtClean="0">
                <a:cs typeface="Arial" charset="0"/>
              </a:rPr>
              <a:t>.exp</a:t>
            </a:r>
            <a:r>
              <a:rPr lang="en-US" sz="2400" smtClean="0">
                <a:cs typeface="Arial" charset="0"/>
              </a:rPr>
              <a:t>[</a:t>
            </a:r>
            <a:r>
              <a:rPr lang="cs-CZ" sz="2400" smtClean="0">
                <a:cs typeface="Arial" charset="0"/>
              </a:rPr>
              <a:t>j(-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)t</a:t>
            </a:r>
            <a:r>
              <a:rPr lang="en-US" sz="2400" smtClean="0">
                <a:cs typeface="Arial" charset="0"/>
              </a:rPr>
              <a:t>]</a:t>
            </a:r>
            <a:r>
              <a:rPr lang="cs-CZ" sz="2400" smtClean="0">
                <a:cs typeface="Arial" charset="0"/>
              </a:rPr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2262188"/>
            <a:ext cx="8382000" cy="3770312"/>
          </a:xfrm>
          <a:noFill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28750"/>
            <a:ext cx="8367713" cy="4514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>
                <a:cs typeface="Arial" charset="0"/>
              </a:rPr>
              <a:t>tříparametrický harmonický signál lze graficky vyjádřit pomocí dvou bodů v rovinách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	amplituda x úhlový kmitočet a počáteční fáze x úhlový kmitočet: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C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 = C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(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smtClean="0">
                <a:cs typeface="Arial" charset="0"/>
              </a:rPr>
              <a:t>)    a    </a:t>
            </a:r>
            <a:r>
              <a:rPr lang="el-GR" sz="2400" smtClean="0">
                <a:cs typeface="Arial" charset="0"/>
              </a:rPr>
              <a:t>φ</a:t>
            </a:r>
            <a:r>
              <a:rPr lang="el-GR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 = </a:t>
            </a:r>
            <a:r>
              <a:rPr lang="el-GR" sz="2400" smtClean="0">
                <a:cs typeface="Arial" charset="0"/>
              </a:rPr>
              <a:t>φ</a:t>
            </a:r>
            <a:r>
              <a:rPr lang="cs-CZ" sz="2400" baseline="-25000" smtClean="0">
                <a:cs typeface="Arial" charset="0"/>
              </a:rPr>
              <a:t>1</a:t>
            </a:r>
            <a:r>
              <a:rPr lang="cs-CZ" sz="2400" smtClean="0">
                <a:cs typeface="Arial" charset="0"/>
              </a:rPr>
              <a:t>(</a:t>
            </a:r>
            <a:r>
              <a:rPr lang="el-GR" sz="2400" smtClean="0">
                <a:cs typeface="Arial" charset="0"/>
              </a:rPr>
              <a:t>ω</a:t>
            </a:r>
            <a:r>
              <a:rPr lang="cs-CZ" sz="2400" smtClean="0">
                <a:cs typeface="Arial" charset="0"/>
              </a:rPr>
              <a:t>);</a:t>
            </a:r>
          </a:p>
          <a:p>
            <a:pPr lvl="1">
              <a:lnSpc>
                <a:spcPct val="90000"/>
              </a:lnSpc>
            </a:pPr>
            <a:endParaRPr lang="cs-CZ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C00000"/>
                </a:solidFill>
                <a:cs typeface="Arial" charset="0"/>
              </a:rPr>
              <a:t>s</a:t>
            </a:r>
            <a:r>
              <a:rPr lang="cs-CZ" sz="2400" b="1" smtClean="0">
                <a:solidFill>
                  <a:srgbClr val="C00000"/>
                </a:solidFill>
                <a:cs typeface="Arial" charset="0"/>
              </a:rPr>
              <a:t>pektrum </a:t>
            </a:r>
            <a:r>
              <a:rPr lang="cs-CZ" sz="2400" smtClean="0">
                <a:cs typeface="Arial" charset="0"/>
              </a:rPr>
              <a:t>amplitud	  </a:t>
            </a:r>
            <a:r>
              <a:rPr lang="cs-CZ" sz="2400" b="1" smtClean="0">
                <a:solidFill>
                  <a:srgbClr val="C00000"/>
                </a:solidFill>
                <a:cs typeface="Arial" charset="0"/>
              </a:rPr>
              <a:t> spektrum </a:t>
            </a:r>
            <a:r>
              <a:rPr lang="cs-CZ" sz="2400" smtClean="0">
                <a:cs typeface="Arial" charset="0"/>
              </a:rPr>
              <a:t>počátečních fází</a:t>
            </a:r>
            <a:endParaRPr lang="el-GR" sz="2400" smtClean="0">
              <a:cs typeface="Arial" charset="0"/>
            </a:endParaRPr>
          </a:p>
        </p:txBody>
      </p:sp>
      <p:pic>
        <p:nvPicPr>
          <p:cNvPr id="4813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1563" y="3571875"/>
            <a:ext cx="5688012" cy="1484313"/>
          </a:xfrm>
          <a:noFill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715375" cy="928688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HARMONICKÝ SIGNÁL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C00000"/>
                </a:solidFill>
              </a:rPr>
              <a:t>!!! Frekvenční spektrum !!!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500063" y="2405063"/>
            <a:ext cx="8143875" cy="4452937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mtClean="0">
                <a:solidFill>
                  <a:srgbClr val="3F7DF9"/>
                </a:solidFill>
                <a:cs typeface="Arial" charset="0"/>
              </a:rPr>
              <a:t>	</a:t>
            </a:r>
            <a:r>
              <a:rPr lang="cs-CZ" b="1" smtClean="0">
                <a:solidFill>
                  <a:srgbClr val="C00000"/>
                </a:solidFill>
                <a:cs typeface="Arial" charset="0"/>
              </a:rPr>
              <a:t>Frekvenční spektrum </a:t>
            </a:r>
            <a:r>
              <a:rPr lang="cs-CZ" smtClean="0">
                <a:solidFill>
                  <a:schemeClr val="bg2"/>
                </a:solidFill>
                <a:cs typeface="Arial" charset="0"/>
              </a:rPr>
              <a:t>signálu je vyjádření rozložení amplitud a počátečních fází jednotlivých harmonických složek, ze kterých se signál skládá, v závislosti na frekvenci. </a:t>
            </a:r>
          </a:p>
          <a:p>
            <a:pPr algn="ctr">
              <a:buFontTx/>
              <a:buNone/>
            </a:pPr>
            <a:endParaRPr lang="cs-CZ" smtClean="0">
              <a:solidFill>
                <a:schemeClr val="bg2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cs-CZ" b="1" smtClean="0">
                <a:solidFill>
                  <a:schemeClr val="bg2"/>
                </a:solidFill>
                <a:cs typeface="Arial" charset="0"/>
              </a:rPr>
              <a:t>! ZAPAMATOVAT NA VĚKY !</a:t>
            </a:r>
          </a:p>
        </p:txBody>
      </p:sp>
      <p:pic>
        <p:nvPicPr>
          <p:cNvPr id="49156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28625"/>
            <a:ext cx="1100138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typy signálů známe (dle vlastností)?</a:t>
            </a:r>
          </a:p>
          <a:p>
            <a:r>
              <a:rPr lang="cs-CZ" dirty="0" err="1" smtClean="0"/>
              <a:t>Stacionarita</a:t>
            </a:r>
            <a:r>
              <a:rPr lang="cs-CZ" dirty="0" smtClean="0"/>
              <a:t>, ergodicita</a:t>
            </a:r>
          </a:p>
          <a:p>
            <a:r>
              <a:rPr lang="cs-CZ" dirty="0" smtClean="0"/>
              <a:t>Definice základních signálů (jednotkový skok, impuls, harmonický signál)</a:t>
            </a:r>
          </a:p>
          <a:p>
            <a:r>
              <a:rPr lang="cs-CZ" dirty="0" smtClean="0"/>
              <a:t>Základní operace se signály</a:t>
            </a:r>
          </a:p>
          <a:p>
            <a:r>
              <a:rPr lang="cs-CZ" dirty="0" smtClean="0"/>
              <a:t>Různé formy vyjádření harmonického signálu</a:t>
            </a:r>
          </a:p>
          <a:p>
            <a:r>
              <a:rPr lang="cs-CZ" dirty="0" smtClean="0"/>
              <a:t>Co je frekvenční spektrum?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smtClean="0">
                <a:cs typeface="Arial" charset="0"/>
              </a:rPr>
              <a:t>abychom mohli úspěšně řešit praktické problémy (analýza, syntéza), potřebujeme reálné signály vyjádřit matematicky jejich (abstraktními) modely;</a:t>
            </a:r>
          </a:p>
          <a:p>
            <a:r>
              <a:rPr lang="cs-CZ" smtClean="0">
                <a:cs typeface="Arial" charset="0"/>
              </a:rPr>
              <a:t>model signálu by měl splňovat dva základní požadavky:</a:t>
            </a:r>
          </a:p>
          <a:p>
            <a:pPr lvl="1"/>
            <a:r>
              <a:rPr lang="cs-CZ" smtClean="0"/>
              <a:t>výstižnost, přesnost;</a:t>
            </a:r>
          </a:p>
          <a:p>
            <a:pPr lvl="1"/>
            <a:r>
              <a:rPr lang="cs-CZ" smtClean="0"/>
              <a:t>jednoduchost, snadná manipulace;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/>
              <a:t>SIGNÁLY </a:t>
            </a:r>
            <a:r>
              <a:rPr lang="cs-CZ" sz="3200" dirty="0" smtClean="0">
                <a:sym typeface="Wingdings"/>
              </a:rPr>
              <a:t> </a:t>
            </a:r>
            <a:r>
              <a:rPr lang="cs-CZ" sz="3200" dirty="0" smtClean="0"/>
              <a:t>matematické </a:t>
            </a:r>
            <a:r>
              <a:rPr lang="cs-CZ" sz="3200" dirty="0"/>
              <a:t>modely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Klasifikace signálů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lphaUcParenR"/>
              <a:defRPr/>
            </a:pPr>
            <a:r>
              <a:rPr lang="cs-CZ" dirty="0" smtClean="0"/>
              <a:t>Spojité a diskrétní signály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cs-CZ" dirty="0" smtClean="0"/>
              <a:t>	Analogové a digitální (číslicové) signály</a:t>
            </a:r>
          </a:p>
          <a:p>
            <a:pPr marL="514350" indent="-514350" eaLnBrk="1" hangingPunct="1">
              <a:buFont typeface="Wingdings" pitchFamily="2" charset="2"/>
              <a:buAutoNum type="alphaUcParenR" startAt="2"/>
              <a:defRPr/>
            </a:pPr>
            <a:r>
              <a:rPr lang="cs-CZ" dirty="0" smtClean="0"/>
              <a:t>Reálné a komplexní signály</a:t>
            </a:r>
          </a:p>
          <a:p>
            <a:pPr marL="457200" indent="-457200" eaLnBrk="1" hangingPunct="1">
              <a:buFont typeface="Wingdings" pitchFamily="2" charset="2"/>
              <a:buAutoNum type="alphaUcParenR" startAt="2"/>
              <a:defRPr/>
            </a:pPr>
            <a:r>
              <a:rPr lang="cs-CZ" dirty="0" smtClean="0"/>
              <a:t>Deterministické a náhodné signály</a:t>
            </a:r>
          </a:p>
          <a:p>
            <a:pPr marL="457200" indent="-457200" eaLnBrk="1" hangingPunct="1">
              <a:buFont typeface="Wingdings" pitchFamily="2" charset="2"/>
              <a:buAutoNum type="alphaUcParenR" startAt="2"/>
              <a:defRPr/>
            </a:pPr>
            <a:r>
              <a:rPr lang="cs-CZ" dirty="0" smtClean="0"/>
              <a:t>Sudé a liché signály</a:t>
            </a:r>
          </a:p>
          <a:p>
            <a:pPr marL="457200" indent="-457200" eaLnBrk="1" hangingPunct="1">
              <a:buFont typeface="Wingdings" pitchFamily="2" charset="2"/>
              <a:buAutoNum type="alphaUcParenR" startAt="2"/>
              <a:defRPr/>
            </a:pPr>
            <a:r>
              <a:rPr lang="cs-CZ" dirty="0" smtClean="0"/>
              <a:t>Periodické a neperiodické signály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A) </a:t>
            </a:r>
            <a:r>
              <a:rPr lang="cs-CZ" sz="2800" dirty="0" smtClean="0"/>
              <a:t>Spojité a diskrétní signály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229600" cy="528637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Spojitý </a:t>
            </a:r>
            <a:r>
              <a:rPr lang="en-US" b="1" dirty="0" smtClean="0"/>
              <a:t>sign</a:t>
            </a:r>
            <a:r>
              <a:rPr lang="cs-CZ" b="1" dirty="0" smtClean="0"/>
              <a:t>á</a:t>
            </a:r>
            <a:r>
              <a:rPr lang="en-US" b="1" dirty="0" smtClean="0"/>
              <a:t>l</a:t>
            </a:r>
            <a:r>
              <a:rPr lang="en-US" dirty="0" smtClean="0"/>
              <a:t> </a:t>
            </a:r>
            <a:r>
              <a:rPr lang="cs-CZ" dirty="0" smtClean="0"/>
              <a:t>(přesněji </a:t>
            </a:r>
            <a:r>
              <a:rPr lang="cs-CZ" b="1" dirty="0" smtClean="0"/>
              <a:t>signál se spojitým časem</a:t>
            </a:r>
            <a:r>
              <a:rPr lang="cs-CZ" dirty="0" smtClean="0"/>
              <a:t>) </a:t>
            </a:r>
            <a:r>
              <a:rPr lang="en-US" dirty="0" smtClean="0"/>
              <a:t>je </a:t>
            </a:r>
            <a:r>
              <a:rPr lang="cs-CZ" dirty="0" smtClean="0"/>
              <a:t>takový signál </a:t>
            </a:r>
            <a:r>
              <a:rPr lang="cs-CZ" i="1" dirty="0" smtClean="0"/>
              <a:t>x</a:t>
            </a:r>
            <a:r>
              <a:rPr lang="cs-CZ" dirty="0" smtClean="0"/>
              <a:t>(</a:t>
            </a:r>
            <a:r>
              <a:rPr lang="cs-CZ" i="1" dirty="0" smtClean="0"/>
              <a:t>t</a:t>
            </a:r>
            <a:r>
              <a:rPr lang="cs-CZ" dirty="0" smtClean="0"/>
              <a:t>), kde čas </a:t>
            </a:r>
            <a:r>
              <a:rPr lang="cs-CZ" i="1" dirty="0" smtClean="0"/>
              <a:t>t</a:t>
            </a:r>
            <a:r>
              <a:rPr lang="cs-CZ" dirty="0" smtClean="0"/>
              <a:t> je spojitá proměnná.</a:t>
            </a:r>
          </a:p>
          <a:p>
            <a:pPr eaLnBrk="1" hangingPunct="1">
              <a:defRPr/>
            </a:pPr>
            <a:r>
              <a:rPr lang="cs-CZ" b="1" dirty="0" smtClean="0"/>
              <a:t>Diskrétní</a:t>
            </a:r>
            <a:r>
              <a:rPr lang="en-US" b="1" dirty="0" smtClean="0"/>
              <a:t> sign</a:t>
            </a:r>
            <a:r>
              <a:rPr lang="cs-CZ" b="1" dirty="0" smtClean="0"/>
              <a:t>á</a:t>
            </a:r>
            <a:r>
              <a:rPr lang="en-US" b="1" dirty="0" smtClean="0"/>
              <a:t>l</a:t>
            </a:r>
            <a:r>
              <a:rPr lang="en-US" dirty="0" smtClean="0"/>
              <a:t> </a:t>
            </a:r>
            <a:r>
              <a:rPr lang="cs-CZ" dirty="0" smtClean="0"/>
              <a:t>(přesněji </a:t>
            </a:r>
            <a:r>
              <a:rPr lang="cs-CZ" b="1" dirty="0" smtClean="0"/>
              <a:t>signál s diskrétním časem</a:t>
            </a:r>
            <a:r>
              <a:rPr lang="cs-CZ" dirty="0" smtClean="0"/>
              <a:t>)</a:t>
            </a:r>
            <a:r>
              <a:rPr lang="en-US" dirty="0" smtClean="0"/>
              <a:t> je </a:t>
            </a:r>
            <a:r>
              <a:rPr lang="cs-CZ" dirty="0" smtClean="0"/>
              <a:t>takový signál </a:t>
            </a:r>
            <a:r>
              <a:rPr lang="cs-CZ" i="1" dirty="0" smtClean="0"/>
              <a:t>x</a:t>
            </a:r>
            <a:r>
              <a:rPr lang="cs-CZ" dirty="0" smtClean="0"/>
              <a:t>(</a:t>
            </a:r>
            <a:r>
              <a:rPr lang="cs-CZ" i="1" dirty="0" smtClean="0"/>
              <a:t>t</a:t>
            </a:r>
            <a:r>
              <a:rPr lang="cs-CZ" dirty="0" smtClean="0"/>
              <a:t>), kde čas </a:t>
            </a:r>
            <a:r>
              <a:rPr lang="cs-CZ" i="1" dirty="0" smtClean="0"/>
              <a:t>t</a:t>
            </a:r>
            <a:r>
              <a:rPr lang="cs-CZ" dirty="0" smtClean="0"/>
              <a:t> je definován v diskrétních časových okamžicích. Diskrétní signál proto často zapisujeme jako </a:t>
            </a:r>
            <a:r>
              <a:rPr lang="cs-CZ" b="1" dirty="0" smtClean="0"/>
              <a:t>posloupnost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  <a:r>
              <a:rPr lang="cs-CZ" i="1" dirty="0" err="1" smtClean="0"/>
              <a:t>x</a:t>
            </a:r>
            <a:r>
              <a:rPr lang="cs-CZ" i="1" baseline="-25000" dirty="0" err="1" smtClean="0"/>
              <a:t>n</a:t>
            </a:r>
            <a:r>
              <a:rPr lang="en-US" dirty="0" smtClean="0"/>
              <a:t>}, </a:t>
            </a:r>
            <a:r>
              <a:rPr lang="cs-CZ" dirty="0" smtClean="0"/>
              <a:t>kde </a:t>
            </a:r>
            <a:r>
              <a:rPr lang="cs-CZ" i="1" dirty="0" smtClean="0"/>
              <a:t>n</a:t>
            </a:r>
            <a:r>
              <a:rPr lang="cs-CZ" dirty="0" smtClean="0"/>
              <a:t> je celé </a:t>
            </a:r>
            <a:r>
              <a:rPr lang="cs-CZ" dirty="0" smtClean="0"/>
              <a:t>číslo, </a:t>
            </a:r>
            <a:r>
              <a:rPr lang="cs-CZ" dirty="0" smtClean="0"/>
              <a:t>resp. </a:t>
            </a:r>
            <a:r>
              <a:rPr lang="cs-CZ" dirty="0" smtClean="0"/>
              <a:t>x(</a:t>
            </a:r>
            <a:r>
              <a:rPr lang="cs-CZ" dirty="0" err="1" smtClean="0"/>
              <a:t>nT</a:t>
            </a:r>
            <a:r>
              <a:rPr lang="cs-CZ" dirty="0" smtClean="0"/>
              <a:t>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800" dirty="0" smtClean="0">
                <a:solidFill>
                  <a:schemeClr val="accent2">
                    <a:lumMod val="25000"/>
                  </a:schemeClr>
                </a:solidFill>
              </a:rPr>
              <a:t>Pozn</a:t>
            </a:r>
            <a:r>
              <a:rPr lang="cs-CZ" sz="1800" dirty="0" smtClean="0"/>
              <a:t>. Spojitá vs. nespojitá funkce. Zde se myslí ve smyslu </a:t>
            </a:r>
            <a:r>
              <a:rPr lang="cs-CZ" sz="1800" dirty="0" smtClean="0">
                <a:solidFill>
                  <a:srgbClr val="FF0000"/>
                </a:solidFill>
              </a:rPr>
              <a:t>hodnot</a:t>
            </a:r>
            <a:r>
              <a:rPr lang="cs-CZ" sz="1800" dirty="0" smtClean="0"/>
              <a:t> funkce nikoliv času. V tomto smyslu nespojitý signál v praxi neexistuje (vždy konečná délka přechodu). Příklad: obdélníkový signál.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A) </a:t>
            </a:r>
            <a:r>
              <a:rPr lang="cs-CZ" sz="2800" dirty="0" smtClean="0"/>
              <a:t>Spojité a diskrétní signály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9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>
                <a:cs typeface="Arial" charset="0"/>
              </a:rPr>
              <a:t> </a:t>
            </a:r>
          </a:p>
        </p:txBody>
      </p:sp>
      <p:pic>
        <p:nvPicPr>
          <p:cNvPr id="24580" name="Picture 4" descr="1-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997200"/>
            <a:ext cx="3519487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1-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997200"/>
            <a:ext cx="3482975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A) </a:t>
            </a:r>
            <a:r>
              <a:rPr lang="cs-CZ" sz="2800" dirty="0" smtClean="0"/>
              <a:t>Spojité a diskrétní signály</a:t>
            </a:r>
          </a:p>
        </p:txBody>
      </p:sp>
      <p:pic>
        <p:nvPicPr>
          <p:cNvPr id="25603" name="Picture 4" descr="scopesho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773238"/>
            <a:ext cx="5761037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6" name="Picture 6" descr="Obraz0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1628775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S IBA predn1">
  <a:themeElements>
    <a:clrScheme name="Balónky 11">
      <a:dk1>
        <a:srgbClr val="292929"/>
      </a:dk1>
      <a:lt1>
        <a:srgbClr val="FFFFFF"/>
      </a:lt1>
      <a:dk2>
        <a:srgbClr val="C49654"/>
      </a:dk2>
      <a:lt2>
        <a:srgbClr val="000000"/>
      </a:lt2>
      <a:accent1>
        <a:srgbClr val="A38B69"/>
      </a:accent1>
      <a:accent2>
        <a:srgbClr val="EBF7FF"/>
      </a:accent2>
      <a:accent3>
        <a:srgbClr val="FFFFFF"/>
      </a:accent3>
      <a:accent4>
        <a:srgbClr val="212121"/>
      </a:accent4>
      <a:accent5>
        <a:srgbClr val="CEC4B9"/>
      </a:accent5>
      <a:accent6>
        <a:srgbClr val="D5E0E7"/>
      </a:accent6>
      <a:hlink>
        <a:srgbClr val="0C419A"/>
      </a:hlink>
      <a:folHlink>
        <a:srgbClr val="7DA7FB"/>
      </a:folHlink>
    </a:clrScheme>
    <a:fontScheme name="Balónky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0">
        <a:dk1>
          <a:srgbClr val="292929"/>
        </a:dk1>
        <a:lt1>
          <a:srgbClr val="FFFFFF"/>
        </a:lt1>
        <a:dk2>
          <a:srgbClr val="C49654"/>
        </a:dk2>
        <a:lt2>
          <a:srgbClr val="B2B2B2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1">
        <a:dk1>
          <a:srgbClr val="292929"/>
        </a:dk1>
        <a:lt1>
          <a:srgbClr val="FFFFFF"/>
        </a:lt1>
        <a:dk2>
          <a:srgbClr val="C49654"/>
        </a:dk2>
        <a:lt2>
          <a:srgbClr val="000000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 IBA predn1</Template>
  <TotalTime>2015</TotalTime>
  <Words>1243</Words>
  <Application>Microsoft Office PowerPoint</Application>
  <PresentationFormat>Předvádění na obrazovce (4:3)</PresentationFormat>
  <Paragraphs>206</Paragraphs>
  <Slides>44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47" baseType="lpstr">
      <vt:lpstr>BS IBA predn1</vt:lpstr>
      <vt:lpstr>Rovnice</vt:lpstr>
      <vt:lpstr>Rastrový obrázek</vt:lpstr>
      <vt:lpstr>SIGNÁLY A LINEÁRNÍ SYSTÉMY</vt:lpstr>
      <vt:lpstr>II.  SIGNÁLY ZÁKLADNÍ POJMY</vt:lpstr>
      <vt:lpstr>Signál - definice</vt:lpstr>
      <vt:lpstr>Signál - definice</vt:lpstr>
      <vt:lpstr>SIGNÁLY  matematické modely</vt:lpstr>
      <vt:lpstr>Klasifikace signálů</vt:lpstr>
      <vt:lpstr>A) Spojité a diskrétní signály</vt:lpstr>
      <vt:lpstr>A) Spojité a diskrétní signály</vt:lpstr>
      <vt:lpstr>A) Spojité a diskrétní signály</vt:lpstr>
      <vt:lpstr>A) Spojité a diskrétní signály</vt:lpstr>
      <vt:lpstr>A) Spojité a diskrétní signály</vt:lpstr>
      <vt:lpstr>Analogové a digitální (číslicOVÉ) signály</vt:lpstr>
      <vt:lpstr>B) Reálné a komplexní signály</vt:lpstr>
      <vt:lpstr>C) Deterministické a náhodné signály</vt:lpstr>
      <vt:lpstr>C) Deterministické a náhodné signály</vt:lpstr>
      <vt:lpstr>C) Deterministické a náhodné signály</vt:lpstr>
      <vt:lpstr>Stacionarita náhodného procesu</vt:lpstr>
      <vt:lpstr>Stacionarita náhodného procesu</vt:lpstr>
      <vt:lpstr>Ergodicita náhodného procesu</vt:lpstr>
      <vt:lpstr>D) Sudé a liché signály</vt:lpstr>
      <vt:lpstr>D) Sudé a liché signály</vt:lpstr>
      <vt:lpstr>E) Periodické a neperiodické signály</vt:lpstr>
      <vt:lpstr>E) Periodické a neperiodické signály</vt:lpstr>
      <vt:lpstr>E) Periodické a neperiodické signály</vt:lpstr>
      <vt:lpstr>E) Periodické a neperiodické signály</vt:lpstr>
      <vt:lpstr>SIGNÁLY  matematické modely - příklady</vt:lpstr>
      <vt:lpstr>JEDNORÁZOVÉ SIGNÁLY</vt:lpstr>
      <vt:lpstr>JEDNORÁZOVÉ SIGNÁLY</vt:lpstr>
      <vt:lpstr>JEDNORÁZOVÉ DISKRÉTNÍ SIGNÁLY </vt:lpstr>
      <vt:lpstr>SIGNÁLY  matematické modely - příklady</vt:lpstr>
      <vt:lpstr>ZÁKLADNÍ OPERACE SE SIGNÁLY</vt:lpstr>
      <vt:lpstr>ZÁKLADNÍ OPERACE SE SIGNÁLY</vt:lpstr>
      <vt:lpstr>ZÁKLADNÍ OPERACE SE SIGNÁLY</vt:lpstr>
      <vt:lpstr>ZÁKLADNÍ OPERACE SE SIGNÁLY</vt:lpstr>
      <vt:lpstr>ZÁKLADNÍ OPERACE SE SIGNÁLY</vt:lpstr>
      <vt:lpstr>PERIODICKÉ SIGNÁLY</vt:lpstr>
      <vt:lpstr>HARMONICKÝ SIGNÁL</vt:lpstr>
      <vt:lpstr>HARMONICKÝ SIGNÁL</vt:lpstr>
      <vt:lpstr>HARMONICKÝ SIGNÁL</vt:lpstr>
      <vt:lpstr>HARMONICKÝ SIGNÁL</vt:lpstr>
      <vt:lpstr>HARMONICKÝ SIGNÁL</vt:lpstr>
      <vt:lpstr>HARMONICKÝ SIGNÁL</vt:lpstr>
      <vt:lpstr>!!! Frekvenční spektrum !!!</vt:lpstr>
      <vt:lpstr>shrnutí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A ANALÝZA BIOSIGNÁLŮ  I.</dc:title>
  <dc:creator>admin</dc:creator>
  <cp:lastModifiedBy>holcik</cp:lastModifiedBy>
  <cp:revision>58</cp:revision>
  <dcterms:created xsi:type="dcterms:W3CDTF">2008-01-29T10:34:59Z</dcterms:created>
  <dcterms:modified xsi:type="dcterms:W3CDTF">2011-10-03T05:44:32Z</dcterms:modified>
</cp:coreProperties>
</file>