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2" r:id="rId3"/>
    <p:sldId id="273" r:id="rId4"/>
    <p:sldId id="286" r:id="rId5"/>
    <p:sldId id="287" r:id="rId6"/>
    <p:sldId id="288" r:id="rId7"/>
    <p:sldId id="271" r:id="rId8"/>
    <p:sldId id="274" r:id="rId9"/>
    <p:sldId id="275" r:id="rId10"/>
    <p:sldId id="283" r:id="rId11"/>
    <p:sldId id="284" r:id="rId12"/>
    <p:sldId id="285" r:id="rId13"/>
    <p:sldId id="289" r:id="rId14"/>
    <p:sldId id="290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5.10.2011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 – více tabulek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19675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572000" y="177281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39552" y="3933056"/>
            <a:ext cx="2640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Spojování tabulek = </a:t>
            </a:r>
            <a:r>
              <a:rPr lang="cs-CZ" dirty="0" err="1" smtClean="0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4622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vnitřní – </a:t>
            </a:r>
            <a:r>
              <a:rPr lang="cs-CZ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 – jen spojitelné řádky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vnější – </a:t>
            </a:r>
            <a:r>
              <a:rPr lang="cs-CZ" dirty="0" err="1" smtClean="0"/>
              <a:t>outer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 - 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,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, full join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všechny řádky jedné tabulky + </a:t>
            </a:r>
            <a:r>
              <a:rPr lang="cs-CZ" dirty="0" err="1" smtClean="0"/>
              <a:t>napojitelné</a:t>
            </a:r>
            <a:r>
              <a:rPr lang="cs-CZ" dirty="0" smtClean="0"/>
              <a:t> řádky druhé tabulky</a:t>
            </a:r>
          </a:p>
          <a:p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JOIN - syntaxe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Vnit</a:t>
            </a:r>
            <a:r>
              <a:rPr lang="cs-CZ" b="1" u="sng" dirty="0" err="1" smtClean="0"/>
              <a:t>řní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tabulka1, tabulka2 WHERE tabulka1.sloupec (PK) = </a:t>
            </a:r>
            <a:r>
              <a:rPr lang="en-US" sz="1600" dirty="0" smtClean="0"/>
              <a:t>tabulka2.sloupec</a:t>
            </a:r>
            <a:r>
              <a:rPr lang="cs-CZ" sz="1600" dirty="0" smtClean="0"/>
              <a:t> (FK)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OUTER JOIN – syntaxe 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</a:t>
            </a:r>
            <a:r>
              <a:rPr lang="cs-CZ" b="1" u="sng" dirty="0" err="1" smtClean="0"/>
              <a:t>ější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 LEFT JOIN tabulka2 ON tabulka1.sloupec = </a:t>
            </a:r>
            <a:r>
              <a:rPr lang="en-US" sz="1600" dirty="0" smtClean="0"/>
              <a:t>tabulka2.sloupec</a:t>
            </a:r>
            <a:endParaRPr lang="cs-CZ" sz="1600" dirty="0" smtClean="0"/>
          </a:p>
          <a:p>
            <a:r>
              <a:rPr lang="cs-CZ" sz="1600" dirty="0" smtClean="0"/>
              <a:t>SELECT * FROM pacient LEFT JOIN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ON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cs-CZ" dirty="0" err="1" smtClean="0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ORACLE varianta</a:t>
            </a:r>
          </a:p>
          <a:p>
            <a:r>
              <a:rPr lang="cs-CZ" sz="1600" dirty="0" smtClean="0"/>
              <a:t>SELECT * FROM tabulka1, tabulka2 WHERE tabulka1.sloupec = </a:t>
            </a:r>
            <a:r>
              <a:rPr lang="en-US" sz="1600" dirty="0" smtClean="0"/>
              <a:t>tabulka2.sloupec</a:t>
            </a:r>
            <a:r>
              <a:rPr lang="cs-CZ" sz="1600" dirty="0" smtClean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r>
              <a:rPr lang="cs-CZ" sz="1600" dirty="0" smtClean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TRIALDB</a:t>
            </a:r>
            <a:r>
              <a:rPr lang="cs-CZ" dirty="0" smtClean="0"/>
              <a:t>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924944"/>
            <a:ext cx="6385891" cy="280098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87624" y="1124744"/>
            <a:ext cx="6989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Vazba pacienti – studie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smtClean="0"/>
              <a:t>Vazba studie – pracoviště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268760"/>
            <a:ext cx="765248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počet pacientů v jednotlivých  studiích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pacientů dle pohlaví v jednotlivých  studiích</a:t>
            </a:r>
          </a:p>
          <a:p>
            <a:r>
              <a:rPr lang="cs-CZ" dirty="0" smtClean="0"/>
              <a:t>	STUDY_NAME, pohlaví,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zapojených pracovišť do jednotlivých studií</a:t>
            </a:r>
          </a:p>
          <a:p>
            <a:r>
              <a:rPr lang="cs-CZ" dirty="0" smtClean="0"/>
              <a:t>	STUDY_NAME, počet pracovišť</a:t>
            </a:r>
          </a:p>
          <a:p>
            <a:endParaRPr lang="cs-CZ" dirty="0" smtClean="0"/>
          </a:p>
          <a:p>
            <a:r>
              <a:rPr lang="cs-CZ" dirty="0" smtClean="0"/>
              <a:t>Vypište pracoviště zapojená do více studií</a:t>
            </a:r>
          </a:p>
          <a:p>
            <a:r>
              <a:rPr lang="cs-CZ" dirty="0" smtClean="0"/>
              <a:t>	SITE, počet studií</a:t>
            </a:r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	STUDY_NAME, rok(DATE_OF_ENROLLMENT)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 jednotlivých  studiích po pracovištích</a:t>
            </a:r>
          </a:p>
          <a:p>
            <a:r>
              <a:rPr lang="cs-CZ" dirty="0" smtClean="0"/>
              <a:t>	STUDY_NAME, SITE, počet pacientů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Operátory a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980728"/>
          <a:ext cx="7704856" cy="544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224"/>
                <a:gridCol w="4020500"/>
                <a:gridCol w="16681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+,-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čítání</a:t>
                      </a:r>
                      <a:r>
                        <a:rPr lang="en-US" sz="1600" dirty="0" smtClean="0"/>
                        <a:t>,</a:t>
                      </a:r>
                      <a:r>
                        <a:rPr lang="cs-CZ" sz="1600" baseline="0" dirty="0" smtClean="0"/>
                        <a:t> odečítání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*,/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cs-CZ" sz="1600" dirty="0" err="1" smtClean="0"/>
                        <a:t>ásobení</a:t>
                      </a:r>
                      <a:r>
                        <a:rPr lang="cs-CZ" sz="1600" baseline="0" dirty="0" smtClean="0"/>
                        <a:t>, dělení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=, &lt;&gt;, &gt;=,</a:t>
                      </a:r>
                      <a:r>
                        <a:rPr lang="en-US" sz="1600" baseline="0" dirty="0" smtClean="0"/>
                        <a:t> &lt;=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Rovnost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nerovnost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r>
                        <a:rPr lang="en-US" sz="1600" dirty="0" smtClean="0"/>
                        <a:t>, FB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NOT, AND, 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Negace, logický součin, logický součet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TRUNC(</a:t>
                      </a:r>
                      <a:r>
                        <a:rPr lang="en-US" sz="1600" dirty="0" smtClean="0"/>
                        <a:t>x,[n]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</a:t>
                      </a:r>
                      <a:r>
                        <a:rPr lang="cs-CZ" sz="1600" baseline="0" dirty="0" smtClean="0"/>
                        <a:t> desetinných míst (odstranění čas</a:t>
                      </a:r>
                      <a:r>
                        <a:rPr lang="en-US" sz="1600" baseline="0" dirty="0" err="1" smtClean="0"/>
                        <a:t>ov</a:t>
                      </a:r>
                      <a:r>
                        <a:rPr lang="cs-CZ" sz="1600" baseline="0" dirty="0" smtClean="0"/>
                        <a:t>é frakce z </a:t>
                      </a:r>
                      <a:r>
                        <a:rPr lang="cs-CZ" sz="1600" baseline="0" dirty="0" err="1" smtClean="0"/>
                        <a:t>datumu</a:t>
                      </a:r>
                      <a:r>
                        <a:rPr lang="cs-CZ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ORACLE, FB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ORACLE, FB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DECODE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Nahrazování 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ORACLE, FB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 WHEN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podm</a:t>
                      </a:r>
                      <a:r>
                        <a:rPr lang="cs-CZ" sz="1600" dirty="0" smtClean="0"/>
                        <a:t> END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Podmíněný výraz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NVL, NVL2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Nahrazen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hodnoty NULL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1125538"/>
          <a:ext cx="7632848" cy="4419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44283"/>
                <a:gridCol w="3436024"/>
                <a:gridCol w="165254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TO_CHAR()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text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TO_DATE()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textem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9592" y="1125538"/>
          <a:ext cx="7488832" cy="5323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SUBSTR(text, od,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Vrací podřetězec textu dle pozice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INSTR(text, </a:t>
                      </a:r>
                      <a:r>
                        <a:rPr lang="cs-CZ" dirty="0" err="1" smtClean="0"/>
                        <a:t>subtext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Hledání podřetězce v textu, vrací pozici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REPLACE(text,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puvodni</a:t>
                      </a:r>
                      <a:r>
                        <a:rPr lang="cs-CZ" baseline="0" dirty="0" smtClean="0"/>
                        <a:t>, nove)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Nahrazení podřetězce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ORACLE, FB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LOWER(text)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Převod na malá písmena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UPPER(text)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Převod na velká písmena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LTRIM(text), RTRIM(text)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Odstranění mezer zleva zprava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LENGTH(text)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Délka řetězce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 err="1" smtClean="0"/>
                        <a:t>character</a:t>
                      </a:r>
                      <a:r>
                        <a:rPr lang="cs-CZ" cap="all" baseline="0" dirty="0" smtClean="0"/>
                        <a:t>_</a:t>
                      </a:r>
                      <a:r>
                        <a:rPr lang="cs-CZ" cap="all" baseline="0" dirty="0" err="1" smtClean="0"/>
                        <a:t>length</a:t>
                      </a:r>
                      <a:r>
                        <a:rPr lang="cs-CZ" cap="all" baseline="0" dirty="0" smtClean="0"/>
                        <a:t>(</a:t>
                      </a:r>
                      <a:r>
                        <a:rPr lang="cs-CZ" dirty="0" smtClean="0"/>
                        <a:t>'text')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Délka řetězce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TRANSLATE(text, znaky,znaky)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Nahrazení po znacích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čísly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4993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agregační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3708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7990329" cy="39703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0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operátory</a:t>
            </a:r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/>
              <a:t>Správně: WHERE  </a:t>
            </a:r>
            <a:r>
              <a:rPr lang="cs-CZ" b="1" dirty="0"/>
              <a:t>sloupec IS NULL </a:t>
            </a:r>
            <a:r>
              <a:rPr lang="cs-CZ" dirty="0"/>
              <a:t>OR </a:t>
            </a:r>
            <a:r>
              <a:rPr lang="cs-CZ" b="1" dirty="0"/>
              <a:t>sloupec 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ALE: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sloupec 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COUNT</a:t>
            </a:r>
            <a:r>
              <a:rPr lang="en-US" dirty="0"/>
              <a:t>(*), </a:t>
            </a:r>
            <a:r>
              <a:rPr lang="cs-CZ" dirty="0" smtClean="0"/>
              <a:t>   </a:t>
            </a:r>
            <a:r>
              <a:rPr lang="en-US" dirty="0" smtClean="0"/>
              <a:t>COUNT(</a:t>
            </a:r>
            <a:r>
              <a:rPr lang="en-US" dirty="0" err="1" smtClean="0"/>
              <a:t>sloupec</a:t>
            </a:r>
            <a:r>
              <a:rPr lang="en-US" dirty="0"/>
              <a:t>), </a:t>
            </a:r>
            <a:r>
              <a:rPr lang="cs-CZ" dirty="0" smtClean="0"/>
              <a:t>            </a:t>
            </a:r>
            <a:r>
              <a:rPr lang="en-US" dirty="0" smtClean="0"/>
              <a:t>COUNT(DISTINCT </a:t>
            </a:r>
            <a:r>
              <a:rPr lang="en-US" dirty="0" err="1"/>
              <a:t>sloupec</a:t>
            </a:r>
            <a:r>
              <a:rPr lang="en-US" dirty="0" smtClean="0"/>
              <a:t>)</a:t>
            </a:r>
            <a:endParaRPr lang="en-US" dirty="0"/>
          </a:p>
          <a:p>
            <a:r>
              <a:rPr lang="cs-CZ" dirty="0"/>
              <a:t>Počet </a:t>
            </a:r>
            <a:r>
              <a:rPr lang="cs-CZ" dirty="0" smtClean="0"/>
              <a:t>       všech </a:t>
            </a:r>
            <a:r>
              <a:rPr lang="cs-CZ" dirty="0"/>
              <a:t>řádků, </a:t>
            </a:r>
            <a:r>
              <a:rPr lang="cs-CZ" dirty="0" smtClean="0"/>
              <a:t> všech </a:t>
            </a:r>
            <a:r>
              <a:rPr lang="cs-CZ" dirty="0"/>
              <a:t>NOT NULL řádků, </a:t>
            </a:r>
            <a:r>
              <a:rPr lang="cs-CZ" dirty="0" smtClean="0"/>
              <a:t>  unikátních </a:t>
            </a:r>
            <a:r>
              <a:rPr lang="cs-CZ" dirty="0"/>
              <a:t>hodnot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304931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cs-CZ" i="1" dirty="0" err="1" smtClean="0"/>
              <a:t>manager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cs-CZ" i="1" dirty="0" smtClean="0"/>
              <a:t>study_</a:t>
            </a:r>
            <a:r>
              <a:rPr lang="cs-CZ" i="1" dirty="0" err="1" smtClean="0"/>
              <a:t>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cs-CZ" i="1" dirty="0" err="1" smtClean="0"/>
              <a:t>managed</a:t>
            </a:r>
            <a:r>
              <a:rPr lang="cs-CZ" i="1" dirty="0" smtClean="0"/>
              <a:t>_</a:t>
            </a:r>
            <a:r>
              <a:rPr lang="cs-CZ" i="1" dirty="0" err="1" smtClean="0"/>
              <a:t>since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cs-CZ" dirty="0" smtClean="0"/>
              <a:t>Naplňte první 2 sloupce tabulky záznamy z tabulky </a:t>
            </a:r>
            <a:r>
              <a:rPr lang="cs-CZ" dirty="0" err="1" smtClean="0"/>
              <a:t>studies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cs-CZ" dirty="0" smtClean="0"/>
              <a:t>, study_</a:t>
            </a:r>
            <a:r>
              <a:rPr lang="cs-CZ" dirty="0" err="1" smtClean="0"/>
              <a:t>name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Arial" charset="0"/>
              <a:buChar char="•"/>
            </a:pPr>
            <a:r>
              <a:rPr lang="cs-CZ" dirty="0" smtClean="0"/>
              <a:t> Do řádků bez </a:t>
            </a:r>
            <a:r>
              <a:rPr lang="cs-CZ" dirty="0" err="1" smtClean="0"/>
              <a:t>managera</a:t>
            </a:r>
            <a:r>
              <a:rPr lang="cs-CZ" dirty="0" smtClean="0"/>
              <a:t> zapište svoje příjmení </a:t>
            </a:r>
            <a:br>
              <a:rPr lang="cs-CZ" dirty="0" smtClean="0"/>
            </a:br>
            <a:r>
              <a:rPr lang="cs-CZ" dirty="0" smtClean="0"/>
              <a:t>	a sloupce </a:t>
            </a:r>
            <a:r>
              <a:rPr lang="cs-CZ" dirty="0" err="1" smtClean="0"/>
              <a:t>managed</a:t>
            </a:r>
            <a:r>
              <a:rPr lang="cs-CZ" dirty="0" smtClean="0"/>
              <a:t>_</a:t>
            </a:r>
            <a:r>
              <a:rPr lang="cs-CZ" dirty="0" err="1" smtClean="0"/>
              <a:t>since</a:t>
            </a:r>
            <a:r>
              <a:rPr lang="cs-CZ" dirty="0" smtClean="0"/>
              <a:t> dnešní datum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Do zbylých řádků vložte datum 1.1.2000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Smažte řádky s </a:t>
            </a:r>
            <a:r>
              <a:rPr lang="cs-CZ" dirty="0" err="1" smtClean="0"/>
              <a:t>managerem</a:t>
            </a:r>
            <a:r>
              <a:rPr lang="cs-CZ" dirty="0" smtClean="0"/>
              <a:t> Chroust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</TotalTime>
  <Words>841</Words>
  <Application>Microsoft Office PowerPoint</Application>
  <PresentationFormat>Předvádění na obrazovce (4:3)</PresentationFormat>
  <Paragraphs>296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Databázové systémy a SQL</vt:lpstr>
      <vt:lpstr>Operátory a funkce</vt:lpstr>
      <vt:lpstr>Operátory a funkce – práce s datumy</vt:lpstr>
      <vt:lpstr>Operátory a funkce – práce s textem</vt:lpstr>
      <vt:lpstr>Operátory a funkce – práce s čísly</vt:lpstr>
      <vt:lpstr>Operátory a funkce – agregační funkce</vt:lpstr>
      <vt:lpstr>NULL, prázdná hodnota</vt:lpstr>
      <vt:lpstr>MODIFIKÁTOR DISTINCT</vt:lpstr>
      <vt:lpstr>Cvičení 1</vt:lpstr>
      <vt:lpstr>SELECT – více tabulek</vt:lpstr>
      <vt:lpstr>JOIN - syntaxe</vt:lpstr>
      <vt:lpstr>OUTER JOIN – syntaxe  </vt:lpstr>
      <vt:lpstr>TRIALDB – datový model</vt:lpstr>
      <vt:lpstr>Cvičení 2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255</cp:revision>
  <dcterms:created xsi:type="dcterms:W3CDTF">2011-01-19T10:31:11Z</dcterms:created>
  <dcterms:modified xsi:type="dcterms:W3CDTF">2011-10-05T15:17:06Z</dcterms:modified>
</cp:coreProperties>
</file>