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1" r:id="rId3"/>
    <p:sldId id="291" r:id="rId4"/>
    <p:sldId id="276" r:id="rId5"/>
    <p:sldId id="277" r:id="rId6"/>
    <p:sldId id="278" r:id="rId7"/>
    <p:sldId id="279" r:id="rId8"/>
    <p:sldId id="294" r:id="rId9"/>
    <p:sldId id="293" r:id="rId10"/>
    <p:sldId id="295" r:id="rId11"/>
    <p:sldId id="292" r:id="rId12"/>
    <p:sldId id="296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59" d="100"/>
          <a:sy n="59" d="100"/>
        </p:scale>
        <p:origin x="-1302" y="-7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12.10.2011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12.10.2011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3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registru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68841" y="1124744"/>
            <a:ext cx="877515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Registr/studie se skládá z 1 až n formulářů, které se vyplňují v určité fázi  péče o pacienta</a:t>
            </a:r>
          </a:p>
          <a:p>
            <a:endParaRPr lang="cs-CZ" sz="1600" dirty="0" smtClean="0"/>
          </a:p>
          <a:p>
            <a:r>
              <a:rPr lang="cs-CZ" sz="1600" dirty="0" smtClean="0"/>
              <a:t>Formulář se skládá z 1 až n skupin otázek</a:t>
            </a:r>
          </a:p>
          <a:p>
            <a:endParaRPr lang="cs-CZ" sz="1600" dirty="0" smtClean="0"/>
          </a:p>
          <a:p>
            <a:r>
              <a:rPr lang="cs-CZ" sz="1600" dirty="0" smtClean="0"/>
              <a:t>Skupina otázek je tvořena 1 až n otázkami</a:t>
            </a:r>
          </a:p>
          <a:p>
            <a:endParaRPr lang="cs-CZ" sz="1600" dirty="0" smtClean="0"/>
          </a:p>
          <a:p>
            <a:r>
              <a:rPr lang="cs-CZ" sz="1600" dirty="0" smtClean="0"/>
              <a:t>Otázky mohou být různého datové typu, (číslo, text, datum, číselník)</a:t>
            </a:r>
          </a:p>
          <a:p>
            <a:endParaRPr lang="cs-CZ" sz="1600" dirty="0" smtClean="0"/>
          </a:p>
          <a:p>
            <a:r>
              <a:rPr lang="cs-CZ" sz="1600" dirty="0" smtClean="0"/>
              <a:t>Číselník je sada povolených odpovědí na danou otázku (výběr z nabídky „roletka“, </a:t>
            </a:r>
            <a:r>
              <a:rPr lang="cs-CZ" sz="1600" dirty="0" err="1" smtClean="0"/>
              <a:t>combo</a:t>
            </a:r>
            <a:r>
              <a:rPr lang="cs-CZ" sz="1600" dirty="0" smtClean="0"/>
              <a:t> box)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TRIALDB – datový model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pic>
        <p:nvPicPr>
          <p:cNvPr id="8" name="Obrázek 7" descr="export_patien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836711"/>
            <a:ext cx="5904656" cy="5603837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3995936" y="119675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Formulář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220072" y="2708920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Skupina otázek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444208" y="4005064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176795" y="5517232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Položky číselníku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20272" y="4869160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Číselník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484784"/>
            <a:ext cx="518924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Najděte formulář bez definované skupiny otázek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Najděte formulář s největším počtem skupin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Najděte formulář s největším počtem otázek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Najděte nejčastěji používaný číselník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Množinové operace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7560C-0600-4DED-8761-D9EF3CAF5BDB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38917" name="TextovéPole 4"/>
          <p:cNvSpPr txBox="1">
            <a:spLocks noChangeArrowheads="1"/>
          </p:cNvSpPr>
          <p:nvPr/>
        </p:nvSpPr>
        <p:spPr bwMode="auto">
          <a:xfrm>
            <a:off x="827584" y="2060848"/>
            <a:ext cx="72891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 UNION   	Sjednocení množin – duplicitní řádky vyloučeny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UNION ALL  	Sjednocení množin včetně duplicit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INTERSECT 	Průnik množin – pouze shodné řádky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MINUS 	Rozdíl množin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1052736"/>
            <a:ext cx="7528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Operace s dotazy, které vrací stejnou datovou strukturu (stejné sloupce)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971600" y="3861048"/>
            <a:ext cx="36814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sloupec FROM tabulka</a:t>
            </a:r>
          </a:p>
          <a:p>
            <a:r>
              <a:rPr lang="cs-CZ" dirty="0" smtClean="0"/>
              <a:t>UNION</a:t>
            </a:r>
          </a:p>
          <a:p>
            <a:r>
              <a:rPr lang="cs-CZ" dirty="0" smtClean="0"/>
              <a:t>SELECT sloupec FROM tabulka2 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691680" y="5085184"/>
            <a:ext cx="60708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Sloupc</a:t>
            </a:r>
            <a:r>
              <a:rPr lang="cs-CZ" dirty="0" smtClean="0"/>
              <a:t>ů</a:t>
            </a:r>
            <a:r>
              <a:rPr lang="en-US" dirty="0" smtClean="0"/>
              <a:t> </a:t>
            </a:r>
            <a:r>
              <a:rPr lang="en-US" dirty="0" err="1" smtClean="0"/>
              <a:t>prvn</a:t>
            </a:r>
            <a:r>
              <a:rPr lang="cs-CZ" dirty="0" err="1" smtClean="0"/>
              <a:t>ího</a:t>
            </a:r>
            <a:r>
              <a:rPr lang="cs-CZ" dirty="0" smtClean="0"/>
              <a:t> a druhého dotazu musí být stejný počet </a:t>
            </a:r>
          </a:p>
          <a:p>
            <a:r>
              <a:rPr lang="cs-CZ" dirty="0" smtClean="0"/>
              <a:t>a musí být stejného datového typu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</a:t>
            </a:r>
            <a:r>
              <a:rPr lang="en-US" dirty="0" smtClean="0"/>
              <a:t>1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412776"/>
            <a:ext cx="637007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Vypište všechny pacienty ze studií study_id 3 a 23</a:t>
            </a:r>
          </a:p>
          <a:p>
            <a:endParaRPr lang="cs-CZ" dirty="0" smtClean="0"/>
          </a:p>
          <a:p>
            <a:r>
              <a:rPr lang="cs-CZ" dirty="0" smtClean="0"/>
              <a:t>Vypište všechny unikátní pacienty ze studií study_id 3 a 23</a:t>
            </a:r>
          </a:p>
          <a:p>
            <a:endParaRPr lang="en-US" dirty="0" smtClean="0"/>
          </a:p>
          <a:p>
            <a:r>
              <a:rPr lang="en-US" dirty="0" err="1" smtClean="0"/>
              <a:t>Vypi</a:t>
            </a:r>
            <a:r>
              <a:rPr lang="cs-CZ" dirty="0" err="1" smtClean="0"/>
              <a:t>šte</a:t>
            </a:r>
            <a:r>
              <a:rPr lang="cs-CZ" dirty="0" smtClean="0"/>
              <a:t> společné pacienty ze studií study_id 3 a 23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Subdotazy SQL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33797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6874639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 dirty="0"/>
              <a:t>Zanořené dotazy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uzavřené </a:t>
            </a:r>
            <a:r>
              <a:rPr lang="cs-CZ" sz="2400" dirty="0"/>
              <a:t>v kulatých závorkách </a:t>
            </a:r>
            <a:r>
              <a:rPr lang="cs-CZ" sz="2400" b="1" dirty="0"/>
              <a:t>()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vložení</a:t>
            </a:r>
            <a:r>
              <a:rPr lang="cs-CZ" sz="2400" dirty="0"/>
              <a:t>:</a:t>
            </a:r>
          </a:p>
          <a:p>
            <a:r>
              <a:rPr lang="cs-CZ" sz="2400" dirty="0"/>
              <a:t>		místo názvu </a:t>
            </a:r>
            <a:r>
              <a:rPr lang="cs-CZ" sz="2400" dirty="0" smtClean="0"/>
              <a:t>sloupce</a:t>
            </a:r>
            <a:endParaRPr lang="cs-CZ" sz="2400" dirty="0"/>
          </a:p>
          <a:p>
            <a:r>
              <a:rPr lang="cs-CZ" sz="2400" dirty="0"/>
              <a:t>		místo názvu tabulky</a:t>
            </a:r>
          </a:p>
          <a:p>
            <a:r>
              <a:rPr lang="cs-CZ" sz="2400" dirty="0"/>
              <a:t>		v sekci WHERE</a:t>
            </a:r>
            <a:endParaRPr lang="cs-CZ" dirty="0"/>
          </a:p>
          <a:p>
            <a:endParaRPr lang="cs-CZ" dirty="0"/>
          </a:p>
          <a:p>
            <a:r>
              <a:rPr lang="cs-CZ" b="1" dirty="0" smtClean="0"/>
              <a:t>Místo sloupce:</a:t>
            </a:r>
          </a:p>
          <a:p>
            <a:r>
              <a:rPr lang="cs-CZ" dirty="0" smtClean="0"/>
              <a:t>SELECT</a:t>
            </a:r>
            <a:r>
              <a:rPr lang="en-US" dirty="0" smtClean="0"/>
              <a:t> COUNT(</a:t>
            </a:r>
            <a:r>
              <a:rPr lang="en-US" dirty="0" err="1" smtClean="0"/>
              <a:t>patient_id</a:t>
            </a:r>
            <a:r>
              <a:rPr lang="en-US" dirty="0" smtClean="0"/>
              <a:t>),</a:t>
            </a:r>
            <a:r>
              <a:rPr lang="cs-CZ" dirty="0" smtClean="0"/>
              <a:t> </a:t>
            </a:r>
            <a:r>
              <a:rPr lang="en-US" b="1" dirty="0" smtClean="0"/>
              <a:t>(select </a:t>
            </a:r>
            <a:r>
              <a:rPr lang="en-US" b="1" dirty="0"/>
              <a:t>count</a:t>
            </a:r>
            <a:r>
              <a:rPr lang="cs-CZ" b="1" dirty="0"/>
              <a:t>  (</a:t>
            </a:r>
            <a:r>
              <a:rPr lang="en-US" b="1" dirty="0"/>
              <a:t>*) </a:t>
            </a:r>
            <a:r>
              <a:rPr lang="cs-CZ" b="1" dirty="0"/>
              <a:t>FROM</a:t>
            </a:r>
            <a:r>
              <a:rPr lang="en-US" b="1" dirty="0"/>
              <a:t> </a:t>
            </a:r>
            <a:r>
              <a:rPr lang="en-US" b="1" dirty="0" smtClean="0"/>
              <a:t> patients) </a:t>
            </a:r>
          </a:p>
          <a:p>
            <a:r>
              <a:rPr lang="cs-CZ" dirty="0" smtClean="0"/>
              <a:t>FROM</a:t>
            </a:r>
            <a:r>
              <a:rPr lang="en-US" dirty="0" smtClean="0"/>
              <a:t> </a:t>
            </a:r>
            <a:r>
              <a:rPr lang="en-US" dirty="0" err="1" smtClean="0"/>
              <a:t>patient_study</a:t>
            </a:r>
            <a:endParaRPr lang="en-US" dirty="0" smtClean="0"/>
          </a:p>
          <a:p>
            <a:r>
              <a:rPr lang="en-US" dirty="0" smtClean="0"/>
              <a:t>WHERE </a:t>
            </a:r>
            <a:r>
              <a:rPr lang="en-US" dirty="0" err="1" smtClean="0"/>
              <a:t>study_id</a:t>
            </a:r>
            <a:r>
              <a:rPr lang="en-US" dirty="0" smtClean="0"/>
              <a:t> = 3 </a:t>
            </a:r>
            <a:r>
              <a:rPr lang="cs-CZ" dirty="0" smtClean="0"/>
              <a:t>;</a:t>
            </a:r>
            <a:endParaRPr lang="cs-CZ" dirty="0"/>
          </a:p>
          <a:p>
            <a:endParaRPr lang="cs-CZ" dirty="0"/>
          </a:p>
          <a:p>
            <a:r>
              <a:rPr lang="cs-CZ" dirty="0"/>
              <a:t>- vnořený dotaz na pozici sloupce musí vrátit právě jeden řádek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Zano</a:t>
            </a:r>
            <a:r>
              <a:rPr lang="cs-CZ" dirty="0" err="1" smtClean="0"/>
              <a:t>řený</a:t>
            </a:r>
            <a:r>
              <a:rPr lang="cs-CZ" dirty="0" smtClean="0"/>
              <a:t> dotaz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70065-CAA8-4B40-BEE5-5221F084C997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34821" name="TextovéPole 4"/>
          <p:cNvSpPr txBox="1">
            <a:spLocks noChangeArrowheads="1"/>
          </p:cNvSpPr>
          <p:nvPr/>
        </p:nvSpPr>
        <p:spPr bwMode="auto">
          <a:xfrm>
            <a:off x="827584" y="1412776"/>
            <a:ext cx="5177699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err="1" smtClean="0"/>
              <a:t>Subdotaz</a:t>
            </a:r>
            <a:r>
              <a:rPr lang="en-US" b="1" dirty="0" smtClean="0"/>
              <a:t> na </a:t>
            </a:r>
            <a:r>
              <a:rPr lang="en-US" b="1" dirty="0" err="1" smtClean="0"/>
              <a:t>pozici</a:t>
            </a:r>
            <a:r>
              <a:rPr lang="en-US" b="1" dirty="0" smtClean="0"/>
              <a:t> FROM </a:t>
            </a:r>
            <a:r>
              <a:rPr lang="en-US" b="1" dirty="0" err="1" smtClean="0"/>
              <a:t>nahrazuje</a:t>
            </a:r>
            <a:r>
              <a:rPr lang="en-US" b="1" dirty="0" smtClean="0"/>
              <a:t> </a:t>
            </a:r>
            <a:r>
              <a:rPr lang="en-US" b="1" dirty="0" err="1" smtClean="0"/>
              <a:t>tabulku</a:t>
            </a:r>
            <a:endParaRPr lang="en-US" b="1" dirty="0" smtClean="0"/>
          </a:p>
          <a:p>
            <a:endParaRPr lang="cs-CZ" dirty="0" smtClean="0"/>
          </a:p>
          <a:p>
            <a:r>
              <a:rPr lang="en-US" dirty="0" smtClean="0"/>
              <a:t>SELECT  </a:t>
            </a:r>
            <a:r>
              <a:rPr lang="en-US" dirty="0"/>
              <a:t>COUNT(*)  FROM </a:t>
            </a:r>
            <a:r>
              <a:rPr lang="en-US" b="1" dirty="0"/>
              <a:t>(</a:t>
            </a:r>
          </a:p>
          <a:p>
            <a:r>
              <a:rPr lang="en-US" b="1" dirty="0"/>
              <a:t>   </a:t>
            </a:r>
            <a:r>
              <a:rPr lang="cs-CZ" b="1" dirty="0"/>
              <a:t>SELECT </a:t>
            </a:r>
            <a:r>
              <a:rPr lang="cs-CZ" b="1" dirty="0" smtClean="0"/>
              <a:t>study_id, COUNT</a:t>
            </a:r>
            <a:r>
              <a:rPr lang="en-US" b="1" dirty="0" smtClean="0"/>
              <a:t>(*)</a:t>
            </a:r>
          </a:p>
          <a:p>
            <a:r>
              <a:rPr lang="en-US" b="1" dirty="0" smtClean="0"/>
              <a:t>      </a:t>
            </a:r>
            <a:r>
              <a:rPr lang="en-US" b="1" dirty="0"/>
              <a:t>FROM </a:t>
            </a:r>
            <a:r>
              <a:rPr lang="en-US" b="1" dirty="0" err="1" smtClean="0"/>
              <a:t>patient_st</a:t>
            </a:r>
            <a:r>
              <a:rPr lang="en-US" b="1" dirty="0" smtClean="0"/>
              <a:t> </a:t>
            </a:r>
            <a:r>
              <a:rPr lang="en-US" b="1" dirty="0" err="1" smtClean="0"/>
              <a:t>udy</a:t>
            </a:r>
            <a:r>
              <a:rPr lang="en-US" b="1" dirty="0" smtClean="0"/>
              <a:t> GROUP BY </a:t>
            </a:r>
            <a:r>
              <a:rPr lang="en-US" b="1" dirty="0" err="1" smtClean="0"/>
              <a:t>study_id</a:t>
            </a:r>
            <a:endParaRPr lang="en-US" b="1" dirty="0"/>
          </a:p>
          <a:p>
            <a:r>
              <a:rPr lang="en-US" b="1" dirty="0" smtClean="0"/>
              <a:t>)</a:t>
            </a:r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WHERE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611560" y="1268760"/>
            <a:ext cx="609788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/>
              <a:t>Varianty: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dirty="0" err="1"/>
              <a:t>sloupec</a:t>
            </a:r>
            <a:r>
              <a:rPr lang="en-US" dirty="0"/>
              <a:t> = (</a:t>
            </a:r>
            <a:r>
              <a:rPr lang="en-US" dirty="0" smtClean="0"/>
              <a:t>SELECT</a:t>
            </a:r>
            <a:r>
              <a:rPr lang="cs-CZ" dirty="0" smtClean="0"/>
              <a:t> sloupec FROM</a:t>
            </a:r>
            <a:r>
              <a:rPr lang="en-US" dirty="0" smtClean="0"/>
              <a:t>…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dirty="0" err="1"/>
              <a:t>sloupec</a:t>
            </a:r>
            <a:r>
              <a:rPr lang="en-US" dirty="0"/>
              <a:t> = ANY (</a:t>
            </a:r>
            <a:r>
              <a:rPr lang="en-US" dirty="0" smtClean="0"/>
              <a:t>SELECT</a:t>
            </a:r>
            <a:r>
              <a:rPr lang="cs-CZ" dirty="0" smtClean="0"/>
              <a:t> sloupec FROM</a:t>
            </a:r>
            <a:r>
              <a:rPr lang="en-US" dirty="0" smtClean="0"/>
              <a:t>…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WHERE sloupec IN (SELECT sloupec FROM …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dirty="0" err="1"/>
              <a:t>sloupec</a:t>
            </a:r>
            <a:r>
              <a:rPr lang="en-US" dirty="0"/>
              <a:t> &gt; ALL (SELECT </a:t>
            </a:r>
            <a:r>
              <a:rPr lang="cs-CZ" dirty="0" smtClean="0"/>
              <a:t>sloupec FROM </a:t>
            </a:r>
            <a:r>
              <a:rPr lang="en-US" dirty="0" smtClean="0"/>
              <a:t>…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dirty="0"/>
              <a:t>EXISTS (</a:t>
            </a:r>
            <a:r>
              <a:rPr lang="en-US" dirty="0" smtClean="0"/>
              <a:t>SELECT</a:t>
            </a:r>
            <a:r>
              <a:rPr lang="cs-CZ" dirty="0" smtClean="0"/>
              <a:t> * FROM</a:t>
            </a:r>
            <a:r>
              <a:rPr lang="en-US" dirty="0" smtClean="0"/>
              <a:t>….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dirty="0"/>
              <a:t>NOT EXISTS (</a:t>
            </a:r>
            <a:r>
              <a:rPr lang="en-US" dirty="0" smtClean="0"/>
              <a:t>SELECT</a:t>
            </a:r>
            <a:r>
              <a:rPr lang="cs-CZ" dirty="0" smtClean="0"/>
              <a:t> * FROM</a:t>
            </a:r>
            <a:r>
              <a:rPr lang="en-US" dirty="0" smtClean="0"/>
              <a:t>…</a:t>
            </a:r>
            <a:endParaRPr lang="cs-CZ" dirty="0"/>
          </a:p>
        </p:txBody>
      </p:sp>
      <p:sp>
        <p:nvSpPr>
          <p:cNvPr id="35846" name="TextovéPole 5"/>
          <p:cNvSpPr txBox="1">
            <a:spLocks noChangeArrowheads="1"/>
          </p:cNvSpPr>
          <p:nvPr/>
        </p:nvSpPr>
        <p:spPr bwMode="auto">
          <a:xfrm>
            <a:off x="212725" y="3789363"/>
            <a:ext cx="899795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SELECT * FROM </a:t>
            </a:r>
            <a:r>
              <a:rPr lang="cs-CZ" dirty="0" err="1" smtClean="0"/>
              <a:t>patients</a:t>
            </a:r>
            <a:r>
              <a:rPr lang="en-US" dirty="0" smtClean="0"/>
              <a:t> </a:t>
            </a:r>
            <a:r>
              <a:rPr lang="en-US" dirty="0"/>
              <a:t>WHERE  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en-US" dirty="0" smtClean="0"/>
              <a:t>  </a:t>
            </a:r>
            <a:r>
              <a:rPr lang="en-US" dirty="0"/>
              <a:t>= </a:t>
            </a:r>
            <a:r>
              <a:rPr lang="en-US" dirty="0" smtClean="0"/>
              <a:t>(</a:t>
            </a:r>
            <a:endParaRPr lang="cs-CZ" dirty="0" smtClean="0"/>
          </a:p>
          <a:p>
            <a:r>
              <a:rPr lang="cs-CZ" dirty="0" smtClean="0"/>
              <a:t>      SELECT</a:t>
            </a:r>
            <a:r>
              <a:rPr lang="en-US" dirty="0" smtClean="0"/>
              <a:t> </a:t>
            </a:r>
            <a:r>
              <a:rPr lang="cs-CZ" dirty="0" smtClean="0"/>
              <a:t>MAX</a:t>
            </a:r>
            <a:r>
              <a:rPr lang="en-US" dirty="0" smtClean="0"/>
              <a:t>(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en-US" dirty="0" smtClean="0"/>
              <a:t>) </a:t>
            </a:r>
            <a:r>
              <a:rPr lang="cs-CZ" dirty="0" smtClean="0"/>
              <a:t>FROM</a:t>
            </a:r>
            <a:r>
              <a:rPr lang="en-US" dirty="0" smtClean="0"/>
              <a:t> </a:t>
            </a:r>
            <a:r>
              <a:rPr lang="cs-CZ" dirty="0" err="1" smtClean="0"/>
              <a:t>patients</a:t>
            </a:r>
            <a:r>
              <a:rPr lang="en-US" dirty="0" smtClean="0"/>
              <a:t>);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SELECT * FROM </a:t>
            </a:r>
            <a:r>
              <a:rPr lang="cs-CZ" dirty="0" err="1" smtClean="0"/>
              <a:t>patients</a:t>
            </a:r>
            <a:r>
              <a:rPr lang="en-US" dirty="0" smtClean="0"/>
              <a:t> WHERE 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cs-CZ" dirty="0" smtClean="0"/>
              <a:t> </a:t>
            </a:r>
            <a:r>
              <a:rPr lang="en-US" dirty="0" smtClean="0"/>
              <a:t> IS NOT NULL </a:t>
            </a:r>
          </a:p>
          <a:p>
            <a:r>
              <a:rPr lang="en-US" dirty="0" smtClean="0"/>
              <a:t>	AND 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en-US" dirty="0" smtClean="0"/>
              <a:t> &gt;= ALL (</a:t>
            </a:r>
            <a:endParaRPr lang="cs-CZ" dirty="0" smtClean="0"/>
          </a:p>
          <a:p>
            <a:r>
              <a:rPr lang="cs-CZ" dirty="0" smtClean="0"/>
              <a:t>      SELECT</a:t>
            </a:r>
            <a:r>
              <a:rPr lang="en-US" dirty="0" smtClean="0"/>
              <a:t>  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en-US" dirty="0" smtClean="0"/>
              <a:t>  </a:t>
            </a:r>
            <a:r>
              <a:rPr lang="cs-CZ" dirty="0" smtClean="0"/>
              <a:t>FROM</a:t>
            </a:r>
            <a:r>
              <a:rPr lang="en-US" dirty="0" smtClean="0"/>
              <a:t> </a:t>
            </a:r>
            <a:r>
              <a:rPr lang="cs-CZ" dirty="0" err="1" smtClean="0"/>
              <a:t>patients</a:t>
            </a:r>
            <a:r>
              <a:rPr lang="en-US" dirty="0" smtClean="0"/>
              <a:t>);</a:t>
            </a:r>
          </a:p>
          <a:p>
            <a:endParaRPr lang="en-US" dirty="0"/>
          </a:p>
          <a:p>
            <a:r>
              <a:rPr lang="en-US" dirty="0"/>
              <a:t>SELECT * FROM </a:t>
            </a:r>
            <a:r>
              <a:rPr lang="cs-CZ" dirty="0" err="1" smtClean="0"/>
              <a:t>patients</a:t>
            </a:r>
            <a:r>
              <a:rPr lang="en-US" dirty="0" smtClean="0"/>
              <a:t> tab1 WHERE 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cs-CZ" dirty="0" smtClean="0"/>
              <a:t> </a:t>
            </a:r>
            <a:r>
              <a:rPr lang="en-US" dirty="0" smtClean="0"/>
              <a:t> IS NOT NULL  </a:t>
            </a:r>
          </a:p>
          <a:p>
            <a:r>
              <a:rPr lang="en-US" dirty="0" smtClean="0"/>
              <a:t>      AND NOT </a:t>
            </a:r>
            <a:r>
              <a:rPr lang="en-US" dirty="0"/>
              <a:t>EXISTS  </a:t>
            </a:r>
            <a:r>
              <a:rPr lang="en-US" dirty="0" smtClean="0"/>
              <a:t>(</a:t>
            </a:r>
            <a:endParaRPr lang="cs-CZ" dirty="0" smtClean="0"/>
          </a:p>
          <a:p>
            <a:r>
              <a:rPr lang="cs-CZ" dirty="0" smtClean="0"/>
              <a:t>     SELECT</a:t>
            </a:r>
            <a:r>
              <a:rPr lang="en-US" dirty="0" smtClean="0"/>
              <a:t>  </a:t>
            </a:r>
            <a:r>
              <a:rPr lang="en-US" dirty="0"/>
              <a:t>* </a:t>
            </a:r>
            <a:r>
              <a:rPr lang="cs-CZ" dirty="0" smtClean="0"/>
              <a:t>FROM</a:t>
            </a:r>
            <a:r>
              <a:rPr lang="en-US" dirty="0" smtClean="0"/>
              <a:t> </a:t>
            </a:r>
            <a:r>
              <a:rPr lang="cs-CZ" dirty="0" err="1" smtClean="0"/>
              <a:t>patients</a:t>
            </a:r>
            <a:r>
              <a:rPr lang="en-US" dirty="0" smtClean="0"/>
              <a:t> tab2 </a:t>
            </a:r>
            <a:r>
              <a:rPr lang="en-US" dirty="0"/>
              <a:t>WHERE tab2</a:t>
            </a:r>
            <a:r>
              <a:rPr lang="en-US" dirty="0" smtClean="0"/>
              <a:t>.</a:t>
            </a:r>
            <a:r>
              <a:rPr lang="cs-CZ" dirty="0" smtClean="0"/>
              <a:t> 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en-US" dirty="0" smtClean="0"/>
              <a:t> </a:t>
            </a:r>
            <a:r>
              <a:rPr lang="en-US" dirty="0"/>
              <a:t>&gt; tab1</a:t>
            </a:r>
            <a:r>
              <a:rPr lang="en-US" dirty="0" smtClean="0"/>
              <a:t>.</a:t>
            </a:r>
            <a:r>
              <a:rPr lang="cs-CZ" dirty="0" smtClean="0"/>
              <a:t> 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en-US" dirty="0" smtClean="0"/>
              <a:t> );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3429000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Nejmladší pacient</a:t>
            </a:r>
            <a:r>
              <a:rPr lang="cs-CZ" dirty="0" smtClean="0"/>
              <a:t>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36869" name="TextovéPole 4"/>
          <p:cNvSpPr txBox="1">
            <a:spLocks noChangeArrowheads="1"/>
          </p:cNvSpPr>
          <p:nvPr/>
        </p:nvSpPr>
        <p:spPr bwMode="auto">
          <a:xfrm>
            <a:off x="200025" y="1412875"/>
            <a:ext cx="796884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Napište 3 varianty, které zobrazí řádek s </a:t>
            </a:r>
            <a:r>
              <a:rPr lang="cs-CZ" dirty="0" smtClean="0"/>
              <a:t>nejstarším pacientem</a:t>
            </a:r>
            <a:endParaRPr lang="cs-CZ" dirty="0"/>
          </a:p>
          <a:p>
            <a:endParaRPr lang="cs-CZ" dirty="0"/>
          </a:p>
          <a:p>
            <a:r>
              <a:rPr lang="cs-CZ" dirty="0"/>
              <a:t>Napište dotaz, který vrátí všechny </a:t>
            </a:r>
            <a:r>
              <a:rPr lang="cs-CZ" dirty="0" smtClean="0"/>
              <a:t>pacienty kromě nejstaršího a nejmladšího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Vypište všechny studie a počet zařazených pacientů v jednotlivých letech</a:t>
            </a:r>
          </a:p>
          <a:p>
            <a:r>
              <a:rPr lang="cs-CZ" dirty="0" smtClean="0"/>
              <a:t>a u každé nejmladšího a nejstaršího pacienta v daném roce</a:t>
            </a:r>
          </a:p>
          <a:p>
            <a:r>
              <a:rPr lang="cs-CZ" dirty="0" smtClean="0"/>
              <a:t>	STUDY_NAME, rok(DATE_OF_ENROLLMENT), </a:t>
            </a:r>
          </a:p>
          <a:p>
            <a:r>
              <a:rPr lang="cs-CZ" dirty="0" smtClean="0"/>
              <a:t>	min(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cs-CZ" dirty="0" smtClean="0"/>
              <a:t>), </a:t>
            </a:r>
            <a:r>
              <a:rPr lang="cs-CZ" dirty="0" err="1" smtClean="0"/>
              <a:t>max</a:t>
            </a:r>
            <a:r>
              <a:rPr lang="cs-CZ" dirty="0" smtClean="0"/>
              <a:t>(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cs-CZ" dirty="0" smtClean="0"/>
              <a:t>) </a:t>
            </a:r>
          </a:p>
          <a:p>
            <a:endParaRPr lang="cs-CZ" dirty="0" smtClean="0"/>
          </a:p>
          <a:p>
            <a:r>
              <a:rPr lang="cs-CZ" dirty="0" smtClean="0"/>
              <a:t>Zjistěte počet pacientů ve  studiích, kde počet pacientek není větší než 10</a:t>
            </a:r>
          </a:p>
          <a:p>
            <a:r>
              <a:rPr lang="cs-CZ" dirty="0" smtClean="0"/>
              <a:t>	STUDY_NAME, počet pacientů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Firebird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55576" y="1484784"/>
            <a:ext cx="488146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Instalace </a:t>
            </a:r>
            <a:r>
              <a:rPr lang="cs-CZ" dirty="0" err="1" smtClean="0"/>
              <a:t>Firebird</a:t>
            </a:r>
            <a:r>
              <a:rPr lang="cs-CZ" dirty="0" smtClean="0"/>
              <a:t> serveru</a:t>
            </a:r>
          </a:p>
          <a:p>
            <a:pPr>
              <a:buFont typeface="Arial" pitchFamily="34" charset="0"/>
              <a:buChar char="•"/>
            </a:pPr>
            <a:r>
              <a:rPr lang="cs-CZ" dirty="0" err="1" smtClean="0"/>
              <a:t>IBConsole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Registrace lokálního serveru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Registrace databáze (soubor </a:t>
            </a:r>
            <a:r>
              <a:rPr lang="cs-CZ" dirty="0" err="1" smtClean="0"/>
              <a:t>vyuka.gdb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err="1" smtClean="0"/>
              <a:t>TOOLs</a:t>
            </a:r>
            <a:r>
              <a:rPr lang="cs-CZ" dirty="0" smtClean="0"/>
              <a:t>-&gt; </a:t>
            </a:r>
            <a:r>
              <a:rPr lang="cs-CZ" dirty="0" err="1" smtClean="0"/>
              <a:t>Interactive</a:t>
            </a:r>
            <a:r>
              <a:rPr lang="cs-CZ" dirty="0" smtClean="0"/>
              <a:t> SQL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login SYSDBA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heslo</a:t>
            </a:r>
            <a:r>
              <a:rPr lang="en-US" dirty="0" smtClean="0"/>
              <a:t> </a:t>
            </a:r>
            <a:r>
              <a:rPr lang="en-US" dirty="0" err="1" smtClean="0"/>
              <a:t>masterkey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FIREBIRD – testovací databáze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83568" y="1268760"/>
            <a:ext cx="241925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Tabulka</a:t>
            </a:r>
            <a:r>
              <a:rPr lang="en-US" dirty="0" smtClean="0"/>
              <a:t> </a:t>
            </a:r>
            <a:r>
              <a:rPr lang="en-US" dirty="0" err="1" smtClean="0"/>
              <a:t>Pacienti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Jmeno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Datum_narozeni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Pohlavi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283968" y="1268760"/>
            <a:ext cx="245772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Tabulka</a:t>
            </a:r>
            <a:r>
              <a:rPr lang="en-US" dirty="0" smtClean="0"/>
              <a:t> </a:t>
            </a:r>
            <a:r>
              <a:rPr lang="en-US" dirty="0" err="1" smtClean="0"/>
              <a:t>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ID_vysetreni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Datum_vysetreni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Typ_vysetreni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Vysledek</a:t>
            </a:r>
            <a:endParaRPr lang="cs-CZ" dirty="0"/>
          </a:p>
        </p:txBody>
      </p:sp>
      <p:cxnSp>
        <p:nvCxnSpPr>
          <p:cNvPr id="10" name="Pravoúhlá spojovací čára 9"/>
          <p:cNvCxnSpPr/>
          <p:nvPr/>
        </p:nvCxnSpPr>
        <p:spPr>
          <a:xfrm>
            <a:off x="1763688" y="1700808"/>
            <a:ext cx="2880320" cy="288032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827584" y="3140968"/>
            <a:ext cx="359585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Cvičení:</a:t>
            </a:r>
          </a:p>
          <a:p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Zjist</a:t>
            </a:r>
            <a:r>
              <a:rPr lang="cs-CZ" dirty="0" err="1" smtClean="0"/>
              <a:t>ěte</a:t>
            </a:r>
            <a:r>
              <a:rPr lang="cs-CZ" dirty="0" smtClean="0"/>
              <a:t> počet pacientů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Zjistěte počet </a:t>
            </a:r>
            <a:r>
              <a:rPr lang="cs-CZ" smtClean="0"/>
              <a:t>vyšetření typu 7</a:t>
            </a: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Vypište přehled </a:t>
            </a:r>
            <a:br>
              <a:rPr lang="cs-CZ" dirty="0" smtClean="0"/>
            </a:br>
            <a:r>
              <a:rPr lang="cs-CZ" dirty="0" smtClean="0"/>
              <a:t>	</a:t>
            </a:r>
            <a:r>
              <a:rPr lang="cs-CZ" dirty="0" err="1" smtClean="0"/>
              <a:t>jmeno</a:t>
            </a:r>
            <a:r>
              <a:rPr lang="cs-CZ" dirty="0" smtClean="0"/>
              <a:t>, počet vyšetření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2488</TotalTime>
  <Words>519</Words>
  <Application>Microsoft Office PowerPoint</Application>
  <PresentationFormat>Předvádění na obrazovce (4:3)</PresentationFormat>
  <Paragraphs>153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Databázové systémy a SQL</vt:lpstr>
      <vt:lpstr>Množinové operace</vt:lpstr>
      <vt:lpstr>Cvičení 1</vt:lpstr>
      <vt:lpstr>Subdotazy SQL</vt:lpstr>
      <vt:lpstr>Zanořený dotaz</vt:lpstr>
      <vt:lpstr>Vnořený dotaz za WHERE</vt:lpstr>
      <vt:lpstr>Cvičení 2</vt:lpstr>
      <vt:lpstr>Firebird</vt:lpstr>
      <vt:lpstr>FIREBIRD – testovací databáze</vt:lpstr>
      <vt:lpstr>Struktura registru</vt:lpstr>
      <vt:lpstr>TRIALDB – datový model</vt:lpstr>
      <vt:lpstr>Cvičení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291</cp:revision>
  <dcterms:created xsi:type="dcterms:W3CDTF">2011-01-19T10:31:11Z</dcterms:created>
  <dcterms:modified xsi:type="dcterms:W3CDTF">2011-10-12T19:40:38Z</dcterms:modified>
</cp:coreProperties>
</file>