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1" r:id="rId3"/>
    <p:sldId id="302" r:id="rId4"/>
    <p:sldId id="303" r:id="rId5"/>
    <p:sldId id="304" r:id="rId6"/>
    <p:sldId id="305" r:id="rId7"/>
    <p:sldId id="296" r:id="rId8"/>
    <p:sldId id="298" r:id="rId9"/>
    <p:sldId id="299" r:id="rId10"/>
    <p:sldId id="300" r:id="rId11"/>
    <p:sldId id="306" r:id="rId12"/>
    <p:sldId id="293" r:id="rId13"/>
    <p:sldId id="297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1" d="100"/>
          <a:sy n="71" d="100"/>
        </p:scale>
        <p:origin x="-3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20.10.2011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20.10.2011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340768"/>
            <a:ext cx="72315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cluster_</a:t>
            </a:r>
            <a:r>
              <a:rPr lang="cs-CZ" dirty="0" err="1" smtClean="0"/>
              <a:t>description</a:t>
            </a:r>
            <a:r>
              <a:rPr lang="cs-CZ" dirty="0" smtClean="0"/>
              <a:t>, </a:t>
            </a:r>
            <a:r>
              <a:rPr lang="cs-CZ" dirty="0" err="1" smtClean="0"/>
              <a:t>pocet</a:t>
            </a:r>
            <a:r>
              <a:rPr lang="cs-CZ" dirty="0" smtClean="0"/>
              <a:t> FROM (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c.cluster_id</a:t>
            </a:r>
            <a:r>
              <a:rPr lang="en-US" dirty="0" smtClean="0"/>
              <a:t>, </a:t>
            </a:r>
            <a:r>
              <a:rPr lang="en-US" dirty="0" err="1" smtClean="0"/>
              <a:t>c.cluster_description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ORDER BY </a:t>
            </a:r>
            <a:r>
              <a:rPr lang="cs-CZ" dirty="0" err="1" smtClean="0"/>
              <a:t>count</a:t>
            </a:r>
            <a:r>
              <a:rPr lang="cs-CZ" dirty="0" smtClean="0"/>
              <a:t>(*) DESC</a:t>
            </a:r>
          </a:p>
          <a:p>
            <a:r>
              <a:rPr lang="cs-CZ" dirty="0" smtClean="0"/>
              <a:t>) WHERE </a:t>
            </a:r>
            <a:r>
              <a:rPr lang="cs-CZ" dirty="0" smtClean="0">
                <a:solidFill>
                  <a:srgbClr val="FF0000"/>
                </a:solidFill>
              </a:rPr>
              <a:t>ROWNUM = 1</a:t>
            </a:r>
          </a:p>
          <a:p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Najděte záznamy v tabulce QUESTIONS s </a:t>
            </a:r>
            <a:r>
              <a:rPr lang="cs-CZ" dirty="0" err="1" smtClean="0"/>
              <a:t>datatype</a:t>
            </a:r>
            <a:r>
              <a:rPr lang="cs-CZ" dirty="0" smtClean="0"/>
              <a:t> = </a:t>
            </a:r>
            <a:r>
              <a:rPr lang="en-US" dirty="0" smtClean="0"/>
              <a:t>‘E’, pro </a:t>
            </a:r>
            <a:r>
              <a:rPr lang="en-US" dirty="0" err="1" smtClean="0"/>
              <a:t>kter</a:t>
            </a:r>
            <a:r>
              <a:rPr lang="cs-CZ" dirty="0" smtClean="0"/>
              <a:t>é neexistuje</a:t>
            </a:r>
          </a:p>
          <a:p>
            <a:r>
              <a:rPr lang="cs-CZ" dirty="0" smtClean="0"/>
              <a:t>   záznam v tabulce DISCRETE_VALUE_GROUPS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7659" y="2924944"/>
            <a:ext cx="8646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questions q WHERE </a:t>
            </a:r>
            <a:r>
              <a:rPr lang="en-US" dirty="0" err="1" smtClean="0"/>
              <a:t>datatype</a:t>
            </a:r>
            <a:r>
              <a:rPr lang="en-US" dirty="0" smtClean="0"/>
              <a:t> ='E' </a:t>
            </a:r>
          </a:p>
          <a:p>
            <a:r>
              <a:rPr lang="en-US" dirty="0" smtClean="0"/>
              <a:t>AND NOT EXISTS(SELECT * FROM </a:t>
            </a:r>
            <a:r>
              <a:rPr lang="en-US" dirty="0" err="1" smtClean="0"/>
              <a:t>discrete_value_groups</a:t>
            </a:r>
            <a:r>
              <a:rPr lang="en-US" dirty="0" smtClean="0"/>
              <a:t> </a:t>
            </a:r>
            <a:r>
              <a:rPr lang="en-US" dirty="0" err="1" smtClean="0"/>
              <a:t>dvg</a:t>
            </a:r>
            <a:endParaRPr lang="en-US" dirty="0" smtClean="0"/>
          </a:p>
          <a:p>
            <a:r>
              <a:rPr lang="cs-CZ" dirty="0" smtClean="0"/>
              <a:t>WHERE Q.DISCRETE_VALUE_GROUP_ID = DVG.DISCRETE_VALUE_GRP_ID)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2636912"/>
            <a:ext cx="81634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Minul</a:t>
            </a:r>
            <a:r>
              <a:rPr lang="cs-CZ" dirty="0" smtClean="0"/>
              <a:t>é cvičení</a:t>
            </a:r>
            <a:r>
              <a:rPr lang="cs-CZ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Zjist</a:t>
            </a:r>
            <a:r>
              <a:rPr lang="cs-CZ" dirty="0" err="1" smtClean="0"/>
              <a:t>ěte</a:t>
            </a:r>
            <a:r>
              <a:rPr lang="cs-CZ" dirty="0" smtClean="0"/>
              <a:t> počet pacientů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Zjistěte počet vyšetření typu 7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Vypište přehled 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err="1" smtClean="0"/>
              <a:t>jmeno</a:t>
            </a:r>
            <a:r>
              <a:rPr lang="cs-CZ" dirty="0" smtClean="0"/>
              <a:t>, počet vyšetření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COUNT(*) FROM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COUNT(</a:t>
            </a:r>
            <a:r>
              <a:rPr lang="en-US" dirty="0" err="1" smtClean="0"/>
              <a:t>id_vysetreni</a:t>
            </a:r>
            <a:r>
              <a:rPr lang="en-US" dirty="0" smtClean="0"/>
              <a:t>) FROM </a:t>
            </a:r>
            <a:r>
              <a:rPr lang="en-US" dirty="0" err="1" smtClean="0"/>
              <a:t>vysetreni</a:t>
            </a:r>
            <a:r>
              <a:rPr lang="en-US" dirty="0" smtClean="0"/>
              <a:t> WHERE </a:t>
            </a:r>
            <a:r>
              <a:rPr lang="en-US" dirty="0" err="1" smtClean="0"/>
              <a:t>typ_vysetreni</a:t>
            </a:r>
            <a:r>
              <a:rPr lang="en-US" dirty="0" smtClean="0"/>
              <a:t> = 7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cs-CZ" dirty="0" smtClean="0"/>
              <a:t> </a:t>
            </a:r>
            <a:r>
              <a:rPr lang="cs-CZ" dirty="0" err="1" smtClean="0"/>
              <a:t>p.id</a:t>
            </a:r>
            <a:r>
              <a:rPr lang="cs-CZ" dirty="0" smtClean="0"/>
              <a:t>, </a:t>
            </a:r>
            <a:r>
              <a:rPr lang="cs-CZ" dirty="0" err="1" smtClean="0"/>
              <a:t>p.jmeno</a:t>
            </a:r>
            <a:r>
              <a:rPr lang="cs-CZ" dirty="0" smtClean="0"/>
              <a:t>, </a:t>
            </a:r>
            <a:r>
              <a:rPr lang="en-US" dirty="0" smtClean="0"/>
              <a:t>COUNT</a:t>
            </a:r>
            <a:r>
              <a:rPr lang="cs-CZ" dirty="0" smtClean="0"/>
              <a:t>(id_</a:t>
            </a:r>
            <a:r>
              <a:rPr lang="cs-CZ" dirty="0" err="1" smtClean="0"/>
              <a:t>vysetreni</a:t>
            </a:r>
            <a:r>
              <a:rPr lang="cs-CZ" dirty="0" smtClean="0"/>
              <a:t>) </a:t>
            </a:r>
            <a:r>
              <a:rPr lang="en-US" dirty="0" smtClean="0"/>
              <a:t>AS</a:t>
            </a:r>
            <a:r>
              <a:rPr lang="cs-CZ" dirty="0" smtClean="0"/>
              <a:t> </a:t>
            </a:r>
            <a:r>
              <a:rPr lang="cs-CZ" dirty="0" err="1" smtClean="0"/>
              <a:t>pocet</a:t>
            </a:r>
            <a:r>
              <a:rPr lang="cs-CZ" dirty="0" smtClean="0"/>
              <a:t>_</a:t>
            </a:r>
            <a:r>
              <a:rPr lang="cs-CZ" dirty="0" err="1" smtClean="0"/>
              <a:t>vysetreni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</a:t>
            </a:r>
            <a:r>
              <a:rPr lang="cs-CZ" dirty="0" smtClean="0"/>
              <a:t> pacienti p </a:t>
            </a:r>
            <a:r>
              <a:rPr lang="en-US" dirty="0" smtClean="0"/>
              <a:t>LEFT</a:t>
            </a:r>
            <a:r>
              <a:rPr lang="cs-CZ" dirty="0" smtClean="0"/>
              <a:t> </a:t>
            </a:r>
            <a:r>
              <a:rPr lang="en-US" dirty="0" smtClean="0"/>
              <a:t>JOIN</a:t>
            </a:r>
            <a:r>
              <a:rPr lang="cs-CZ" dirty="0" smtClean="0"/>
              <a:t> </a:t>
            </a:r>
            <a:r>
              <a:rPr lang="cs-CZ" dirty="0" err="1" smtClean="0"/>
              <a:t>vysetreni</a:t>
            </a:r>
            <a:r>
              <a:rPr lang="cs-CZ" dirty="0" smtClean="0"/>
              <a:t> v </a:t>
            </a:r>
            <a:r>
              <a:rPr lang="en-US" dirty="0" smtClean="0"/>
              <a:t>ON</a:t>
            </a:r>
            <a:r>
              <a:rPr lang="cs-CZ" dirty="0" smtClean="0"/>
              <a:t> </a:t>
            </a:r>
            <a:r>
              <a:rPr lang="cs-CZ" dirty="0" err="1" smtClean="0"/>
              <a:t>p.id</a:t>
            </a:r>
            <a:r>
              <a:rPr lang="cs-CZ" dirty="0" smtClean="0"/>
              <a:t> = v.id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</a:t>
            </a:r>
            <a:r>
              <a:rPr lang="cs-CZ" dirty="0" smtClean="0"/>
              <a:t> </a:t>
            </a:r>
            <a:r>
              <a:rPr lang="en-US" dirty="0" smtClean="0"/>
              <a:t>BY</a:t>
            </a:r>
            <a:r>
              <a:rPr lang="cs-CZ" dirty="0" smtClean="0"/>
              <a:t> </a:t>
            </a:r>
            <a:r>
              <a:rPr lang="cs-CZ" dirty="0" err="1" smtClean="0"/>
              <a:t>p.id</a:t>
            </a:r>
            <a:r>
              <a:rPr lang="cs-CZ" dirty="0" smtClean="0"/>
              <a:t>, </a:t>
            </a:r>
            <a:r>
              <a:rPr lang="cs-CZ" dirty="0" err="1" smtClean="0"/>
              <a:t>p.jmeno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2636912"/>
            <a:ext cx="76610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Cvičení: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ID_</a:t>
            </a:r>
            <a:r>
              <a:rPr lang="cs-CZ" dirty="0" err="1" smtClean="0"/>
              <a:t>vysetreni</a:t>
            </a:r>
            <a:r>
              <a:rPr lang="cs-CZ" dirty="0" smtClean="0"/>
              <a:t> v tabulce </a:t>
            </a:r>
            <a:r>
              <a:rPr lang="cs-CZ" dirty="0" err="1" smtClean="0"/>
              <a:t>vysetreni</a:t>
            </a:r>
            <a:r>
              <a:rPr lang="cs-CZ" dirty="0" smtClean="0"/>
              <a:t> je unikátní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Vypište id_</a:t>
            </a:r>
            <a:r>
              <a:rPr lang="cs-CZ" dirty="0" err="1" smtClean="0"/>
              <a:t>vysetreni</a:t>
            </a:r>
            <a:r>
              <a:rPr lang="cs-CZ" dirty="0" smtClean="0"/>
              <a:t> z tabulky </a:t>
            </a:r>
            <a:r>
              <a:rPr lang="cs-CZ" dirty="0" err="1" smtClean="0"/>
              <a:t>vysetreni</a:t>
            </a:r>
            <a:r>
              <a:rPr lang="cs-CZ" dirty="0" smtClean="0"/>
              <a:t>, která jsou duplicitní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Ověřte, zda každé vyšetření má rodičovský záznam v tabulce pacienti</a:t>
            </a:r>
          </a:p>
          <a:p>
            <a:pPr marL="342900" indent="-342900"/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objekty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3945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Nejvýznamnější databázové objekty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(</a:t>
            </a:r>
            <a:r>
              <a:rPr lang="cs-CZ" dirty="0" err="1" smtClean="0"/>
              <a:t>tables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Pohledy (</a:t>
            </a:r>
            <a:r>
              <a:rPr lang="cs-CZ" dirty="0" err="1" smtClean="0"/>
              <a:t>views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Indexy (</a:t>
            </a:r>
            <a:r>
              <a:rPr lang="cs-CZ" dirty="0" err="1" smtClean="0"/>
              <a:t>indexes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Sekvence (</a:t>
            </a:r>
            <a:r>
              <a:rPr lang="cs-CZ" dirty="0" err="1" smtClean="0"/>
              <a:t>sequences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Procedury</a:t>
            </a:r>
            <a:r>
              <a:rPr lang="en-US" dirty="0" smtClean="0"/>
              <a:t> (procedures)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Funkce</a:t>
            </a:r>
            <a:r>
              <a:rPr lang="en-US" dirty="0" smtClean="0"/>
              <a:t> (functions)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Triggery</a:t>
            </a:r>
            <a:r>
              <a:rPr lang="en-US" dirty="0" smtClean="0"/>
              <a:t> (triggers)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73016"/>
            <a:ext cx="857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Informace o objektech jsou uloženy v </a:t>
            </a:r>
            <a:r>
              <a:rPr lang="cs-CZ" dirty="0" err="1" smtClean="0"/>
              <a:t>metadatech</a:t>
            </a:r>
            <a:r>
              <a:rPr lang="cs-CZ" dirty="0" smtClean="0"/>
              <a:t> (systémových datech) databáze</a:t>
            </a:r>
          </a:p>
          <a:p>
            <a:r>
              <a:rPr lang="cs-CZ" dirty="0" smtClean="0"/>
              <a:t>Přístup k nim je databázově specifický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437112"/>
            <a:ext cx="8792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systémové tabulky – uživatelům pouze pro čtení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metatabulka</a:t>
            </a:r>
            <a:r>
              <a:rPr lang="cs-CZ" dirty="0" smtClean="0"/>
              <a:t> o </a:t>
            </a:r>
            <a:r>
              <a:rPr lang="cs-CZ" dirty="0" err="1" smtClean="0"/>
              <a:t>metatabulkách</a:t>
            </a:r>
            <a:r>
              <a:rPr lang="cs-CZ" dirty="0" smtClean="0"/>
              <a:t> – DICTIONARY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USER_XXX – objekty vytvořené uživatelem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ALL_XXX – objekty přístupné uživateli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DBA_XXX – všechny objekty databáze – přístupné jen administrátorovi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6"/>
            <a:ext cx="63946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Metatabulky</a:t>
            </a:r>
            <a:r>
              <a:rPr lang="cs-CZ" dirty="0" smtClean="0"/>
              <a:t> USER_TABLES, ALL_TABLES, DBA_TABLES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table_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dirty="0" err="1" smtClean="0"/>
              <a:t>metatabulka</a:t>
            </a:r>
            <a:r>
              <a:rPr lang="cs-CZ" dirty="0" smtClean="0"/>
              <a:t> TAB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</a:t>
            </a:r>
            <a:r>
              <a:rPr lang="cs-CZ" dirty="0" err="1" smtClean="0"/>
              <a:t>tname</a:t>
            </a:r>
            <a:r>
              <a:rPr lang="en-US" dirty="0" smtClean="0"/>
              <a:t>, </a:t>
            </a:r>
            <a:r>
              <a:rPr lang="en-US" dirty="0" err="1" smtClean="0"/>
              <a:t>tabtype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Sloupce tabulky - USER_TAB_COLUMNS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table_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column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data_type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3429000"/>
            <a:ext cx="4241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DDL příkazy pro manipulaci s tabulkami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RENAME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(VIEWS)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77466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Pohled = uložený SQL dotaz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Pracuje se s ním stejně jako s tabulkou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 většině případů je možný pouze SELECT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VIEW </a:t>
            </a:r>
            <a:r>
              <a:rPr lang="cs-CZ" dirty="0" smtClean="0">
                <a:solidFill>
                  <a:srgbClr val="FF0000"/>
                </a:solidFill>
              </a:rPr>
              <a:t>v_</a:t>
            </a:r>
            <a:r>
              <a:rPr lang="cs-CZ" dirty="0" err="1" smtClean="0">
                <a:solidFill>
                  <a:srgbClr val="FF0000"/>
                </a:solidFill>
              </a:rPr>
              <a:t>ukazka</a:t>
            </a:r>
            <a:r>
              <a:rPr lang="cs-CZ" dirty="0" smtClean="0"/>
              <a:t> </a:t>
            </a:r>
            <a:r>
              <a:rPr lang="en-US" dirty="0" smtClean="0"/>
              <a:t>AS</a:t>
            </a:r>
            <a:endParaRPr lang="cs-CZ" dirty="0" smtClean="0"/>
          </a:p>
          <a:p>
            <a:r>
              <a:rPr lang="en-US" dirty="0" smtClean="0"/>
              <a:t>      </a:t>
            </a:r>
            <a:r>
              <a:rPr lang="cs-CZ" dirty="0" smtClean="0"/>
              <a:t>SELECT </a:t>
            </a:r>
            <a:r>
              <a:rPr lang="cs-CZ" dirty="0" err="1" smtClean="0"/>
              <a:t>ps.patient</a:t>
            </a:r>
            <a:r>
              <a:rPr lang="cs-CZ" dirty="0" smtClean="0"/>
              <a:t>_id, study_</a:t>
            </a:r>
            <a:r>
              <a:rPr lang="cs-CZ" dirty="0" err="1" smtClean="0"/>
              <a:t>name</a:t>
            </a:r>
            <a:r>
              <a:rPr lang="cs-CZ" dirty="0" smtClean="0"/>
              <a:t> FROM </a:t>
            </a:r>
            <a:r>
              <a:rPr lang="cs-CZ" dirty="0" err="1" smtClean="0"/>
              <a:t>pati</a:t>
            </a:r>
            <a:r>
              <a:rPr lang="en-US" dirty="0" smtClean="0"/>
              <a:t>e</a:t>
            </a:r>
            <a:r>
              <a:rPr lang="cs-CZ" dirty="0" err="1" smtClean="0"/>
              <a:t>nt</a:t>
            </a:r>
            <a:r>
              <a:rPr lang="en-US" dirty="0" smtClean="0"/>
              <a:t>_study </a:t>
            </a:r>
            <a:r>
              <a:rPr lang="en-US" dirty="0" err="1" smtClean="0"/>
              <a:t>ps</a:t>
            </a:r>
            <a:r>
              <a:rPr lang="en-US" dirty="0" smtClean="0"/>
              <a:t>, studies s</a:t>
            </a:r>
          </a:p>
          <a:p>
            <a:r>
              <a:rPr lang="en-US" dirty="0" smtClean="0"/>
              <a:t>      WHERE </a:t>
            </a:r>
            <a:r>
              <a:rPr lang="en-US" dirty="0" err="1" smtClean="0"/>
              <a:t>ps.study_id</a:t>
            </a:r>
            <a:r>
              <a:rPr lang="en-US" dirty="0" smtClean="0"/>
              <a:t> = </a:t>
            </a:r>
            <a:r>
              <a:rPr lang="en-US" dirty="0" err="1" smtClean="0"/>
              <a:t>s.study_id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study_name</a:t>
            </a:r>
            <a:r>
              <a:rPr lang="en-US" dirty="0" smtClean="0"/>
              <a:t>, count(*) FROM </a:t>
            </a:r>
            <a:r>
              <a:rPr lang="en-US" dirty="0" err="1" smtClean="0">
                <a:solidFill>
                  <a:srgbClr val="FF0000"/>
                </a:solidFill>
              </a:rPr>
              <a:t>v_ukazka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GROUP BY </a:t>
            </a:r>
            <a:r>
              <a:rPr lang="en-US" dirty="0" err="1" smtClean="0"/>
              <a:t>study_name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DDL pro </a:t>
            </a:r>
            <a:r>
              <a:rPr lang="en-US" dirty="0" err="1" smtClean="0"/>
              <a:t>pohledy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CREATE OR REPLACE VIEW AS</a:t>
            </a:r>
          </a:p>
          <a:p>
            <a:r>
              <a:rPr lang="en-US" dirty="0" smtClean="0"/>
              <a:t>	DROP VIEW 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589240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views</a:t>
            </a:r>
            <a:r>
              <a:rPr lang="en-US" dirty="0" smtClean="0"/>
              <a:t>, tab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6" name="Picture 2" descr="http://t2.gstatic.com/images?q=tbn:ANd9GcS9N-4620UX6QGkL1BjwS17HbDWd-gotYpYiNoSHszQetpztSOB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286000" cy="1524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6980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Indexy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obdobou</a:t>
            </a:r>
            <a:r>
              <a:rPr lang="en-US" dirty="0" smtClean="0"/>
              <a:t> </a:t>
            </a:r>
            <a:r>
              <a:rPr lang="en-US" dirty="0" err="1" smtClean="0"/>
              <a:t>kartot</a:t>
            </a:r>
            <a:r>
              <a:rPr lang="cs-CZ" dirty="0" err="1" smtClean="0"/>
              <a:t>éky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Umožňují rychlejší vyhledávání záznamů ve velkých tabulkách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Urychlují SELECT dotazy, zpomalují INSERT, UPDATE, DELETE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92896"/>
            <a:ext cx="5907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Indexy se vytváří nad jedním nebo více sloupci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Standardně nad primárním klíčem a cizími klíči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Dále nad sloupci, které se často používají za WHERE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7112"/>
            <a:ext cx="247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DDL pro indexy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INDEX</a:t>
            </a:r>
          </a:p>
        </p:txBody>
      </p:sp>
      <p:sp>
        <p:nvSpPr>
          <p:cNvPr id="8" name="Obdélník 7"/>
          <p:cNvSpPr/>
          <p:nvPr/>
        </p:nvSpPr>
        <p:spPr>
          <a:xfrm>
            <a:off x="4283968" y="4509120"/>
            <a:ext cx="2480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ORACLE </a:t>
            </a:r>
            <a:r>
              <a:rPr lang="cs-CZ" dirty="0" err="1" smtClean="0"/>
              <a:t>metadata</a:t>
            </a:r>
            <a:endParaRPr lang="cs-CZ" dirty="0" smtClean="0"/>
          </a:p>
          <a:p>
            <a:r>
              <a:rPr lang="cs-CZ" dirty="0" smtClean="0"/>
              <a:t>	user_</a:t>
            </a:r>
            <a:r>
              <a:rPr lang="cs-CZ" dirty="0" err="1" smtClean="0"/>
              <a:t>indexes</a:t>
            </a:r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ind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Sekvence generují za všech okolností unikátní čísla – posloupnost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pro primární klíče při insertech nových řádků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sekv.NEXTVAL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sekv.CURRVAL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Každé zavolání NEXTVAL vrátí další číslo v posloupnosti bez ohledu</a:t>
            </a:r>
          </a:p>
          <a:p>
            <a:r>
              <a:rPr lang="cs-CZ" dirty="0" smtClean="0"/>
              <a:t> na transakce</a:t>
            </a:r>
          </a:p>
          <a:p>
            <a:r>
              <a:rPr lang="cs-CZ" dirty="0" smtClean="0"/>
              <a:t>Při neúspěšném použití vygenerovaného ID vznikají </a:t>
            </a:r>
            <a:r>
              <a:rPr lang="en-US" dirty="0" smtClean="0"/>
              <a:t>“d</a:t>
            </a:r>
            <a:r>
              <a:rPr lang="cs-CZ" dirty="0" err="1" smtClean="0"/>
              <a:t>íry</a:t>
            </a:r>
            <a:r>
              <a:rPr lang="en-US" dirty="0" smtClean="0"/>
              <a:t>” v </a:t>
            </a:r>
            <a:r>
              <a:rPr lang="en-US" dirty="0" err="1" smtClean="0"/>
              <a:t>posloupnosti</a:t>
            </a:r>
            <a:endParaRPr lang="en-US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30689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ORACLE DDL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ALTER SEQUENCE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sequences</a:t>
            </a:r>
            <a:endParaRPr lang="en-US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788024" y="4725144"/>
            <a:ext cx="3214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FIREBIRD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GENERATOR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GENERATOR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807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  Zjistěte počet řádků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420888"/>
            <a:ext cx="740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_id)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1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 </a:t>
            </a: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QUESTION_ID je unikátní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1484784"/>
            <a:ext cx="400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</a:t>
            </a:r>
            <a:r>
              <a:rPr lang="en-US" dirty="0" smtClean="0"/>
              <a:t>(*) FROM questions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3284984"/>
            <a:ext cx="834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2852936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Ověřte, zda QUESTION_DESCRIPTION je unikátní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149080"/>
            <a:ext cx="624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FROM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HAVING COUNT(*) &gt; 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717032"/>
            <a:ext cx="747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QUESTION_DESCRIPTION, které se opakují více než 10x</a:t>
            </a: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475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Najděte formulář s největším počtem otázek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QUESTION_GROUP_QUESTIONS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2420888"/>
            <a:ext cx="754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vše z uvedených </a:t>
            </a:r>
            <a:r>
              <a:rPr lang="cs-CZ" smtClean="0"/>
              <a:t>tabulek vnitřním spojením </a:t>
            </a:r>
            <a:r>
              <a:rPr lang="cs-CZ" dirty="0" smtClean="0"/>
              <a:t>přes příslušné klíče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924944"/>
            <a:ext cx="72315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*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 </a:t>
            </a:r>
          </a:p>
          <a:p>
            <a:r>
              <a:rPr lang="cs-CZ" dirty="0" smtClean="0"/>
              <a:t>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 </a:t>
            </a:r>
          </a:p>
          <a:p>
            <a:r>
              <a:rPr lang="cs-CZ" dirty="0" smtClean="0"/>
              <a:t> 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734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Seskupte dle cluster_id a cluster_</a:t>
            </a:r>
            <a:r>
              <a:rPr lang="cs-CZ" dirty="0" err="1" smtClean="0"/>
              <a:t>description</a:t>
            </a:r>
            <a:r>
              <a:rPr lang="cs-CZ" dirty="0" smtClean="0"/>
              <a:t> a spočítejte počet řádků</a:t>
            </a:r>
          </a:p>
          <a:p>
            <a:r>
              <a:rPr lang="cs-CZ" dirty="0" smtClean="0"/>
              <a:t>	= počet otázek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72315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077072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řádky s maximální hodnotou COUNT(*)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810</Words>
  <Application>Microsoft Office PowerPoint</Application>
  <PresentationFormat>Předvádění na obrazovce (4:3)</PresentationFormat>
  <Paragraphs>188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Databázové objekty</vt:lpstr>
      <vt:lpstr>Tabulky</vt:lpstr>
      <vt:lpstr>Pohledy (VIEWS)</vt:lpstr>
      <vt:lpstr>Indexes</vt:lpstr>
      <vt:lpstr>Sekvence</vt:lpstr>
      <vt:lpstr>Cvičení</vt:lpstr>
      <vt:lpstr>Cvičení</vt:lpstr>
      <vt:lpstr>Cvičení</vt:lpstr>
      <vt:lpstr>Cvičení</vt:lpstr>
      <vt:lpstr>Cvičení</vt:lpstr>
      <vt:lpstr>FIREBIRD – testovací databáze</vt:lpstr>
      <vt:lpstr>FIREBIRD – testovací databáze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327</cp:revision>
  <dcterms:created xsi:type="dcterms:W3CDTF">2011-01-19T10:31:11Z</dcterms:created>
  <dcterms:modified xsi:type="dcterms:W3CDTF">2011-10-20T12:45:01Z</dcterms:modified>
</cp:coreProperties>
</file>