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9" r:id="rId3"/>
    <p:sldId id="298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293" r:id="rId15"/>
    <p:sldId id="297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5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24744"/>
            <a:ext cx="69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otázky </a:t>
            </a:r>
            <a:r>
              <a:rPr lang="cs-CZ" dirty="0" err="1" smtClean="0"/>
              <a:t>question</a:t>
            </a:r>
            <a:r>
              <a:rPr lang="cs-CZ" dirty="0" smtClean="0"/>
              <a:t>_id = 161 (PATIENT_ID, VALUE)</a:t>
            </a:r>
            <a:br>
              <a:rPr lang="cs-CZ" dirty="0" smtClean="0"/>
            </a:br>
            <a:r>
              <a:rPr lang="cs-CZ" dirty="0" smtClean="0"/>
              <a:t>  pro všechny založené formuláře cluster_id = 65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988840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formulářů cluster_id = 65 , study_id = 3?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192" y="2348880"/>
            <a:ext cx="8852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 3 AND </a:t>
            </a:r>
            <a:r>
              <a:rPr lang="en-US" dirty="0" err="1" smtClean="0"/>
              <a:t>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996952"/>
            <a:ext cx="74945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 INNER JOIN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161)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4797152"/>
            <a:ext cx="85802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EVENT_SUBHEADER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820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Vytvořte z vnořeného dotazu VIEW a přepište předchozí dotaz s jeho použitím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72816"/>
            <a:ext cx="7866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CREATE VIEW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endParaRPr lang="cs-CZ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er.value</a:t>
            </a:r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212976"/>
            <a:ext cx="5900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endParaRPr lang="en-US" u="sng" dirty="0" smtClean="0"/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577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Lepší varianta umožňující využití pro libovolnou otázku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1796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OR REPLACE VIEW </a:t>
            </a:r>
            <a:r>
              <a:rPr lang="en-US" dirty="0" err="1" smtClean="0"/>
              <a:t>subheader_eav</a:t>
            </a:r>
            <a:endParaRPr lang="en-US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er.question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WHERE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861048"/>
            <a:ext cx="6853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</a:t>
            </a:r>
            <a:r>
              <a:rPr lang="cs-CZ" dirty="0" smtClean="0"/>
              <a:t> AND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 = 161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7758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dvou otázek (161, 27) ve tvaru </a:t>
            </a:r>
            <a:r>
              <a:rPr lang="cs-CZ" dirty="0" err="1" smtClean="0"/>
              <a:t>patient</a:t>
            </a:r>
            <a:r>
              <a:rPr lang="cs-CZ" dirty="0" smtClean="0"/>
              <a:t>_id, value1, value2</a:t>
            </a:r>
          </a:p>
          <a:p>
            <a:r>
              <a:rPr lang="cs-CZ" dirty="0" smtClean="0"/>
              <a:t> pro všechny existující formuláře cluster_id = 65 , study_id = 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70839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365104"/>
            <a:ext cx="8045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varianta: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subheader_eav</a:t>
            </a:r>
            <a:r>
              <a:rPr lang="en-US" dirty="0" smtClean="0"/>
              <a:t> es2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161 </a:t>
            </a:r>
          </a:p>
          <a:p>
            <a:r>
              <a:rPr lang="en-US" dirty="0" smtClean="0"/>
              <a:t>       AND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 es2.question_id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27</a:t>
            </a:r>
          </a:p>
          <a:p>
            <a:r>
              <a:rPr lang="en-US" dirty="0" smtClean="0"/>
              <a:t>AND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2636913"/>
            <a:ext cx="8163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Minul</a:t>
            </a:r>
            <a:r>
              <a:rPr lang="cs-CZ" dirty="0" smtClean="0"/>
              <a:t>é cvičení: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ID_</a:t>
            </a:r>
            <a:r>
              <a:rPr lang="cs-CZ" dirty="0" err="1" smtClean="0"/>
              <a:t>vysetreni</a:t>
            </a:r>
            <a:r>
              <a:rPr lang="cs-CZ" dirty="0" smtClean="0"/>
              <a:t> v tabulce </a:t>
            </a:r>
            <a:r>
              <a:rPr lang="cs-CZ" dirty="0" err="1" smtClean="0"/>
              <a:t>vysetreni</a:t>
            </a:r>
            <a:r>
              <a:rPr lang="cs-CZ" dirty="0" smtClean="0"/>
              <a:t> je unikátní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id_</a:t>
            </a:r>
            <a:r>
              <a:rPr lang="cs-CZ" dirty="0" err="1" smtClean="0"/>
              <a:t>vysetreni</a:t>
            </a:r>
            <a:r>
              <a:rPr lang="cs-CZ" dirty="0" smtClean="0"/>
              <a:t> z tabulky </a:t>
            </a:r>
            <a:r>
              <a:rPr lang="cs-CZ" dirty="0" err="1" smtClean="0"/>
              <a:t>vysetreni</a:t>
            </a:r>
            <a:r>
              <a:rPr lang="cs-CZ" dirty="0" smtClean="0"/>
              <a:t>, která jsou duplicitní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Ověřte, zda každé vyšetření má rodičovský záznam v tabulce pacienti</a:t>
            </a:r>
            <a:endParaRPr lang="en-US" dirty="0" smtClean="0"/>
          </a:p>
          <a:p>
            <a:pPr marL="342900" indent="-342900"/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4365104"/>
            <a:ext cx="70324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SELECT count(*), count(distinct </a:t>
            </a:r>
            <a:r>
              <a:rPr lang="en-US" sz="1600" dirty="0" err="1" smtClean="0"/>
              <a:t>id_vysetreni</a:t>
            </a:r>
            <a:r>
              <a:rPr lang="en-US" sz="1600" dirty="0" smtClean="0"/>
              <a:t>) FROM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   </a:t>
            </a:r>
            <a:r>
              <a:rPr lang="en-US" sz="1600" dirty="0" err="1" smtClean="0"/>
              <a:t>po</a:t>
            </a:r>
            <a:r>
              <a:rPr lang="cs-CZ" sz="1600" dirty="0" err="1" smtClean="0"/>
              <a:t>čty</a:t>
            </a:r>
            <a:r>
              <a:rPr lang="cs-CZ" sz="1600" dirty="0" smtClean="0"/>
              <a:t> se neshodují=&gt;není unikátní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SELECT </a:t>
            </a:r>
            <a:r>
              <a:rPr lang="en-US" sz="1600" dirty="0" err="1" smtClean="0"/>
              <a:t>id_vysetreni</a:t>
            </a:r>
            <a:r>
              <a:rPr lang="en-US" sz="1600" dirty="0" smtClean="0"/>
              <a:t> FROM </a:t>
            </a:r>
            <a:r>
              <a:rPr lang="en-US" sz="1600" dirty="0" err="1" smtClean="0"/>
              <a:t>vysetreni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GROUP BY </a:t>
            </a:r>
            <a:r>
              <a:rPr lang="en-US" sz="1600" dirty="0" err="1" smtClean="0"/>
              <a:t>id_vysetreni</a:t>
            </a:r>
            <a:r>
              <a:rPr lang="en-US" sz="1600" dirty="0" smtClean="0"/>
              <a:t> HAVING count(*) &gt; 1</a:t>
            </a:r>
            <a:endParaRPr lang="cs-CZ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SELECT count(*) FROM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v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WHERE NOT EXISTS (SELECT * FROM </a:t>
            </a:r>
            <a:r>
              <a:rPr lang="en-US" sz="1600" dirty="0" err="1" smtClean="0"/>
              <a:t>pacienti</a:t>
            </a:r>
            <a:r>
              <a:rPr lang="en-US" sz="1600" dirty="0" smtClean="0"/>
              <a:t> p WHERE p.id = v.id)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2636912"/>
            <a:ext cx="66009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Cvičení: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pro všechny pacienty výsledky vyšetření typu 2 a 9</a:t>
            </a:r>
            <a:br>
              <a:rPr lang="cs-CZ" dirty="0" smtClean="0"/>
            </a:br>
            <a:r>
              <a:rPr lang="cs-CZ" dirty="0" smtClean="0"/>
              <a:t>ve tvaru ID, 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vysledek</a:t>
            </a:r>
            <a:r>
              <a:rPr lang="cs-CZ" dirty="0" smtClean="0"/>
              <a:t> typu 2, </a:t>
            </a:r>
            <a:r>
              <a:rPr lang="cs-CZ" dirty="0" err="1" smtClean="0"/>
              <a:t>vysledek</a:t>
            </a:r>
            <a:r>
              <a:rPr lang="cs-CZ" dirty="0" smtClean="0"/>
              <a:t> typu 9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uložení dat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690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Uložení vlastních dat v </a:t>
            </a:r>
            <a:r>
              <a:rPr lang="cs-CZ" dirty="0" err="1" smtClean="0"/>
              <a:t>TrialDB</a:t>
            </a:r>
            <a:r>
              <a:rPr lang="cs-CZ" dirty="0" smtClean="0"/>
              <a:t> není klasický relační datový model</a:t>
            </a:r>
          </a:p>
          <a:p>
            <a:r>
              <a:rPr lang="cs-CZ" dirty="0" smtClean="0"/>
              <a:t>Generalizovaný model – EAV model – Entity – </a:t>
            </a:r>
            <a:r>
              <a:rPr lang="cs-CZ" dirty="0" err="1" smtClean="0"/>
              <a:t>Attribute</a:t>
            </a:r>
            <a:r>
              <a:rPr lang="cs-CZ" dirty="0" smtClean="0"/>
              <a:t> -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9330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Entita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Atribut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PacientXY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cs-CZ" dirty="0" err="1" smtClean="0"/>
                        <a:t>ýška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83568" y="5723964"/>
            <a:ext cx="721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datovém modelu </a:t>
            </a:r>
            <a:r>
              <a:rPr lang="cs-CZ" dirty="0" err="1" smtClean="0"/>
              <a:t>TrialDB</a:t>
            </a:r>
            <a:r>
              <a:rPr lang="cs-CZ" dirty="0" smtClean="0"/>
              <a:t> – rozpracované pro jednotlivé datové typy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43608" y="23488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401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043608" y="1844824"/>
            <a:ext cx="25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Klasický datový model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43608" y="3501008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EAV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837344"/>
            <a:ext cx="5421600" cy="5688000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1619672" y="1124744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formuláře</a:t>
            </a:r>
            <a:endParaRPr lang="cs-CZ" sz="1400" dirty="0"/>
          </a:p>
        </p:txBody>
      </p:sp>
      <p:sp>
        <p:nvSpPr>
          <p:cNvPr id="7" name="Zaoblený obdélník 6"/>
          <p:cNvSpPr/>
          <p:nvPr/>
        </p:nvSpPr>
        <p:spPr>
          <a:xfrm>
            <a:off x="1619672" y="206084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skupiny</a:t>
            </a:r>
            <a:endParaRPr lang="cs-CZ" sz="1400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314096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Vlastní data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6285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EVENT_HEADER – 1 řádek = 1 vyplněný formulář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19145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75856" y="1772816"/>
            <a:ext cx="53773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HEADER_UID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STUDY_ID – klíč ke studii/registru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PATIENT_ID – klíč k pacientovi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PHASE_ID – klíč k fázi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CLUSTER_ID – klíč k popisu formuláře</a:t>
            </a:r>
          </a:p>
          <a:p>
            <a:pPr>
              <a:buFont typeface="Arial" pitchFamily="34" charset="0"/>
              <a:buChar char="•"/>
            </a:pPr>
            <a:r>
              <a:rPr lang="cs-CZ" smtClean="0"/>
              <a:t> DATE_COLLECTED </a:t>
            </a:r>
            <a:r>
              <a:rPr lang="cs-CZ" dirty="0" smtClean="0"/>
              <a:t>– datum vyplnění formuláře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DATETIME_LAST_MODIFIED </a:t>
            </a:r>
            <a:br>
              <a:rPr lang="cs-CZ" dirty="0" smtClean="0"/>
            </a:br>
            <a:r>
              <a:rPr lang="cs-CZ" dirty="0" smtClean="0"/>
              <a:t>     datum poslední změny dat ve formuláři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EVENT_SUBHEADER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473584" y="1052736"/>
            <a:ext cx="667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EVENT_SUBHEADER – 1 řádek = 1 vyplněná skupina otázek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808" y="1556792"/>
            <a:ext cx="59843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SUBHEADER_ID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HEADER_UID – klíč k vyplněnému formuláři</a:t>
            </a:r>
            <a:br>
              <a:rPr lang="cs-CZ" dirty="0" smtClean="0"/>
            </a:br>
            <a:r>
              <a:rPr lang="cs-CZ" dirty="0" smtClean="0"/>
              <a:t>		(EVENT_HEADER)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QUESTION_GROUP_ID – klíč k popisu skupiny otázek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REPEAT_INSTANCE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pořadové číslo vyplněné skupiny na formuláři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17032"/>
            <a:ext cx="8058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aoblený obdélníkový popisek 9"/>
          <p:cNvSpPr/>
          <p:nvPr/>
        </p:nvSpPr>
        <p:spPr>
          <a:xfrm>
            <a:off x="3563888" y="3429000"/>
            <a:ext cx="2520280" cy="648072"/>
          </a:xfrm>
          <a:prstGeom prst="wedgeRoundRectCallout">
            <a:avLst>
              <a:gd name="adj1" fmla="val -71770"/>
              <a:gd name="adj2" fmla="val 102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Neopakující se skupina – </a:t>
            </a:r>
            <a:r>
              <a:rPr lang="cs-CZ" sz="1400" dirty="0" err="1" smtClean="0"/>
              <a:t>repeat</a:t>
            </a:r>
            <a:r>
              <a:rPr lang="cs-CZ" sz="1400" dirty="0" smtClean="0"/>
              <a:t> instance vždy 0</a:t>
            </a:r>
            <a:endParaRPr lang="cs-CZ" sz="14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139952" y="4221088"/>
            <a:ext cx="3312368" cy="648072"/>
          </a:xfrm>
          <a:prstGeom prst="wedgeRoundRectCallout">
            <a:avLst>
              <a:gd name="adj1" fmla="val -42910"/>
              <a:gd name="adj2" fmla="val 121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Opakující se skupina </a:t>
            </a:r>
            <a:br>
              <a:rPr lang="cs-CZ" sz="1400" dirty="0" smtClean="0"/>
            </a:br>
            <a:r>
              <a:rPr lang="cs-CZ" sz="1400" dirty="0" err="1" smtClean="0"/>
              <a:t>repeat</a:t>
            </a:r>
            <a:r>
              <a:rPr lang="cs-CZ" sz="1400" dirty="0" smtClean="0"/>
              <a:t> instance = řádek tabulky= =řádek v EVENT_SUBHEADER</a:t>
            </a:r>
            <a:endParaRPr lang="cs-CZ" sz="1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35496" y="5517232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1</a:t>
            </a:r>
            <a:endParaRPr lang="cs-CZ" sz="1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5496" y="5805264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2</a:t>
            </a:r>
            <a:endParaRPr lang="cs-CZ" sz="1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866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EAV_XXX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198742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411760" y="1340768"/>
            <a:ext cx="63177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EAV_XXX – 1 řádek = 1 vložená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+ QUESTION_ID </a:t>
            </a:r>
            <a:br>
              <a:rPr lang="cs-CZ" dirty="0" smtClean="0"/>
            </a:br>
            <a:r>
              <a:rPr lang="cs-CZ" dirty="0" smtClean="0"/>
              <a:t>   složený primární klíč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klíč ke skupině (EVENT_SUBHEADER)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QUESTION_ID – klíč k definici otázky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 – datum a čas vyplnění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MVBS – údaje o přesnosti či chybějící hodnotě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VALUE – vlastní vyplněná hodnota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124744"/>
            <a:ext cx="728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Kolik vyplněných desetinných čísel obsahuje registr study_id = 3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EAV_REAL, EVENT_HEADER, EVENT_SUBHEADER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1844824"/>
            <a:ext cx="52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Spojte uvedené tabulky dle klíčů – vnitřní spojení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2420888"/>
            <a:ext cx="8533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3212976"/>
            <a:ext cx="599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Přidejte podmínku na konkrétní studii a spočítejte řádky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17032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 smtClean="0"/>
              <a:t>eh.study</a:t>
            </a:r>
            <a:r>
              <a:rPr lang="cs-CZ" dirty="0" smtClean="0"/>
              <a:t>_id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3727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těchto hodnot je záporných?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0848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284984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to unikátních otázek (</a:t>
            </a:r>
            <a:r>
              <a:rPr lang="cs-CZ" dirty="0" err="1" smtClean="0"/>
              <a:t>question</a:t>
            </a:r>
            <a:r>
              <a:rPr lang="cs-CZ" dirty="0" smtClean="0"/>
              <a:t>_id)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789040"/>
            <a:ext cx="8597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COUNT(distinct </a:t>
            </a:r>
            <a:r>
              <a:rPr lang="en-US" dirty="0" err="1" smtClean="0"/>
              <a:t>question_id</a:t>
            </a:r>
            <a:r>
              <a:rPr lang="en-US" dirty="0" smtClean="0"/>
              <a:t>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768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Jaké jsou průměrné hodnoty a směrodatná hodnota jednotlivých otázek?</a:t>
            </a:r>
            <a:br>
              <a:rPr lang="cs-CZ" dirty="0" smtClean="0"/>
            </a:br>
            <a:r>
              <a:rPr lang="cs-CZ" dirty="0" smtClean="0"/>
              <a:t> (</a:t>
            </a:r>
            <a:r>
              <a:rPr lang="cs-CZ" dirty="0" err="1" smtClean="0"/>
              <a:t>vynechte</a:t>
            </a:r>
            <a:r>
              <a:rPr lang="cs-CZ" dirty="0" smtClean="0"/>
              <a:t> záporné hodnoty)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question_id</a:t>
            </a:r>
            <a:r>
              <a:rPr lang="en-US" dirty="0" smtClean="0"/>
              <a:t>, AVG(value), STDDEV(value), MIN(value), MAX(value)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86104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Doplňte k seznamu název otázky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4365104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AVG(</a:t>
            </a:r>
            <a:r>
              <a:rPr lang="cs-CZ" dirty="0" err="1" smtClean="0"/>
              <a:t>value</a:t>
            </a:r>
            <a:r>
              <a:rPr lang="cs-CZ" dirty="0" smtClean="0"/>
              <a:t>), STDDEV(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, questions q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 AND </a:t>
            </a:r>
            <a:r>
              <a:rPr lang="en-US" dirty="0" err="1" smtClean="0"/>
              <a:t>er.question_id</a:t>
            </a:r>
            <a:r>
              <a:rPr lang="en-US" dirty="0" smtClean="0"/>
              <a:t> = </a:t>
            </a:r>
            <a:r>
              <a:rPr lang="en-US" dirty="0" err="1" smtClean="0"/>
              <a:t>q.question_id</a:t>
            </a:r>
            <a:endParaRPr lang="en-US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931</Words>
  <Application>Microsoft Office PowerPoint</Application>
  <PresentationFormat>Předvádění na obrazovce (4:3)</PresentationFormat>
  <Paragraphs>193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Databázové systémy a SQL</vt:lpstr>
      <vt:lpstr>TRIALDB – uložení dat </vt:lpstr>
      <vt:lpstr>TRIALDB – datový model</vt:lpstr>
      <vt:lpstr>Tabulka EVENT_HEADER</vt:lpstr>
      <vt:lpstr>Tabulka EVENT_SUBHEADER</vt:lpstr>
      <vt:lpstr>Tabulky EAV_XXX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FIREBIRD – testovací databáze</vt:lpstr>
      <vt:lpstr>FIREBIRD – testovací databáze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359</cp:revision>
  <dcterms:created xsi:type="dcterms:W3CDTF">2011-01-19T10:31:11Z</dcterms:created>
  <dcterms:modified xsi:type="dcterms:W3CDTF">2011-10-26T17:18:23Z</dcterms:modified>
</cp:coreProperties>
</file>