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C5C4-BD5F-4B59-A6E7-A893FEAD9516}" type="datetimeFigureOut">
              <a:rPr lang="cs-CZ" smtClean="0"/>
              <a:t>26.10.2011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857224" y="428604"/>
            <a:ext cx="700092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/>
              <a:t>Metoda pro určení tvaru kovalentních molekul nepřechodných </a:t>
            </a:r>
            <a:r>
              <a:rPr lang="cs-CZ" sz="4000" b="1" dirty="0" smtClean="0"/>
              <a:t>prvků  - </a:t>
            </a:r>
          </a:p>
          <a:p>
            <a:pPr algn="ctr"/>
            <a:r>
              <a:rPr lang="cs-CZ" sz="4000" b="1" dirty="0" smtClean="0"/>
              <a:t>VSEPR</a:t>
            </a:r>
            <a:endParaRPr lang="cs-CZ" sz="4000" b="1" dirty="0"/>
          </a:p>
          <a:p>
            <a:pPr algn="ctr"/>
            <a:r>
              <a:rPr lang="cs-CZ" sz="2400" dirty="0" smtClean="0"/>
              <a:t> </a:t>
            </a:r>
            <a:r>
              <a:rPr lang="cs-CZ" sz="2400" dirty="0"/>
              <a:t>(Valence Shell </a:t>
            </a:r>
            <a:r>
              <a:rPr lang="cs-CZ" sz="2400" dirty="0" err="1"/>
              <a:t>Electron</a:t>
            </a:r>
            <a:r>
              <a:rPr lang="cs-CZ" sz="2400" dirty="0"/>
              <a:t> </a:t>
            </a:r>
            <a:r>
              <a:rPr lang="cs-CZ" sz="2400" dirty="0" smtClean="0"/>
              <a:t>Pair </a:t>
            </a:r>
            <a:r>
              <a:rPr lang="cs-CZ" sz="2400" dirty="0" err="1" smtClean="0"/>
              <a:t>Repulsion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sz="2400" dirty="0" smtClean="0"/>
          </a:p>
          <a:p>
            <a:pPr algn="ctr"/>
            <a:endParaRPr lang="cs-CZ" sz="32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Co </a:t>
            </a:r>
            <a:r>
              <a:rPr lang="cs-CZ" sz="2400" b="1" dirty="0" smtClean="0">
                <a:solidFill>
                  <a:srgbClr val="FF0000"/>
                </a:solidFill>
              </a:rPr>
              <a:t>určuje tvar molekuly?</a:t>
            </a:r>
          </a:p>
          <a:p>
            <a:endParaRPr lang="cs-CZ" dirty="0"/>
          </a:p>
          <a:p>
            <a:r>
              <a:rPr lang="cs-CZ" sz="2400" dirty="0" smtClean="0"/>
              <a:t>„Tvar </a:t>
            </a:r>
            <a:r>
              <a:rPr lang="cs-CZ" sz="2400" dirty="0"/>
              <a:t>molekuly je dán polohou všech atomů molekulu tvořících“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-18097"/>
            <a:ext cx="8280920" cy="6217087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</a:rPr>
              <a:t>Pravidla pro aplikaci VSEPR:</a:t>
            </a:r>
          </a:p>
          <a:p>
            <a:endParaRPr lang="cs-CZ" dirty="0"/>
          </a:p>
          <a:p>
            <a:r>
              <a:rPr lang="cs-CZ" sz="2000" b="1" dirty="0"/>
              <a:t>• tvar molekuly ovlivňují všechny elektronové páry (vazebné i nevazebné) vycházející ze středového atomu (jsou tzv. </a:t>
            </a:r>
            <a:r>
              <a:rPr lang="cs-CZ" sz="2000" b="1" dirty="0" err="1"/>
              <a:t>stereoaktivní</a:t>
            </a:r>
            <a:r>
              <a:rPr lang="cs-CZ" sz="2000" b="1" dirty="0" smtClean="0"/>
              <a:t>)</a:t>
            </a:r>
          </a:p>
          <a:p>
            <a:endParaRPr lang="cs-CZ" sz="2000" b="1" dirty="0"/>
          </a:p>
          <a:p>
            <a:r>
              <a:rPr lang="cs-CZ" sz="2000" b="1" dirty="0"/>
              <a:t>• jednotlivé páry (vazebné i nevazebné) z valenční vrstvy středového atomu se soustředí do </a:t>
            </a:r>
            <a:r>
              <a:rPr lang="cs-CZ" sz="2000" b="1" dirty="0" smtClean="0"/>
              <a:t>prostoru </a:t>
            </a:r>
            <a:r>
              <a:rPr lang="pl-PL" sz="2000" b="1" dirty="0" smtClean="0"/>
              <a:t>tak</a:t>
            </a:r>
            <a:r>
              <a:rPr lang="pl-PL" sz="2000" b="1" dirty="0"/>
              <a:t>, aby byly co nejdále od sebe a co nejméně se </a:t>
            </a:r>
            <a:r>
              <a:rPr lang="pl-PL" sz="2000" b="1" dirty="0" smtClean="0"/>
              <a:t>odpuzovaly</a:t>
            </a:r>
          </a:p>
          <a:p>
            <a:endParaRPr lang="pl-PL" sz="2000" b="1" dirty="0"/>
          </a:p>
          <a:p>
            <a:r>
              <a:rPr lang="cs-CZ" sz="2000" b="1" dirty="0"/>
              <a:t>• nevazebný elektronový pár odpuzuje ostatní elektronové páry více než pár vazebný, tj. </a:t>
            </a:r>
            <a:r>
              <a:rPr lang="cs-CZ" sz="2000" b="1" dirty="0" smtClean="0"/>
              <a:t>odpuzování elektronových </a:t>
            </a:r>
            <a:r>
              <a:rPr lang="cs-CZ" sz="2000" b="1" dirty="0"/>
              <a:t>párů ve </a:t>
            </a:r>
            <a:r>
              <a:rPr lang="cs-CZ" sz="2000" b="1" dirty="0" smtClean="0"/>
              <a:t>valenční </a:t>
            </a:r>
            <a:r>
              <a:rPr lang="cs-CZ" sz="2000" b="1" dirty="0"/>
              <a:t>vrstvě středového atomu klesá v pořadí: </a:t>
            </a:r>
            <a:endParaRPr lang="cs-CZ" sz="2000" b="1" dirty="0" smtClean="0"/>
          </a:p>
          <a:p>
            <a:endParaRPr lang="cs-CZ" sz="2000" b="1" dirty="0"/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nevazebný – nevazebný &gt; </a:t>
            </a:r>
            <a:r>
              <a:rPr lang="cs-CZ" sz="2000" b="1" dirty="0">
                <a:solidFill>
                  <a:srgbClr val="C00000"/>
                </a:solidFill>
              </a:rPr>
              <a:t>nevazebný - vazebný </a:t>
            </a:r>
            <a:r>
              <a:rPr lang="cs-CZ" sz="2000" b="1" dirty="0" smtClean="0">
                <a:solidFill>
                  <a:srgbClr val="C00000"/>
                </a:solidFill>
              </a:rPr>
              <a:t> &gt;  vazebný – vazebný</a:t>
            </a:r>
          </a:p>
          <a:p>
            <a:endParaRPr lang="cs-CZ" sz="2000" b="1" dirty="0"/>
          </a:p>
          <a:p>
            <a:r>
              <a:rPr lang="cs-CZ" sz="2000" b="1" dirty="0"/>
              <a:t>• dvojné a trojné vazby mají větší odpudivý účinek než </a:t>
            </a:r>
            <a:r>
              <a:rPr lang="cs-CZ" sz="2000" b="1" dirty="0" smtClean="0"/>
              <a:t>vazby jednoduché</a:t>
            </a:r>
          </a:p>
          <a:p>
            <a:endParaRPr lang="cs-CZ" sz="2000" b="1" dirty="0"/>
          </a:p>
          <a:p>
            <a:r>
              <a:rPr lang="cs-CZ" sz="2000" b="1" dirty="0"/>
              <a:t>• na odpuzování elektronových párů má vliv elektronegativita vázajících se </a:t>
            </a:r>
            <a:r>
              <a:rPr lang="cs-CZ" sz="2000" b="1" dirty="0" smtClean="0"/>
              <a:t>partnerů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06685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476672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C00000"/>
                </a:solidFill>
              </a:rPr>
              <a:t>Krok 1: </a:t>
            </a:r>
            <a:r>
              <a:rPr lang="cs-CZ" sz="2000" b="1" dirty="0" smtClean="0"/>
              <a:t>Umět namalovat správně strukturní elektronový vzorec</a:t>
            </a:r>
          </a:p>
          <a:p>
            <a:pPr marL="811213" indent="-811213"/>
            <a:r>
              <a:rPr lang="cs-CZ" sz="2000" b="1" dirty="0" smtClean="0">
                <a:solidFill>
                  <a:srgbClr val="C00000"/>
                </a:solidFill>
              </a:rPr>
              <a:t>Krok </a:t>
            </a:r>
            <a:r>
              <a:rPr lang="cs-CZ" sz="2000" b="1" dirty="0">
                <a:solidFill>
                  <a:srgbClr val="C00000"/>
                </a:solidFill>
              </a:rPr>
              <a:t>2</a:t>
            </a:r>
            <a:r>
              <a:rPr lang="cs-CZ" sz="2000" b="1" dirty="0" smtClean="0">
                <a:solidFill>
                  <a:srgbClr val="C00000"/>
                </a:solidFill>
              </a:rPr>
              <a:t>: </a:t>
            </a:r>
            <a:r>
              <a:rPr lang="cs-CZ" sz="2000" b="1" dirty="0"/>
              <a:t>Napsat obecný vzorec </a:t>
            </a:r>
            <a:r>
              <a:rPr lang="cs-CZ" sz="2000" b="1" dirty="0" smtClean="0"/>
              <a:t>molekuly – </a:t>
            </a:r>
            <a:r>
              <a:rPr lang="cs-CZ" sz="2000" b="1" dirty="0" err="1" smtClean="0"/>
              <a:t>tj</a:t>
            </a:r>
            <a:r>
              <a:rPr lang="cs-CZ" sz="2000" b="1" dirty="0" smtClean="0"/>
              <a:t> . správně </a:t>
            </a:r>
            <a:r>
              <a:rPr lang="cs-CZ" sz="2000" b="1" dirty="0"/>
              <a:t>spočítat všechny elektronové </a:t>
            </a:r>
            <a:r>
              <a:rPr lang="cs-CZ" sz="2000" b="1" dirty="0" smtClean="0"/>
              <a:t>páry (vazebné i nevazebné) </a:t>
            </a:r>
            <a:r>
              <a:rPr lang="cs-CZ" sz="2000" b="1" dirty="0"/>
              <a:t>kolem centrálního </a:t>
            </a:r>
            <a:r>
              <a:rPr lang="cs-CZ" sz="2000" b="1" dirty="0" smtClean="0"/>
              <a:t>atomu, tj.  </a:t>
            </a:r>
            <a:r>
              <a:rPr lang="cs-CZ" sz="2400" b="1" dirty="0" err="1" smtClean="0">
                <a:solidFill>
                  <a:srgbClr val="0070C0"/>
                </a:solidFill>
              </a:rPr>
              <a:t>x+y</a:t>
            </a:r>
            <a:endParaRPr lang="cs-CZ" sz="2400" b="1" dirty="0" smtClean="0">
              <a:solidFill>
                <a:srgbClr val="0070C0"/>
              </a:solidFill>
            </a:endParaRPr>
          </a:p>
          <a:p>
            <a:pPr marL="1527175" indent="-1527175"/>
            <a:endParaRPr lang="cs-CZ" sz="2000" b="1" dirty="0"/>
          </a:p>
          <a:p>
            <a:pPr marL="1527175" indent="-1527175"/>
            <a:r>
              <a:rPr lang="cs-CZ" sz="2000" b="1" dirty="0" smtClean="0"/>
              <a:t>				</a:t>
            </a:r>
            <a:r>
              <a:rPr lang="cs-CZ" sz="3600" b="1" dirty="0" err="1" smtClean="0">
                <a:solidFill>
                  <a:srgbClr val="0070C0"/>
                </a:solidFill>
              </a:rPr>
              <a:t>AB</a:t>
            </a:r>
            <a:r>
              <a:rPr lang="cs-CZ" sz="3600" b="1" baseline="-25000" dirty="0" err="1" smtClean="0">
                <a:solidFill>
                  <a:srgbClr val="0070C0"/>
                </a:solidFill>
              </a:rPr>
              <a:t>x</a:t>
            </a:r>
            <a:r>
              <a:rPr lang="cs-CZ" sz="3600" b="1" dirty="0" err="1" smtClean="0">
                <a:solidFill>
                  <a:srgbClr val="0070C0"/>
                </a:solidFill>
              </a:rPr>
              <a:t>E</a:t>
            </a:r>
            <a:r>
              <a:rPr lang="cs-CZ" sz="3600" b="1" baseline="-25000" dirty="0" err="1" smtClean="0">
                <a:solidFill>
                  <a:srgbClr val="0070C0"/>
                </a:solidFill>
              </a:rPr>
              <a:t>y</a:t>
            </a:r>
            <a:endParaRPr lang="cs-CZ" sz="3600" b="1" baseline="-25000" dirty="0">
              <a:solidFill>
                <a:srgbClr val="0070C0"/>
              </a:solidFill>
            </a:endParaRPr>
          </a:p>
          <a:p>
            <a:pPr marL="1527175" indent="-1527175"/>
            <a:endParaRPr lang="cs-CZ" sz="2000" b="1" dirty="0" smtClean="0">
              <a:solidFill>
                <a:srgbClr val="C00000"/>
              </a:solidFill>
            </a:endParaRPr>
          </a:p>
          <a:p>
            <a:pPr marL="1527175" indent="-1527175"/>
            <a:r>
              <a:rPr lang="cs-CZ" sz="2000" b="1" dirty="0" smtClean="0">
                <a:solidFill>
                  <a:srgbClr val="C00000"/>
                </a:solidFill>
              </a:rPr>
              <a:t>Krok </a:t>
            </a:r>
            <a:r>
              <a:rPr lang="cs-CZ" sz="2000" b="1" dirty="0">
                <a:solidFill>
                  <a:srgbClr val="C00000"/>
                </a:solidFill>
              </a:rPr>
              <a:t>3</a:t>
            </a:r>
            <a:r>
              <a:rPr lang="cs-CZ" sz="2000" b="1" dirty="0" smtClean="0">
                <a:solidFill>
                  <a:srgbClr val="C00000"/>
                </a:solidFill>
              </a:rPr>
              <a:t>: </a:t>
            </a:r>
            <a:r>
              <a:rPr lang="cs-CZ" sz="2000" b="1" dirty="0" smtClean="0"/>
              <a:t>Nakreslit základní VSEPR polyedr</a:t>
            </a:r>
            <a:endParaRPr lang="cs-CZ" sz="2000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031694"/>
              </p:ext>
            </p:extLst>
          </p:nvPr>
        </p:nvGraphicFramePr>
        <p:xfrm>
          <a:off x="1277634" y="3717032"/>
          <a:ext cx="666074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6404"/>
                <a:gridCol w="406433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Počet párů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Polyedr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2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přímka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3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trojúhelník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4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tetraedr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5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trigonální </a:t>
                      </a:r>
                      <a:r>
                        <a:rPr lang="cs-CZ" sz="2000" b="1" dirty="0" err="1" smtClean="0"/>
                        <a:t>bipyramida</a:t>
                      </a:r>
                      <a:endParaRPr lang="cs-CZ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6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oktaedr</a:t>
                      </a:r>
                      <a:r>
                        <a:rPr lang="cs-CZ" sz="2000" b="1" baseline="0" dirty="0" smtClean="0"/>
                        <a:t> (tetragonální </a:t>
                      </a:r>
                      <a:r>
                        <a:rPr lang="cs-CZ" sz="2000" b="1" baseline="0" dirty="0" err="1" smtClean="0"/>
                        <a:t>bipyramida</a:t>
                      </a:r>
                      <a:r>
                        <a:rPr lang="cs-CZ" sz="2000" b="1" baseline="0" dirty="0" smtClean="0"/>
                        <a:t>)</a:t>
                      </a:r>
                      <a:endParaRPr lang="cs-CZ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27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476672"/>
            <a:ext cx="79928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11213" indent="-811213"/>
            <a:r>
              <a:rPr lang="cs-CZ" sz="2000" b="1" dirty="0" smtClean="0">
                <a:solidFill>
                  <a:srgbClr val="C00000"/>
                </a:solidFill>
              </a:rPr>
              <a:t>Krok 4: </a:t>
            </a:r>
            <a:r>
              <a:rPr lang="cs-CZ" sz="2000" b="1" dirty="0" smtClean="0"/>
              <a:t>Do polyedru vkreslit centrální atom a vazby od něj k dalším atomům ve vrcholech polyedru dle pravidel VSEPR o odpuzování</a:t>
            </a:r>
          </a:p>
          <a:p>
            <a:endParaRPr lang="cs-CZ" sz="2000" b="1" dirty="0"/>
          </a:p>
          <a:p>
            <a:pPr marL="811213" indent="-811213"/>
            <a:r>
              <a:rPr lang="cs-CZ" sz="2000" b="1" dirty="0" smtClean="0">
                <a:solidFill>
                  <a:srgbClr val="C00000"/>
                </a:solidFill>
              </a:rPr>
              <a:t>Krok 5: </a:t>
            </a:r>
            <a:r>
              <a:rPr lang="cs-CZ" sz="2000" b="1" dirty="0" smtClean="0"/>
              <a:t>Volné (nevazebné) elektronové </a:t>
            </a:r>
            <a:r>
              <a:rPr lang="cs-CZ" sz="2000" b="1" dirty="0"/>
              <a:t>páry </a:t>
            </a:r>
            <a:r>
              <a:rPr lang="cs-CZ" sz="2000" b="1" dirty="0" smtClean="0"/>
              <a:t>směřují </a:t>
            </a:r>
            <a:r>
              <a:rPr lang="cs-CZ" sz="2000" b="1" dirty="0"/>
              <a:t>do </a:t>
            </a:r>
            <a:r>
              <a:rPr lang="cs-CZ" sz="2000" b="1" dirty="0" smtClean="0"/>
              <a:t>zbývajících vrcholů polyedru</a:t>
            </a:r>
          </a:p>
          <a:p>
            <a:endParaRPr lang="cs-CZ" sz="2000" b="1" dirty="0"/>
          </a:p>
          <a:p>
            <a:pPr marL="811213" indent="-811213"/>
            <a:r>
              <a:rPr lang="cs-CZ" sz="2000" b="1" dirty="0" smtClean="0">
                <a:solidFill>
                  <a:srgbClr val="C00000"/>
                </a:solidFill>
              </a:rPr>
              <a:t>Krok 6: </a:t>
            </a:r>
            <a:r>
              <a:rPr lang="cs-CZ" sz="2000" b="1" dirty="0" smtClean="0">
                <a:solidFill>
                  <a:srgbClr val="0070C0"/>
                </a:solidFill>
              </a:rPr>
              <a:t>Umět z obrázku pojmenovat tvar molekuly, zpravidla se liší od názvu VSEPR polyedru</a:t>
            </a:r>
          </a:p>
          <a:p>
            <a:pPr marL="811213" indent="-811213"/>
            <a:endParaRPr lang="cs-CZ" sz="2000" b="1" dirty="0">
              <a:solidFill>
                <a:srgbClr val="0070C0"/>
              </a:solidFill>
            </a:endParaRPr>
          </a:p>
          <a:p>
            <a:pPr marL="811213" indent="-811213"/>
            <a:endParaRPr lang="cs-CZ" sz="2000" b="1" dirty="0" smtClean="0">
              <a:solidFill>
                <a:srgbClr val="0070C0"/>
              </a:solidFill>
            </a:endParaRPr>
          </a:p>
          <a:p>
            <a:pPr marL="811213" indent="-811213"/>
            <a:r>
              <a:rPr lang="cs-CZ" sz="2000" b="1" dirty="0" smtClean="0">
                <a:solidFill>
                  <a:srgbClr val="C00000"/>
                </a:solidFill>
              </a:rPr>
              <a:t>Poznámka:</a:t>
            </a:r>
            <a:r>
              <a:rPr lang="cs-CZ" sz="2000" b="1" dirty="0" smtClean="0">
                <a:solidFill>
                  <a:srgbClr val="0070C0"/>
                </a:solidFill>
              </a:rPr>
              <a:t> </a:t>
            </a:r>
            <a:r>
              <a:rPr lang="cs-CZ" sz="2000" b="1" dirty="0" smtClean="0"/>
              <a:t>V případě více možností vložení vazebných a nevazebných párů je dobré je umístit tak, aby výsledný tvar molekuly byl dobře vidět  - pak se </a:t>
            </a:r>
            <a:r>
              <a:rPr lang="cs-CZ" sz="2000" b="1" smtClean="0"/>
              <a:t>tvar molekuly snadno </a:t>
            </a:r>
            <a:r>
              <a:rPr lang="cs-CZ" sz="2000" b="1" dirty="0" smtClean="0"/>
              <a:t>pojmenuje.</a:t>
            </a:r>
          </a:p>
          <a:p>
            <a:endParaRPr lang="cs-CZ" sz="2000" b="1" dirty="0">
              <a:solidFill>
                <a:srgbClr val="C00000"/>
              </a:solidFill>
            </a:endParaRPr>
          </a:p>
          <a:p>
            <a:endParaRPr lang="cs-CZ" sz="2000" b="1" dirty="0">
              <a:solidFill>
                <a:srgbClr val="C00000"/>
              </a:solidFill>
            </a:endParaRPr>
          </a:p>
          <a:p>
            <a:pPr marL="1527175" indent="-1527175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798592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292</Words>
  <Application>Microsoft Office PowerPoint</Application>
  <PresentationFormat>Předvádění na obrazovce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Příhoda</dc:creator>
  <cp:lastModifiedBy>Jiří Příhoda</cp:lastModifiedBy>
  <cp:revision>5</cp:revision>
  <dcterms:created xsi:type="dcterms:W3CDTF">2009-04-26T08:58:28Z</dcterms:created>
  <dcterms:modified xsi:type="dcterms:W3CDTF">2011-10-26T19:07:17Z</dcterms:modified>
</cp:coreProperties>
</file>