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93" r:id="rId3"/>
    <p:sldId id="294" r:id="rId4"/>
    <p:sldId id="295" r:id="rId5"/>
    <p:sldId id="296" r:id="rId6"/>
    <p:sldId id="297" r:id="rId7"/>
    <p:sldId id="298" r:id="rId8"/>
    <p:sldId id="299" r:id="rId9"/>
    <p:sldId id="300" r:id="rId10"/>
    <p:sldId id="271" r:id="rId11"/>
    <p:sldId id="273" r:id="rId12"/>
    <p:sldId id="275" r:id="rId13"/>
    <p:sldId id="279" r:id="rId14"/>
    <p:sldId id="277" r:id="rId15"/>
    <p:sldId id="281" r:id="rId16"/>
    <p:sldId id="282"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38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Obdélník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Přímá spojovací čára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Přímá spojovací čára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Přímá spojovací čára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Přímá spojovací čára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Přímá spojovací čára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Přímá spojovací čára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Obdélník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Elipsa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Elipsa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Elipsa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Elipsa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Elipsa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Nadpis 7"/>
          <p:cNvSpPr>
            <a:spLocks noGrp="1"/>
          </p:cNvSpPr>
          <p:nvPr>
            <p:ph type="ctrTitle"/>
          </p:nvPr>
        </p:nvSpPr>
        <p:spPr>
          <a:xfrm>
            <a:off x="2286000" y="3124200"/>
            <a:ext cx="6172200" cy="1894362"/>
          </a:xfrm>
        </p:spPr>
        <p:txBody>
          <a:bodyPr/>
          <a:lstStyle>
            <a:lvl1pPr>
              <a:defRPr b="1"/>
            </a:lvl1pPr>
          </a:lstStyle>
          <a:p>
            <a:r>
              <a:rPr lang="cs-CZ" smtClean="0"/>
              <a:t>Klepnutím lze upravit styl předlohy nadpisů.</a:t>
            </a:r>
            <a:endParaRPr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22" name="Zástupný symbol pro datum 27"/>
          <p:cNvSpPr>
            <a:spLocks noGrp="1"/>
          </p:cNvSpPr>
          <p:nvPr>
            <p:ph type="dt" sz="half" idx="10"/>
          </p:nvPr>
        </p:nvSpPr>
        <p:spPr bwMode="auto">
          <a:xfrm rot="5400000">
            <a:off x="7764463" y="1174750"/>
            <a:ext cx="2286000" cy="381000"/>
          </a:xfrm>
        </p:spPr>
        <p:txBody>
          <a:bodyPr/>
          <a:lstStyle>
            <a:lvl1pPr>
              <a:defRPr/>
            </a:lvl1pPr>
          </a:lstStyle>
          <a:p>
            <a:pPr>
              <a:defRPr/>
            </a:pPr>
            <a:fld id="{522D7C3C-1253-4CFF-AB7D-4C15371FD3E2}" type="datetimeFigureOut">
              <a:rPr lang="en-GB"/>
              <a:pPr>
                <a:defRPr/>
              </a:pPr>
              <a:t>18/10/2011</a:t>
            </a:fld>
            <a:endParaRPr lang="en-GB"/>
          </a:p>
        </p:txBody>
      </p:sp>
      <p:sp>
        <p:nvSpPr>
          <p:cNvPr id="23" name="Zástupný symbol pro zápatí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GB"/>
          </a:p>
        </p:txBody>
      </p:sp>
      <p:sp>
        <p:nvSpPr>
          <p:cNvPr id="24" name="Zástupný symbol pro číslo snímku 28"/>
          <p:cNvSpPr>
            <a:spLocks noGrp="1"/>
          </p:cNvSpPr>
          <p:nvPr>
            <p:ph type="sldNum" sz="quarter" idx="12"/>
          </p:nvPr>
        </p:nvSpPr>
        <p:spPr bwMode="auto">
          <a:xfrm>
            <a:off x="1325563" y="4929188"/>
            <a:ext cx="609600" cy="517525"/>
          </a:xfrm>
        </p:spPr>
        <p:txBody>
          <a:bodyPr/>
          <a:lstStyle>
            <a:lvl1pPr>
              <a:defRPr/>
            </a:lvl1pPr>
          </a:lstStyle>
          <a:p>
            <a:pPr>
              <a:defRPr/>
            </a:pPr>
            <a:fld id="{153A2203-B985-4E89-969E-174E10945489}" type="slidenum">
              <a:rPr lang="en-GB"/>
              <a:pPr>
                <a:defRPr/>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CD8D46B0-F3B1-447C-9B30-3C61845AC8FB}" type="datetimeFigureOut">
              <a:rPr lang="en-GB"/>
              <a:pPr>
                <a:defRPr/>
              </a:pPr>
              <a:t>18/10/2011</a:t>
            </a:fld>
            <a:endParaRPr lang="en-GB"/>
          </a:p>
        </p:txBody>
      </p:sp>
      <p:sp>
        <p:nvSpPr>
          <p:cNvPr id="5" name="Zástupný symbol pro zápatí 2"/>
          <p:cNvSpPr>
            <a:spLocks noGrp="1"/>
          </p:cNvSpPr>
          <p:nvPr>
            <p:ph type="ftr" sz="quarter" idx="11"/>
          </p:nvPr>
        </p:nvSpPr>
        <p:spPr/>
        <p:txBody>
          <a:bodyPr/>
          <a:lstStyle>
            <a:lvl1pPr>
              <a:defRPr/>
            </a:lvl1pPr>
          </a:lstStyle>
          <a:p>
            <a:pPr>
              <a:defRPr/>
            </a:pPr>
            <a:endParaRPr lang="en-GB"/>
          </a:p>
        </p:txBody>
      </p:sp>
      <p:sp>
        <p:nvSpPr>
          <p:cNvPr id="6" name="Zástupný symbol pro číslo snímku 22"/>
          <p:cNvSpPr>
            <a:spLocks noGrp="1"/>
          </p:cNvSpPr>
          <p:nvPr>
            <p:ph type="sldNum" sz="quarter" idx="12"/>
          </p:nvPr>
        </p:nvSpPr>
        <p:spPr/>
        <p:txBody>
          <a:bodyPr/>
          <a:lstStyle>
            <a:lvl1pPr>
              <a:defRPr/>
            </a:lvl1pPr>
          </a:lstStyle>
          <a:p>
            <a:pPr>
              <a:defRPr/>
            </a:pPr>
            <a:fld id="{4DBF2C7A-36F4-4EF6-A1BF-1C867333FEF5}"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265E85C0-8F5F-44E6-ABB4-8F4D43425F60}" type="datetimeFigureOut">
              <a:rPr lang="en-GB"/>
              <a:pPr>
                <a:defRPr/>
              </a:pPr>
              <a:t>18/10/2011</a:t>
            </a:fld>
            <a:endParaRPr lang="en-GB"/>
          </a:p>
        </p:txBody>
      </p:sp>
      <p:sp>
        <p:nvSpPr>
          <p:cNvPr id="5" name="Zástupný symbol pro zápatí 2"/>
          <p:cNvSpPr>
            <a:spLocks noGrp="1"/>
          </p:cNvSpPr>
          <p:nvPr>
            <p:ph type="ftr" sz="quarter" idx="11"/>
          </p:nvPr>
        </p:nvSpPr>
        <p:spPr/>
        <p:txBody>
          <a:bodyPr/>
          <a:lstStyle>
            <a:lvl1pPr>
              <a:defRPr/>
            </a:lvl1pPr>
          </a:lstStyle>
          <a:p>
            <a:pPr>
              <a:defRPr/>
            </a:pPr>
            <a:endParaRPr lang="en-GB"/>
          </a:p>
        </p:txBody>
      </p:sp>
      <p:sp>
        <p:nvSpPr>
          <p:cNvPr id="6" name="Zástupný symbol pro číslo snímku 22"/>
          <p:cNvSpPr>
            <a:spLocks noGrp="1"/>
          </p:cNvSpPr>
          <p:nvPr>
            <p:ph type="sldNum" sz="quarter" idx="12"/>
          </p:nvPr>
        </p:nvSpPr>
        <p:spPr/>
        <p:txBody>
          <a:bodyPr/>
          <a:lstStyle>
            <a:lvl1pPr>
              <a:defRPr/>
            </a:lvl1pPr>
          </a:lstStyle>
          <a:p>
            <a:pPr>
              <a:defRPr/>
            </a:pPr>
            <a:fld id="{223809E6-D74C-4F51-8335-0440FC8E524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8" name="Zástupný symbol pro obsah 7"/>
          <p:cNvSpPr>
            <a:spLocks noGrp="1"/>
          </p:cNvSpPr>
          <p:nvPr>
            <p:ph sz="quarter" idx="1"/>
          </p:nvPr>
        </p:nvSpPr>
        <p:spPr>
          <a:xfrm>
            <a:off x="457200" y="1600200"/>
            <a:ext cx="7467600" cy="4873752"/>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6"/>
          <p:cNvSpPr>
            <a:spLocks noGrp="1"/>
          </p:cNvSpPr>
          <p:nvPr>
            <p:ph type="dt" sz="half" idx="10"/>
          </p:nvPr>
        </p:nvSpPr>
        <p:spPr/>
        <p:txBody>
          <a:bodyPr rtlCol="0"/>
          <a:lstStyle>
            <a:lvl1pPr>
              <a:defRPr/>
            </a:lvl1pPr>
          </a:lstStyle>
          <a:p>
            <a:pPr>
              <a:defRPr/>
            </a:pPr>
            <a:fld id="{A407E024-0E56-453C-914E-248F18C3A8A0}" type="datetimeFigureOut">
              <a:rPr lang="en-GB"/>
              <a:pPr>
                <a:defRPr/>
              </a:pPr>
              <a:t>18/10/2011</a:t>
            </a:fld>
            <a:endParaRPr lang="en-GB"/>
          </a:p>
        </p:txBody>
      </p:sp>
      <p:sp>
        <p:nvSpPr>
          <p:cNvPr id="5" name="Zástupný symbol pro číslo snímku 8"/>
          <p:cNvSpPr>
            <a:spLocks noGrp="1"/>
          </p:cNvSpPr>
          <p:nvPr>
            <p:ph type="sldNum" sz="quarter" idx="11"/>
          </p:nvPr>
        </p:nvSpPr>
        <p:spPr/>
        <p:txBody>
          <a:bodyPr rtlCol="0"/>
          <a:lstStyle>
            <a:lvl1pPr>
              <a:defRPr/>
            </a:lvl1pPr>
          </a:lstStyle>
          <a:p>
            <a:pPr>
              <a:defRPr/>
            </a:pPr>
            <a:fld id="{A7292417-A6E9-4601-BC39-E88C83A52BE3}" type="slidenum">
              <a:rPr lang="en-GB"/>
              <a:pPr>
                <a:defRPr/>
              </a:pPr>
              <a:t>‹#›</a:t>
            </a:fld>
            <a:endParaRPr lang="en-GB"/>
          </a:p>
        </p:txBody>
      </p:sp>
      <p:sp>
        <p:nvSpPr>
          <p:cNvPr id="6" name="Zástupný symbol pro zápatí 9"/>
          <p:cNvSpPr>
            <a:spLocks noGrp="1"/>
          </p:cNvSpPr>
          <p:nvPr>
            <p:ph type="ftr" sz="quarter" idx="12"/>
          </p:nvPr>
        </p:nvSpPr>
        <p:spPr/>
        <p:txBody>
          <a:bodyPr rtlCol="0"/>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4" name="Obdélník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Přímá spojovací čára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Přímá spojovací čára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Přímá spojovací čára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Přímá spojovací čára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Přímá spojovací čára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Obdélník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Elipsa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Elipsa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Elipsa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Elipsa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Elipsa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Přímá spojovací čára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20" name="Zástupný symbol pro datum 3"/>
          <p:cNvSpPr>
            <a:spLocks noGrp="1"/>
          </p:cNvSpPr>
          <p:nvPr>
            <p:ph type="dt" sz="half" idx="10"/>
          </p:nvPr>
        </p:nvSpPr>
        <p:spPr bwMode="auto">
          <a:xfrm rot="5400000">
            <a:off x="7762875" y="1169988"/>
            <a:ext cx="2286000" cy="381000"/>
          </a:xfrm>
        </p:spPr>
        <p:txBody>
          <a:bodyPr/>
          <a:lstStyle>
            <a:lvl1pPr>
              <a:defRPr/>
            </a:lvl1pPr>
          </a:lstStyle>
          <a:p>
            <a:pPr>
              <a:defRPr/>
            </a:pPr>
            <a:fld id="{B2E73411-8C66-4FC3-B785-14ACFCCB3A3E}" type="datetimeFigureOut">
              <a:rPr lang="en-GB"/>
              <a:pPr>
                <a:defRPr/>
              </a:pPr>
              <a:t>18/10/2011</a:t>
            </a:fld>
            <a:endParaRPr lang="en-GB"/>
          </a:p>
        </p:txBody>
      </p:sp>
      <p:sp>
        <p:nvSpPr>
          <p:cNvPr id="21" name="Zástupný symbol pro zápatí 4"/>
          <p:cNvSpPr>
            <a:spLocks noGrp="1"/>
          </p:cNvSpPr>
          <p:nvPr>
            <p:ph type="ftr" sz="quarter" idx="11"/>
          </p:nvPr>
        </p:nvSpPr>
        <p:spPr bwMode="auto">
          <a:xfrm rot="5400000">
            <a:off x="7077076" y="4178300"/>
            <a:ext cx="3657600" cy="384175"/>
          </a:xfrm>
        </p:spPr>
        <p:txBody>
          <a:bodyPr/>
          <a:lstStyle>
            <a:lvl1pPr>
              <a:defRPr/>
            </a:lvl1pPr>
          </a:lstStyle>
          <a:p>
            <a:pPr>
              <a:defRPr/>
            </a:pPr>
            <a:endParaRPr lang="en-GB"/>
          </a:p>
        </p:txBody>
      </p:sp>
      <p:sp>
        <p:nvSpPr>
          <p:cNvPr id="22" name="Zástupný symbol pro číslo snímku 5"/>
          <p:cNvSpPr>
            <a:spLocks noGrp="1"/>
          </p:cNvSpPr>
          <p:nvPr>
            <p:ph type="sldNum" sz="quarter" idx="12"/>
          </p:nvPr>
        </p:nvSpPr>
        <p:spPr bwMode="auto">
          <a:xfrm>
            <a:off x="1339850" y="4929188"/>
            <a:ext cx="609600" cy="517525"/>
          </a:xfrm>
        </p:spPr>
        <p:txBody>
          <a:bodyPr/>
          <a:lstStyle>
            <a:lvl1pPr>
              <a:defRPr/>
            </a:lvl1pPr>
          </a:lstStyle>
          <a:p>
            <a:pPr>
              <a:defRPr/>
            </a:pPr>
            <a:fld id="{E5D495D5-9C91-4644-9462-594B27D8ED77}"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9" name="Zástupný symbol pro obsah 8"/>
          <p:cNvSpPr>
            <a:spLocks noGrp="1"/>
          </p:cNvSpPr>
          <p:nvPr>
            <p:ph sz="quarter" idx="1"/>
          </p:nvPr>
        </p:nvSpPr>
        <p:spPr>
          <a:xfrm>
            <a:off x="457200" y="1600200"/>
            <a:ext cx="365760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Zástupný symbol pro obsah 10"/>
          <p:cNvSpPr>
            <a:spLocks noGrp="1"/>
          </p:cNvSpPr>
          <p:nvPr>
            <p:ph sz="quarter" idx="2"/>
          </p:nvPr>
        </p:nvSpPr>
        <p:spPr>
          <a:xfrm>
            <a:off x="4270248" y="1600200"/>
            <a:ext cx="3657600" cy="45720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47434F99-D87E-4E2D-8873-E04A6F7B4CD8}" type="datetimeFigureOut">
              <a:rPr lang="en-GB"/>
              <a:pPr>
                <a:defRPr/>
              </a:pPr>
              <a:t>18/10/2011</a:t>
            </a:fld>
            <a:endParaRPr lang="en-GB"/>
          </a:p>
        </p:txBody>
      </p:sp>
      <p:sp>
        <p:nvSpPr>
          <p:cNvPr id="6" name="Zástupný symbol pro zápatí 2"/>
          <p:cNvSpPr>
            <a:spLocks noGrp="1"/>
          </p:cNvSpPr>
          <p:nvPr>
            <p:ph type="ftr" sz="quarter" idx="11"/>
          </p:nvPr>
        </p:nvSpPr>
        <p:spPr/>
        <p:txBody>
          <a:bodyPr/>
          <a:lstStyle>
            <a:lvl1pPr>
              <a:defRPr/>
            </a:lvl1pPr>
          </a:lstStyle>
          <a:p>
            <a:pPr>
              <a:defRPr/>
            </a:pPr>
            <a:endParaRPr lang="en-GB"/>
          </a:p>
        </p:txBody>
      </p:sp>
      <p:sp>
        <p:nvSpPr>
          <p:cNvPr id="7" name="Zástupný symbol pro číslo snímku 22"/>
          <p:cNvSpPr>
            <a:spLocks noGrp="1"/>
          </p:cNvSpPr>
          <p:nvPr>
            <p:ph type="sldNum" sz="quarter" idx="12"/>
          </p:nvPr>
        </p:nvSpPr>
        <p:spPr/>
        <p:txBody>
          <a:bodyPr/>
          <a:lstStyle>
            <a:lvl1pPr>
              <a:defRPr/>
            </a:lvl1pPr>
          </a:lstStyle>
          <a:p>
            <a:pPr>
              <a:defRPr/>
            </a:pPr>
            <a:fld id="{38D0A82E-29B6-49D5-A0F6-94CEA16160F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lstStyle>
            <a:lvl1pPr>
              <a:defRPr/>
            </a:lvl1pPr>
          </a:lstStyle>
          <a:p>
            <a:r>
              <a:rPr lang="cs-CZ" smtClean="0"/>
              <a:t>Klepnutím lze upravit styl předlohy nadpisů.</a:t>
            </a:r>
            <a:endParaRPr lang="en-US"/>
          </a:p>
        </p:txBody>
      </p:sp>
      <p:sp>
        <p:nvSpPr>
          <p:cNvPr id="11" name="Zástupný symbol pro obsah 10"/>
          <p:cNvSpPr>
            <a:spLocks noGrp="1"/>
          </p:cNvSpPr>
          <p:nvPr>
            <p:ph sz="quarter" idx="2"/>
          </p:nvPr>
        </p:nvSpPr>
        <p:spPr>
          <a:xfrm>
            <a:off x="457200" y="2362200"/>
            <a:ext cx="3657600" cy="3886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quarter" idx="4"/>
          </p:nvPr>
        </p:nvSpPr>
        <p:spPr>
          <a:xfrm>
            <a:off x="4371975" y="2362200"/>
            <a:ext cx="3657600" cy="3886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cs-CZ" smtClean="0"/>
              <a:t>Klepnutím lze upravit styly předlohy textu.</a:t>
            </a:r>
          </a:p>
        </p:txBody>
      </p:sp>
      <p:sp>
        <p:nvSpPr>
          <p:cNvPr id="7" name="Zástupný symbol pro datum 13"/>
          <p:cNvSpPr>
            <a:spLocks noGrp="1"/>
          </p:cNvSpPr>
          <p:nvPr>
            <p:ph type="dt" sz="half" idx="10"/>
          </p:nvPr>
        </p:nvSpPr>
        <p:spPr/>
        <p:txBody>
          <a:bodyPr/>
          <a:lstStyle>
            <a:lvl1pPr>
              <a:defRPr/>
            </a:lvl1pPr>
          </a:lstStyle>
          <a:p>
            <a:pPr>
              <a:defRPr/>
            </a:pPr>
            <a:fld id="{9E093EE5-28F8-4671-8D8D-6201F0C40876}" type="datetimeFigureOut">
              <a:rPr lang="en-GB"/>
              <a:pPr>
                <a:defRPr/>
              </a:pPr>
              <a:t>18/10/2011</a:t>
            </a:fld>
            <a:endParaRPr lang="en-GB"/>
          </a:p>
        </p:txBody>
      </p:sp>
      <p:sp>
        <p:nvSpPr>
          <p:cNvPr id="8" name="Zástupný symbol pro zápatí 2"/>
          <p:cNvSpPr>
            <a:spLocks noGrp="1"/>
          </p:cNvSpPr>
          <p:nvPr>
            <p:ph type="ftr" sz="quarter" idx="11"/>
          </p:nvPr>
        </p:nvSpPr>
        <p:spPr/>
        <p:txBody>
          <a:bodyPr/>
          <a:lstStyle>
            <a:lvl1pPr>
              <a:defRPr/>
            </a:lvl1pPr>
          </a:lstStyle>
          <a:p>
            <a:pPr>
              <a:defRPr/>
            </a:pPr>
            <a:endParaRPr lang="en-GB"/>
          </a:p>
        </p:txBody>
      </p:sp>
      <p:sp>
        <p:nvSpPr>
          <p:cNvPr id="9" name="Zástupný symbol pro číslo snímku 22"/>
          <p:cNvSpPr>
            <a:spLocks noGrp="1"/>
          </p:cNvSpPr>
          <p:nvPr>
            <p:ph type="sldNum" sz="quarter" idx="12"/>
          </p:nvPr>
        </p:nvSpPr>
        <p:spPr/>
        <p:txBody>
          <a:bodyPr/>
          <a:lstStyle>
            <a:lvl1pPr>
              <a:defRPr/>
            </a:lvl1pPr>
          </a:lstStyle>
          <a:p>
            <a:pPr>
              <a:defRPr/>
            </a:pPr>
            <a:fld id="{DCB7F102-ED82-488C-BEB7-1D3F97A71C2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5"/>
          <p:cNvSpPr>
            <a:spLocks noGrp="1"/>
          </p:cNvSpPr>
          <p:nvPr>
            <p:ph type="dt" sz="half" idx="10"/>
          </p:nvPr>
        </p:nvSpPr>
        <p:spPr/>
        <p:txBody>
          <a:bodyPr rtlCol="0"/>
          <a:lstStyle>
            <a:lvl1pPr>
              <a:defRPr/>
            </a:lvl1pPr>
          </a:lstStyle>
          <a:p>
            <a:pPr>
              <a:defRPr/>
            </a:pPr>
            <a:fld id="{C72C9307-70E0-47FE-A24B-C5D753753E23}" type="datetimeFigureOut">
              <a:rPr lang="en-GB"/>
              <a:pPr>
                <a:defRPr/>
              </a:pPr>
              <a:t>18/10/2011</a:t>
            </a:fld>
            <a:endParaRPr lang="en-GB"/>
          </a:p>
        </p:txBody>
      </p:sp>
      <p:sp>
        <p:nvSpPr>
          <p:cNvPr id="4" name="Zástupný symbol pro číslo snímku 6"/>
          <p:cNvSpPr>
            <a:spLocks noGrp="1"/>
          </p:cNvSpPr>
          <p:nvPr>
            <p:ph type="sldNum" sz="quarter" idx="11"/>
          </p:nvPr>
        </p:nvSpPr>
        <p:spPr/>
        <p:txBody>
          <a:bodyPr rtlCol="0"/>
          <a:lstStyle>
            <a:lvl1pPr>
              <a:defRPr/>
            </a:lvl1pPr>
          </a:lstStyle>
          <a:p>
            <a:pPr>
              <a:defRPr/>
            </a:pPr>
            <a:fld id="{FE37DE80-22BA-40E6-A8E5-7C67E316B1B0}" type="slidenum">
              <a:rPr lang="en-GB"/>
              <a:pPr>
                <a:defRPr/>
              </a:pPr>
              <a:t>‹#›</a:t>
            </a:fld>
            <a:endParaRPr lang="en-GB"/>
          </a:p>
        </p:txBody>
      </p:sp>
      <p:sp>
        <p:nvSpPr>
          <p:cNvPr id="5" name="Zástupný symbol pro zápatí 7"/>
          <p:cNvSpPr>
            <a:spLocks noGrp="1"/>
          </p:cNvSpPr>
          <p:nvPr>
            <p:ph type="ftr" sz="quarter" idx="12"/>
          </p:nvPr>
        </p:nvSpPr>
        <p:spPr/>
        <p:txBody>
          <a:bodyPr rtlCol="0"/>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764C3DCA-1B82-4697-83FB-5113BB4D7B7D}" type="datetimeFigureOut">
              <a:rPr lang="en-GB"/>
              <a:pPr>
                <a:defRPr/>
              </a:pPr>
              <a:t>18/10/2011</a:t>
            </a:fld>
            <a:endParaRPr lang="en-GB"/>
          </a:p>
        </p:txBody>
      </p:sp>
      <p:sp>
        <p:nvSpPr>
          <p:cNvPr id="3" name="Zástupný symbol pro zápatí 2"/>
          <p:cNvSpPr>
            <a:spLocks noGrp="1"/>
          </p:cNvSpPr>
          <p:nvPr>
            <p:ph type="ftr" sz="quarter" idx="11"/>
          </p:nvPr>
        </p:nvSpPr>
        <p:spPr/>
        <p:txBody>
          <a:bodyPr/>
          <a:lstStyle>
            <a:lvl1pPr>
              <a:defRPr/>
            </a:lvl1pPr>
          </a:lstStyle>
          <a:p>
            <a:pPr>
              <a:defRPr/>
            </a:pPr>
            <a:endParaRPr lang="en-GB"/>
          </a:p>
        </p:txBody>
      </p:sp>
      <p:sp>
        <p:nvSpPr>
          <p:cNvPr id="4" name="Zástupný symbol pro číslo snímku 22"/>
          <p:cNvSpPr>
            <a:spLocks noGrp="1"/>
          </p:cNvSpPr>
          <p:nvPr>
            <p:ph type="sldNum" sz="quarter" idx="12"/>
          </p:nvPr>
        </p:nvSpPr>
        <p:spPr/>
        <p:txBody>
          <a:bodyPr/>
          <a:lstStyle>
            <a:lvl1pPr>
              <a:defRPr/>
            </a:lvl1pPr>
          </a:lstStyle>
          <a:p>
            <a:pPr>
              <a:defRPr/>
            </a:pPr>
            <a:fld id="{44728539-D019-4212-A04F-97E9E0610C3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Přímá spojovací čára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Přímá spojovací čára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8" name="Přímá spojovací čára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9" name="Obdélník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Přímá spojovací čára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1" name="Elipsa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Nadpis 1"/>
          <p:cNvSpPr>
            <a:spLocks noGrp="1"/>
          </p:cNvSpPr>
          <p:nvPr>
            <p:ph type="title"/>
          </p:nvPr>
        </p:nvSpPr>
        <p:spPr>
          <a:xfrm rot="5400000">
            <a:off x="3371850" y="3200400"/>
            <a:ext cx="6309360" cy="457200"/>
          </a:xfrm>
        </p:spPr>
        <p:txBody>
          <a:bodyPr/>
          <a:lstStyle>
            <a:lvl1pPr algn="l">
              <a:buNone/>
              <a:defRPr sz="2000" b="1" cap="small" baseline="0"/>
            </a:lvl1pPr>
          </a:lstStyle>
          <a:p>
            <a:r>
              <a:rPr lang="cs-CZ" smtClean="0"/>
              <a:t>Klepnutím lze upravit styl předlohy nadpisů.</a:t>
            </a:r>
            <a:endParaRPr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18" name="Zástupný symbol pro obsah 17"/>
          <p:cNvSpPr>
            <a:spLocks noGrp="1"/>
          </p:cNvSpPr>
          <p:nvPr>
            <p:ph sz="quarter" idx="1"/>
          </p:nvPr>
        </p:nvSpPr>
        <p:spPr>
          <a:xfrm>
            <a:off x="304800" y="274320"/>
            <a:ext cx="5638800" cy="6327648"/>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2" name="Zástupný symbol pro datum 20"/>
          <p:cNvSpPr>
            <a:spLocks noGrp="1"/>
          </p:cNvSpPr>
          <p:nvPr>
            <p:ph type="dt" sz="half" idx="10"/>
          </p:nvPr>
        </p:nvSpPr>
        <p:spPr/>
        <p:txBody>
          <a:bodyPr rtlCol="0"/>
          <a:lstStyle>
            <a:lvl1pPr>
              <a:defRPr/>
            </a:lvl1pPr>
          </a:lstStyle>
          <a:p>
            <a:pPr>
              <a:defRPr/>
            </a:pPr>
            <a:fld id="{8E898C2B-D42B-4916-B3E2-B99A196F6969}" type="datetimeFigureOut">
              <a:rPr lang="en-GB"/>
              <a:pPr>
                <a:defRPr/>
              </a:pPr>
              <a:t>18/10/2011</a:t>
            </a:fld>
            <a:endParaRPr lang="en-GB"/>
          </a:p>
        </p:txBody>
      </p:sp>
      <p:sp>
        <p:nvSpPr>
          <p:cNvPr id="13" name="Zástupný symbol pro číslo snímku 21"/>
          <p:cNvSpPr>
            <a:spLocks noGrp="1"/>
          </p:cNvSpPr>
          <p:nvPr>
            <p:ph type="sldNum" sz="quarter" idx="11"/>
          </p:nvPr>
        </p:nvSpPr>
        <p:spPr/>
        <p:txBody>
          <a:bodyPr rtlCol="0"/>
          <a:lstStyle>
            <a:lvl1pPr>
              <a:defRPr/>
            </a:lvl1pPr>
          </a:lstStyle>
          <a:p>
            <a:pPr>
              <a:defRPr/>
            </a:pPr>
            <a:fld id="{D629A286-887E-480A-94EA-422D56EC16F8}" type="slidenum">
              <a:rPr lang="en-GB"/>
              <a:pPr>
                <a:defRPr/>
              </a:pPr>
              <a:t>‹#›</a:t>
            </a:fld>
            <a:endParaRPr lang="en-GB"/>
          </a:p>
        </p:txBody>
      </p:sp>
      <p:sp>
        <p:nvSpPr>
          <p:cNvPr id="14" name="Zástupný symbol pro zápatí 22"/>
          <p:cNvSpPr>
            <a:spLocks noGrp="1"/>
          </p:cNvSpPr>
          <p:nvPr>
            <p:ph type="ftr" sz="quarter" idx="12"/>
          </p:nvPr>
        </p:nvSpPr>
        <p:spPr/>
        <p:txBody>
          <a:bodyPr rtlCol="0"/>
          <a:lstStyle>
            <a:lvl1pPr>
              <a:defRPr/>
            </a:lvl1pPr>
          </a:lstStyle>
          <a:p>
            <a:pPr>
              <a:defRPr/>
            </a:pPr>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Elipsa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Přímá spojovací čára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Obdélník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Přímá spojovací čára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Přímá spojovací čára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Přímá spojovací čára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p>
        </p:txBody>
      </p:sp>
      <p:sp>
        <p:nvSpPr>
          <p:cNvPr id="2" name="Nadpis 1"/>
          <p:cNvSpPr>
            <a:spLocks noGrp="1"/>
          </p:cNvSpPr>
          <p:nvPr>
            <p:ph type="title"/>
          </p:nvPr>
        </p:nvSpPr>
        <p:spPr>
          <a:xfrm rot="5400000">
            <a:off x="3350133" y="3200400"/>
            <a:ext cx="6309360" cy="457200"/>
          </a:xfrm>
        </p:spPr>
        <p:txBody>
          <a:bodyPr/>
          <a:lstStyle>
            <a:lvl1pPr algn="l">
              <a:buNone/>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12" name="Zástupný symbol pro datum 16"/>
          <p:cNvSpPr>
            <a:spLocks noGrp="1"/>
          </p:cNvSpPr>
          <p:nvPr>
            <p:ph type="dt" sz="half" idx="10"/>
          </p:nvPr>
        </p:nvSpPr>
        <p:spPr/>
        <p:txBody>
          <a:bodyPr rtlCol="0"/>
          <a:lstStyle>
            <a:lvl1pPr>
              <a:defRPr/>
            </a:lvl1pPr>
          </a:lstStyle>
          <a:p>
            <a:pPr>
              <a:defRPr/>
            </a:pPr>
            <a:fld id="{7EE76198-4070-43B9-91E0-DE6A388113D7}" type="datetimeFigureOut">
              <a:rPr lang="en-GB"/>
              <a:pPr>
                <a:defRPr/>
              </a:pPr>
              <a:t>18/10/2011</a:t>
            </a:fld>
            <a:endParaRPr lang="en-GB"/>
          </a:p>
        </p:txBody>
      </p:sp>
      <p:sp>
        <p:nvSpPr>
          <p:cNvPr id="13" name="Zástupný symbol pro číslo snímku 17"/>
          <p:cNvSpPr>
            <a:spLocks noGrp="1"/>
          </p:cNvSpPr>
          <p:nvPr>
            <p:ph type="sldNum" sz="quarter" idx="11"/>
          </p:nvPr>
        </p:nvSpPr>
        <p:spPr/>
        <p:txBody>
          <a:bodyPr rtlCol="0"/>
          <a:lstStyle>
            <a:lvl1pPr>
              <a:defRPr/>
            </a:lvl1pPr>
          </a:lstStyle>
          <a:p>
            <a:pPr>
              <a:defRPr/>
            </a:pPr>
            <a:fld id="{F6CC05EA-D928-427C-B107-AFC9C68EACFB}" type="slidenum">
              <a:rPr lang="en-GB"/>
              <a:pPr>
                <a:defRPr/>
              </a:pPr>
              <a:t>‹#›</a:t>
            </a:fld>
            <a:endParaRPr lang="en-GB"/>
          </a:p>
        </p:txBody>
      </p:sp>
      <p:sp>
        <p:nvSpPr>
          <p:cNvPr id="14" name="Zástupný symbol pro zápatí 20"/>
          <p:cNvSpPr>
            <a:spLocks noGrp="1"/>
          </p:cNvSpPr>
          <p:nvPr>
            <p:ph type="ftr" sz="quarter" idx="12"/>
          </p:nvPr>
        </p:nvSpPr>
        <p:spPr/>
        <p:txBody>
          <a:bodyPr rtlCol="0"/>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lang="cs-CZ" smtClean="0"/>
              <a:t>Klepnutím lze upravit styl předlohy nadpisů.</a:t>
            </a:r>
            <a:endParaRPr lang="en-US"/>
          </a:p>
        </p:txBody>
      </p:sp>
      <p:sp>
        <p:nvSpPr>
          <p:cNvPr id="1028" name="Zástupný symbol pro text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defRPr>
            </a:lvl1pPr>
          </a:lstStyle>
          <a:p>
            <a:pPr>
              <a:defRPr/>
            </a:pPr>
            <a:fld id="{D19074C5-820C-49E4-9A83-7ED501C5DF48}" type="datetimeFigureOut">
              <a:rPr lang="en-GB"/>
              <a:pPr>
                <a:defRPr/>
              </a:pPr>
              <a:t>18/10/2011</a:t>
            </a:fld>
            <a:endParaRPr lang="en-GB"/>
          </a:p>
        </p:txBody>
      </p:sp>
      <p:sp>
        <p:nvSpPr>
          <p:cNvPr id="3" name="Zástupný symbol pro zápatí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GB"/>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p>
        </p:txBody>
      </p:sp>
      <p:sp>
        <p:nvSpPr>
          <p:cNvPr id="12" name="Elipsa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Zástupný symbol pro číslo snímku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defRPr>
            </a:lvl1pPr>
          </a:lstStyle>
          <a:p>
            <a:pPr>
              <a:defRPr/>
            </a:pPr>
            <a:fld id="{1C353328-29E8-4218-8E88-D36E1CAEAC0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48" r:id="rId4"/>
    <p:sldLayoutId id="2147483749" r:id="rId5"/>
    <p:sldLayoutId id="2147483756" r:id="rId6"/>
    <p:sldLayoutId id="2147483750" r:id="rId7"/>
    <p:sldLayoutId id="2147483757" r:id="rId8"/>
    <p:sldLayoutId id="2147483758" r:id="rId9"/>
    <p:sldLayoutId id="2147483751" r:id="rId10"/>
    <p:sldLayoutId id="2147483752"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odnadpis 2"/>
          <p:cNvSpPr>
            <a:spLocks noGrp="1"/>
          </p:cNvSpPr>
          <p:nvPr>
            <p:ph type="subTitle" idx="1"/>
          </p:nvPr>
        </p:nvSpPr>
        <p:spPr>
          <a:xfrm>
            <a:off x="2411413" y="476250"/>
            <a:ext cx="6121400" cy="5162550"/>
          </a:xfrm>
        </p:spPr>
        <p:txBody>
          <a:bodyPr/>
          <a:lstStyle/>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algn="ctr" eaLnBrk="1" hangingPunct="1"/>
            <a:r>
              <a:rPr lang="en-US" sz="2800" dirty="0" smtClean="0"/>
              <a:t>WRITING FOR PUBLICATION </a:t>
            </a:r>
            <a:r>
              <a:rPr lang="en-US" sz="2800" smtClean="0"/>
              <a:t>IN </a:t>
            </a:r>
            <a:r>
              <a:rPr lang="en-US" sz="2800" smtClean="0"/>
              <a:t>ENGLISH</a:t>
            </a:r>
            <a:endParaRPr lang="en-US"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p:txBody>
          <a:bodyPr/>
          <a:lstStyle/>
          <a:p>
            <a:pPr eaLnBrk="1" fontAlgn="auto" hangingPunct="1">
              <a:spcAft>
                <a:spcPts val="0"/>
              </a:spcAft>
              <a:defRPr/>
            </a:pPr>
            <a:r>
              <a:rPr lang="en-AU" sz="2800" dirty="0" smtClean="0">
                <a:latin typeface="Baskerville Old Face" charset="0"/>
              </a:rPr>
              <a:t>Paragraph structure: things to remember (overview)</a:t>
            </a:r>
          </a:p>
        </p:txBody>
      </p:sp>
      <p:sp>
        <p:nvSpPr>
          <p:cNvPr id="169987" name="Rectangle 3"/>
          <p:cNvSpPr>
            <a:spLocks noGrp="1" noChangeArrowheads="1"/>
          </p:cNvSpPr>
          <p:nvPr>
            <p:ph sz="quarter" idx="1"/>
          </p:nvPr>
        </p:nvSpPr>
        <p:spPr>
          <a:xfrm>
            <a:off x="457200" y="1600200"/>
            <a:ext cx="7467600" cy="4873625"/>
          </a:xfrm>
        </p:spPr>
        <p:txBody>
          <a:bodyPr/>
          <a:lstStyle/>
          <a:p>
            <a:pPr eaLnBrk="1" hangingPunct="1">
              <a:lnSpc>
                <a:spcPct val="105000"/>
              </a:lnSpc>
            </a:pPr>
            <a:r>
              <a:rPr lang="en-AU" sz="2000" smtClean="0"/>
              <a:t>Use topic sentences for all paragraphs and relevant supporting sentences/</a:t>
            </a:r>
            <a:r>
              <a:rPr lang="en-US" sz="2000" smtClean="0"/>
              <a:t>usually placed at the beginning of a paragraph.</a:t>
            </a:r>
          </a:p>
          <a:p>
            <a:pPr eaLnBrk="1" hangingPunct="1">
              <a:lnSpc>
                <a:spcPct val="105000"/>
              </a:lnSpc>
              <a:buFont typeface="Wingdings" pitchFamily="2" charset="2"/>
              <a:buNone/>
            </a:pPr>
            <a:r>
              <a:rPr lang="en-US" sz="2000" smtClean="0"/>
              <a:t>(You should be able to review your entire argument/thesis by reading only the topic sentence of each paragraph.)</a:t>
            </a:r>
          </a:p>
          <a:p>
            <a:pPr eaLnBrk="1" hangingPunct="1">
              <a:lnSpc>
                <a:spcPct val="90000"/>
              </a:lnSpc>
              <a:buFontTx/>
              <a:buNone/>
            </a:pPr>
            <a:endParaRPr lang="en-AU" sz="2000" smtClean="0"/>
          </a:p>
          <a:p>
            <a:pPr eaLnBrk="1" hangingPunct="1">
              <a:lnSpc>
                <a:spcPct val="90000"/>
              </a:lnSpc>
            </a:pPr>
            <a:r>
              <a:rPr lang="en-AU" sz="2000" smtClean="0"/>
              <a:t>Use linking words/ signposts to signal the flow of your thinking.</a:t>
            </a:r>
          </a:p>
          <a:p>
            <a:pPr eaLnBrk="1" hangingPunct="1">
              <a:lnSpc>
                <a:spcPct val="90000"/>
              </a:lnSpc>
            </a:pPr>
            <a:endParaRPr lang="en-AU" sz="2000" smtClean="0"/>
          </a:p>
          <a:p>
            <a:pPr eaLnBrk="1" hangingPunct="1">
              <a:lnSpc>
                <a:spcPct val="90000"/>
              </a:lnSpc>
            </a:pPr>
            <a:r>
              <a:rPr lang="en-AU" sz="2000" smtClean="0"/>
              <a:t>Repeat key terms and phrases to make clear meaning. </a:t>
            </a:r>
          </a:p>
          <a:p>
            <a:pPr eaLnBrk="1" hangingPunct="1">
              <a:lnSpc>
                <a:spcPct val="90000"/>
              </a:lnSpc>
            </a:pPr>
            <a:endParaRPr lang="en-AU" sz="2000" smtClean="0"/>
          </a:p>
          <a:p>
            <a:pPr eaLnBrk="1" hangingPunct="1">
              <a:lnSpc>
                <a:spcPct val="90000"/>
              </a:lnSpc>
            </a:pPr>
            <a:r>
              <a:rPr lang="en-AU" sz="2000" smtClean="0"/>
              <a:t>Avoid unclear reference : they, it, them, etc. </a:t>
            </a:r>
          </a:p>
          <a:p>
            <a:pPr eaLnBrk="1" hangingPunct="1">
              <a:lnSpc>
                <a:spcPct val="90000"/>
              </a:lnSpc>
            </a:pPr>
            <a:endParaRPr lang="en-AU" sz="2000" smtClean="0"/>
          </a:p>
          <a:p>
            <a:pPr eaLnBrk="1" hangingPunct="1">
              <a:lnSpc>
                <a:spcPct val="90000"/>
              </a:lnSpc>
            </a:pPr>
            <a:r>
              <a:rPr lang="en-AU" sz="2000" smtClean="0"/>
              <a:t>Note the value of </a:t>
            </a:r>
            <a:r>
              <a:rPr lang="en-AU" altLang="en-US" sz="2000" smtClean="0"/>
              <a:t>“</a:t>
            </a:r>
            <a:r>
              <a:rPr lang="en-AU" sz="2000" smtClean="0"/>
              <a:t>this + noun</a:t>
            </a:r>
            <a:r>
              <a:rPr lang="en-AU" altLang="en-US" sz="2000" smtClean="0"/>
              <a:t>”</a:t>
            </a:r>
            <a:r>
              <a:rPr lang="en-AU" sz="2000" smtClean="0"/>
              <a:t>/</a:t>
            </a:r>
            <a:r>
              <a:rPr lang="en-AU" altLang="en-US" sz="2000" smtClean="0"/>
              <a:t>”</a:t>
            </a:r>
            <a:r>
              <a:rPr lang="en-AU" sz="2000" smtClean="0"/>
              <a:t>these + noun</a:t>
            </a:r>
            <a:r>
              <a:rPr lang="en-AU" altLang="en-US" sz="2000" smtClean="0"/>
              <a:t>”</a:t>
            </a:r>
            <a:r>
              <a:rPr lang="en-AU" sz="2000" smtClean="0"/>
              <a:t>. </a:t>
            </a:r>
          </a:p>
          <a:p>
            <a:pPr eaLnBrk="1" hangingPunct="1">
              <a:lnSpc>
                <a:spcPct val="90000"/>
              </a:lnSpc>
            </a:pPr>
            <a:endParaRPr lang="en-AU" sz="2000" smtClean="0"/>
          </a:p>
          <a:p>
            <a:pPr eaLnBrk="1" hangingPunct="1">
              <a:lnSpc>
                <a:spcPct val="90000"/>
              </a:lnSpc>
              <a:buFontTx/>
              <a:buNone/>
            </a:pPr>
            <a:endParaRPr lang="en-AU" sz="2000" smtClean="0"/>
          </a:p>
          <a:p>
            <a:pPr eaLnBrk="1" hangingPunct="1">
              <a:lnSpc>
                <a:spcPct val="90000"/>
              </a:lnSpc>
            </a:pPr>
            <a:endParaRPr lang="en-AU" sz="2000" smtClean="0"/>
          </a:p>
        </p:txBody>
      </p:sp>
      <p:sp>
        <p:nvSpPr>
          <p:cNvPr id="17412" name="Slide Number Placeholder 5"/>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B475550C-0584-4AB1-B50C-72E0BDC15687}" type="slidenum">
              <a:rPr lang="en-US" smtClean="0"/>
              <a:pPr/>
              <a:t>10</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69987">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998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69987">
                                            <p:txEl>
                                              <p:pRg st="1" end="1"/>
                                            </p:txEl>
                                          </p:spTgt>
                                        </p:tgtEl>
                                        <p:attrNameLst>
                                          <p:attrName>ppt_c</p:attrName>
                                        </p:attrNameLst>
                                      </p:cBhvr>
                                      <p:to>
                                        <a:schemeClr val="bg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998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69987">
                                            <p:txEl>
                                              <p:pRg st="3" end="3"/>
                                            </p:txEl>
                                          </p:spTgt>
                                        </p:tgtEl>
                                        <p:attrNameLst>
                                          <p:attrName>ppt_c</p:attrName>
                                        </p:attrNameLst>
                                      </p:cBhvr>
                                      <p:to>
                                        <a:schemeClr val="bg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998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69987">
                                            <p:txEl>
                                              <p:pRg st="5" end="5"/>
                                            </p:txEl>
                                          </p:spTgt>
                                        </p:tgtEl>
                                        <p:attrNameLst>
                                          <p:attrName>ppt_c</p:attrName>
                                        </p:attrNameLst>
                                      </p:cBhvr>
                                      <p:to>
                                        <a:schemeClr val="bg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9987">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69987">
                                            <p:txEl>
                                              <p:pRg st="7" end="7"/>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9987">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169987">
                                            <p:txEl>
                                              <p:pRg st="9" end="9"/>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bwMode="auto">
          <a:xfrm>
            <a:off x="3276600" y="6248400"/>
            <a:ext cx="2895600" cy="457200"/>
          </a:xfrm>
          <a:noFill/>
          <a:ln>
            <a:miter lim="800000"/>
            <a:headEnd/>
            <a:tailEnd/>
          </a:ln>
        </p:spPr>
        <p:txBody>
          <a:bodyPr wrap="square" lIns="91440" tIns="45720" rIns="91440" bIns="45720" numCol="1" anchorCtr="0" compatLnSpc="1">
            <a:prstTxWarp prst="textNoShape">
              <a:avLst/>
            </a:prstTxWarp>
          </a:bodyPr>
          <a:lstStyle/>
          <a:p>
            <a:fld id="{7FACD8A9-72D6-4BC0-AD2F-211E25AD0C3E}" type="slidenum">
              <a:rPr lang="en-US" sz="1000" smtClean="0"/>
              <a:pPr/>
              <a:t>11</a:t>
            </a:fld>
            <a:endParaRPr lang="en-US" sz="1000" smtClean="0"/>
          </a:p>
        </p:txBody>
      </p:sp>
      <p:sp>
        <p:nvSpPr>
          <p:cNvPr id="163842" name="Rectangle 2"/>
          <p:cNvSpPr>
            <a:spLocks noGrp="1" noChangeArrowheads="1"/>
          </p:cNvSpPr>
          <p:nvPr>
            <p:ph type="title"/>
          </p:nvPr>
        </p:nvSpPr>
        <p:spPr>
          <a:xfrm>
            <a:off x="539750" y="274638"/>
            <a:ext cx="8147050" cy="1143000"/>
          </a:xfrm>
        </p:spPr>
        <p:txBody>
          <a:bodyPr/>
          <a:lstStyle/>
          <a:p>
            <a:pPr eaLnBrk="1" fontAlgn="auto" hangingPunct="1">
              <a:spcAft>
                <a:spcPts val="0"/>
              </a:spcAft>
              <a:defRPr/>
            </a:pPr>
            <a:r>
              <a:rPr lang="en-US" smtClean="0"/>
              <a:t>Example 1</a:t>
            </a:r>
            <a:br>
              <a:rPr lang="en-US" smtClean="0"/>
            </a:br>
            <a:r>
              <a:rPr lang="en-US" smtClean="0"/>
              <a:t>Paragraph structure</a:t>
            </a:r>
          </a:p>
        </p:txBody>
      </p:sp>
      <p:sp>
        <p:nvSpPr>
          <p:cNvPr id="163843" name="Rectangle 3"/>
          <p:cNvSpPr>
            <a:spLocks noGrp="1" noChangeArrowheads="1"/>
          </p:cNvSpPr>
          <p:nvPr>
            <p:ph type="body" idx="1"/>
          </p:nvPr>
        </p:nvSpPr>
        <p:spPr>
          <a:xfrm>
            <a:off x="395288" y="1484313"/>
            <a:ext cx="8291512" cy="5373687"/>
          </a:xfrm>
        </p:spPr>
        <p:txBody>
          <a:bodyPr>
            <a:normAutofit fontScale="92500" lnSpcReduction="10000"/>
          </a:bodyPr>
          <a:lstStyle/>
          <a:p>
            <a:pPr marL="274320" indent="-274320" eaLnBrk="1" fontAlgn="auto" hangingPunct="1">
              <a:lnSpc>
                <a:spcPct val="115000"/>
              </a:lnSpc>
              <a:spcAft>
                <a:spcPts val="0"/>
              </a:spcAft>
              <a:buFont typeface="Wingdings"/>
              <a:buChar char=""/>
              <a:defRPr/>
            </a:pPr>
            <a:r>
              <a:rPr lang="en-AU" sz="2000" b="1" smtClean="0"/>
              <a:t>Another aspect for residents of the area is its social and physical isolation (Lee). The area is relatively poorly serviced by public transport, […]. Ongoing problems with public transport and isolation are mentioned in an oral history of the area […]. Residents commented on the distance from parts of the Estate to the railway line […]. One resident cited the five-hours needed to go, on public transport, to buy the Halal meat required by her Muslim family (Luckett) [2]. From the point of view of young people especially, facilities are inadequate and have been so since the early days of the Estate. An early report carried out by the National Youth Council of Australia in 1974, for example, which asked local young people their opinion of the area reported that […]. A concern over inadequate public transport services and […] was also an aspect of a 2001 report (Centre for Regional Research and Innovation).</a:t>
            </a:r>
            <a:endParaRPr lang="en-US" sz="2000" b="1" smtClean="0"/>
          </a:p>
        </p:txBody>
      </p:sp>
      <p:sp>
        <p:nvSpPr>
          <p:cNvPr id="163844" name="Rectangle 4"/>
          <p:cNvSpPr>
            <a:spLocks noChangeArrowheads="1"/>
          </p:cNvSpPr>
          <p:nvPr/>
        </p:nvSpPr>
        <p:spPr bwMode="auto">
          <a:xfrm>
            <a:off x="5508625" y="188913"/>
            <a:ext cx="2663825" cy="647700"/>
          </a:xfrm>
          <a:prstGeom prst="rect">
            <a:avLst/>
          </a:prstGeom>
          <a:solidFill>
            <a:schemeClr val="accent1"/>
          </a:solidFill>
          <a:ln w="9525">
            <a:solidFill>
              <a:schemeClr val="tx1"/>
            </a:solidFill>
            <a:miter lim="800000"/>
            <a:headEnd/>
            <a:tailEnd/>
          </a:ln>
        </p:spPr>
        <p:txBody>
          <a:bodyPr wrap="none" anchor="ctr"/>
          <a:lstStyle/>
          <a:p>
            <a:pPr algn="ctr"/>
            <a:r>
              <a:rPr lang="en-US">
                <a:latin typeface="Baskerville Old Face" pitchFamily="18" charset="0"/>
                <a:ea typeface="ＭＳ Ｐゴシック"/>
                <a:cs typeface="ＭＳ Ｐゴシック"/>
              </a:rPr>
              <a:t>Topic sentence</a:t>
            </a:r>
          </a:p>
        </p:txBody>
      </p:sp>
      <p:sp>
        <p:nvSpPr>
          <p:cNvPr id="163846" name="Line 6"/>
          <p:cNvSpPr>
            <a:spLocks noChangeShapeType="1"/>
          </p:cNvSpPr>
          <p:nvPr/>
        </p:nvSpPr>
        <p:spPr bwMode="auto">
          <a:xfrm flipH="1">
            <a:off x="2339975" y="765175"/>
            <a:ext cx="3095625" cy="863600"/>
          </a:xfrm>
          <a:prstGeom prst="line">
            <a:avLst/>
          </a:prstGeom>
          <a:noFill/>
          <a:ln w="9525">
            <a:solidFill>
              <a:schemeClr val="tx1"/>
            </a:solidFill>
            <a:round/>
            <a:headEnd/>
            <a:tailEnd type="triangle" w="med" len="med"/>
          </a:ln>
        </p:spPr>
        <p:txBody>
          <a:bodyPr/>
          <a:lstStyle/>
          <a:p>
            <a:endParaRPr lang="en-GB"/>
          </a:p>
        </p:txBody>
      </p:sp>
      <p:sp>
        <p:nvSpPr>
          <p:cNvPr id="163847" name="Rectangle 7"/>
          <p:cNvSpPr>
            <a:spLocks noChangeArrowheads="1"/>
          </p:cNvSpPr>
          <p:nvPr/>
        </p:nvSpPr>
        <p:spPr bwMode="auto">
          <a:xfrm>
            <a:off x="5003800" y="981075"/>
            <a:ext cx="3887788" cy="431800"/>
          </a:xfrm>
          <a:prstGeom prst="rect">
            <a:avLst/>
          </a:prstGeom>
          <a:solidFill>
            <a:schemeClr val="accent1"/>
          </a:solidFill>
          <a:ln w="9525">
            <a:solidFill>
              <a:schemeClr val="tx1"/>
            </a:solidFill>
            <a:miter lim="800000"/>
            <a:headEnd/>
            <a:tailEnd/>
          </a:ln>
        </p:spPr>
        <p:txBody>
          <a:bodyPr wrap="none" anchor="ctr"/>
          <a:lstStyle/>
          <a:p>
            <a:pPr algn="ctr"/>
            <a:r>
              <a:rPr lang="en-US">
                <a:latin typeface="Baskerville Old Face" pitchFamily="18" charset="0"/>
                <a:ea typeface="ＭＳ Ｐゴシック"/>
                <a:cs typeface="ＭＳ Ｐゴシック"/>
              </a:rPr>
              <a:t>Supporting sentences</a:t>
            </a:r>
          </a:p>
        </p:txBody>
      </p:sp>
      <p:sp>
        <p:nvSpPr>
          <p:cNvPr id="163848" name="Line 8"/>
          <p:cNvSpPr>
            <a:spLocks noChangeShapeType="1"/>
          </p:cNvSpPr>
          <p:nvPr/>
        </p:nvSpPr>
        <p:spPr bwMode="auto">
          <a:xfrm flipH="1">
            <a:off x="4140200" y="1412875"/>
            <a:ext cx="1008063" cy="576263"/>
          </a:xfrm>
          <a:prstGeom prst="line">
            <a:avLst/>
          </a:prstGeom>
          <a:noFill/>
          <a:ln w="9525">
            <a:solidFill>
              <a:schemeClr val="tx1"/>
            </a:solidFill>
            <a:round/>
            <a:headEnd/>
            <a:tailEnd type="triangle" w="med" len="med"/>
          </a:ln>
        </p:spPr>
        <p:txBody>
          <a:bodyPr/>
          <a:lstStyle/>
          <a:p>
            <a:endParaRPr lang="en-GB"/>
          </a:p>
        </p:txBody>
      </p:sp>
      <p:sp>
        <p:nvSpPr>
          <p:cNvPr id="163849" name="Line 9"/>
          <p:cNvSpPr>
            <a:spLocks noChangeShapeType="1"/>
          </p:cNvSpPr>
          <p:nvPr/>
        </p:nvSpPr>
        <p:spPr bwMode="auto">
          <a:xfrm flipH="1">
            <a:off x="4932363" y="1412875"/>
            <a:ext cx="503237" cy="936625"/>
          </a:xfrm>
          <a:prstGeom prst="line">
            <a:avLst/>
          </a:prstGeom>
          <a:noFill/>
          <a:ln w="9525">
            <a:solidFill>
              <a:schemeClr val="tx1"/>
            </a:solidFill>
            <a:round/>
            <a:headEnd/>
            <a:tailEnd type="triangle" w="med" len="med"/>
          </a:ln>
        </p:spPr>
        <p:txBody>
          <a:bodyPr/>
          <a:lstStyle/>
          <a:p>
            <a:endParaRPr lang="en-GB"/>
          </a:p>
        </p:txBody>
      </p:sp>
      <p:sp>
        <p:nvSpPr>
          <p:cNvPr id="163850" name="Line 10"/>
          <p:cNvSpPr>
            <a:spLocks noChangeShapeType="1"/>
          </p:cNvSpPr>
          <p:nvPr/>
        </p:nvSpPr>
        <p:spPr bwMode="auto">
          <a:xfrm flipH="1">
            <a:off x="5076825" y="1412875"/>
            <a:ext cx="719138" cy="1655763"/>
          </a:xfrm>
          <a:prstGeom prst="line">
            <a:avLst/>
          </a:prstGeom>
          <a:noFill/>
          <a:ln w="9525">
            <a:solidFill>
              <a:schemeClr val="tx1"/>
            </a:solidFill>
            <a:round/>
            <a:headEnd/>
            <a:tailEnd type="triangle" w="med" len="med"/>
          </a:ln>
        </p:spPr>
        <p:txBody>
          <a:bodyPr/>
          <a:lstStyle/>
          <a:p>
            <a:endParaRPr lang="en-GB"/>
          </a:p>
        </p:txBody>
      </p:sp>
      <p:sp>
        <p:nvSpPr>
          <p:cNvPr id="163851" name="Line 11"/>
          <p:cNvSpPr>
            <a:spLocks noChangeShapeType="1"/>
          </p:cNvSpPr>
          <p:nvPr/>
        </p:nvSpPr>
        <p:spPr bwMode="auto">
          <a:xfrm flipH="1">
            <a:off x="5724525" y="1341438"/>
            <a:ext cx="360363" cy="2087562"/>
          </a:xfrm>
          <a:prstGeom prst="line">
            <a:avLst/>
          </a:prstGeom>
          <a:noFill/>
          <a:ln w="9525">
            <a:solidFill>
              <a:schemeClr val="tx1"/>
            </a:solidFill>
            <a:round/>
            <a:headEnd/>
            <a:tailEnd type="triangle" w="med" len="med"/>
          </a:ln>
        </p:spPr>
        <p:txBody>
          <a:bodyPr/>
          <a:lstStyle/>
          <a:p>
            <a:endParaRPr lang="en-GB"/>
          </a:p>
        </p:txBody>
      </p:sp>
      <p:sp>
        <p:nvSpPr>
          <p:cNvPr id="163852" name="Line 12"/>
          <p:cNvSpPr>
            <a:spLocks noChangeShapeType="1"/>
          </p:cNvSpPr>
          <p:nvPr/>
        </p:nvSpPr>
        <p:spPr bwMode="auto">
          <a:xfrm flipH="1">
            <a:off x="6372225" y="1412875"/>
            <a:ext cx="431800" cy="2736850"/>
          </a:xfrm>
          <a:prstGeom prst="line">
            <a:avLst/>
          </a:prstGeom>
          <a:noFill/>
          <a:ln w="9525">
            <a:solidFill>
              <a:schemeClr val="tx1"/>
            </a:solidFill>
            <a:round/>
            <a:headEnd/>
            <a:tailEnd type="triangle" w="med" len="med"/>
          </a:ln>
        </p:spPr>
        <p:txBody>
          <a:bodyPr/>
          <a:lstStyle/>
          <a:p>
            <a:endParaRPr lang="en-GB"/>
          </a:p>
        </p:txBody>
      </p:sp>
      <p:sp>
        <p:nvSpPr>
          <p:cNvPr id="163853" name="Line 13"/>
          <p:cNvSpPr>
            <a:spLocks noChangeShapeType="1"/>
          </p:cNvSpPr>
          <p:nvPr/>
        </p:nvSpPr>
        <p:spPr bwMode="auto">
          <a:xfrm flipH="1">
            <a:off x="6948488" y="1412875"/>
            <a:ext cx="287337" cy="3455988"/>
          </a:xfrm>
          <a:prstGeom prst="line">
            <a:avLst/>
          </a:prstGeom>
          <a:noFill/>
          <a:ln w="9525">
            <a:solidFill>
              <a:schemeClr val="tx1"/>
            </a:solidFill>
            <a:round/>
            <a:headEnd/>
            <a:tailEnd type="triangle" w="med" len="med"/>
          </a:ln>
        </p:spPr>
        <p:txBody>
          <a:bodyPr/>
          <a:lstStyle/>
          <a:p>
            <a:endParaRPr lang="en-GB"/>
          </a:p>
        </p:txBody>
      </p:sp>
      <p:sp>
        <p:nvSpPr>
          <p:cNvPr id="163854" name="Line 14"/>
          <p:cNvSpPr>
            <a:spLocks noChangeShapeType="1"/>
          </p:cNvSpPr>
          <p:nvPr/>
        </p:nvSpPr>
        <p:spPr bwMode="auto">
          <a:xfrm flipH="1">
            <a:off x="7019925" y="1412875"/>
            <a:ext cx="720725" cy="4464050"/>
          </a:xfrm>
          <a:prstGeom prst="line">
            <a:avLst/>
          </a:prstGeom>
          <a:noFill/>
          <a:ln w="9525">
            <a:solidFill>
              <a:schemeClr val="tx1"/>
            </a:solidFill>
            <a:round/>
            <a:headEnd/>
            <a:tailEnd type="triangle" w="med" len="med"/>
          </a:ln>
        </p:spPr>
        <p:txBody>
          <a:bodyPr/>
          <a:lstStyle/>
          <a:p>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44"/>
                                        </p:tgtEl>
                                        <p:attrNameLst>
                                          <p:attrName>style.visibility</p:attrName>
                                        </p:attrNameLst>
                                      </p:cBhvr>
                                      <p:to>
                                        <p:strVal val="visible"/>
                                      </p:to>
                                    </p:set>
                                    <p:animEffect transition="in" filter="blinds(horizontal)">
                                      <p:cBhvr>
                                        <p:cTn id="7" dur="500"/>
                                        <p:tgtEl>
                                          <p:spTgt spid="16384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3846"/>
                                        </p:tgtEl>
                                        <p:attrNameLst>
                                          <p:attrName>style.visibility</p:attrName>
                                        </p:attrNameLst>
                                      </p:cBhvr>
                                      <p:to>
                                        <p:strVal val="visible"/>
                                      </p:to>
                                    </p:set>
                                    <p:animEffect transition="in" filter="box(in)">
                                      <p:cBhvr>
                                        <p:cTn id="10" dur="500"/>
                                        <p:tgtEl>
                                          <p:spTgt spid="16384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63847"/>
                                        </p:tgtEl>
                                        <p:attrNameLst>
                                          <p:attrName>style.visibility</p:attrName>
                                        </p:attrNameLst>
                                      </p:cBhvr>
                                      <p:to>
                                        <p:strVal val="visible"/>
                                      </p:to>
                                    </p:set>
                                    <p:anim calcmode="lin" valueType="num">
                                      <p:cBhvr additive="base">
                                        <p:cTn id="15" dur="500" fill="hold"/>
                                        <p:tgtEl>
                                          <p:spTgt spid="163847"/>
                                        </p:tgtEl>
                                        <p:attrNameLst>
                                          <p:attrName>ppt_x</p:attrName>
                                        </p:attrNameLst>
                                      </p:cBhvr>
                                      <p:tavLst>
                                        <p:tav tm="0">
                                          <p:val>
                                            <p:strVal val="#ppt_x"/>
                                          </p:val>
                                        </p:tav>
                                        <p:tav tm="100000">
                                          <p:val>
                                            <p:strVal val="#ppt_x"/>
                                          </p:val>
                                        </p:tav>
                                      </p:tavLst>
                                    </p:anim>
                                    <p:anim calcmode="lin" valueType="num">
                                      <p:cBhvr additive="base">
                                        <p:cTn id="16" dur="500" fill="hold"/>
                                        <p:tgtEl>
                                          <p:spTgt spid="163847"/>
                                        </p:tgtEl>
                                        <p:attrNameLst>
                                          <p:attrName>ppt_y</p:attrName>
                                        </p:attrNameLst>
                                      </p:cBhvr>
                                      <p:tavLst>
                                        <p:tav tm="0">
                                          <p:val>
                                            <p:strVal val="1+#ppt_h/2"/>
                                          </p:val>
                                        </p:tav>
                                        <p:tav tm="100000">
                                          <p:val>
                                            <p:strVal val="#ppt_y"/>
                                          </p:val>
                                        </p:tav>
                                      </p:tavLst>
                                    </p:anim>
                                  </p:childTnLst>
                                </p:cTn>
                              </p:par>
                              <p:par>
                                <p:cTn id="17" presetID="4" presetClass="entr" presetSubtype="16" fill="hold" grpId="0" nodeType="withEffect">
                                  <p:stCondLst>
                                    <p:cond delay="0"/>
                                  </p:stCondLst>
                                  <p:childTnLst>
                                    <p:set>
                                      <p:cBhvr>
                                        <p:cTn id="18" dur="1" fill="hold">
                                          <p:stCondLst>
                                            <p:cond delay="0"/>
                                          </p:stCondLst>
                                        </p:cTn>
                                        <p:tgtEl>
                                          <p:spTgt spid="163848"/>
                                        </p:tgtEl>
                                        <p:attrNameLst>
                                          <p:attrName>style.visibility</p:attrName>
                                        </p:attrNameLst>
                                      </p:cBhvr>
                                      <p:to>
                                        <p:strVal val="visible"/>
                                      </p:to>
                                    </p:set>
                                    <p:animEffect transition="in" filter="box(in)">
                                      <p:cBhvr>
                                        <p:cTn id="19" dur="500"/>
                                        <p:tgtEl>
                                          <p:spTgt spid="16384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63849"/>
                                        </p:tgtEl>
                                        <p:attrNameLst>
                                          <p:attrName>style.visibility</p:attrName>
                                        </p:attrNameLst>
                                      </p:cBhvr>
                                      <p:to>
                                        <p:strVal val="visible"/>
                                      </p:to>
                                    </p:set>
                                    <p:animEffect transition="in" filter="box(in)">
                                      <p:cBhvr>
                                        <p:cTn id="24" dur="500"/>
                                        <p:tgtEl>
                                          <p:spTgt spid="16384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63850"/>
                                        </p:tgtEl>
                                        <p:attrNameLst>
                                          <p:attrName>style.visibility</p:attrName>
                                        </p:attrNameLst>
                                      </p:cBhvr>
                                      <p:to>
                                        <p:strVal val="visible"/>
                                      </p:to>
                                    </p:set>
                                    <p:animEffect transition="in" filter="box(in)">
                                      <p:cBhvr>
                                        <p:cTn id="29" dur="500"/>
                                        <p:tgtEl>
                                          <p:spTgt spid="16385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63851"/>
                                        </p:tgtEl>
                                        <p:attrNameLst>
                                          <p:attrName>style.visibility</p:attrName>
                                        </p:attrNameLst>
                                      </p:cBhvr>
                                      <p:to>
                                        <p:strVal val="visible"/>
                                      </p:to>
                                    </p:set>
                                    <p:animEffect transition="in" filter="box(in)">
                                      <p:cBhvr>
                                        <p:cTn id="34" dur="500"/>
                                        <p:tgtEl>
                                          <p:spTgt spid="16385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163852"/>
                                        </p:tgtEl>
                                        <p:attrNameLst>
                                          <p:attrName>style.visibility</p:attrName>
                                        </p:attrNameLst>
                                      </p:cBhvr>
                                      <p:to>
                                        <p:strVal val="visible"/>
                                      </p:to>
                                    </p:set>
                                    <p:animEffect transition="in" filter="box(in)">
                                      <p:cBhvr>
                                        <p:cTn id="39" dur="500"/>
                                        <p:tgtEl>
                                          <p:spTgt spid="16385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163853"/>
                                        </p:tgtEl>
                                        <p:attrNameLst>
                                          <p:attrName>style.visibility</p:attrName>
                                        </p:attrNameLst>
                                      </p:cBhvr>
                                      <p:to>
                                        <p:strVal val="visible"/>
                                      </p:to>
                                    </p:set>
                                    <p:animEffect transition="in" filter="box(in)">
                                      <p:cBhvr>
                                        <p:cTn id="44" dur="500"/>
                                        <p:tgtEl>
                                          <p:spTgt spid="16385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163854"/>
                                        </p:tgtEl>
                                        <p:attrNameLst>
                                          <p:attrName>style.visibility</p:attrName>
                                        </p:attrNameLst>
                                      </p:cBhvr>
                                      <p:to>
                                        <p:strVal val="visible"/>
                                      </p:to>
                                    </p:set>
                                    <p:animEffect transition="in" filter="box(in)">
                                      <p:cBhvr>
                                        <p:cTn id="49" dur="500"/>
                                        <p:tgtEl>
                                          <p:spTgt spid="163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4" grpId="0" animBg="1"/>
      <p:bldP spid="163846" grpId="0" animBg="1"/>
      <p:bldP spid="163847" grpId="0" animBg="1"/>
      <p:bldP spid="163848" grpId="0" animBg="1"/>
      <p:bldP spid="163849" grpId="0" animBg="1"/>
      <p:bldP spid="163850" grpId="0" animBg="1"/>
      <p:bldP spid="163851" grpId="0" animBg="1"/>
      <p:bldP spid="163852" grpId="0" animBg="1"/>
      <p:bldP spid="163853" grpId="0" animBg="1"/>
      <p:bldP spid="16385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bwMode="auto">
          <a:xfrm>
            <a:off x="3276600" y="6248400"/>
            <a:ext cx="2895600" cy="457200"/>
          </a:xfrm>
          <a:noFill/>
          <a:ln>
            <a:miter lim="800000"/>
            <a:headEnd/>
            <a:tailEnd/>
          </a:ln>
        </p:spPr>
        <p:txBody>
          <a:bodyPr wrap="square" lIns="91440" tIns="45720" rIns="91440" bIns="45720" numCol="1" anchorCtr="0" compatLnSpc="1">
            <a:prstTxWarp prst="textNoShape">
              <a:avLst/>
            </a:prstTxWarp>
          </a:bodyPr>
          <a:lstStyle/>
          <a:p>
            <a:fld id="{0D0912FC-F7D3-452E-809D-25B0220D73FE}" type="slidenum">
              <a:rPr lang="en-US" sz="1000" smtClean="0"/>
              <a:pPr/>
              <a:t>12</a:t>
            </a:fld>
            <a:endParaRPr lang="en-US" sz="1000" smtClean="0"/>
          </a:p>
        </p:txBody>
      </p:sp>
      <p:sp>
        <p:nvSpPr>
          <p:cNvPr id="160770" name="Rectangle 2"/>
          <p:cNvSpPr>
            <a:spLocks noGrp="1" noChangeArrowheads="1"/>
          </p:cNvSpPr>
          <p:nvPr>
            <p:ph type="title"/>
          </p:nvPr>
        </p:nvSpPr>
        <p:spPr>
          <a:xfrm>
            <a:off x="755650" y="274638"/>
            <a:ext cx="7931150" cy="1143000"/>
          </a:xfrm>
        </p:spPr>
        <p:txBody>
          <a:bodyPr/>
          <a:lstStyle/>
          <a:p>
            <a:pPr eaLnBrk="1" fontAlgn="auto" hangingPunct="1">
              <a:spcAft>
                <a:spcPts val="0"/>
              </a:spcAft>
              <a:defRPr/>
            </a:pPr>
            <a:r>
              <a:rPr lang="en-US" smtClean="0"/>
              <a:t>Example 2</a:t>
            </a:r>
            <a:br>
              <a:rPr lang="en-US" smtClean="0"/>
            </a:br>
            <a:r>
              <a:rPr lang="en-US" smtClean="0"/>
              <a:t>Paragraph structure</a:t>
            </a:r>
          </a:p>
        </p:txBody>
      </p:sp>
      <p:sp>
        <p:nvSpPr>
          <p:cNvPr id="160771" name="Rectangle 3"/>
          <p:cNvSpPr>
            <a:spLocks noGrp="1" noChangeArrowheads="1"/>
          </p:cNvSpPr>
          <p:nvPr>
            <p:ph type="body" idx="1"/>
          </p:nvPr>
        </p:nvSpPr>
        <p:spPr>
          <a:xfrm>
            <a:off x="395288" y="1557338"/>
            <a:ext cx="8291512" cy="5040312"/>
          </a:xfrm>
        </p:spPr>
        <p:txBody>
          <a:bodyPr>
            <a:normAutofit lnSpcReduction="10000"/>
          </a:bodyPr>
          <a:lstStyle/>
          <a:p>
            <a:pPr marL="274320" indent="-274320" eaLnBrk="1" fontAlgn="auto" hangingPunct="1">
              <a:spcAft>
                <a:spcPts val="0"/>
              </a:spcAft>
              <a:buFont typeface="Wingdings"/>
              <a:buChar char=""/>
              <a:defRPr/>
            </a:pPr>
            <a:r>
              <a:rPr lang="en-AU" altLang="ja-JP" sz="2000" b="1" smtClean="0"/>
              <a:t>Smith and Whitmore (2006) describe how literacy practices are determined by gang membership. Membership in their own gang, the Manzanita Lynch Mob Crips, positioned the boys as sworn enemies of the gang known as the Bloods. This entailed substitutions and deletions of particular letters of the alphabet. For example, the letter ‘b’ in the word ‘blood’ had to be 'disrespected' because it was a word associated with the enemy. This meant that if one of the boys needed to write the letter ‘b’, it would be written with a cross inside it .  Similarly, since the letters 'CK' stood for ‘Crip killer’, the Crip gang avoided any use of the letters ‘ck’. If the word, such as ‘kick back’ required a ‘ck’, they would instead write a double ‘cc’, as in ‘kicc bacc’. Many other letters also required some kind of alteration due to their symbolic associations. This re-production of language and its association with identity issues offers the potential for some fascinating analysis and further research.</a:t>
            </a:r>
            <a:endParaRPr lang="en-US" sz="2000" b="1" smtClean="0"/>
          </a:p>
        </p:txBody>
      </p:sp>
      <p:sp>
        <p:nvSpPr>
          <p:cNvPr id="160772" name="Rectangle 4"/>
          <p:cNvSpPr>
            <a:spLocks noChangeArrowheads="1"/>
          </p:cNvSpPr>
          <p:nvPr/>
        </p:nvSpPr>
        <p:spPr bwMode="auto">
          <a:xfrm>
            <a:off x="3419475" y="333375"/>
            <a:ext cx="1657350" cy="503238"/>
          </a:xfrm>
          <a:prstGeom prst="rect">
            <a:avLst/>
          </a:prstGeom>
          <a:solidFill>
            <a:schemeClr val="accent1"/>
          </a:solidFill>
          <a:ln w="9525">
            <a:solidFill>
              <a:schemeClr val="tx1"/>
            </a:solidFill>
            <a:miter lim="800000"/>
            <a:headEnd/>
            <a:tailEnd/>
          </a:ln>
        </p:spPr>
        <p:txBody>
          <a:bodyPr wrap="none" anchor="ctr"/>
          <a:lstStyle/>
          <a:p>
            <a:pPr algn="ctr"/>
            <a:r>
              <a:rPr lang="en-US">
                <a:latin typeface="Baskerville Old Face" pitchFamily="18" charset="0"/>
                <a:ea typeface="ＭＳ Ｐゴシック"/>
                <a:cs typeface="ＭＳ Ｐゴシック"/>
              </a:rPr>
              <a:t>Topic sentence</a:t>
            </a:r>
          </a:p>
        </p:txBody>
      </p:sp>
      <p:sp>
        <p:nvSpPr>
          <p:cNvPr id="160773" name="Line 5"/>
          <p:cNvSpPr>
            <a:spLocks noChangeShapeType="1"/>
          </p:cNvSpPr>
          <p:nvPr/>
        </p:nvSpPr>
        <p:spPr bwMode="auto">
          <a:xfrm flipH="1">
            <a:off x="4356100" y="836613"/>
            <a:ext cx="360363" cy="792162"/>
          </a:xfrm>
          <a:prstGeom prst="line">
            <a:avLst/>
          </a:prstGeom>
          <a:noFill/>
          <a:ln w="9525">
            <a:solidFill>
              <a:schemeClr val="tx1"/>
            </a:solidFill>
            <a:round/>
            <a:headEnd/>
            <a:tailEnd type="triangle" w="med" len="med"/>
          </a:ln>
        </p:spPr>
        <p:txBody>
          <a:bodyPr/>
          <a:lstStyle/>
          <a:p>
            <a:endParaRPr lang="en-GB"/>
          </a:p>
        </p:txBody>
      </p:sp>
      <p:sp>
        <p:nvSpPr>
          <p:cNvPr id="160774" name="Rectangle 6"/>
          <p:cNvSpPr>
            <a:spLocks noChangeArrowheads="1"/>
          </p:cNvSpPr>
          <p:nvPr/>
        </p:nvSpPr>
        <p:spPr bwMode="auto">
          <a:xfrm>
            <a:off x="5219700" y="333375"/>
            <a:ext cx="2376488" cy="360363"/>
          </a:xfrm>
          <a:prstGeom prst="rect">
            <a:avLst/>
          </a:prstGeom>
          <a:solidFill>
            <a:schemeClr val="accent1"/>
          </a:solidFill>
          <a:ln w="9525">
            <a:solidFill>
              <a:schemeClr val="tx1"/>
            </a:solidFill>
            <a:miter lim="800000"/>
            <a:headEnd/>
            <a:tailEnd/>
          </a:ln>
        </p:spPr>
        <p:txBody>
          <a:bodyPr wrap="none" anchor="ctr"/>
          <a:lstStyle/>
          <a:p>
            <a:pPr algn="ctr"/>
            <a:r>
              <a:rPr lang="en-US">
                <a:latin typeface="Baskerville Old Face" pitchFamily="18" charset="0"/>
                <a:ea typeface="ＭＳ Ｐゴシック"/>
                <a:cs typeface="ＭＳ Ｐゴシック"/>
              </a:rPr>
              <a:t>Explanatory sentences</a:t>
            </a:r>
          </a:p>
        </p:txBody>
      </p:sp>
      <p:sp>
        <p:nvSpPr>
          <p:cNvPr id="160775" name="Line 7"/>
          <p:cNvSpPr>
            <a:spLocks noChangeShapeType="1"/>
          </p:cNvSpPr>
          <p:nvPr/>
        </p:nvSpPr>
        <p:spPr bwMode="auto">
          <a:xfrm>
            <a:off x="5580063" y="692150"/>
            <a:ext cx="576262" cy="1296988"/>
          </a:xfrm>
          <a:prstGeom prst="line">
            <a:avLst/>
          </a:prstGeom>
          <a:noFill/>
          <a:ln w="9525">
            <a:solidFill>
              <a:schemeClr val="tx1"/>
            </a:solidFill>
            <a:round/>
            <a:headEnd/>
            <a:tailEnd type="triangle" w="med" len="med"/>
          </a:ln>
        </p:spPr>
        <p:txBody>
          <a:bodyPr/>
          <a:lstStyle/>
          <a:p>
            <a:endParaRPr lang="en-GB"/>
          </a:p>
        </p:txBody>
      </p:sp>
      <p:sp>
        <p:nvSpPr>
          <p:cNvPr id="160777" name="Line 9"/>
          <p:cNvSpPr>
            <a:spLocks noChangeShapeType="1"/>
          </p:cNvSpPr>
          <p:nvPr/>
        </p:nvSpPr>
        <p:spPr bwMode="auto">
          <a:xfrm>
            <a:off x="6011863" y="692150"/>
            <a:ext cx="1081087" cy="1944688"/>
          </a:xfrm>
          <a:prstGeom prst="line">
            <a:avLst/>
          </a:prstGeom>
          <a:noFill/>
          <a:ln w="9525">
            <a:solidFill>
              <a:schemeClr val="tx1"/>
            </a:solidFill>
            <a:round/>
            <a:headEnd/>
            <a:tailEnd type="triangle" w="med" len="med"/>
          </a:ln>
        </p:spPr>
        <p:txBody>
          <a:bodyPr/>
          <a:lstStyle/>
          <a:p>
            <a:endParaRPr lang="en-GB"/>
          </a:p>
        </p:txBody>
      </p:sp>
      <p:sp>
        <p:nvSpPr>
          <p:cNvPr id="160779" name="Rectangle 11"/>
          <p:cNvSpPr>
            <a:spLocks noChangeArrowheads="1"/>
          </p:cNvSpPr>
          <p:nvPr/>
        </p:nvSpPr>
        <p:spPr bwMode="auto">
          <a:xfrm>
            <a:off x="6877050" y="981075"/>
            <a:ext cx="2266950" cy="647700"/>
          </a:xfrm>
          <a:prstGeom prst="rect">
            <a:avLst/>
          </a:prstGeom>
          <a:solidFill>
            <a:schemeClr val="accent1"/>
          </a:solidFill>
          <a:ln w="9525">
            <a:solidFill>
              <a:schemeClr val="tx1"/>
            </a:solidFill>
            <a:miter lim="800000"/>
            <a:headEnd/>
            <a:tailEnd/>
          </a:ln>
        </p:spPr>
        <p:txBody>
          <a:bodyPr wrap="none" anchor="ctr"/>
          <a:lstStyle/>
          <a:p>
            <a:pPr algn="ctr"/>
            <a:r>
              <a:rPr lang="en-US">
                <a:latin typeface="Baskerville Old Face" pitchFamily="18" charset="0"/>
                <a:ea typeface="ＭＳ Ｐゴシック"/>
                <a:cs typeface="ＭＳ Ｐゴシック"/>
              </a:rPr>
              <a:t>Supporting sentences</a:t>
            </a:r>
          </a:p>
          <a:p>
            <a:pPr algn="ctr"/>
            <a:r>
              <a:rPr lang="en-US">
                <a:latin typeface="Baskerville Old Face" pitchFamily="18" charset="0"/>
                <a:ea typeface="ＭＳ Ｐゴシック"/>
                <a:cs typeface="ＭＳ Ｐゴシック"/>
              </a:rPr>
              <a:t>examples</a:t>
            </a:r>
          </a:p>
        </p:txBody>
      </p:sp>
      <p:sp>
        <p:nvSpPr>
          <p:cNvPr id="160780" name="Rectangle 12"/>
          <p:cNvSpPr>
            <a:spLocks noChangeArrowheads="1"/>
          </p:cNvSpPr>
          <p:nvPr/>
        </p:nvSpPr>
        <p:spPr bwMode="auto">
          <a:xfrm>
            <a:off x="468313" y="6524625"/>
            <a:ext cx="3527425" cy="333375"/>
          </a:xfrm>
          <a:prstGeom prst="rect">
            <a:avLst/>
          </a:prstGeom>
          <a:solidFill>
            <a:schemeClr val="accent1"/>
          </a:solidFill>
          <a:ln w="9525">
            <a:solidFill>
              <a:schemeClr val="tx1"/>
            </a:solidFill>
            <a:miter lim="800000"/>
            <a:headEnd/>
            <a:tailEnd/>
          </a:ln>
        </p:spPr>
        <p:txBody>
          <a:bodyPr wrap="none" anchor="ctr"/>
          <a:lstStyle/>
          <a:p>
            <a:pPr algn="ctr"/>
            <a:r>
              <a:rPr lang="en-US">
                <a:latin typeface="Baskerville Old Face" pitchFamily="18" charset="0"/>
                <a:ea typeface="ＭＳ Ｐゴシック"/>
                <a:cs typeface="ＭＳ Ｐゴシック"/>
              </a:rPr>
              <a:t>Concluding sentence/Reflection</a:t>
            </a:r>
          </a:p>
        </p:txBody>
      </p:sp>
      <p:sp>
        <p:nvSpPr>
          <p:cNvPr id="160781" name="Line 13"/>
          <p:cNvSpPr>
            <a:spLocks noChangeShapeType="1"/>
          </p:cNvSpPr>
          <p:nvPr/>
        </p:nvSpPr>
        <p:spPr bwMode="auto">
          <a:xfrm flipH="1">
            <a:off x="1908175" y="1628775"/>
            <a:ext cx="5327650" cy="1584325"/>
          </a:xfrm>
          <a:prstGeom prst="line">
            <a:avLst/>
          </a:prstGeom>
          <a:noFill/>
          <a:ln w="9525">
            <a:solidFill>
              <a:schemeClr val="tx1"/>
            </a:solidFill>
            <a:round/>
            <a:headEnd/>
            <a:tailEnd type="triangle" w="med" len="med"/>
          </a:ln>
        </p:spPr>
        <p:txBody>
          <a:bodyPr/>
          <a:lstStyle/>
          <a:p>
            <a:endParaRPr lang="en-GB"/>
          </a:p>
        </p:txBody>
      </p:sp>
      <p:sp>
        <p:nvSpPr>
          <p:cNvPr id="160782" name="Line 14"/>
          <p:cNvSpPr>
            <a:spLocks noChangeShapeType="1"/>
          </p:cNvSpPr>
          <p:nvPr/>
        </p:nvSpPr>
        <p:spPr bwMode="auto">
          <a:xfrm flipH="1">
            <a:off x="3203575" y="1628775"/>
            <a:ext cx="4176713" cy="2160588"/>
          </a:xfrm>
          <a:prstGeom prst="line">
            <a:avLst/>
          </a:prstGeom>
          <a:noFill/>
          <a:ln w="9525">
            <a:solidFill>
              <a:schemeClr val="tx1"/>
            </a:solidFill>
            <a:round/>
            <a:headEnd/>
            <a:tailEnd type="triangle" w="med" len="med"/>
          </a:ln>
        </p:spPr>
        <p:txBody>
          <a:bodyPr/>
          <a:lstStyle/>
          <a:p>
            <a:endParaRPr lang="en-GB"/>
          </a:p>
        </p:txBody>
      </p:sp>
      <p:sp>
        <p:nvSpPr>
          <p:cNvPr id="160783" name="Line 15"/>
          <p:cNvSpPr>
            <a:spLocks noChangeShapeType="1"/>
          </p:cNvSpPr>
          <p:nvPr/>
        </p:nvSpPr>
        <p:spPr bwMode="auto">
          <a:xfrm flipH="1">
            <a:off x="7308850" y="1628775"/>
            <a:ext cx="287338" cy="2447925"/>
          </a:xfrm>
          <a:prstGeom prst="line">
            <a:avLst/>
          </a:prstGeom>
          <a:noFill/>
          <a:ln w="9525">
            <a:solidFill>
              <a:schemeClr val="tx1"/>
            </a:solidFill>
            <a:round/>
            <a:headEnd/>
            <a:tailEnd type="triangle" w="med" len="med"/>
          </a:ln>
        </p:spPr>
        <p:txBody>
          <a:bodyPr/>
          <a:lstStyle/>
          <a:p>
            <a:endParaRPr lang="en-GB"/>
          </a:p>
        </p:txBody>
      </p:sp>
      <p:sp>
        <p:nvSpPr>
          <p:cNvPr id="160784" name="Line 16"/>
          <p:cNvSpPr>
            <a:spLocks noChangeShapeType="1"/>
          </p:cNvSpPr>
          <p:nvPr/>
        </p:nvSpPr>
        <p:spPr bwMode="auto">
          <a:xfrm flipH="1">
            <a:off x="3419475" y="3573463"/>
            <a:ext cx="4752975" cy="1800225"/>
          </a:xfrm>
          <a:prstGeom prst="line">
            <a:avLst/>
          </a:prstGeom>
          <a:noFill/>
          <a:ln w="9525">
            <a:solidFill>
              <a:schemeClr val="tx1"/>
            </a:solidFill>
            <a:round/>
            <a:headEnd/>
            <a:tailEnd type="triangle" w="med" len="med"/>
          </a:ln>
        </p:spPr>
        <p:txBody>
          <a:bodyPr/>
          <a:lstStyle/>
          <a:p>
            <a:endParaRPr lang="en-GB"/>
          </a:p>
        </p:txBody>
      </p:sp>
      <p:sp>
        <p:nvSpPr>
          <p:cNvPr id="160785" name="Line 17"/>
          <p:cNvSpPr>
            <a:spLocks noChangeShapeType="1"/>
          </p:cNvSpPr>
          <p:nvPr/>
        </p:nvSpPr>
        <p:spPr bwMode="auto">
          <a:xfrm flipV="1">
            <a:off x="3851275" y="5805488"/>
            <a:ext cx="2520950" cy="792162"/>
          </a:xfrm>
          <a:prstGeom prst="line">
            <a:avLst/>
          </a:prstGeom>
          <a:noFill/>
          <a:ln w="9525">
            <a:solidFill>
              <a:schemeClr val="tx1"/>
            </a:solidFill>
            <a:round/>
            <a:headEnd/>
            <a:tailEnd type="triangle" w="med" len="med"/>
          </a:ln>
        </p:spPr>
        <p:txBody>
          <a:bodyPr/>
          <a:lstStyle/>
          <a:p>
            <a:endParaRPr lang="en-GB"/>
          </a:p>
        </p:txBody>
      </p:sp>
      <p:sp>
        <p:nvSpPr>
          <p:cNvPr id="160786" name="Rectangle 18"/>
          <p:cNvSpPr>
            <a:spLocks noChangeArrowheads="1"/>
          </p:cNvSpPr>
          <p:nvPr/>
        </p:nvSpPr>
        <p:spPr bwMode="auto">
          <a:xfrm>
            <a:off x="7740650" y="3141663"/>
            <a:ext cx="1403350" cy="503237"/>
          </a:xfrm>
          <a:prstGeom prst="rect">
            <a:avLst/>
          </a:prstGeom>
          <a:solidFill>
            <a:schemeClr val="accent1"/>
          </a:solidFill>
          <a:ln w="9525">
            <a:solidFill>
              <a:schemeClr val="tx1"/>
            </a:solidFill>
            <a:miter lim="800000"/>
            <a:headEnd/>
            <a:tailEnd/>
          </a:ln>
        </p:spPr>
        <p:txBody>
          <a:bodyPr wrap="none" anchor="ctr"/>
          <a:lstStyle/>
          <a:p>
            <a:pPr algn="ctr"/>
            <a:r>
              <a:rPr lang="en-US">
                <a:latin typeface="Baskerville Old Face" pitchFamily="18" charset="0"/>
                <a:ea typeface="ＭＳ Ｐゴシック"/>
                <a:cs typeface="ＭＳ Ｐゴシック"/>
              </a:rPr>
              <a:t>Summary</a:t>
            </a:r>
          </a:p>
          <a:p>
            <a:pPr algn="ctr"/>
            <a:r>
              <a:rPr lang="en-US">
                <a:latin typeface="Baskerville Old Face" pitchFamily="18" charset="0"/>
                <a:ea typeface="ＭＳ Ｐゴシック"/>
                <a:cs typeface="ＭＳ Ｐゴシック"/>
              </a:rPr>
              <a:t>sentence</a:t>
            </a:r>
          </a:p>
        </p:txBody>
      </p:sp>
      <p:sp>
        <p:nvSpPr>
          <p:cNvPr id="160787" name="Line 19"/>
          <p:cNvSpPr>
            <a:spLocks noChangeShapeType="1"/>
          </p:cNvSpPr>
          <p:nvPr/>
        </p:nvSpPr>
        <p:spPr bwMode="auto">
          <a:xfrm flipH="1">
            <a:off x="5292725" y="1628775"/>
            <a:ext cx="2592388" cy="3168650"/>
          </a:xfrm>
          <a:prstGeom prst="line">
            <a:avLst/>
          </a:prstGeom>
          <a:noFill/>
          <a:ln w="9525">
            <a:solidFill>
              <a:schemeClr val="tx1"/>
            </a:solidFill>
            <a:round/>
            <a:headEnd/>
            <a:tailEnd type="triangle" w="med" len="med"/>
          </a:ln>
        </p:spPr>
        <p:txBody>
          <a:bodyPr/>
          <a:lstStyle/>
          <a:p>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0772"/>
                                        </p:tgtEl>
                                        <p:attrNameLst>
                                          <p:attrName>style.visibility</p:attrName>
                                        </p:attrNameLst>
                                      </p:cBhvr>
                                      <p:to>
                                        <p:strVal val="visible"/>
                                      </p:to>
                                    </p:set>
                                    <p:animEffect transition="in" filter="box(in)">
                                      <p:cBhvr>
                                        <p:cTn id="7" dur="500"/>
                                        <p:tgtEl>
                                          <p:spTgt spid="160772"/>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0773"/>
                                        </p:tgtEl>
                                        <p:attrNameLst>
                                          <p:attrName>style.visibility</p:attrName>
                                        </p:attrNameLst>
                                      </p:cBhvr>
                                      <p:to>
                                        <p:strVal val="visible"/>
                                      </p:to>
                                    </p:set>
                                    <p:animEffect transition="in" filter="box(in)">
                                      <p:cBhvr>
                                        <p:cTn id="10" dur="500"/>
                                        <p:tgtEl>
                                          <p:spTgt spid="16077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60774"/>
                                        </p:tgtEl>
                                        <p:attrNameLst>
                                          <p:attrName>style.visibility</p:attrName>
                                        </p:attrNameLst>
                                      </p:cBhvr>
                                      <p:to>
                                        <p:strVal val="visible"/>
                                      </p:to>
                                    </p:set>
                                    <p:animEffect transition="in" filter="box(in)">
                                      <p:cBhvr>
                                        <p:cTn id="15" dur="500"/>
                                        <p:tgtEl>
                                          <p:spTgt spid="160774"/>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60775"/>
                                        </p:tgtEl>
                                        <p:attrNameLst>
                                          <p:attrName>style.visibility</p:attrName>
                                        </p:attrNameLst>
                                      </p:cBhvr>
                                      <p:to>
                                        <p:strVal val="visible"/>
                                      </p:to>
                                    </p:set>
                                    <p:animEffect transition="in" filter="box(in)">
                                      <p:cBhvr>
                                        <p:cTn id="18" dur="500"/>
                                        <p:tgtEl>
                                          <p:spTgt spid="160775"/>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60777"/>
                                        </p:tgtEl>
                                        <p:attrNameLst>
                                          <p:attrName>style.visibility</p:attrName>
                                        </p:attrNameLst>
                                      </p:cBhvr>
                                      <p:to>
                                        <p:strVal val="visible"/>
                                      </p:to>
                                    </p:set>
                                    <p:animEffect transition="in" filter="box(in)">
                                      <p:cBhvr>
                                        <p:cTn id="21" dur="500"/>
                                        <p:tgtEl>
                                          <p:spTgt spid="16077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160779"/>
                                        </p:tgtEl>
                                        <p:attrNameLst>
                                          <p:attrName>style.visibility</p:attrName>
                                        </p:attrNameLst>
                                      </p:cBhvr>
                                      <p:to>
                                        <p:strVal val="visible"/>
                                      </p:to>
                                    </p:set>
                                    <p:animEffect transition="in" filter="box(in)">
                                      <p:cBhvr>
                                        <p:cTn id="26" dur="500"/>
                                        <p:tgtEl>
                                          <p:spTgt spid="160779"/>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160781"/>
                                        </p:tgtEl>
                                        <p:attrNameLst>
                                          <p:attrName>style.visibility</p:attrName>
                                        </p:attrNameLst>
                                      </p:cBhvr>
                                      <p:to>
                                        <p:strVal val="visible"/>
                                      </p:to>
                                    </p:set>
                                    <p:animEffect transition="in" filter="box(in)">
                                      <p:cBhvr>
                                        <p:cTn id="29" dur="500"/>
                                        <p:tgtEl>
                                          <p:spTgt spid="160781"/>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160782"/>
                                        </p:tgtEl>
                                        <p:attrNameLst>
                                          <p:attrName>style.visibility</p:attrName>
                                        </p:attrNameLst>
                                      </p:cBhvr>
                                      <p:to>
                                        <p:strVal val="visible"/>
                                      </p:to>
                                    </p:set>
                                    <p:animEffect transition="in" filter="box(in)">
                                      <p:cBhvr>
                                        <p:cTn id="32" dur="500"/>
                                        <p:tgtEl>
                                          <p:spTgt spid="160782"/>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160783"/>
                                        </p:tgtEl>
                                        <p:attrNameLst>
                                          <p:attrName>style.visibility</p:attrName>
                                        </p:attrNameLst>
                                      </p:cBhvr>
                                      <p:to>
                                        <p:strVal val="visible"/>
                                      </p:to>
                                    </p:set>
                                    <p:animEffect transition="in" filter="box(in)">
                                      <p:cBhvr>
                                        <p:cTn id="35" dur="500"/>
                                        <p:tgtEl>
                                          <p:spTgt spid="160783"/>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160787"/>
                                        </p:tgtEl>
                                        <p:attrNameLst>
                                          <p:attrName>style.visibility</p:attrName>
                                        </p:attrNameLst>
                                      </p:cBhvr>
                                      <p:to>
                                        <p:strVal val="visible"/>
                                      </p:to>
                                    </p:set>
                                    <p:animEffect transition="in" filter="box(in)">
                                      <p:cBhvr>
                                        <p:cTn id="38" dur="500"/>
                                        <p:tgtEl>
                                          <p:spTgt spid="16078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60786"/>
                                        </p:tgtEl>
                                        <p:attrNameLst>
                                          <p:attrName>style.visibility</p:attrName>
                                        </p:attrNameLst>
                                      </p:cBhvr>
                                      <p:to>
                                        <p:strVal val="visible"/>
                                      </p:to>
                                    </p:set>
                                    <p:animEffect transition="in" filter="box(in)">
                                      <p:cBhvr>
                                        <p:cTn id="43" dur="500"/>
                                        <p:tgtEl>
                                          <p:spTgt spid="160786"/>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160784"/>
                                        </p:tgtEl>
                                        <p:attrNameLst>
                                          <p:attrName>style.visibility</p:attrName>
                                        </p:attrNameLst>
                                      </p:cBhvr>
                                      <p:to>
                                        <p:strVal val="visible"/>
                                      </p:to>
                                    </p:set>
                                    <p:animEffect transition="in" filter="box(in)">
                                      <p:cBhvr>
                                        <p:cTn id="46" dur="500"/>
                                        <p:tgtEl>
                                          <p:spTgt spid="16078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160780"/>
                                        </p:tgtEl>
                                        <p:attrNameLst>
                                          <p:attrName>style.visibility</p:attrName>
                                        </p:attrNameLst>
                                      </p:cBhvr>
                                      <p:to>
                                        <p:strVal val="visible"/>
                                      </p:to>
                                    </p:set>
                                    <p:animEffect transition="in" filter="box(in)">
                                      <p:cBhvr>
                                        <p:cTn id="51" dur="500"/>
                                        <p:tgtEl>
                                          <p:spTgt spid="160780"/>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160785"/>
                                        </p:tgtEl>
                                        <p:attrNameLst>
                                          <p:attrName>style.visibility</p:attrName>
                                        </p:attrNameLst>
                                      </p:cBhvr>
                                      <p:to>
                                        <p:strVal val="visible"/>
                                      </p:to>
                                    </p:set>
                                    <p:animEffect transition="in" filter="box(in)">
                                      <p:cBhvr>
                                        <p:cTn id="54" dur="500"/>
                                        <p:tgtEl>
                                          <p:spTgt spid="1607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2" grpId="0" animBg="1"/>
      <p:bldP spid="160773" grpId="0" animBg="1"/>
      <p:bldP spid="160774" grpId="0" animBg="1"/>
      <p:bldP spid="160775" grpId="0" animBg="1"/>
      <p:bldP spid="160777" grpId="0" animBg="1"/>
      <p:bldP spid="160779" grpId="0" animBg="1"/>
      <p:bldP spid="160780" grpId="0" animBg="1"/>
      <p:bldP spid="160781" grpId="0" animBg="1"/>
      <p:bldP spid="160782" grpId="0" animBg="1"/>
      <p:bldP spid="160783" grpId="0" animBg="1"/>
      <p:bldP spid="160784" grpId="0" animBg="1"/>
      <p:bldP spid="160785" grpId="0" animBg="1"/>
      <p:bldP spid="160786" grpId="0" animBg="1"/>
      <p:bldP spid="16078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20483" name="Content Placeholder 2"/>
          <p:cNvSpPr>
            <a:spLocks noGrp="1"/>
          </p:cNvSpPr>
          <p:nvPr>
            <p:ph idx="1"/>
          </p:nvPr>
        </p:nvSpPr>
        <p:spPr>
          <a:xfrm>
            <a:off x="457200" y="1600200"/>
            <a:ext cx="7467600" cy="4873625"/>
          </a:xfrm>
        </p:spPr>
        <p:txBody>
          <a:bodyPr/>
          <a:lstStyle/>
          <a:p>
            <a:pPr eaLnBrk="1" hangingPunct="1">
              <a:buFont typeface="Wingdings" pitchFamily="2" charset="2"/>
              <a:buChar char="¢"/>
            </a:pPr>
            <a:r>
              <a:rPr lang="en-US" sz="4400" smtClean="0"/>
              <a:t>Key terms</a:t>
            </a:r>
          </a:p>
        </p:txBody>
      </p:sp>
      <p:sp>
        <p:nvSpPr>
          <p:cNvPr id="20484" name="Slide Number Placeholder 3"/>
          <p:cNvSpPr>
            <a:spLocks noGrp="1"/>
          </p:cNvSpPr>
          <p:nvPr>
            <p:ph type="sldNum" sz="quarter" idx="11"/>
          </p:nvPr>
        </p:nvSpPr>
        <p:spPr bwMode="auto">
          <a:xfrm>
            <a:off x="1524000" y="6248400"/>
            <a:ext cx="1295400" cy="457200"/>
          </a:xfrm>
          <a:noFill/>
          <a:ln>
            <a:miter lim="800000"/>
            <a:headEnd/>
            <a:tailEnd/>
          </a:ln>
        </p:spPr>
        <p:txBody>
          <a:bodyPr wrap="square" lIns="91440" tIns="45720" rIns="91440" bIns="45720" numCol="1" anchorCtr="0" compatLnSpc="1">
            <a:prstTxWarp prst="textNoShape">
              <a:avLst/>
            </a:prstTxWarp>
          </a:bodyPr>
          <a:lstStyle/>
          <a:p>
            <a:fld id="{7AF059D4-E67B-4657-902B-F8EFFA8CCAEE}" type="slidenum">
              <a:rPr lang="en-AU" smtClean="0"/>
              <a:pPr/>
              <a:t>13</a:t>
            </a:fld>
            <a:endParaRPr lang="en-AU"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4859338" y="2565400"/>
            <a:ext cx="2952750" cy="215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FFFFFF"/>
              </a:solidFill>
              <a:latin typeface="Arial" charset="0"/>
            </a:endParaRPr>
          </a:p>
        </p:txBody>
      </p:sp>
      <p:sp>
        <p:nvSpPr>
          <p:cNvPr id="29" name="Rectangle 28"/>
          <p:cNvSpPr/>
          <p:nvPr/>
        </p:nvSpPr>
        <p:spPr>
          <a:xfrm>
            <a:off x="1692275" y="4581525"/>
            <a:ext cx="1655763" cy="287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FFFFFF"/>
              </a:solidFill>
              <a:latin typeface="Arial" charset="0"/>
            </a:endParaRPr>
          </a:p>
        </p:txBody>
      </p:sp>
      <p:sp>
        <p:nvSpPr>
          <p:cNvPr id="26" name="Rectangle 25"/>
          <p:cNvSpPr/>
          <p:nvPr/>
        </p:nvSpPr>
        <p:spPr>
          <a:xfrm>
            <a:off x="1692275" y="1989138"/>
            <a:ext cx="5040313" cy="287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FFFFFF"/>
              </a:solidFill>
              <a:latin typeface="Arial" charset="0"/>
            </a:endParaRPr>
          </a:p>
        </p:txBody>
      </p:sp>
      <p:sp>
        <p:nvSpPr>
          <p:cNvPr id="25" name="Rectangle 24"/>
          <p:cNvSpPr/>
          <p:nvPr/>
        </p:nvSpPr>
        <p:spPr>
          <a:xfrm>
            <a:off x="4716463" y="1412875"/>
            <a:ext cx="1943100" cy="287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FFFFFF"/>
              </a:solidFill>
              <a:latin typeface="Arial" charset="0"/>
            </a:endParaRPr>
          </a:p>
        </p:txBody>
      </p:sp>
      <p:sp>
        <p:nvSpPr>
          <p:cNvPr id="27" name="Rectangle 26"/>
          <p:cNvSpPr/>
          <p:nvPr/>
        </p:nvSpPr>
        <p:spPr>
          <a:xfrm>
            <a:off x="755650" y="2276475"/>
            <a:ext cx="1079500" cy="288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solidFill>
                <a:srgbClr val="FFFFFF"/>
              </a:solidFill>
              <a:latin typeface="Arial" charset="0"/>
            </a:endParaRPr>
          </a:p>
        </p:txBody>
      </p:sp>
      <p:sp>
        <p:nvSpPr>
          <p:cNvPr id="21511" name="Slide Number Placeholder 5"/>
          <p:cNvSpPr>
            <a:spLocks noGrp="1"/>
          </p:cNvSpPr>
          <p:nvPr>
            <p:ph type="sldNum" sz="quarter" idx="11"/>
          </p:nvPr>
        </p:nvSpPr>
        <p:spPr bwMode="auto">
          <a:xfrm>
            <a:off x="1524000" y="6248400"/>
            <a:ext cx="1295400" cy="457200"/>
          </a:xfrm>
          <a:noFill/>
          <a:ln>
            <a:miter lim="800000"/>
            <a:headEnd/>
            <a:tailEnd/>
          </a:ln>
        </p:spPr>
        <p:txBody>
          <a:bodyPr wrap="square" lIns="91440" tIns="45720" rIns="91440" bIns="45720" numCol="1" anchorCtr="0" compatLnSpc="1">
            <a:prstTxWarp prst="textNoShape">
              <a:avLst/>
            </a:prstTxWarp>
          </a:bodyPr>
          <a:lstStyle/>
          <a:p>
            <a:fld id="{D0FE8A27-5D39-41F9-9667-6C6E17AFAF03}" type="slidenum">
              <a:rPr lang="en-US" smtClean="0"/>
              <a:pPr/>
              <a:t>14</a:t>
            </a:fld>
            <a:endParaRPr lang="en-US" smtClean="0"/>
          </a:p>
        </p:txBody>
      </p:sp>
      <p:sp>
        <p:nvSpPr>
          <p:cNvPr id="59400" name="Rectangle 2"/>
          <p:cNvSpPr>
            <a:spLocks noGrp="1" noChangeArrowheads="1"/>
          </p:cNvSpPr>
          <p:nvPr>
            <p:ph type="title"/>
          </p:nvPr>
        </p:nvSpPr>
        <p:spPr>
          <a:xfrm>
            <a:off x="457200" y="274638"/>
            <a:ext cx="8229600" cy="561975"/>
          </a:xfrm>
        </p:spPr>
        <p:txBody>
          <a:bodyPr>
            <a:normAutofit fontScale="90000"/>
          </a:bodyPr>
          <a:lstStyle/>
          <a:p>
            <a:pPr eaLnBrk="1" fontAlgn="auto" hangingPunct="1">
              <a:spcAft>
                <a:spcPts val="0"/>
              </a:spcAft>
              <a:defRPr/>
            </a:pPr>
            <a:r>
              <a:rPr lang="en-AU" altLang="ja-JP" sz="1800" b="1" smtClean="0">
                <a:latin typeface="Baskerville Old Face" charset="0"/>
              </a:rPr>
              <a:t>Time of initiation of HAART </a:t>
            </a:r>
            <a:r>
              <a:rPr lang="en-AU" altLang="ja-JP" sz="1800" smtClean="0">
                <a:latin typeface="Baskerville Old Face" charset="0"/>
              </a:rPr>
              <a:t/>
            </a:r>
            <a:br>
              <a:rPr lang="en-AU" altLang="ja-JP" sz="1800" smtClean="0">
                <a:latin typeface="Baskerville Old Face" charset="0"/>
              </a:rPr>
            </a:br>
            <a:endParaRPr lang="en-US" sz="1800" smtClean="0">
              <a:latin typeface="Baskerville Old Face" charset="0"/>
            </a:endParaRPr>
          </a:p>
        </p:txBody>
      </p:sp>
      <p:sp>
        <p:nvSpPr>
          <p:cNvPr id="21513" name="Rectangle 3"/>
          <p:cNvSpPr>
            <a:spLocks noGrp="1" noChangeArrowheads="1"/>
          </p:cNvSpPr>
          <p:nvPr>
            <p:ph type="body" idx="1"/>
          </p:nvPr>
        </p:nvSpPr>
        <p:spPr>
          <a:xfrm>
            <a:off x="0" y="260350"/>
            <a:ext cx="9144000" cy="7129463"/>
          </a:xfrm>
          <a:ln>
            <a:solidFill>
              <a:srgbClr val="0070C0"/>
            </a:solidFill>
          </a:ln>
        </p:spPr>
        <p:txBody>
          <a:bodyPr/>
          <a:lstStyle/>
          <a:p>
            <a:pPr eaLnBrk="1" hangingPunct="1">
              <a:lnSpc>
                <a:spcPct val="80000"/>
              </a:lnSpc>
              <a:buFontTx/>
              <a:buNone/>
            </a:pPr>
            <a:r>
              <a:rPr lang="en-AU" altLang="ja-JP" sz="1400" smtClean="0">
                <a:latin typeface="Baskerville Old Face" pitchFamily="18" charset="0"/>
              </a:rPr>
              <a:t> </a:t>
            </a:r>
          </a:p>
          <a:p>
            <a:pPr eaLnBrk="1" hangingPunct="1">
              <a:lnSpc>
                <a:spcPct val="105000"/>
              </a:lnSpc>
              <a:buFontTx/>
              <a:buNone/>
            </a:pPr>
            <a:r>
              <a:rPr lang="en-AU" altLang="ja-JP" sz="1800" smtClean="0">
                <a:latin typeface="Baskerville Old Face" pitchFamily="18" charset="0"/>
              </a:rPr>
              <a:t>	Lower plasma HIV-RNA levels in HIV seroconverter women compared with men and no difference in progression to AIDS were reported by Sterling et al.3 in 2001: women have lower plasma HIV-RNA levels than men at a similar anticipated risk of progression to AIDS. It is a matter of discussion if this difference influences the time of initiation of HAART between genders (Figure 1). Recently, in a large French cohort of 5735 patients, no gender differences were found in the interval between enrolment and HAART initiation during chronic infection, but this interval was shorter in homosexual patients than in other transmission groups.4 In the Italian ICoNA study, Murri et al.5 observed that the median time to start HAART was longer in women than men (28 weeks versus 17 weeks, respectively; P, 0.01 by log-rank), nevertheless the difference did not reach statistical significance at adjusted analysis. In a prospective cohort study of 2864 US adults receiving HIV care, Sayles et al.6 showed that women had twice the odds of reporting difficulty taking medications openly compared with homo/bisexual men, although this gender difference was not significant in the adjusted model. Data from 10 US HIV primary care sites reported that male gender was significantly associated with an increased likelihood of HAART initiation during chronic infection. 7 Similarly, Giordano et al.8 reviewing the medical and pharmacy records of 354 US HIV-infected patients observed that female sex was an independent predictor of not receiving HAART (P ¼ 0.001). In a large cohort of 9530 US HIV-infected patients, McNaghten et al.9 showed that female gender was associated with decreased likelihood of HAART prescription.</a:t>
            </a:r>
            <a:r>
              <a:rPr lang="en-AU" altLang="ja-JP" sz="1400" smtClean="0">
                <a:latin typeface="Baskerville Old Face" pitchFamily="18" charset="0"/>
              </a:rPr>
              <a:t> </a:t>
            </a:r>
            <a:endParaRPr lang="en-US" sz="1400" smtClean="0">
              <a:latin typeface="Baskerville Old Face" pitchFamily="18" charset="0"/>
            </a:endParaRPr>
          </a:p>
        </p:txBody>
      </p:sp>
      <p:sp>
        <p:nvSpPr>
          <p:cNvPr id="187396" name="Oval 4"/>
          <p:cNvSpPr>
            <a:spLocks noChangeArrowheads="1"/>
          </p:cNvSpPr>
          <p:nvPr/>
        </p:nvSpPr>
        <p:spPr bwMode="auto">
          <a:xfrm>
            <a:off x="395288" y="765175"/>
            <a:ext cx="1152525" cy="360363"/>
          </a:xfrm>
          <a:prstGeom prst="ellipse">
            <a:avLst/>
          </a:prstGeom>
          <a:noFill/>
          <a:ln w="9525">
            <a:solidFill>
              <a:schemeClr val="tx1"/>
            </a:solidFill>
            <a:round/>
            <a:headEnd/>
            <a:tailEnd/>
          </a:ln>
        </p:spPr>
        <p:txBody>
          <a:bodyPr wrap="none" anchor="ctr"/>
          <a:lstStyle/>
          <a:p>
            <a:endParaRPr lang="en-US"/>
          </a:p>
        </p:txBody>
      </p:sp>
      <p:sp>
        <p:nvSpPr>
          <p:cNvPr id="187398" name="Oval 6"/>
          <p:cNvSpPr>
            <a:spLocks noChangeArrowheads="1"/>
          </p:cNvSpPr>
          <p:nvPr/>
        </p:nvSpPr>
        <p:spPr bwMode="auto">
          <a:xfrm>
            <a:off x="2411413" y="1268413"/>
            <a:ext cx="1584325" cy="431800"/>
          </a:xfrm>
          <a:prstGeom prst="ellipse">
            <a:avLst/>
          </a:prstGeom>
          <a:noFill/>
          <a:ln w="9525">
            <a:solidFill>
              <a:schemeClr val="tx1"/>
            </a:solidFill>
            <a:round/>
            <a:headEnd/>
            <a:tailEnd/>
          </a:ln>
        </p:spPr>
        <p:txBody>
          <a:bodyPr wrap="none" anchor="ctr"/>
          <a:lstStyle/>
          <a:p>
            <a:endParaRPr lang="en-US"/>
          </a:p>
        </p:txBody>
      </p:sp>
      <p:sp>
        <p:nvSpPr>
          <p:cNvPr id="187399" name="Oval 7"/>
          <p:cNvSpPr>
            <a:spLocks noChangeArrowheads="1"/>
          </p:cNvSpPr>
          <p:nvPr/>
        </p:nvSpPr>
        <p:spPr bwMode="auto">
          <a:xfrm>
            <a:off x="6804025" y="1557338"/>
            <a:ext cx="2089150" cy="503237"/>
          </a:xfrm>
          <a:prstGeom prst="ellipse">
            <a:avLst/>
          </a:prstGeom>
          <a:noFill/>
          <a:ln w="9525">
            <a:solidFill>
              <a:schemeClr val="tx1"/>
            </a:solidFill>
            <a:round/>
            <a:headEnd/>
            <a:tailEnd/>
          </a:ln>
        </p:spPr>
        <p:txBody>
          <a:bodyPr wrap="none" anchor="ctr"/>
          <a:lstStyle/>
          <a:p>
            <a:endParaRPr lang="en-US"/>
          </a:p>
        </p:txBody>
      </p:sp>
      <p:sp>
        <p:nvSpPr>
          <p:cNvPr id="187400" name="Oval 8"/>
          <p:cNvSpPr>
            <a:spLocks noChangeArrowheads="1"/>
          </p:cNvSpPr>
          <p:nvPr/>
        </p:nvSpPr>
        <p:spPr bwMode="auto">
          <a:xfrm>
            <a:off x="395288" y="2997200"/>
            <a:ext cx="1439862" cy="503238"/>
          </a:xfrm>
          <a:prstGeom prst="ellipse">
            <a:avLst/>
          </a:prstGeom>
          <a:noFill/>
          <a:ln w="9525">
            <a:solidFill>
              <a:schemeClr val="tx1"/>
            </a:solidFill>
            <a:round/>
            <a:headEnd/>
            <a:tailEnd/>
          </a:ln>
        </p:spPr>
        <p:txBody>
          <a:bodyPr wrap="none" anchor="ctr"/>
          <a:lstStyle/>
          <a:p>
            <a:endParaRPr lang="en-US"/>
          </a:p>
        </p:txBody>
      </p:sp>
      <p:sp>
        <p:nvSpPr>
          <p:cNvPr id="187401" name="Oval 9"/>
          <p:cNvSpPr>
            <a:spLocks noChangeArrowheads="1"/>
          </p:cNvSpPr>
          <p:nvPr/>
        </p:nvSpPr>
        <p:spPr bwMode="auto">
          <a:xfrm>
            <a:off x="1258888" y="3933825"/>
            <a:ext cx="2017712" cy="431800"/>
          </a:xfrm>
          <a:prstGeom prst="ellipse">
            <a:avLst/>
          </a:prstGeom>
          <a:noFill/>
          <a:ln w="9525">
            <a:solidFill>
              <a:schemeClr val="tx1"/>
            </a:solidFill>
            <a:round/>
            <a:headEnd/>
            <a:tailEnd/>
          </a:ln>
        </p:spPr>
        <p:txBody>
          <a:bodyPr wrap="none" anchor="ctr"/>
          <a:lstStyle/>
          <a:p>
            <a:endParaRPr lang="en-US"/>
          </a:p>
        </p:txBody>
      </p:sp>
      <p:sp>
        <p:nvSpPr>
          <p:cNvPr id="187402" name="Line 10"/>
          <p:cNvSpPr>
            <a:spLocks noChangeShapeType="1"/>
          </p:cNvSpPr>
          <p:nvPr/>
        </p:nvSpPr>
        <p:spPr bwMode="auto">
          <a:xfrm>
            <a:off x="1547813" y="981075"/>
            <a:ext cx="1008062" cy="360363"/>
          </a:xfrm>
          <a:prstGeom prst="line">
            <a:avLst/>
          </a:prstGeom>
          <a:noFill/>
          <a:ln w="9525">
            <a:solidFill>
              <a:schemeClr val="tx1"/>
            </a:solidFill>
            <a:round/>
            <a:headEnd/>
            <a:tailEnd/>
          </a:ln>
        </p:spPr>
        <p:txBody>
          <a:bodyPr/>
          <a:lstStyle/>
          <a:p>
            <a:endParaRPr lang="en-GB"/>
          </a:p>
        </p:txBody>
      </p:sp>
      <p:sp>
        <p:nvSpPr>
          <p:cNvPr id="187403" name="Line 11"/>
          <p:cNvSpPr>
            <a:spLocks noChangeShapeType="1"/>
          </p:cNvSpPr>
          <p:nvPr/>
        </p:nvSpPr>
        <p:spPr bwMode="auto">
          <a:xfrm flipH="1" flipV="1">
            <a:off x="3924300" y="1557338"/>
            <a:ext cx="2879725" cy="287337"/>
          </a:xfrm>
          <a:prstGeom prst="line">
            <a:avLst/>
          </a:prstGeom>
          <a:noFill/>
          <a:ln w="9525">
            <a:solidFill>
              <a:schemeClr val="tx1"/>
            </a:solidFill>
            <a:round/>
            <a:headEnd/>
            <a:tailEnd/>
          </a:ln>
        </p:spPr>
        <p:txBody>
          <a:bodyPr/>
          <a:lstStyle/>
          <a:p>
            <a:endParaRPr lang="en-GB"/>
          </a:p>
        </p:txBody>
      </p:sp>
      <p:sp>
        <p:nvSpPr>
          <p:cNvPr id="187404" name="Line 12"/>
          <p:cNvSpPr>
            <a:spLocks noChangeShapeType="1"/>
          </p:cNvSpPr>
          <p:nvPr/>
        </p:nvSpPr>
        <p:spPr bwMode="auto">
          <a:xfrm flipH="1">
            <a:off x="1692275" y="1916113"/>
            <a:ext cx="5327650" cy="1152525"/>
          </a:xfrm>
          <a:prstGeom prst="line">
            <a:avLst/>
          </a:prstGeom>
          <a:noFill/>
          <a:ln w="9525">
            <a:solidFill>
              <a:schemeClr val="tx1"/>
            </a:solidFill>
            <a:round/>
            <a:headEnd/>
            <a:tailEnd/>
          </a:ln>
        </p:spPr>
        <p:txBody>
          <a:bodyPr/>
          <a:lstStyle/>
          <a:p>
            <a:endParaRPr lang="en-GB"/>
          </a:p>
        </p:txBody>
      </p:sp>
      <p:sp>
        <p:nvSpPr>
          <p:cNvPr id="187405" name="Line 13"/>
          <p:cNvSpPr>
            <a:spLocks noChangeShapeType="1"/>
          </p:cNvSpPr>
          <p:nvPr/>
        </p:nvSpPr>
        <p:spPr bwMode="auto">
          <a:xfrm>
            <a:off x="1835150" y="3284538"/>
            <a:ext cx="1008063" cy="649287"/>
          </a:xfrm>
          <a:prstGeom prst="line">
            <a:avLst/>
          </a:prstGeom>
          <a:noFill/>
          <a:ln w="9525">
            <a:solidFill>
              <a:schemeClr val="tx1"/>
            </a:solidFill>
            <a:round/>
            <a:headEnd/>
            <a:tailEnd/>
          </a:ln>
        </p:spPr>
        <p:txBody>
          <a:bodyPr/>
          <a:lstStyle/>
          <a:p>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7396"/>
                                        </p:tgtEl>
                                        <p:attrNameLst>
                                          <p:attrName>style.visibility</p:attrName>
                                        </p:attrNameLst>
                                      </p:cBhvr>
                                      <p:to>
                                        <p:strVal val="visible"/>
                                      </p:to>
                                    </p:set>
                                    <p:animEffect transition="in" filter="box(in)">
                                      <p:cBhvr>
                                        <p:cTn id="7" dur="500"/>
                                        <p:tgtEl>
                                          <p:spTgt spid="1873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7402"/>
                                        </p:tgtEl>
                                        <p:attrNameLst>
                                          <p:attrName>style.visibility</p:attrName>
                                        </p:attrNameLst>
                                      </p:cBhvr>
                                      <p:to>
                                        <p:strVal val="visible"/>
                                      </p:to>
                                    </p:set>
                                    <p:animEffect transition="in" filter="blinds(horizontal)">
                                      <p:cBhvr>
                                        <p:cTn id="12" dur="500"/>
                                        <p:tgtEl>
                                          <p:spTgt spid="187402"/>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87398"/>
                                        </p:tgtEl>
                                        <p:attrNameLst>
                                          <p:attrName>style.visibility</p:attrName>
                                        </p:attrNameLst>
                                      </p:cBhvr>
                                      <p:to>
                                        <p:strVal val="visible"/>
                                      </p:to>
                                    </p:set>
                                    <p:animEffect transition="in" filter="box(in)">
                                      <p:cBhvr>
                                        <p:cTn id="15" dur="500"/>
                                        <p:tgtEl>
                                          <p:spTgt spid="18739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87403"/>
                                        </p:tgtEl>
                                        <p:attrNameLst>
                                          <p:attrName>style.visibility</p:attrName>
                                        </p:attrNameLst>
                                      </p:cBhvr>
                                      <p:to>
                                        <p:strVal val="visible"/>
                                      </p:to>
                                    </p:set>
                                    <p:animEffect transition="in" filter="blinds(horizontal)">
                                      <p:cBhvr>
                                        <p:cTn id="20" dur="500"/>
                                        <p:tgtEl>
                                          <p:spTgt spid="187403"/>
                                        </p:tgtEl>
                                      </p:cBhvr>
                                    </p:animEffect>
                                  </p:childTnLst>
                                </p:cTn>
                              </p:par>
                              <p:par>
                                <p:cTn id="21" presetID="8" presetClass="entr" presetSubtype="16" fill="hold" grpId="0" nodeType="withEffect">
                                  <p:stCondLst>
                                    <p:cond delay="0"/>
                                  </p:stCondLst>
                                  <p:childTnLst>
                                    <p:set>
                                      <p:cBhvr>
                                        <p:cTn id="22" dur="1" fill="hold">
                                          <p:stCondLst>
                                            <p:cond delay="0"/>
                                          </p:stCondLst>
                                        </p:cTn>
                                        <p:tgtEl>
                                          <p:spTgt spid="187399"/>
                                        </p:tgtEl>
                                        <p:attrNameLst>
                                          <p:attrName>style.visibility</p:attrName>
                                        </p:attrNameLst>
                                      </p:cBhvr>
                                      <p:to>
                                        <p:strVal val="visible"/>
                                      </p:to>
                                    </p:set>
                                    <p:animEffect transition="in" filter="diamond(in)">
                                      <p:cBhvr>
                                        <p:cTn id="23" dur="500"/>
                                        <p:tgtEl>
                                          <p:spTgt spid="18739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87404"/>
                                        </p:tgtEl>
                                        <p:attrNameLst>
                                          <p:attrName>style.visibility</p:attrName>
                                        </p:attrNameLst>
                                      </p:cBhvr>
                                      <p:to>
                                        <p:strVal val="visible"/>
                                      </p:to>
                                    </p:set>
                                    <p:animEffect transition="in" filter="blinds(horizontal)">
                                      <p:cBhvr>
                                        <p:cTn id="28" dur="500"/>
                                        <p:tgtEl>
                                          <p:spTgt spid="187404"/>
                                        </p:tgtEl>
                                      </p:cBhvr>
                                    </p:animEffect>
                                  </p:childTnLst>
                                </p:cTn>
                              </p:par>
                              <p:par>
                                <p:cTn id="29" presetID="8" presetClass="entr" presetSubtype="16" fill="hold" grpId="0" nodeType="withEffect">
                                  <p:stCondLst>
                                    <p:cond delay="0"/>
                                  </p:stCondLst>
                                  <p:childTnLst>
                                    <p:set>
                                      <p:cBhvr>
                                        <p:cTn id="30" dur="1" fill="hold">
                                          <p:stCondLst>
                                            <p:cond delay="0"/>
                                          </p:stCondLst>
                                        </p:cTn>
                                        <p:tgtEl>
                                          <p:spTgt spid="187400"/>
                                        </p:tgtEl>
                                        <p:attrNameLst>
                                          <p:attrName>style.visibility</p:attrName>
                                        </p:attrNameLst>
                                      </p:cBhvr>
                                      <p:to>
                                        <p:strVal val="visible"/>
                                      </p:to>
                                    </p:set>
                                    <p:animEffect transition="in" filter="diamond(in)">
                                      <p:cBhvr>
                                        <p:cTn id="31" dur="500"/>
                                        <p:tgtEl>
                                          <p:spTgt spid="18740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87405"/>
                                        </p:tgtEl>
                                        <p:attrNameLst>
                                          <p:attrName>style.visibility</p:attrName>
                                        </p:attrNameLst>
                                      </p:cBhvr>
                                      <p:to>
                                        <p:strVal val="visible"/>
                                      </p:to>
                                    </p:set>
                                    <p:animEffect transition="in" filter="blinds(horizontal)">
                                      <p:cBhvr>
                                        <p:cTn id="36" dur="500"/>
                                        <p:tgtEl>
                                          <p:spTgt spid="187405"/>
                                        </p:tgtEl>
                                      </p:cBhvr>
                                    </p:animEffect>
                                  </p:childTnLst>
                                </p:cTn>
                              </p:par>
                              <p:par>
                                <p:cTn id="37" presetID="8" presetClass="entr" presetSubtype="16" fill="hold" grpId="0" nodeType="withEffect">
                                  <p:stCondLst>
                                    <p:cond delay="0"/>
                                  </p:stCondLst>
                                  <p:childTnLst>
                                    <p:set>
                                      <p:cBhvr>
                                        <p:cTn id="38" dur="1" fill="hold">
                                          <p:stCondLst>
                                            <p:cond delay="0"/>
                                          </p:stCondLst>
                                        </p:cTn>
                                        <p:tgtEl>
                                          <p:spTgt spid="187401"/>
                                        </p:tgtEl>
                                        <p:attrNameLst>
                                          <p:attrName>style.visibility</p:attrName>
                                        </p:attrNameLst>
                                      </p:cBhvr>
                                      <p:to>
                                        <p:strVal val="visible"/>
                                      </p:to>
                                    </p:set>
                                    <p:animEffect transition="in" filter="diamond(in)">
                                      <p:cBhvr>
                                        <p:cTn id="39" dur="500"/>
                                        <p:tgtEl>
                                          <p:spTgt spid="18740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5"/>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8"/>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26" grpId="0" animBg="1"/>
      <p:bldP spid="25" grpId="0" animBg="1"/>
      <p:bldP spid="27" grpId="0" animBg="1"/>
      <p:bldP spid="187396" grpId="0" animBg="1"/>
      <p:bldP spid="187398" grpId="0" animBg="1"/>
      <p:bldP spid="187399" grpId="0" animBg="1"/>
      <p:bldP spid="187400" grpId="0" animBg="1"/>
      <p:bldP spid="187401" grpId="0" animBg="1"/>
      <p:bldP spid="187402" grpId="0" animBg="1"/>
      <p:bldP spid="187403" grpId="0" animBg="1"/>
      <p:bldP spid="187404" grpId="0" animBg="1"/>
      <p:bldP spid="18740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mtClean="0"/>
              <a:t>Using </a:t>
            </a:r>
            <a:r>
              <a:rPr lang="en-US" altLang="en-US" smtClean="0"/>
              <a:t>‘</a:t>
            </a:r>
            <a:r>
              <a:rPr lang="en-US" smtClean="0"/>
              <a:t>this</a:t>
            </a:r>
            <a:r>
              <a:rPr lang="en-US" altLang="en-US" smtClean="0"/>
              <a:t>’</a:t>
            </a:r>
            <a:r>
              <a:rPr lang="en-US" smtClean="0"/>
              <a:t>…</a:t>
            </a:r>
          </a:p>
        </p:txBody>
      </p:sp>
      <p:sp>
        <p:nvSpPr>
          <p:cNvPr id="22531" name="Content Placeholder 2"/>
          <p:cNvSpPr>
            <a:spLocks noGrp="1"/>
          </p:cNvSpPr>
          <p:nvPr>
            <p:ph sz="half" idx="1"/>
          </p:nvPr>
        </p:nvSpPr>
        <p:spPr>
          <a:xfrm>
            <a:off x="1524000" y="1905000"/>
            <a:ext cx="5927725" cy="4114800"/>
          </a:xfrm>
          <a:prstGeom prst="rightArrow">
            <a:avLst>
              <a:gd name="adj1" fmla="val 50000"/>
              <a:gd name="adj2" fmla="val 50000"/>
            </a:avLst>
          </a:prstGeom>
        </p:spPr>
        <p:txBody>
          <a:bodyPr/>
          <a:lstStyle/>
          <a:p>
            <a:pPr eaLnBrk="1" hangingPunct="1"/>
            <a:r>
              <a:rPr lang="en-AU" sz="1800" smtClean="0"/>
              <a:t>….the continuing failures of governments to participate in effective community consultation in relation to these calls, the riots can be seen as an expression of an anguish, an anguish which has been ignored. In the light of this failure, of governments, ….</a:t>
            </a:r>
            <a:endParaRPr lang="en-US" sz="1800" smtClean="0"/>
          </a:p>
        </p:txBody>
      </p:sp>
      <p:sp>
        <p:nvSpPr>
          <p:cNvPr id="22532"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9F8E160-60E0-43B8-A9EF-06A25F2014A0}" type="slidenum">
              <a:rPr lang="en-AU" smtClean="0"/>
              <a:pPr/>
              <a:t>15</a:t>
            </a:fld>
            <a:endParaRPr lang="en-AU"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mtClean="0"/>
              <a:t>Using </a:t>
            </a:r>
            <a:r>
              <a:rPr lang="en-US" altLang="en-US" smtClean="0"/>
              <a:t>‘</a:t>
            </a:r>
            <a:r>
              <a:rPr lang="en-US" smtClean="0"/>
              <a:t>this</a:t>
            </a:r>
            <a:r>
              <a:rPr lang="en-US" altLang="en-US" smtClean="0"/>
              <a:t>’</a:t>
            </a:r>
            <a:r>
              <a:rPr lang="en-US" smtClean="0"/>
              <a:t>…</a:t>
            </a:r>
          </a:p>
        </p:txBody>
      </p:sp>
      <p:sp>
        <p:nvSpPr>
          <p:cNvPr id="3" name="Content Placeholder 2"/>
          <p:cNvSpPr>
            <a:spLocks noGrp="1"/>
          </p:cNvSpPr>
          <p:nvPr>
            <p:ph sz="half" idx="1"/>
          </p:nvPr>
        </p:nvSpPr>
        <p:spPr>
          <a:xfrm>
            <a:off x="1524000" y="1905000"/>
            <a:ext cx="5928320" cy="4114800"/>
          </a:xfrm>
          <a:prstGeom prst="rightArrow">
            <a:avLst/>
          </a:prstGeom>
          <a:extLst>
            <a:ext uri="{909E8E84-426E-40dd-AFC4-6F175D3DCCD1}"/>
            <a:ext uri="{91240B29-F687-4f45-9708-019B960494DF}"/>
            <a:ext uri="{AF507438-7753-43e0-B8FC-AC1667EBCBE1}"/>
            <a:ext uri="{FAA26D3D-D897-4be2-8F04-BA451C77F1D7}"/>
          </a:extLst>
        </p:spPr>
        <p:txBody>
          <a:bodyPr>
            <a:normAutofit/>
          </a:bodyPr>
          <a:lstStyle/>
          <a:p>
            <a:pPr marL="274320" indent="-274320" eaLnBrk="1" fontAlgn="auto" hangingPunct="1">
              <a:spcAft>
                <a:spcPts val="0"/>
              </a:spcAft>
              <a:buFont typeface="Wingdings" charset="0"/>
              <a:buChar char="¢"/>
              <a:defRPr/>
            </a:pPr>
            <a:r>
              <a:rPr lang="en-AU" sz="1800" dirty="0" smtClean="0"/>
              <a:t>….</a:t>
            </a:r>
            <a:r>
              <a:rPr lang="en-AU" sz="1800" dirty="0" smtClean="0">
                <a:ln>
                  <a:solidFill>
                    <a:srgbClr val="000000"/>
                  </a:solidFill>
                </a:ln>
              </a:rPr>
              <a:t>the </a:t>
            </a:r>
            <a:r>
              <a:rPr lang="en-AU" sz="1800" dirty="0">
                <a:ln>
                  <a:solidFill>
                    <a:srgbClr val="000000"/>
                  </a:solidFill>
                </a:ln>
              </a:rPr>
              <a:t>continuing failures </a:t>
            </a:r>
            <a:r>
              <a:rPr lang="en-AU" sz="1800" dirty="0"/>
              <a:t>of governments to participate in effective community consultation in relation to these calls, the riots can be seen as an expression of an anguish, an anguish which has been ignored. In the light of </a:t>
            </a:r>
            <a:r>
              <a:rPr lang="en-AU" sz="1800" b="1" u="sng" dirty="0"/>
              <a:t>this </a:t>
            </a:r>
            <a:r>
              <a:rPr lang="en-AU" sz="1800" b="1" u="sng" dirty="0" smtClean="0"/>
              <a:t>failure</a:t>
            </a:r>
            <a:r>
              <a:rPr lang="en-AU" sz="1800" dirty="0" smtClean="0"/>
              <a:t>, of governments, ….</a:t>
            </a:r>
            <a:endParaRPr lang="en-US" sz="1800" dirty="0"/>
          </a:p>
        </p:txBody>
      </p:sp>
      <p:sp>
        <p:nvSpPr>
          <p:cNvPr id="23556"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325F38A-6293-4390-B591-CDEB11055E30}" type="slidenum">
              <a:rPr lang="en-AU" smtClean="0"/>
              <a:pPr/>
              <a:t>16</a:t>
            </a:fld>
            <a:endParaRPr lang="en-AU"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06437"/>
          </a:xfrm>
        </p:spPr>
        <p:txBody>
          <a:bodyPr/>
          <a:lstStyle/>
          <a:p>
            <a:pPr algn="ctr" eaLnBrk="1" hangingPunct="1">
              <a:defRPr/>
            </a:pPr>
            <a:r>
              <a:rPr lang="en-US" b="1" dirty="0" smtClean="0"/>
              <a:t>Writing about Methodology</a:t>
            </a:r>
            <a:endParaRPr lang="en-GB" b="1" dirty="0"/>
          </a:p>
        </p:txBody>
      </p:sp>
      <p:sp>
        <p:nvSpPr>
          <p:cNvPr id="9219" name="Zástupný symbol pro obsah 2"/>
          <p:cNvSpPr>
            <a:spLocks noGrp="1"/>
          </p:cNvSpPr>
          <p:nvPr>
            <p:ph sz="quarter" idx="1"/>
          </p:nvPr>
        </p:nvSpPr>
        <p:spPr>
          <a:xfrm>
            <a:off x="457200" y="1052513"/>
            <a:ext cx="7467600" cy="5421312"/>
          </a:xfrm>
        </p:spPr>
        <p:txBody>
          <a:bodyPr/>
          <a:lstStyle/>
          <a:p>
            <a:pPr eaLnBrk="1" hangingPunct="1">
              <a:buFont typeface="Wingdings" pitchFamily="2" charset="2"/>
              <a:buChar char="Ø"/>
            </a:pPr>
            <a:r>
              <a:rPr lang="en-US" smtClean="0"/>
              <a:t>sometimes called </a:t>
            </a:r>
            <a:r>
              <a:rPr lang="en-US" i="1" smtClean="0"/>
              <a:t>Materials and Methods, Procedure, Methodology, Model…</a:t>
            </a:r>
          </a:p>
          <a:p>
            <a:pPr eaLnBrk="1" hangingPunct="1">
              <a:buFont typeface="Wingdings" pitchFamily="2" charset="2"/>
              <a:buNone/>
            </a:pPr>
            <a:endParaRPr lang="en-US" i="1" smtClean="0"/>
          </a:p>
          <a:p>
            <a:pPr eaLnBrk="1" hangingPunct="1">
              <a:buFont typeface="Wingdings" pitchFamily="2" charset="2"/>
              <a:buChar char="Ø"/>
            </a:pPr>
            <a:r>
              <a:rPr lang="en-US" smtClean="0"/>
              <a:t>journals publish online guides for authors on what is expected in each section of your article</a:t>
            </a:r>
          </a:p>
          <a:p>
            <a:pPr eaLnBrk="1" hangingPunct="1">
              <a:buFont typeface="Wingdings" pitchFamily="2" charset="2"/>
              <a:buChar char="Ø"/>
            </a:pPr>
            <a:endParaRPr lang="en-US" smtClean="0"/>
          </a:p>
          <a:p>
            <a:pPr eaLnBrk="1" hangingPunct="1">
              <a:buFont typeface="Wingdings" pitchFamily="2" charset="2"/>
              <a:buChar char="Ø"/>
            </a:pPr>
            <a:r>
              <a:rPr lang="en-US" smtClean="0"/>
              <a:t>typical use of passive – to construct a sense of objectivity: </a:t>
            </a:r>
            <a:r>
              <a:rPr lang="en-US" i="1" smtClean="0"/>
              <a:t>was analyzed, was monitored…</a:t>
            </a:r>
            <a:endParaRPr lang="en-US" smtClean="0"/>
          </a:p>
          <a:p>
            <a:pPr eaLnBrk="1" hangingPunct="1">
              <a:buFont typeface="Wingdings" pitchFamily="2" charset="2"/>
              <a:buNone/>
            </a:pPr>
            <a:endParaRPr lang="en-US" i="1" smtClean="0"/>
          </a:p>
          <a:p>
            <a:pPr eaLnBrk="1" hangingPunct="1">
              <a:buFont typeface="Wingdings" pitchFamily="2" charset="2"/>
              <a:buNone/>
            </a:pPr>
            <a:endParaRPr lang="en-US" smtClean="0"/>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476250"/>
            <a:ext cx="7467600" cy="850900"/>
          </a:xfrm>
        </p:spPr>
        <p:txBody>
          <a:bodyPr>
            <a:normAutofit fontScale="90000"/>
          </a:bodyPr>
          <a:lstStyle/>
          <a:p>
            <a:pPr algn="ctr" eaLnBrk="1" hangingPunct="1">
              <a:defRPr/>
            </a:pPr>
            <a:r>
              <a:rPr lang="en-US" dirty="0" smtClean="0"/>
              <a:t>Typical Moves in the Methodology Section </a:t>
            </a:r>
            <a:endParaRPr lang="en-GB" dirty="0"/>
          </a:p>
        </p:txBody>
      </p:sp>
      <p:sp>
        <p:nvSpPr>
          <p:cNvPr id="10243" name="Zástupný symbol pro obsah 2"/>
          <p:cNvSpPr>
            <a:spLocks noGrp="1"/>
          </p:cNvSpPr>
          <p:nvPr>
            <p:ph sz="quarter" idx="1"/>
          </p:nvPr>
        </p:nvSpPr>
        <p:spPr>
          <a:xfrm>
            <a:off x="250825" y="1125538"/>
            <a:ext cx="7921625" cy="5348287"/>
          </a:xfrm>
        </p:spPr>
        <p:txBody>
          <a:bodyPr/>
          <a:lstStyle/>
          <a:p>
            <a:pPr eaLnBrk="1" hangingPunct="1">
              <a:buFont typeface="Wingdings" pitchFamily="2" charset="2"/>
              <a:buNone/>
            </a:pPr>
            <a:endParaRPr lang="en-US" smtClean="0"/>
          </a:p>
          <a:p>
            <a:pPr eaLnBrk="1" hangingPunct="1">
              <a:buFont typeface="Wingdings" pitchFamily="2" charset="2"/>
              <a:buNone/>
            </a:pPr>
            <a:r>
              <a:rPr lang="en-US" smtClean="0"/>
              <a:t>1. Provide a general introduction and overview of the materials/methods; give the source of materials/equipment used</a:t>
            </a:r>
          </a:p>
          <a:p>
            <a:pPr eaLnBrk="1" hangingPunct="1">
              <a:buFont typeface="Wingdings" pitchFamily="2" charset="2"/>
              <a:buNone/>
            </a:pPr>
            <a:endParaRPr lang="en-US" i="1" smtClean="0"/>
          </a:p>
          <a:p>
            <a:pPr eaLnBrk="1" hangingPunct="1">
              <a:buFont typeface="Wingdings" pitchFamily="2" charset="2"/>
              <a:buNone/>
            </a:pPr>
            <a:r>
              <a:rPr lang="en-US" i="1" smtClean="0"/>
              <a:t>In this study, most of the samples were tested using …</a:t>
            </a:r>
          </a:p>
          <a:p>
            <a:pPr eaLnBrk="1" hangingPunct="1">
              <a:buFont typeface="Wingdings" pitchFamily="2" charset="2"/>
              <a:buNone/>
            </a:pPr>
            <a:r>
              <a:rPr lang="en-US" i="1" smtClean="0"/>
              <a:t>Topographical examination was carried out using…</a:t>
            </a:r>
          </a:p>
          <a:p>
            <a:pPr eaLnBrk="1" hangingPunct="1">
              <a:buFont typeface="Wingdings" pitchFamily="2" charset="2"/>
              <a:buNone/>
            </a:pPr>
            <a:r>
              <a:rPr lang="en-US" i="1" smtClean="0"/>
              <a:t>The material investigated was a …</a:t>
            </a:r>
          </a:p>
          <a:p>
            <a:pPr eaLnBrk="1" hangingPunct="1">
              <a:buFont typeface="Wingdings" pitchFamily="2" charset="2"/>
              <a:buNone/>
            </a:pPr>
            <a:r>
              <a:rPr lang="en-US" i="1" smtClean="0"/>
              <a:t>The experiments were conducted …</a:t>
            </a:r>
            <a:r>
              <a:rPr lang="en-US" smtClean="0"/>
              <a:t> </a:t>
            </a:r>
          </a:p>
          <a:p>
            <a:pPr eaLnBrk="1" hangingPunct="1">
              <a:buFont typeface="Wingdings" pitchFamily="2" charset="2"/>
              <a:buNone/>
            </a:pPr>
            <a:r>
              <a:rPr lang="en-US" i="1" smtClean="0"/>
              <a:t>The substrate was obtained from …</a:t>
            </a:r>
          </a:p>
          <a:p>
            <a:pPr eaLnBrk="1" hangingPunct="1">
              <a:buFont typeface="Wingdings" pitchFamily="2" charset="2"/>
              <a:buNone/>
            </a:pPr>
            <a:r>
              <a:rPr lang="en-US" i="1" smtClean="0"/>
              <a:t>The article is based on extensive field work conducted between …</a:t>
            </a:r>
          </a:p>
          <a:p>
            <a:pPr eaLnBrk="1" hangingPunct="1">
              <a:buFont typeface="Wingdings" pitchFamily="2" charset="2"/>
              <a:buNone/>
            </a:pPr>
            <a:endParaRPr lang="en-US" i="1" smtClean="0"/>
          </a:p>
          <a:p>
            <a:pPr eaLnBrk="1" hangingPunct="1">
              <a:buFont typeface="Wingdings" pitchFamily="2" charset="2"/>
              <a:buNone/>
            </a:pPr>
            <a:endParaRPr lang="en-US" smtClean="0"/>
          </a:p>
          <a:p>
            <a:pPr eaLnBrk="1" hangingPunct="1">
              <a:buFont typeface="Wingdings" pitchFamily="2" charset="2"/>
              <a:buNone/>
            </a:pPr>
            <a:endParaRPr lang="en-GB" i="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260350"/>
            <a:ext cx="7467600" cy="993775"/>
          </a:xfrm>
        </p:spPr>
        <p:txBody>
          <a:bodyPr>
            <a:normAutofit fontScale="90000"/>
          </a:bodyPr>
          <a:lstStyle/>
          <a:p>
            <a:pPr algn="ctr" eaLnBrk="1" hangingPunct="1">
              <a:defRPr/>
            </a:pPr>
            <a:r>
              <a:rPr lang="en-US" dirty="0" smtClean="0"/>
              <a:t>Typical Moves in the Methodology Section </a:t>
            </a:r>
            <a:endParaRPr lang="en-GB" dirty="0"/>
          </a:p>
        </p:txBody>
      </p:sp>
      <p:sp>
        <p:nvSpPr>
          <p:cNvPr id="11267" name="Zástupný symbol pro obsah 2"/>
          <p:cNvSpPr>
            <a:spLocks noGrp="1"/>
          </p:cNvSpPr>
          <p:nvPr>
            <p:ph sz="quarter" idx="1"/>
          </p:nvPr>
        </p:nvSpPr>
        <p:spPr>
          <a:xfrm>
            <a:off x="468313" y="1628775"/>
            <a:ext cx="7632700" cy="4845050"/>
          </a:xfrm>
        </p:spPr>
        <p:txBody>
          <a:bodyPr/>
          <a:lstStyle/>
          <a:p>
            <a:pPr eaLnBrk="1" hangingPunct="1">
              <a:buFont typeface="Wingdings" pitchFamily="2" charset="2"/>
              <a:buNone/>
            </a:pPr>
            <a:r>
              <a:rPr lang="en-US" smtClean="0"/>
              <a:t>2. Supply essential background information (describe instruments, equipment or locations so that the reader can visualize or recreate your work)</a:t>
            </a:r>
          </a:p>
          <a:p>
            <a:pPr eaLnBrk="1" hangingPunct="1">
              <a:buFont typeface="Wingdings" pitchFamily="2" charset="2"/>
              <a:buNone/>
            </a:pPr>
            <a:endParaRPr lang="en-US" smtClean="0"/>
          </a:p>
          <a:p>
            <a:pPr eaLnBrk="1" hangingPunct="1">
              <a:buFont typeface="Wingdings" pitchFamily="2" charset="2"/>
              <a:buNone/>
            </a:pPr>
            <a:r>
              <a:rPr lang="en-US" smtClean="0"/>
              <a:t>Language of spatial location: </a:t>
            </a:r>
          </a:p>
          <a:p>
            <a:pPr eaLnBrk="1" hangingPunct="1">
              <a:buFont typeface="Wingdings" pitchFamily="2" charset="2"/>
              <a:buNone/>
            </a:pPr>
            <a:r>
              <a:rPr lang="en-US" i="1" smtClean="0"/>
              <a:t>opposite, parallel to/with, horizontal, rectangular…</a:t>
            </a:r>
          </a:p>
          <a:p>
            <a:pPr eaLnBrk="1" hangingPunct="1">
              <a:buFont typeface="Wingdings" pitchFamily="2" charset="2"/>
              <a:buNone/>
            </a:pPr>
            <a:endParaRPr lang="en-US" i="1" smtClean="0"/>
          </a:p>
          <a:p>
            <a:pPr eaLnBrk="1" hangingPunct="1">
              <a:buFont typeface="Wingdings" pitchFamily="2" charset="2"/>
              <a:buNone/>
            </a:pPr>
            <a:r>
              <a:rPr lang="en-US" i="1" smtClean="0"/>
              <a:t>The intercooler was mounted </a:t>
            </a:r>
            <a:r>
              <a:rPr lang="en-US" b="1" i="1" smtClean="0"/>
              <a:t>on top of </a:t>
            </a:r>
            <a:r>
              <a:rPr lang="en-US" i="1" smtClean="0"/>
              <a:t>the engine…</a:t>
            </a:r>
          </a:p>
          <a:p>
            <a:pPr eaLnBrk="1" hangingPunct="1">
              <a:buFont typeface="Wingdings" pitchFamily="2" charset="2"/>
              <a:buNone/>
            </a:pPr>
            <a:r>
              <a:rPr lang="en-US" i="1" smtClean="0"/>
              <a:t>Similar loads were applied </a:t>
            </a:r>
            <a:r>
              <a:rPr lang="en-US" b="1" i="1" smtClean="0"/>
              <a:t>to the front </a:t>
            </a:r>
            <a:r>
              <a:rPr lang="en-US" i="1" smtClean="0"/>
              <a:t>and</a:t>
            </a:r>
            <a:r>
              <a:rPr lang="en-US" b="1" i="1" smtClean="0"/>
              <a:t> side of </a:t>
            </a:r>
            <a:r>
              <a:rPr lang="en-US" i="1" smtClean="0"/>
              <a:t>the box…</a:t>
            </a:r>
          </a:p>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Wingdings" pitchFamily="2" charset="2"/>
              <a:buNone/>
            </a:pPr>
            <a:endParaRPr lang="en-GB" i="1" smtClean="0"/>
          </a:p>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Wingdings" pitchFamily="2" charset="2"/>
              <a:buNone/>
            </a:pPr>
            <a:endParaRPr lang="en-US" i="1" smtClean="0"/>
          </a:p>
          <a:p>
            <a:pPr eaLnBrk="1" hangingPunct="1">
              <a:buFont typeface="Wingdings" pitchFamily="2" charset="2"/>
              <a:buNone/>
            </a:pPr>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750" y="260350"/>
            <a:ext cx="7467600" cy="792163"/>
          </a:xfrm>
        </p:spPr>
        <p:txBody>
          <a:bodyPr>
            <a:normAutofit fontScale="90000"/>
          </a:bodyPr>
          <a:lstStyle/>
          <a:p>
            <a:pPr algn="ctr" eaLnBrk="1" hangingPunct="1">
              <a:defRPr/>
            </a:pPr>
            <a:r>
              <a:rPr lang="en-US" dirty="0" smtClean="0"/>
              <a:t>Typical Moves in the Methodology Section </a:t>
            </a:r>
            <a:endParaRPr lang="en-GB" dirty="0"/>
          </a:p>
        </p:txBody>
      </p:sp>
      <p:sp>
        <p:nvSpPr>
          <p:cNvPr id="12291" name="Zástupný symbol pro obsah 2"/>
          <p:cNvSpPr>
            <a:spLocks noGrp="1"/>
          </p:cNvSpPr>
          <p:nvPr>
            <p:ph sz="quarter" idx="1"/>
          </p:nvPr>
        </p:nvSpPr>
        <p:spPr>
          <a:xfrm>
            <a:off x="457200" y="1196975"/>
            <a:ext cx="7467600" cy="5276850"/>
          </a:xfrm>
        </p:spPr>
        <p:txBody>
          <a:bodyPr/>
          <a:lstStyle/>
          <a:p>
            <a:pPr eaLnBrk="1" hangingPunct="1">
              <a:buFont typeface="Wingdings" pitchFamily="2" charset="2"/>
              <a:buNone/>
            </a:pPr>
            <a:r>
              <a:rPr lang="en-US" smtClean="0"/>
              <a:t>3. Provide specific  and precise details about materials and methods (i.e. quantities, temperatures, duration, sequence, conditions, locations, sizes)</a:t>
            </a:r>
          </a:p>
          <a:p>
            <a:pPr eaLnBrk="1" hangingPunct="1">
              <a:buFont typeface="Wingdings" pitchFamily="2" charset="2"/>
              <a:buNone/>
            </a:pPr>
            <a:endParaRPr lang="en-US" smtClean="0"/>
          </a:p>
          <a:p>
            <a:pPr eaLnBrk="1" hangingPunct="1">
              <a:buFont typeface="Wingdings" pitchFamily="2" charset="2"/>
              <a:buNone/>
            </a:pPr>
            <a:r>
              <a:rPr lang="en-US" i="1" smtClean="0"/>
              <a:t>The visitor survey consists of 201 questionnaire based interviews…</a:t>
            </a:r>
          </a:p>
          <a:p>
            <a:pPr eaLnBrk="1" hangingPunct="1">
              <a:buFont typeface="Wingdings" pitchFamily="2" charset="2"/>
              <a:buNone/>
            </a:pPr>
            <a:r>
              <a:rPr lang="en-US" i="1" smtClean="0"/>
              <a:t>The interview conversations of approximately  30 to 45 min were digitally recorded…</a:t>
            </a:r>
          </a:p>
          <a:p>
            <a:pPr eaLnBrk="1" hangingPunct="1">
              <a:buFont typeface="Wingdings" pitchFamily="2" charset="2"/>
              <a:buNone/>
            </a:pPr>
            <a:r>
              <a:rPr lang="en-US" i="1" smtClean="0"/>
              <a:t>The participants of the sample were randomly approached…</a:t>
            </a:r>
          </a:p>
          <a:p>
            <a:pPr eaLnBrk="1" hangingPunct="1">
              <a:buFont typeface="Wingdings" pitchFamily="2" charset="2"/>
              <a:buNone/>
            </a:pPr>
            <a:r>
              <a:rPr lang="en-US" i="1" smtClean="0"/>
              <a:t>Participant observation was practiced in …</a:t>
            </a:r>
            <a:endParaRPr lang="en-GB" i="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922337"/>
          </a:xfrm>
        </p:spPr>
        <p:txBody>
          <a:bodyPr>
            <a:normAutofit fontScale="90000"/>
          </a:bodyPr>
          <a:lstStyle/>
          <a:p>
            <a:pPr algn="ctr" eaLnBrk="1" hangingPunct="1">
              <a:defRPr/>
            </a:pPr>
            <a:r>
              <a:rPr lang="en-US" dirty="0" smtClean="0"/>
              <a:t>Typical Moves in the Methodology Section </a:t>
            </a:r>
            <a:endParaRPr lang="en-GB" dirty="0"/>
          </a:p>
        </p:txBody>
      </p:sp>
      <p:sp>
        <p:nvSpPr>
          <p:cNvPr id="13315" name="Zástupný symbol pro obsah 2"/>
          <p:cNvSpPr>
            <a:spLocks noGrp="1"/>
          </p:cNvSpPr>
          <p:nvPr>
            <p:ph sz="quarter" idx="1"/>
          </p:nvPr>
        </p:nvSpPr>
        <p:spPr>
          <a:xfrm>
            <a:off x="323850" y="1341438"/>
            <a:ext cx="8135938" cy="4873625"/>
          </a:xfrm>
        </p:spPr>
        <p:txBody>
          <a:bodyPr/>
          <a:lstStyle/>
          <a:p>
            <a:pPr eaLnBrk="1" hangingPunct="1">
              <a:buFont typeface="Wingdings" pitchFamily="2" charset="2"/>
              <a:buNone/>
            </a:pPr>
            <a:r>
              <a:rPr lang="en-US" smtClean="0"/>
              <a:t>4. Justify choices made</a:t>
            </a:r>
          </a:p>
          <a:p>
            <a:pPr eaLnBrk="1" hangingPunct="1">
              <a:buFont typeface="Wingdings" pitchFamily="2" charset="2"/>
              <a:buNone/>
            </a:pPr>
            <a:endParaRPr lang="en-US" i="1" smtClean="0"/>
          </a:p>
          <a:p>
            <a:pPr eaLnBrk="1" hangingPunct="1">
              <a:buFont typeface="Wingdings" pitchFamily="2" charset="2"/>
              <a:buNone/>
            </a:pPr>
            <a:r>
              <a:rPr lang="en-US" i="1" smtClean="0"/>
              <a:t>our aim was to, it was possible to, so as to, therefore, in an attempt to, for the purpose of,  with the intention of</a:t>
            </a:r>
          </a:p>
          <a:p>
            <a:pPr eaLnBrk="1" hangingPunct="1">
              <a:buFont typeface="Wingdings" pitchFamily="2" charset="2"/>
              <a:buNone/>
            </a:pPr>
            <a:endParaRPr lang="en-US" smtClean="0"/>
          </a:p>
          <a:p>
            <a:pPr eaLnBrk="1" hangingPunct="1">
              <a:buFont typeface="Wingdings" pitchFamily="2" charset="2"/>
              <a:buNone/>
            </a:pPr>
            <a:r>
              <a:rPr lang="en-US" i="1" smtClean="0"/>
              <a:t>The method of …  was selected </a:t>
            </a:r>
            <a:r>
              <a:rPr lang="en-US" b="1" i="1" smtClean="0"/>
              <a:t>in order to </a:t>
            </a:r>
            <a:r>
              <a:rPr lang="en-US" i="1" smtClean="0"/>
              <a:t>determine…</a:t>
            </a:r>
          </a:p>
          <a:p>
            <a:pPr eaLnBrk="1" hangingPunct="1">
              <a:buFont typeface="Wingdings" pitchFamily="2" charset="2"/>
              <a:buNone/>
            </a:pPr>
            <a:r>
              <a:rPr lang="en-US" b="1" i="1" smtClean="0"/>
              <a:t>For the sake of </a:t>
            </a:r>
            <a:r>
              <a:rPr lang="en-US" i="1" smtClean="0"/>
              <a:t>simplicity, only a single value was analyzed.</a:t>
            </a:r>
          </a:p>
          <a:p>
            <a:pPr eaLnBrk="1" hangingPunct="1">
              <a:buFont typeface="Wingdings" pitchFamily="2" charset="2"/>
              <a:buNone/>
            </a:pPr>
            <a:r>
              <a:rPr lang="en-US" b="1" i="1" smtClean="0"/>
              <a:t>To validate the results </a:t>
            </a:r>
            <a:r>
              <a:rPr lang="en-US" i="1" smtClean="0"/>
              <a:t>from…, samples were collected from all groups.</a:t>
            </a:r>
          </a:p>
          <a:p>
            <a:pPr eaLnBrk="1" hangingPunct="1">
              <a:buFont typeface="Wingdings" pitchFamily="2" charset="2"/>
              <a:buNone/>
            </a:pPr>
            <a:endParaRPr lang="en-GB" i="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922337"/>
          </a:xfrm>
        </p:spPr>
        <p:txBody>
          <a:bodyPr>
            <a:normAutofit fontScale="90000"/>
          </a:bodyPr>
          <a:lstStyle/>
          <a:p>
            <a:pPr algn="ctr" eaLnBrk="1" hangingPunct="1">
              <a:defRPr/>
            </a:pPr>
            <a:r>
              <a:rPr lang="en-US" dirty="0" smtClean="0"/>
              <a:t>Typical Moves in the Methodology Section </a:t>
            </a:r>
            <a:endParaRPr lang="en-GB" dirty="0"/>
          </a:p>
        </p:txBody>
      </p:sp>
      <p:sp>
        <p:nvSpPr>
          <p:cNvPr id="14339" name="Zástupný symbol pro obsah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smtClean="0"/>
              <a:t>5. Indicate that appropriate care was taken</a:t>
            </a:r>
          </a:p>
          <a:p>
            <a:pPr eaLnBrk="1" hangingPunct="1">
              <a:buFont typeface="Wingdings" pitchFamily="2" charset="2"/>
              <a:buNone/>
            </a:pPr>
            <a:endParaRPr lang="en-US" smtClean="0"/>
          </a:p>
          <a:p>
            <a:pPr eaLnBrk="1" hangingPunct="1">
              <a:buFont typeface="Wingdings" pitchFamily="2" charset="2"/>
              <a:buNone/>
            </a:pPr>
            <a:r>
              <a:rPr lang="en-US" i="1" smtClean="0"/>
              <a:t>entirely, separately, thoroughly, vigorously, appropriately, accurately, frequently, at least</a:t>
            </a:r>
          </a:p>
          <a:p>
            <a:pPr eaLnBrk="1" hangingPunct="1">
              <a:buFont typeface="Wingdings" pitchFamily="2" charset="2"/>
              <a:buNone/>
            </a:pPr>
            <a:endParaRPr lang="en-US" i="1" smtClean="0"/>
          </a:p>
          <a:p>
            <a:pPr eaLnBrk="1" hangingPunct="1">
              <a:buFont typeface="Wingdings" pitchFamily="2" charset="2"/>
              <a:buNone/>
            </a:pPr>
            <a:r>
              <a:rPr lang="en-US" i="1" smtClean="0"/>
              <a:t>The specimen was monitored </a:t>
            </a:r>
            <a:r>
              <a:rPr lang="en-US" b="1" i="1" smtClean="0"/>
              <a:t>constantly</a:t>
            </a:r>
            <a:r>
              <a:rPr lang="en-US" i="1" smtClean="0"/>
              <a:t> for a period of 24 hours.</a:t>
            </a:r>
          </a:p>
          <a:p>
            <a:pPr eaLnBrk="1" hangingPunct="1">
              <a:buFont typeface="Wingdings" pitchFamily="2" charset="2"/>
              <a:buNone/>
            </a:pPr>
            <a:r>
              <a:rPr lang="en-US" i="1" smtClean="0"/>
              <a:t>They were then placed on ice for </a:t>
            </a:r>
            <a:r>
              <a:rPr lang="en-US" b="1" i="1" smtClean="0"/>
              <a:t>immediate</a:t>
            </a:r>
            <a:r>
              <a:rPr lang="en-US" i="1" smtClean="0"/>
              <a:t> FACS analysis.</a:t>
            </a:r>
          </a:p>
          <a:p>
            <a:pPr eaLnBrk="1" hangingPunct="1">
              <a:buFont typeface="Wingdings" pitchFamily="2" charset="2"/>
              <a:buNone/>
            </a:pPr>
            <a:endParaRPr lang="en-GB" i="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922337"/>
          </a:xfrm>
        </p:spPr>
        <p:txBody>
          <a:bodyPr>
            <a:normAutofit fontScale="90000"/>
          </a:bodyPr>
          <a:lstStyle/>
          <a:p>
            <a:pPr algn="ctr" eaLnBrk="1" hangingPunct="1">
              <a:defRPr/>
            </a:pPr>
            <a:r>
              <a:rPr lang="en-US" dirty="0" smtClean="0"/>
              <a:t>Typical Moves in the Methodology Section </a:t>
            </a:r>
            <a:endParaRPr lang="en-GB" dirty="0"/>
          </a:p>
        </p:txBody>
      </p:sp>
      <p:sp>
        <p:nvSpPr>
          <p:cNvPr id="15363" name="Zástupný symbol pro obsah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dirty="0" smtClean="0"/>
              <a:t>6. Relate materials/methods to other studies</a:t>
            </a:r>
          </a:p>
          <a:p>
            <a:pPr eaLnBrk="1" hangingPunct="1">
              <a:buFont typeface="Wingdings" pitchFamily="2" charset="2"/>
              <a:buChar char="Ø"/>
            </a:pPr>
            <a:r>
              <a:rPr lang="en-US" dirty="0" smtClean="0"/>
              <a:t>the procedure is exactly the same as the one cited</a:t>
            </a:r>
          </a:p>
          <a:p>
            <a:pPr eaLnBrk="1" hangingPunct="1">
              <a:buFont typeface="Wingdings" pitchFamily="2" charset="2"/>
              <a:buNone/>
            </a:pPr>
            <a:r>
              <a:rPr lang="en-US" i="1" dirty="0" smtClean="0"/>
              <a:t>as proposed by/in, as suggested by/in, as in, as reported by/in…</a:t>
            </a:r>
          </a:p>
          <a:p>
            <a:pPr eaLnBrk="1" hangingPunct="1">
              <a:buFont typeface="Wingdings" pitchFamily="2" charset="2"/>
              <a:buChar char="Ø"/>
            </a:pPr>
            <a:r>
              <a:rPr lang="en-US" dirty="0" smtClean="0"/>
              <a:t>the procedure is similar to the one cited</a:t>
            </a:r>
          </a:p>
          <a:p>
            <a:pPr eaLnBrk="1" hangingPunct="1">
              <a:buFont typeface="Wingdings" pitchFamily="2" charset="2"/>
              <a:buNone/>
            </a:pPr>
            <a:r>
              <a:rPr lang="en-US" i="1" dirty="0" smtClean="0"/>
              <a:t>adapted from, based in part/partly on, slightly modified…</a:t>
            </a:r>
          </a:p>
          <a:p>
            <a:pPr eaLnBrk="1" hangingPunct="1">
              <a:buFont typeface="Wingdings" pitchFamily="2" charset="2"/>
              <a:buChar char="Ø"/>
            </a:pPr>
            <a:r>
              <a:rPr lang="en-US" dirty="0" smtClean="0"/>
              <a:t>the procedure is significantly different from the one cited </a:t>
            </a:r>
          </a:p>
          <a:p>
            <a:pPr eaLnBrk="1" hangingPunct="1">
              <a:buFont typeface="Wingdings" pitchFamily="2" charset="2"/>
              <a:buNone/>
            </a:pPr>
            <a:r>
              <a:rPr lang="en-US" i="1" dirty="0" smtClean="0"/>
              <a:t>a novel step was…, although in many ways similar, only partially based 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850900"/>
          </a:xfrm>
        </p:spPr>
        <p:txBody>
          <a:bodyPr>
            <a:normAutofit fontScale="90000"/>
          </a:bodyPr>
          <a:lstStyle/>
          <a:p>
            <a:pPr algn="ctr" eaLnBrk="1" hangingPunct="1">
              <a:defRPr/>
            </a:pPr>
            <a:r>
              <a:rPr lang="en-US" dirty="0" smtClean="0"/>
              <a:t>Typical Moves in the Methodology Section </a:t>
            </a:r>
            <a:endParaRPr lang="en-GB" dirty="0"/>
          </a:p>
        </p:txBody>
      </p:sp>
      <p:sp>
        <p:nvSpPr>
          <p:cNvPr id="16387" name="Zástupný symbol pro obsah 2"/>
          <p:cNvSpPr>
            <a:spLocks noGrp="1"/>
          </p:cNvSpPr>
          <p:nvPr>
            <p:ph sz="quarter" idx="1"/>
          </p:nvPr>
        </p:nvSpPr>
        <p:spPr>
          <a:xfrm>
            <a:off x="457200" y="1268413"/>
            <a:ext cx="7467600" cy="5205412"/>
          </a:xfrm>
        </p:spPr>
        <p:txBody>
          <a:bodyPr/>
          <a:lstStyle/>
          <a:p>
            <a:pPr eaLnBrk="1" hangingPunct="1">
              <a:buFont typeface="Wingdings" pitchFamily="2" charset="2"/>
              <a:buNone/>
            </a:pPr>
            <a:r>
              <a:rPr lang="en-US" dirty="0" smtClean="0"/>
              <a:t>7. Indicate where problems occurred</a:t>
            </a:r>
          </a:p>
          <a:p>
            <a:pPr eaLnBrk="1" hangingPunct="1">
              <a:buFont typeface="Wingdings" pitchFamily="2" charset="2"/>
              <a:buChar char="Ø"/>
            </a:pPr>
            <a:r>
              <a:rPr lang="en-US" dirty="0" smtClean="0"/>
              <a:t>minimize problem</a:t>
            </a:r>
          </a:p>
          <a:p>
            <a:pPr eaLnBrk="1" hangingPunct="1">
              <a:buFont typeface="Wingdings" pitchFamily="2" charset="2"/>
              <a:buNone/>
            </a:pPr>
            <a:r>
              <a:rPr lang="en-US" i="1" dirty="0" smtClean="0"/>
              <a:t>minor deficit, slightly problematic, it is recognized that…</a:t>
            </a:r>
          </a:p>
          <a:p>
            <a:pPr eaLnBrk="1" hangingPunct="1">
              <a:buFontTx/>
              <a:buChar char="-"/>
            </a:pPr>
            <a:endParaRPr lang="en-US" dirty="0" smtClean="0"/>
          </a:p>
          <a:p>
            <a:pPr eaLnBrk="1" hangingPunct="1">
              <a:buFont typeface="Wingdings" pitchFamily="2" charset="2"/>
              <a:buChar char="Ø"/>
            </a:pPr>
            <a:r>
              <a:rPr lang="en-US" dirty="0" smtClean="0"/>
              <a:t>minimize responsibility</a:t>
            </a:r>
          </a:p>
          <a:p>
            <a:pPr eaLnBrk="1" hangingPunct="1">
              <a:buFont typeface="Wingdings" pitchFamily="2" charset="2"/>
              <a:buNone/>
            </a:pPr>
            <a:r>
              <a:rPr lang="en-US" i="1" dirty="0" smtClean="0"/>
              <a:t>it was difficult to…, unavoidable, impossible, limited by…</a:t>
            </a:r>
          </a:p>
          <a:p>
            <a:pPr eaLnBrk="1" hangingPunct="1">
              <a:buFontTx/>
              <a:buChar char="-"/>
            </a:pPr>
            <a:endParaRPr lang="en-US" dirty="0" smtClean="0"/>
          </a:p>
          <a:p>
            <a:pPr eaLnBrk="1" hangingPunct="1">
              <a:buFont typeface="Wingdings" pitchFamily="2" charset="2"/>
              <a:buChar char="Ø"/>
            </a:pPr>
            <a:r>
              <a:rPr lang="en-US" dirty="0" smtClean="0"/>
              <a:t>maximize good aspects</a:t>
            </a:r>
          </a:p>
          <a:p>
            <a:pPr eaLnBrk="1" hangingPunct="1">
              <a:buFont typeface="Wingdings" pitchFamily="2" charset="2"/>
              <a:buNone/>
            </a:pPr>
            <a:r>
              <a:rPr lang="en-US" i="1" dirty="0" smtClean="0"/>
              <a:t>quite good, however</a:t>
            </a:r>
            <a:r>
              <a:rPr lang="en-US" dirty="0" smtClean="0"/>
              <a:t>, </a:t>
            </a:r>
            <a:r>
              <a:rPr lang="en-US" i="1" dirty="0" smtClean="0"/>
              <a:t>acceptable, fairly well…</a:t>
            </a:r>
            <a:endParaRPr lang="en-US" dirty="0" smtClean="0"/>
          </a:p>
          <a:p>
            <a:pPr eaLnBrk="1" hangingPunct="1">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669</TotalTime>
  <Words>1132</Words>
  <Application>Microsoft Office PowerPoint</Application>
  <PresentationFormat>Předvádění na obrazovce (4:3)</PresentationFormat>
  <Paragraphs>116</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Arkýř</vt:lpstr>
      <vt:lpstr>Snímek 1</vt:lpstr>
      <vt:lpstr>Writing about Methodology</vt:lpstr>
      <vt:lpstr>Typical Moves in the Methodology Section </vt:lpstr>
      <vt:lpstr>Typical Moves in the Methodology Section </vt:lpstr>
      <vt:lpstr>Typical Moves in the Methodology Section </vt:lpstr>
      <vt:lpstr>Typical Moves in the Methodology Section </vt:lpstr>
      <vt:lpstr>Typical Moves in the Methodology Section </vt:lpstr>
      <vt:lpstr>Typical Moves in the Methodology Section </vt:lpstr>
      <vt:lpstr>Typical Moves in the Methodology Section </vt:lpstr>
      <vt:lpstr>Paragraph structure: things to remember (overview)</vt:lpstr>
      <vt:lpstr>Example 1 Paragraph structure</vt:lpstr>
      <vt:lpstr>Example 2 Paragraph structure</vt:lpstr>
      <vt:lpstr>Snímek 13</vt:lpstr>
      <vt:lpstr>Time of initiation of HAART  </vt:lpstr>
      <vt:lpstr>Using ‘this’…</vt:lpstr>
      <vt:lpstr>Using ‘this’…</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Valued Acer Customer</dc:creator>
  <cp:lastModifiedBy>Valued Acer Customer</cp:lastModifiedBy>
  <cp:revision>8</cp:revision>
  <dcterms:created xsi:type="dcterms:W3CDTF">2011-10-02T12:19:07Z</dcterms:created>
  <dcterms:modified xsi:type="dcterms:W3CDTF">2011-10-18T16:24:22Z</dcterms:modified>
</cp:coreProperties>
</file>