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92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66" r:id="rId15"/>
    <p:sldId id="293" r:id="rId16"/>
    <p:sldId id="270" r:id="rId17"/>
    <p:sldId id="271" r:id="rId18"/>
    <p:sldId id="272" r:id="rId19"/>
    <p:sldId id="274" r:id="rId20"/>
    <p:sldId id="278" r:id="rId21"/>
    <p:sldId id="279" r:id="rId22"/>
    <p:sldId id="280" r:id="rId23"/>
    <p:sldId id="281" r:id="rId24"/>
    <p:sldId id="275" r:id="rId25"/>
    <p:sldId id="276" r:id="rId26"/>
    <p:sldId id="282" r:id="rId27"/>
    <p:sldId id="277" r:id="rId28"/>
    <p:sldId id="273" r:id="rId29"/>
    <p:sldId id="283" r:id="rId30"/>
    <p:sldId id="284" r:id="rId31"/>
    <p:sldId id="285" r:id="rId32"/>
    <p:sldId id="287" r:id="rId33"/>
    <p:sldId id="288" r:id="rId34"/>
    <p:sldId id="291" r:id="rId35"/>
    <p:sldId id="294" r:id="rId36"/>
    <p:sldId id="295" r:id="rId37"/>
    <p:sldId id="289" r:id="rId38"/>
    <p:sldId id="290" r:id="rId39"/>
    <p:sldId id="286" r:id="rId40"/>
    <p:sldId id="296" r:id="rId41"/>
    <p:sldId id="297" r:id="rId42"/>
    <p:sldId id="299" r:id="rId43"/>
    <p:sldId id="298" r:id="rId44"/>
    <p:sldId id="300" r:id="rId45"/>
    <p:sldId id="301" r:id="rId46"/>
    <p:sldId id="302" r:id="rId47"/>
    <p:sldId id="303" r:id="rId48"/>
    <p:sldId id="304" r:id="rId4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F4D76E2-D886-4500-9E4A-13F4DC8B6C55}" type="datetimeFigureOut">
              <a:rPr lang="en-US" smtClean="0"/>
              <a:pPr/>
              <a:t>5/14/2011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7597DF7-E495-4578-83EC-4F9138DCED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4D76E2-D886-4500-9E4A-13F4DC8B6C55}" type="datetimeFigureOut">
              <a:rPr lang="en-US" smtClean="0"/>
              <a:pPr/>
              <a:t>5/14/2011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597DF7-E495-4578-83EC-4F9138DCED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2F4D76E2-D886-4500-9E4A-13F4DC8B6C55}" type="datetimeFigureOut">
              <a:rPr lang="en-US" smtClean="0"/>
              <a:pPr/>
              <a:t>5/14/2011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7597DF7-E495-4578-83EC-4F9138DCED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4D76E2-D886-4500-9E4A-13F4DC8B6C55}" type="datetimeFigureOut">
              <a:rPr lang="en-US" smtClean="0"/>
              <a:pPr/>
              <a:t>5/14/2011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597DF7-E495-4578-83EC-4F9138DCED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F4D76E2-D886-4500-9E4A-13F4DC8B6C55}" type="datetimeFigureOut">
              <a:rPr lang="en-US" smtClean="0"/>
              <a:pPr/>
              <a:t>5/14/2011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67597DF7-E495-4578-83EC-4F9138DCED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4D76E2-D886-4500-9E4A-13F4DC8B6C55}" type="datetimeFigureOut">
              <a:rPr lang="en-US" smtClean="0"/>
              <a:pPr/>
              <a:t>5/14/2011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597DF7-E495-4578-83EC-4F9138DCED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4D76E2-D886-4500-9E4A-13F4DC8B6C55}" type="datetimeFigureOut">
              <a:rPr lang="en-US" smtClean="0"/>
              <a:pPr/>
              <a:t>5/14/2011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597DF7-E495-4578-83EC-4F9138DCED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4D76E2-D886-4500-9E4A-13F4DC8B6C55}" type="datetimeFigureOut">
              <a:rPr lang="en-US" smtClean="0"/>
              <a:pPr/>
              <a:t>5/14/2011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597DF7-E495-4578-83EC-4F9138DCED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F4D76E2-D886-4500-9E4A-13F4DC8B6C55}" type="datetimeFigureOut">
              <a:rPr lang="en-US" smtClean="0"/>
              <a:pPr/>
              <a:t>5/14/2011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597DF7-E495-4578-83EC-4F9138DCED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4D76E2-D886-4500-9E4A-13F4DC8B6C55}" type="datetimeFigureOut">
              <a:rPr lang="en-US" smtClean="0"/>
              <a:pPr/>
              <a:t>5/14/2011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597DF7-E495-4578-83EC-4F9138DCED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4D76E2-D886-4500-9E4A-13F4DC8B6C55}" type="datetimeFigureOut">
              <a:rPr lang="en-US" smtClean="0"/>
              <a:pPr/>
              <a:t>5/14/2011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597DF7-E495-4578-83EC-4F9138DCED6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2F4D76E2-D886-4500-9E4A-13F4DC8B6C55}" type="datetimeFigureOut">
              <a:rPr lang="en-US" smtClean="0"/>
              <a:pPr/>
              <a:t>5/14/2011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67597DF7-E495-4578-83EC-4F9138DCED6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1752600"/>
            <a:ext cx="8062912" cy="1470025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Cambria" pitchFamily="18" charset="0"/>
              </a:rPr>
              <a:t>NGOs and alternative development</a:t>
            </a:r>
            <a:endParaRPr lang="en-GB" b="1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3581400"/>
            <a:ext cx="8482012" cy="1752600"/>
          </a:xfrm>
        </p:spPr>
        <p:txBody>
          <a:bodyPr>
            <a:normAutofit fontScale="62500" lnSpcReduction="20000"/>
          </a:bodyPr>
          <a:lstStyle/>
          <a:p>
            <a:r>
              <a:rPr lang="cs-CZ" sz="40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Cambria" pitchFamily="18" charset="0"/>
              </a:rPr>
              <a:t>BEBBINGTON, A.J.; Hickley, S.; Mitlin, D. C. (ed.)(2008) in: </a:t>
            </a:r>
          </a:p>
          <a:p>
            <a:r>
              <a:rPr lang="cs-CZ" sz="51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Cambria" pitchFamily="18" charset="0"/>
              </a:rPr>
              <a:t>Can NGOs Make a Difference? The Challenge of Development Alternative,</a:t>
            </a:r>
            <a:r>
              <a:rPr lang="cs-CZ" sz="40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Cambria" pitchFamily="18" charset="0"/>
              </a:rPr>
              <a:t> London: Zed Books</a:t>
            </a:r>
            <a:r>
              <a:rPr lang="cs-CZ" sz="4000" b="1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. </a:t>
            </a:r>
          </a:p>
          <a:p>
            <a:r>
              <a:rPr lang="cs-CZ" sz="40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en-US" sz="4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spcBef>
                <a:spcPct val="0"/>
              </a:spcBef>
            </a:pPr>
            <a:endParaRPr lang="cs-CZ" dirty="0" smtClean="0"/>
          </a:p>
        </p:txBody>
      </p:sp>
      <p:pic>
        <p:nvPicPr>
          <p:cNvPr id="8196" name="Picture 5" descr="Pr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267325"/>
            <a:ext cx="9525" cy="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7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276850"/>
            <a:ext cx="9525" cy="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8" name="Rectangle 11"/>
          <p:cNvSpPr>
            <a:spLocks noChangeArrowheads="1"/>
          </p:cNvSpPr>
          <p:nvPr/>
        </p:nvSpPr>
        <p:spPr bwMode="auto">
          <a:xfrm>
            <a:off x="0" y="1311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199" name="Rectangle 12"/>
          <p:cNvSpPr>
            <a:spLocks noChangeArrowheads="1"/>
          </p:cNvSpPr>
          <p:nvPr/>
        </p:nvSpPr>
        <p:spPr bwMode="auto">
          <a:xfrm>
            <a:off x="180975" y="4273550"/>
            <a:ext cx="26035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cs-CZ" sz="1100">
                <a:ea typeface="Arial Unicode MS" pitchFamily="34" charset="-128"/>
                <a:cs typeface="Arial" charset="0"/>
              </a:rPr>
              <a:t>  </a:t>
            </a:r>
            <a:endParaRPr lang="cs-CZ">
              <a:ea typeface="Arial Unicode MS" pitchFamily="34" charset="-128"/>
              <a:cs typeface="Arial" charset="0"/>
            </a:endParaRPr>
          </a:p>
        </p:txBody>
      </p:sp>
      <p:sp>
        <p:nvSpPr>
          <p:cNvPr id="8200" name="Rectangle 13"/>
          <p:cNvSpPr>
            <a:spLocks noChangeArrowheads="1"/>
          </p:cNvSpPr>
          <p:nvPr/>
        </p:nvSpPr>
        <p:spPr bwMode="auto">
          <a:xfrm>
            <a:off x="180975" y="5286375"/>
            <a:ext cx="22225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cs-CZ" sz="1100">
                <a:ea typeface="Arial Unicode MS" pitchFamily="34" charset="-128"/>
                <a:cs typeface="Arial" charset="0"/>
              </a:rPr>
              <a:t> </a:t>
            </a:r>
            <a:endParaRPr lang="cs-CZ">
              <a:ea typeface="Arial Unicode MS" pitchFamily="34" charset="-128"/>
              <a:cs typeface="Arial" charset="0"/>
            </a:endParaRPr>
          </a:p>
        </p:txBody>
      </p:sp>
      <p:pic>
        <p:nvPicPr>
          <p:cNvPr id="8201" name="Picture 16" descr="http://www.email.cz/getAttachment?session=u%D4%839%60%9C%94%AF%034W%C9n%F7%8B%AF%F6%3EeQ%15%A7ZU%81%A6%E5%99e%F0%F9%BCw%FFS%01%FA%8D%D5%DE%FF%B8b%06y%B0r5%21o%FDZCm%D1%B0%D6J%B7%E8%9E%C9%8E%40%C9%CA%B4%01%8F%8A%81%23%28q%86Co%D7%AF8%1C-%8C%26K%92J%BC%14%E9%AE%EA%D3k%D4X%ED%E9%23f%C5%DFUP%C1%E2WG%3Fk%D2%F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91440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02" name="Obdélník 16"/>
          <p:cNvSpPr>
            <a:spLocks noChangeArrowheads="1"/>
          </p:cNvSpPr>
          <p:nvPr/>
        </p:nvSpPr>
        <p:spPr bwMode="auto">
          <a:xfrm>
            <a:off x="1219200" y="6019800"/>
            <a:ext cx="6781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s-CZ" sz="1400"/>
          </a:p>
          <a:p>
            <a:r>
              <a:rPr lang="cs-CZ" sz="1400"/>
              <a:t>     OPVK Inovace výuky geografických studijních oborů, CZ.1.07/2.2.00/15.0222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latin typeface="Cambria" pitchFamily="18" charset="0"/>
              </a:rPr>
              <a:t>Flaws of tripartite division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3200" dirty="0" smtClean="0">
                <a:latin typeface="Cambria" pitchFamily="18" charset="0"/>
              </a:rPr>
              <a:t>The </a:t>
            </a:r>
            <a:r>
              <a:rPr lang="cs-CZ" sz="3200" b="1" dirty="0" smtClean="0">
                <a:latin typeface="Cambria" pitchFamily="18" charset="0"/>
              </a:rPr>
              <a:t>relative fluidity of boundaries  </a:t>
            </a:r>
            <a:r>
              <a:rPr lang="cs-CZ" sz="3200" dirty="0" smtClean="0">
                <a:latin typeface="Cambria" pitchFamily="18" charset="0"/>
              </a:rPr>
              <a:t>+ politics of </a:t>
            </a:r>
            <a:r>
              <a:rPr lang="cs-CZ" sz="3200" b="1" dirty="0" smtClean="0">
                <a:latin typeface="Cambria" pitchFamily="18" charset="0"/>
              </a:rPr>
              <a:t>revolving door </a:t>
            </a:r>
            <a:r>
              <a:rPr lang="cs-CZ" sz="3200" dirty="0" smtClean="0">
                <a:latin typeface="Cambria" pitchFamily="18" charset="0"/>
              </a:rPr>
              <a:t>– </a:t>
            </a:r>
          </a:p>
          <a:p>
            <a:r>
              <a:rPr lang="cs-CZ" sz="3200" dirty="0" smtClean="0">
                <a:latin typeface="Cambria" pitchFamily="18" charset="0"/>
              </a:rPr>
              <a:t>growing tendency for people to move back and forth between NGOs, government and occasionally business</a:t>
            </a:r>
          </a:p>
          <a:p>
            <a:r>
              <a:rPr lang="cs-CZ" sz="3200" dirty="0" smtClean="0">
                <a:latin typeface="Cambria" pitchFamily="18" charset="0"/>
              </a:rPr>
              <a:t>underestimated in academic writing</a:t>
            </a:r>
            <a:endParaRPr lang="en-US" sz="3200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latin typeface="Cambria" pitchFamily="18" charset="0"/>
              </a:rPr>
              <a:t>Flaws of tripartite divisions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dirty="0" smtClean="0">
                <a:latin typeface="Cambria" pitchFamily="18" charset="0"/>
              </a:rPr>
              <a:t>NGOs – relatively recent organizational forms compared to  religious institutions, political movements, government and transnational networks</a:t>
            </a:r>
          </a:p>
          <a:p>
            <a:r>
              <a:rPr lang="cs-CZ" sz="3200" dirty="0" smtClean="0">
                <a:latin typeface="Cambria" pitchFamily="18" charset="0"/>
              </a:rPr>
              <a:t>Existence of NGOs – understood in terms of relationship to more cosntitutive actors in society</a:t>
            </a:r>
            <a:endParaRPr lang="cs-CZ" dirty="0" smtClean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latin typeface="Cambria" pitchFamily="18" charset="0"/>
              </a:rPr>
              <a:t>Development studies and NGOs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Cambria" pitchFamily="18" charset="0"/>
              </a:rPr>
              <a:t>1</a:t>
            </a:r>
            <a:r>
              <a:rPr lang="cs-CZ" sz="3200" dirty="0" smtClean="0">
                <a:latin typeface="Cambria" pitchFamily="18" charset="0"/>
              </a:rPr>
              <a:t>) </a:t>
            </a:r>
            <a:r>
              <a:rPr lang="cs-CZ" sz="3200" b="1" dirty="0" smtClean="0">
                <a:latin typeface="Cambria" pitchFamily="18" charset="0"/>
              </a:rPr>
              <a:t>level of ideology and theory </a:t>
            </a:r>
            <a:r>
              <a:rPr lang="cs-CZ" sz="3200" dirty="0" smtClean="0">
                <a:latin typeface="Cambria" pitchFamily="18" charset="0"/>
              </a:rPr>
              <a:t>– notion of civil society – flourishes most fruitfully withint either the neoliberal school of thoughts  that is reduced role for the state </a:t>
            </a:r>
          </a:p>
          <a:p>
            <a:r>
              <a:rPr lang="cs-CZ" sz="3200" dirty="0" smtClean="0">
                <a:latin typeface="Cambria" pitchFamily="18" charset="0"/>
              </a:rPr>
              <a:t>Or </a:t>
            </a:r>
            <a:r>
              <a:rPr lang="cs-CZ" sz="3200" b="1" dirty="0" smtClean="0">
                <a:latin typeface="Cambria" pitchFamily="18" charset="0"/>
              </a:rPr>
              <a:t>neomarxist and post/structural approach</a:t>
            </a:r>
            <a:r>
              <a:rPr lang="cs-CZ" sz="3200" dirty="0" smtClean="0">
                <a:latin typeface="Cambria" pitchFamily="18" charset="0"/>
              </a:rPr>
              <a:t> emphasizing the transformative potential of social movemtns within civil society. </a:t>
            </a:r>
            <a:endParaRPr lang="cs-CZ" b="1" dirty="0" smtClean="0">
              <a:latin typeface="Cambria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latin typeface="Cambria" pitchFamily="18" charset="0"/>
              </a:rPr>
              <a:t>Development studies and NGOs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>
                <a:latin typeface="Cambria" pitchFamily="18" charset="0"/>
              </a:rPr>
              <a:t>2) </a:t>
            </a:r>
            <a:r>
              <a:rPr lang="cs-CZ" sz="2800" b="1" dirty="0" smtClean="0">
                <a:latin typeface="Cambria" pitchFamily="18" charset="0"/>
              </a:rPr>
              <a:t>Conceptual level </a:t>
            </a:r>
          </a:p>
          <a:p>
            <a:r>
              <a:rPr lang="cs-CZ" sz="2800" b="1" dirty="0" smtClean="0">
                <a:latin typeface="Cambria" pitchFamily="18" charset="0"/>
              </a:rPr>
              <a:t>Civil society – civil society treated in terms of </a:t>
            </a:r>
            <a:r>
              <a:rPr lang="cs-CZ" sz="2800" b="1" u="sng" dirty="0" smtClean="0">
                <a:latin typeface="Cambria" pitchFamily="18" charset="0"/>
              </a:rPr>
              <a:t>associations or as an arena of contesting ideas about ordering of social life</a:t>
            </a:r>
          </a:p>
          <a:p>
            <a:r>
              <a:rPr lang="cs-CZ" sz="2800" dirty="0" smtClean="0">
                <a:latin typeface="Cambria" pitchFamily="18" charset="0"/>
              </a:rPr>
              <a:t>Proponents of both approches – civil society offering a critical path towards Aristotles´ s the good society´.</a:t>
            </a:r>
          </a:p>
          <a:p>
            <a:endParaRPr lang="en-US" sz="2800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>
                <a:latin typeface="Cambria" pitchFamily="18" charset="0"/>
              </a:rPr>
              <a:t>Bebbington et al.´perspective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>
                <a:latin typeface="Cambria" pitchFamily="18" charset="0"/>
              </a:rPr>
              <a:t>Gramscian understanding of civil society </a:t>
            </a:r>
          </a:p>
          <a:p>
            <a:r>
              <a:rPr lang="cs-CZ" sz="3200" dirty="0" smtClean="0">
                <a:latin typeface="Cambria" pitchFamily="18" charset="0"/>
              </a:rPr>
              <a:t>as constituting an arena in which hegemonic ideas concerning  the organization of economic and social life are </a:t>
            </a:r>
            <a:r>
              <a:rPr lang="cs-CZ" sz="3200" b="1" dirty="0" smtClean="0">
                <a:latin typeface="Cambria" pitchFamily="18" charset="0"/>
              </a:rPr>
              <a:t>both established and contested</a:t>
            </a:r>
          </a:p>
          <a:p>
            <a:pPr>
              <a:buNone/>
            </a:pPr>
            <a:endParaRPr lang="en-US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Cambria" pitchFamily="18" charset="0"/>
              </a:rPr>
              <a:t>Gramsci (1971)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latin typeface="Cambria" pitchFamily="18" charset="0"/>
              </a:rPr>
              <a:t>Gramsci (1971) perceived state and civils society to be mutually constitutive rather than separate autonomus entities</a:t>
            </a:r>
          </a:p>
          <a:p>
            <a:r>
              <a:rPr lang="cs-CZ" sz="3200" dirty="0" smtClean="0">
                <a:latin typeface="Cambria" pitchFamily="18" charset="0"/>
              </a:rPr>
              <a:t>With both formed in relation to historical and structural forces</a:t>
            </a:r>
            <a:endParaRPr lang="en-US" sz="32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ambria" pitchFamily="18" charset="0"/>
              </a:rPr>
              <a:t>Glocal NGOs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>
                <a:latin typeface="Cambria" pitchFamily="18" charset="0"/>
              </a:rPr>
              <a:t>Globalization – as the most potent force within late moderntiy</a:t>
            </a:r>
          </a:p>
          <a:p>
            <a:r>
              <a:rPr lang="cs-CZ" sz="2800" b="1" dirty="0" smtClean="0">
                <a:latin typeface="Cambria" pitchFamily="18" charset="0"/>
              </a:rPr>
              <a:t>NGOs have increasingly become a transnational community, itself overlapping the other transnational networks and institutions</a:t>
            </a:r>
          </a:p>
          <a:p>
            <a:r>
              <a:rPr lang="cs-CZ" sz="2800" dirty="0" smtClean="0">
                <a:latin typeface="Cambria" pitchFamily="18" charset="0"/>
              </a:rPr>
              <a:t>Linkages and networks disperse new forms of development discourse and modes of governance</a:t>
            </a:r>
          </a:p>
          <a:p>
            <a:endParaRPr lang="en-US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800" dirty="0" smtClean="0">
                <a:latin typeface="Cambria" pitchFamily="18" charset="0"/>
              </a:rPr>
              <a:t>Glocal NGOs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>
                <a:latin typeface="Cambria" pitchFamily="18" charset="0"/>
              </a:rPr>
              <a:t>Some southern NGOs – began to gain their own footholds in the North with their outposts  in Brussels, Washington etc</a:t>
            </a:r>
          </a:p>
          <a:p>
            <a:pPr>
              <a:buNone/>
            </a:pPr>
            <a:r>
              <a:rPr lang="cs-CZ" sz="3200" dirty="0" smtClean="0">
                <a:latin typeface="Cambria" pitchFamily="18" charset="0"/>
              </a:rPr>
              <a:t>(Grameen Foundation, BRAC, breadline Africa)</a:t>
            </a:r>
          </a:p>
          <a:p>
            <a:r>
              <a:rPr lang="cs-CZ" sz="3200" dirty="0" smtClean="0">
                <a:latin typeface="Cambria" pitchFamily="18" charset="0"/>
              </a:rPr>
              <a:t>Drawback - transnationalizing tendencies – exclusion of certain marginalized people and groups </a:t>
            </a:r>
            <a:endParaRPr lang="en-US" sz="3200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800" dirty="0" smtClean="0">
                <a:latin typeface="Cambria" pitchFamily="18" charset="0"/>
              </a:rPr>
              <a:t>Glocal NGOs</a:t>
            </a:r>
            <a:endParaRPr lang="en-US" sz="4800" dirty="0"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>
                <a:latin typeface="Cambria" pitchFamily="18" charset="0"/>
              </a:rPr>
              <a:t>Trasnationalizing tendencies – excluded certain actors for whom engagement in such process is harder</a:t>
            </a:r>
          </a:p>
          <a:p>
            <a:r>
              <a:rPr lang="cs-CZ" sz="2800" dirty="0" smtClean="0">
                <a:latin typeface="Cambria" pitchFamily="18" charset="0"/>
              </a:rPr>
              <a:t>Emergence of </a:t>
            </a:r>
            <a:r>
              <a:rPr lang="cs-CZ" sz="2800" b="1" dirty="0" smtClean="0">
                <a:latin typeface="Cambria" pitchFamily="18" charset="0"/>
              </a:rPr>
              <a:t>international civil society elites</a:t>
            </a:r>
          </a:p>
          <a:p>
            <a:pPr>
              <a:buNone/>
            </a:pPr>
            <a:r>
              <a:rPr lang="cs-CZ" sz="2800" dirty="0" smtClean="0">
                <a:latin typeface="Cambria" pitchFamily="18" charset="0"/>
              </a:rPr>
              <a:t>who </a:t>
            </a:r>
            <a:r>
              <a:rPr lang="cs-CZ" sz="2800" b="1" dirty="0" smtClean="0">
                <a:latin typeface="Cambria" pitchFamily="18" charset="0"/>
              </a:rPr>
              <a:t>dominante the discourses and flows channelled </a:t>
            </a:r>
            <a:r>
              <a:rPr lang="cs-CZ" sz="2800" dirty="0" smtClean="0">
                <a:latin typeface="Cambria" pitchFamily="18" charset="0"/>
              </a:rPr>
              <a:t>through the transnational community</a:t>
            </a:r>
          </a:p>
          <a:p>
            <a:r>
              <a:rPr lang="cs-CZ" sz="2800" b="1" u="sng" dirty="0" smtClean="0">
                <a:latin typeface="Cambria" pitchFamily="18" charset="0"/>
              </a:rPr>
              <a:t>Question – as to whose alternatives gain greater visibilitiy in these processes !!!!!!</a:t>
            </a:r>
          </a:p>
          <a:p>
            <a:endParaRPr lang="cs-CZ" dirty="0" smtClean="0">
              <a:latin typeface="Cambria" pitchFamily="18" charset="0"/>
            </a:endParaRPr>
          </a:p>
          <a:p>
            <a:endParaRPr lang="en-US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latin typeface="Cambria" pitchFamily="18" charset="0"/>
              </a:rPr>
              <a:t>Trans-nationalizing Development</a:t>
            </a:r>
            <a:endParaRPr lang="en-US" b="1" dirty="0"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Cambria" pitchFamily="18" charset="0"/>
              </a:rPr>
              <a:t>Transnationalizing </a:t>
            </a:r>
            <a:r>
              <a:rPr lang="cs-CZ" i="1" dirty="0" smtClean="0">
                <a:latin typeface="Cambria" pitchFamily="18" charset="0"/>
              </a:rPr>
              <a:t>Development</a:t>
            </a:r>
            <a:r>
              <a:rPr lang="cs-CZ" dirty="0" smtClean="0">
                <a:latin typeface="Cambria" pitchFamily="18" charset="0"/>
              </a:rPr>
              <a:t> (big D) – SAPs, proverty-reduction strategy papers) </a:t>
            </a:r>
          </a:p>
          <a:p>
            <a:r>
              <a:rPr lang="cs-CZ" dirty="0" smtClean="0">
                <a:latin typeface="Cambria" pitchFamily="18" charset="0"/>
              </a:rPr>
              <a:t>Growing importance </a:t>
            </a:r>
            <a:r>
              <a:rPr lang="cs-CZ" b="1" dirty="0" smtClean="0">
                <a:latin typeface="Cambria" pitchFamily="18" charset="0"/>
              </a:rPr>
              <a:t>of any alternative project</a:t>
            </a:r>
          </a:p>
          <a:p>
            <a:r>
              <a:rPr lang="cs-CZ" b="1" dirty="0" smtClean="0">
                <a:latin typeface="Cambria" pitchFamily="18" charset="0"/>
              </a:rPr>
              <a:t>Increasing channelling of  state-controlled resources through NGOs</a:t>
            </a:r>
          </a:p>
          <a:p>
            <a:r>
              <a:rPr lang="cs-CZ" dirty="0" smtClean="0">
                <a:latin typeface="Cambria" pitchFamily="18" charset="0"/>
              </a:rPr>
              <a:t>Resources become bundled with particular rules and ideas</a:t>
            </a:r>
          </a:p>
          <a:p>
            <a:r>
              <a:rPr lang="cs-CZ" dirty="0" smtClean="0">
                <a:latin typeface="Cambria" pitchFamily="18" charset="0"/>
              </a:rPr>
              <a:t>NGOs – increasingly faced with opportunities </a:t>
            </a:r>
            <a:r>
              <a:rPr lang="cs-CZ" smtClean="0">
                <a:latin typeface="Cambria" pitchFamily="18" charset="0"/>
              </a:rPr>
              <a:t>related to the </a:t>
            </a:r>
            <a:r>
              <a:rPr lang="cs-CZ" dirty="0" smtClean="0">
                <a:latin typeface="Cambria" pitchFamily="18" charset="0"/>
              </a:rPr>
              <a:t>dominant ideas and rules</a:t>
            </a:r>
            <a:endParaRPr lang="en-US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>
                <a:latin typeface="Cambria" pitchFamily="18" charset="0"/>
              </a:rPr>
              <a:t>Can NGOs make a difference</a:t>
            </a:r>
            <a:r>
              <a:rPr lang="cs-CZ" dirty="0" smtClean="0"/>
              <a:t>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Cambria" pitchFamily="18" charset="0"/>
              </a:rPr>
              <a:t>Bebbington et al.</a:t>
            </a:r>
          </a:p>
          <a:p>
            <a:r>
              <a:rPr lang="cs-CZ" dirty="0" smtClean="0">
                <a:latin typeface="Cambria" pitchFamily="18" charset="0"/>
              </a:rPr>
              <a:t>Cowen and Shenton (1996) </a:t>
            </a:r>
            <a:r>
              <a:rPr lang="cs-CZ" i="1" dirty="0" smtClean="0">
                <a:latin typeface="Cambria" pitchFamily="18" charset="0"/>
              </a:rPr>
              <a:t>Doctrines of Development</a:t>
            </a:r>
          </a:p>
          <a:p>
            <a:r>
              <a:rPr lang="cs-CZ" dirty="0" smtClean="0">
                <a:latin typeface="Cambria" pitchFamily="18" charset="0"/>
              </a:rPr>
              <a:t>Distinction between </a:t>
            </a:r>
            <a:r>
              <a:rPr lang="cs-CZ" b="1" dirty="0" smtClean="0">
                <a:latin typeface="Cambria" pitchFamily="18" charset="0"/>
              </a:rPr>
              <a:t>development as an immanent and unintentional process</a:t>
            </a:r>
            <a:r>
              <a:rPr lang="cs-CZ" dirty="0" smtClean="0">
                <a:latin typeface="Cambria" pitchFamily="18" charset="0"/>
              </a:rPr>
              <a:t> ( development of capitalism)</a:t>
            </a:r>
          </a:p>
          <a:p>
            <a:r>
              <a:rPr lang="cs-CZ" dirty="0" smtClean="0">
                <a:latin typeface="Cambria" pitchFamily="18" charset="0"/>
              </a:rPr>
              <a:t>And intentional policies </a:t>
            </a:r>
          </a:p>
          <a:p>
            <a:r>
              <a:rPr lang="cs-CZ" dirty="0" smtClean="0">
                <a:latin typeface="Cambria" pitchFamily="18" charset="0"/>
              </a:rPr>
              <a:t>Difference – small and big D - Development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sz="4400" dirty="0" smtClean="0">
                <a:latin typeface="Cambria" pitchFamily="18" charset="0"/>
              </a:rPr>
              <a:t>NGOs – failed alternatives</a:t>
            </a:r>
            <a:r>
              <a:rPr lang="cs-CZ" dirty="0" smtClean="0">
                <a:latin typeface="Cambria" pitchFamily="18" charset="0"/>
              </a:rPr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dirty="0" smtClean="0">
                <a:latin typeface="Cambria" pitchFamily="18" charset="0"/>
              </a:rPr>
              <a:t>NGOs – vehicle of neoliberal governmentality? </a:t>
            </a:r>
          </a:p>
          <a:p>
            <a:r>
              <a:rPr lang="cs-CZ" sz="3200" dirty="0" smtClean="0">
                <a:latin typeface="Cambria" pitchFamily="18" charset="0"/>
              </a:rPr>
              <a:t>Disciplining local organizations and populations in much the same way as the Development has done it</a:t>
            </a:r>
          </a:p>
          <a:p>
            <a:r>
              <a:rPr lang="cs-CZ" sz="3200" dirty="0" smtClean="0">
                <a:latin typeface="Cambria" pitchFamily="18" charset="0"/>
              </a:rPr>
              <a:t>Underestimate the extent to which such pressure are resisted by some NGOs</a:t>
            </a:r>
          </a:p>
          <a:p>
            <a:endParaRPr lang="cs-CZ" dirty="0" smtClean="0">
              <a:latin typeface="Cambria" pitchFamily="18" charset="0"/>
            </a:endParaRPr>
          </a:p>
          <a:p>
            <a:endParaRPr lang="en-US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>
                <a:latin typeface="Cambria" pitchFamily="18" charset="0"/>
              </a:rPr>
              <a:t>Potential of NGOs</a:t>
            </a:r>
            <a:endParaRPr lang="en-US" sz="4400" dirty="0"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b="1" dirty="0" smtClean="0">
                <a:latin typeface="Cambria" pitchFamily="18" charset="0"/>
              </a:rPr>
              <a:t>NGOs – sustain broader funding base – </a:t>
            </a:r>
            <a:r>
              <a:rPr lang="cs-CZ" sz="3200" dirty="0" smtClean="0">
                <a:latin typeface="Cambria" pitchFamily="18" charset="0"/>
              </a:rPr>
              <a:t>tool to negotiate and rework some of the pressures</a:t>
            </a:r>
          </a:p>
          <a:p>
            <a:r>
              <a:rPr lang="cs-CZ" sz="3200" dirty="0" smtClean="0">
                <a:latin typeface="Cambria" pitchFamily="18" charset="0"/>
              </a:rPr>
              <a:t>Potential ability of NGOs </a:t>
            </a:r>
            <a:r>
              <a:rPr lang="cs-CZ" sz="3200" b="1" dirty="0" smtClean="0">
                <a:latin typeface="Cambria" pitchFamily="18" charset="0"/>
              </a:rPr>
              <a:t>to mobilize the broader networks and institutions </a:t>
            </a:r>
            <a:r>
              <a:rPr lang="cs-CZ" sz="3200" dirty="0" smtClean="0">
                <a:latin typeface="Cambria" pitchFamily="18" charset="0"/>
              </a:rPr>
              <a:t>within which they are embedded  </a:t>
            </a:r>
          </a:p>
          <a:p>
            <a:r>
              <a:rPr lang="cs-CZ" sz="3200" dirty="0" smtClean="0">
                <a:latin typeface="Cambria" pitchFamily="18" charset="0"/>
              </a:rPr>
              <a:t>Potential for muting such </a:t>
            </a:r>
            <a:r>
              <a:rPr lang="cs-CZ" sz="3200" b="1" dirty="0" smtClean="0">
                <a:latin typeface="Cambria" pitchFamily="18" charset="0"/>
              </a:rPr>
              <a:t>disciplining effects</a:t>
            </a:r>
            <a:endParaRPr lang="en-US" b="1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Potential of NGOs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600" dirty="0" smtClean="0">
                <a:latin typeface="Cambria" pitchFamily="18" charset="0"/>
              </a:rPr>
              <a:t>Cf International Campaign to Ban Landmines; Jubilee 2000</a:t>
            </a:r>
          </a:p>
          <a:p>
            <a:r>
              <a:rPr lang="cs-CZ" sz="3600" dirty="0" smtClean="0">
                <a:latin typeface="Cambria" pitchFamily="18" charset="0"/>
              </a:rPr>
              <a:t> can provide other resources and relationships of power – cf Jesuit community, bud also transnational corporate actors  (sit on a number of NGOs boards)</a:t>
            </a:r>
            <a:endParaRPr lang="en-US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ambria" pitchFamily="18" charset="0"/>
              </a:rPr>
              <a:t>Potential of NGOs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Cambria" pitchFamily="18" charset="0"/>
              </a:rPr>
              <a:t>NGOs – not necessarily characterized by uneven North-South relations</a:t>
            </a:r>
          </a:p>
          <a:p>
            <a:r>
              <a:rPr lang="cs-CZ" dirty="0" smtClean="0">
                <a:latin typeface="Cambria" pitchFamily="18" charset="0"/>
              </a:rPr>
              <a:t>More horizontal experience (Slum Dwellers International)</a:t>
            </a:r>
            <a:r>
              <a:rPr lang="cs-CZ" b="1" dirty="0" smtClean="0">
                <a:latin typeface="Cambria" pitchFamily="18" charset="0"/>
              </a:rPr>
              <a:t> Spatial reworking of development </a:t>
            </a:r>
            <a:endParaRPr lang="cs-CZ" dirty="0" smtClean="0">
              <a:latin typeface="Cambria" pitchFamily="18" charset="0"/>
            </a:endParaRPr>
          </a:p>
          <a:p>
            <a:r>
              <a:rPr lang="cs-CZ" dirty="0" smtClean="0">
                <a:latin typeface="Cambria" pitchFamily="18" charset="0"/>
              </a:rPr>
              <a:t>increased opprotunities for socially excluded groups</a:t>
            </a:r>
          </a:p>
          <a:p>
            <a:r>
              <a:rPr lang="cs-CZ" dirty="0" smtClean="0">
                <a:latin typeface="Cambria" pitchFamily="18" charset="0"/>
              </a:rPr>
              <a:t>Reconstruction of ActionAid – HQ in Johannesburg </a:t>
            </a:r>
            <a:endParaRPr lang="en-US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NGOs as alternatives - a brief 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>
                <a:latin typeface="Cambria" pitchFamily="18" charset="0"/>
              </a:rPr>
              <a:t>1980s NGOs decade</a:t>
            </a:r>
          </a:p>
          <a:p>
            <a:r>
              <a:rPr lang="cs-CZ" sz="3200" dirty="0" smtClean="0">
                <a:latin typeface="Cambria" pitchFamily="18" charset="0"/>
              </a:rPr>
              <a:t>These new actors - lauded as the </a:t>
            </a:r>
            <a:r>
              <a:rPr lang="cs-CZ" sz="3200" b="1" dirty="0" smtClean="0">
                <a:latin typeface="Cambria" pitchFamily="18" charset="0"/>
              </a:rPr>
              <a:t>institutional alternative to existing develpment approaches </a:t>
            </a:r>
            <a:r>
              <a:rPr lang="cs-CZ" sz="3200" dirty="0" smtClean="0">
                <a:latin typeface="Cambria" pitchFamily="18" charset="0"/>
              </a:rPr>
              <a:t>(Hirschman, Korten)</a:t>
            </a:r>
          </a:p>
          <a:p>
            <a:endParaRPr lang="cs-CZ" sz="3200" dirty="0" smtClean="0">
              <a:latin typeface="Cambria" pitchFamily="18" charset="0"/>
            </a:endParaRPr>
          </a:p>
          <a:p>
            <a:endParaRPr lang="cs-CZ" dirty="0" smtClean="0">
              <a:latin typeface="Cambria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Critical voices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>
                <a:latin typeface="Cambria" pitchFamily="18" charset="0"/>
              </a:rPr>
              <a:t>largely muted, confined to expressing concerns – that NGOs - externally imposed phenomenon</a:t>
            </a:r>
          </a:p>
          <a:p>
            <a:r>
              <a:rPr lang="cs-CZ" sz="3200" dirty="0" smtClean="0">
                <a:latin typeface="Cambria" pitchFamily="18" charset="0"/>
              </a:rPr>
              <a:t>Far from being alternative; they heralded a new wave of imperialism </a:t>
            </a:r>
          </a:p>
          <a:p>
            <a:endParaRPr lang="cs-CZ" sz="3200" dirty="0" smtClean="0">
              <a:latin typeface="Cambria" pitchFamily="18" charset="0"/>
            </a:endParaRPr>
          </a:p>
          <a:p>
            <a:endParaRPr lang="cs-CZ" sz="3200" dirty="0" smtClean="0">
              <a:latin typeface="Cambria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 smtClean="0">
                <a:latin typeface="Cambria" pitchFamily="18" charset="0"/>
              </a:rPr>
              <a:t>1990s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dirty="0" smtClean="0">
                <a:latin typeface="Cambria" pitchFamily="18" charset="0"/>
              </a:rPr>
              <a:t>NGOs under closer and more critical scrutiny</a:t>
            </a:r>
          </a:p>
          <a:p>
            <a:r>
              <a:rPr lang="cs-CZ" sz="3200" dirty="0" smtClean="0">
                <a:latin typeface="Cambria" pitchFamily="18" charset="0"/>
              </a:rPr>
              <a:t>Internal debate how </a:t>
            </a:r>
            <a:r>
              <a:rPr lang="cs-CZ" sz="3200" b="1" dirty="0" smtClean="0">
                <a:latin typeface="Cambria" pitchFamily="18" charset="0"/>
              </a:rPr>
              <a:t>to scale up NGO activitie</a:t>
            </a:r>
            <a:r>
              <a:rPr lang="cs-CZ" sz="3200" dirty="0" smtClean="0">
                <a:latin typeface="Cambria" pitchFamily="18" charset="0"/>
              </a:rPr>
              <a:t>s</a:t>
            </a:r>
          </a:p>
          <a:p>
            <a:r>
              <a:rPr lang="cs-CZ" sz="3200" dirty="0" smtClean="0">
                <a:latin typeface="Cambria" pitchFamily="18" charset="0"/>
              </a:rPr>
              <a:t>more </a:t>
            </a:r>
            <a:r>
              <a:rPr lang="cs-CZ" sz="3200" b="1" dirty="0" smtClean="0">
                <a:latin typeface="Cambria" pitchFamily="18" charset="0"/>
              </a:rPr>
              <a:t>effectiveness</a:t>
            </a:r>
            <a:r>
              <a:rPr lang="cs-CZ" sz="3200" dirty="0" smtClean="0">
                <a:latin typeface="Cambria" pitchFamily="18" charset="0"/>
              </a:rPr>
              <a:t> of  NGOs  and to ensuring their </a:t>
            </a:r>
            <a:r>
              <a:rPr lang="cs-CZ" sz="3200" b="1" dirty="0" smtClean="0">
                <a:latin typeface="Cambria" pitchFamily="18" charset="0"/>
              </a:rPr>
              <a:t>sustainability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Standardization of practices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Closeness to the mainstream u</a:t>
            </a:r>
            <a:r>
              <a:rPr lang="cs-CZ" b="1" dirty="0" smtClean="0"/>
              <a:t>ndermined their comparative advantage as agents of alternative development</a:t>
            </a:r>
            <a:endParaRPr lang="cs-CZ" dirty="0" smtClean="0"/>
          </a:p>
          <a:p>
            <a:r>
              <a:rPr lang="cs-CZ" dirty="0" smtClean="0"/>
              <a:t>With particular attenton falling on problems </a:t>
            </a:r>
            <a:r>
              <a:rPr lang="cs-CZ" b="1" dirty="0" smtClean="0"/>
              <a:t>of standardization and </a:t>
            </a:r>
            <a:r>
              <a:rPr lang="cs-CZ" b="1" u="sng" dirty="0" smtClean="0"/>
              <a:t>upwards accountability (discuss)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NGOs and indigenous 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3600" dirty="0" smtClean="0">
                <a:latin typeface="Cambria" pitchFamily="18" charset="0"/>
              </a:rPr>
              <a:t>Apparently limited success of NGOs as agents of democratization came under critique</a:t>
            </a:r>
          </a:p>
          <a:p>
            <a:r>
              <a:rPr lang="cs-CZ" sz="3600" dirty="0" smtClean="0">
                <a:latin typeface="Cambria" pitchFamily="18" charset="0"/>
              </a:rPr>
              <a:t>Threatened the development of </a:t>
            </a:r>
            <a:r>
              <a:rPr lang="cs-CZ" sz="3600" b="1" u="sng" dirty="0" smtClean="0">
                <a:latin typeface="Cambria" pitchFamily="18" charset="0"/>
              </a:rPr>
              <a:t>indigenous civil society </a:t>
            </a:r>
            <a:r>
              <a:rPr lang="cs-CZ" sz="3600" dirty="0" smtClean="0">
                <a:latin typeface="Cambria" pitchFamily="18" charset="0"/>
              </a:rPr>
              <a:t>and distracted attention from more political organization (Bebbington  et al., 2008:10) </a:t>
            </a:r>
          </a:p>
          <a:p>
            <a:r>
              <a:rPr lang="cs-CZ" sz="3600" dirty="0" smtClean="0"/>
              <a:t> </a:t>
            </a:r>
          </a:p>
          <a:p>
            <a:endParaRPr lang="cs-CZ" sz="3600" dirty="0" smtClean="0">
              <a:latin typeface="Cambria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Abridged history of NGOs  a/ALTERNATIVES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b="1" dirty="0" smtClean="0">
                <a:latin typeface="Cambria" pitchFamily="18" charset="0"/>
              </a:rPr>
              <a:t>First period</a:t>
            </a:r>
            <a:r>
              <a:rPr lang="cs-CZ" sz="3200" dirty="0" smtClean="0">
                <a:latin typeface="Cambria" pitchFamily="18" charset="0"/>
              </a:rPr>
              <a:t> -  long history of limited number of small agencies </a:t>
            </a:r>
          </a:p>
          <a:p>
            <a:r>
              <a:rPr lang="cs-CZ" sz="3200" dirty="0" smtClean="0">
                <a:latin typeface="Cambria" pitchFamily="18" charset="0"/>
              </a:rPr>
              <a:t>responding to the needs of groups of people perceived as poor who received little external professional support</a:t>
            </a:r>
          </a:p>
          <a:p>
            <a:r>
              <a:rPr lang="cs-CZ" sz="3200" dirty="0" smtClean="0">
                <a:latin typeface="Cambria" pitchFamily="18" charset="0"/>
              </a:rPr>
              <a:t>(Bebbington  et al., 2008:11) </a:t>
            </a:r>
          </a:p>
          <a:p>
            <a:endParaRPr lang="cs-CZ" dirty="0" smtClean="0">
              <a:latin typeface="Cambria" pitchFamily="18" charset="0"/>
            </a:endParaRPr>
          </a:p>
          <a:p>
            <a:endParaRPr lang="cs-CZ" dirty="0" smtClean="0">
              <a:latin typeface="Cambria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ambria" pitchFamily="18" charset="0"/>
              </a:rPr>
              <a:t>Small ´d´ development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Cambria" pitchFamily="18" charset="0"/>
              </a:rPr>
              <a:t>Hart( 2001:650) geographically uneven, profoundly contradicotry set of processes undarlying capitalist development</a:t>
            </a:r>
          </a:p>
          <a:p>
            <a:endParaRPr lang="cs-CZ" dirty="0" smtClean="0">
              <a:latin typeface="Cambria" pitchFamily="18" charset="0"/>
            </a:endParaRPr>
          </a:p>
          <a:p>
            <a:r>
              <a:rPr lang="cs-CZ" dirty="0" smtClean="0">
                <a:latin typeface="Cambria" pitchFamily="18" charset="0"/>
              </a:rPr>
              <a:t>What is the impact of globalization on on inequality and social stratification?</a:t>
            </a:r>
            <a:endParaRPr lang="en-US" dirty="0" smtClean="0">
              <a:latin typeface="Cambria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>
                <a:latin typeface="Cambria" pitchFamily="18" charset="0"/>
              </a:rPr>
              <a:t>First period - until mid/late 60s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b="1" dirty="0" smtClean="0">
                <a:latin typeface="Cambria" pitchFamily="18" charset="0"/>
              </a:rPr>
              <a:t>Largely issue-based organizations combined both philanthopic action and </a:t>
            </a:r>
            <a:r>
              <a:rPr lang="cs-CZ" sz="3200" b="1" smtClean="0">
                <a:latin typeface="Cambria" pitchFamily="18" charset="0"/>
              </a:rPr>
              <a:t>advocacy </a:t>
            </a:r>
            <a:endParaRPr lang="cs-CZ" sz="3200" b="1" dirty="0" smtClean="0">
              <a:latin typeface="Cambria" pitchFamily="18" charset="0"/>
            </a:endParaRPr>
          </a:p>
          <a:p>
            <a:r>
              <a:rPr lang="cs-CZ" sz="3200" dirty="0" smtClean="0">
                <a:latin typeface="Cambria" pitchFamily="18" charset="0"/>
              </a:rPr>
              <a:t>Northern based - against generaly embedded both in broader movements and in networks that mobilized voluntary contributions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latin typeface="Cambria" pitchFamily="18" charset="0"/>
              </a:rPr>
              <a:t>First period - until mid/late 60s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Cambria" pitchFamily="18" charset="0"/>
              </a:rPr>
              <a:t>Often linked to other organizations providing them with an institutional bnase and funding,, frequently linked to </a:t>
            </a:r>
            <a:r>
              <a:rPr lang="cs-CZ" b="1" dirty="0" smtClean="0">
                <a:latin typeface="Cambria" pitchFamily="18" charset="0"/>
              </a:rPr>
              <a:t>wider religious institutions and philantropists</a:t>
            </a:r>
            <a:r>
              <a:rPr lang="cs-CZ" dirty="0" smtClean="0">
                <a:latin typeface="Cambria" pitchFamily="18" charset="0"/>
              </a:rPr>
              <a:t> </a:t>
            </a:r>
          </a:p>
          <a:p>
            <a:pPr fontAlgn="ctr"/>
            <a:r>
              <a:rPr lang="cs-CZ" dirty="0" smtClean="0">
                <a:latin typeface="Cambria" pitchFamily="18" charset="0"/>
              </a:rPr>
              <a:t>Also clear interactions </a:t>
            </a:r>
            <a:r>
              <a:rPr lang="cs-CZ" b="1" dirty="0" smtClean="0">
                <a:latin typeface="Cambria" pitchFamily="18" charset="0"/>
              </a:rPr>
              <a:t>with state around legal reform as well as with market </a:t>
            </a:r>
            <a:r>
              <a:rPr lang="cs-CZ" dirty="0" smtClean="0">
                <a:latin typeface="Cambria" pitchFamily="18" charset="0"/>
              </a:rPr>
              <a:t>- generated most recourses then transferred through foundations</a:t>
            </a:r>
          </a:p>
          <a:p>
            <a:pPr fontAlgn="ctr"/>
            <a:r>
              <a:rPr lang="cs-CZ" dirty="0" smtClean="0">
                <a:latin typeface="Cambria" pitchFamily="18" charset="0"/>
              </a:rPr>
              <a:t>(model that continues throuhg today on a far massive scale)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latin typeface="Cambria" pitchFamily="18" charset="0"/>
              </a:rPr>
              <a:t>First period - until mid/late 60s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Cambria" pitchFamily="18" charset="0"/>
              </a:rPr>
              <a:t>From the North - some interventions emereged from the </a:t>
            </a:r>
            <a:r>
              <a:rPr lang="cs-CZ" b="1" dirty="0" smtClean="0">
                <a:latin typeface="Cambria" pitchFamily="18" charset="0"/>
              </a:rPr>
              <a:t>legacy of colonialism</a:t>
            </a:r>
          </a:p>
          <a:p>
            <a:r>
              <a:rPr lang="cs-CZ" dirty="0" smtClean="0">
                <a:latin typeface="Cambria" pitchFamily="18" charset="0"/>
              </a:rPr>
              <a:t>Such as volunteer programmes sending expeerts of ´undercapacited´ counrries or organization that derived from missionary interventions (Bebbington  et al., 2008:11)</a:t>
            </a:r>
          </a:p>
          <a:p>
            <a:r>
              <a:rPr lang="cs-CZ" b="1" dirty="0" smtClean="0">
                <a:latin typeface="Cambria" pitchFamily="18" charset="0"/>
              </a:rPr>
              <a:t>Minor or no structural reforms</a:t>
            </a:r>
          </a:p>
          <a:p>
            <a:endParaRPr lang="cs-CZ" dirty="0" smtClean="0">
              <a:latin typeface="Cambria" pitchFamily="18" charset="0"/>
            </a:endParaRPr>
          </a:p>
          <a:p>
            <a:endParaRPr lang="cs-CZ" dirty="0" smtClean="0">
              <a:latin typeface="Cambria" pitchFamily="18" charset="0"/>
            </a:endParaRPr>
          </a:p>
          <a:p>
            <a:endParaRPr lang="en-US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latin typeface="Cambria" pitchFamily="18" charset="0"/>
              </a:rPr>
              <a:t>First period - until mid/late 60s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Cambria" pitchFamily="18" charset="0"/>
              </a:rPr>
              <a:t>some interventions were of organization whose mission  adn/or staff recognized the need for structural reforms, only rarely was such work altenrative in any systemic sense,</a:t>
            </a:r>
          </a:p>
          <a:p>
            <a:r>
              <a:rPr lang="cs-CZ" dirty="0" smtClean="0">
                <a:latin typeface="Cambria" pitchFamily="18" charset="0"/>
              </a:rPr>
              <a:t>Or in the sense that it sought to change the balance of hegemonic ideas, be these about the organization of society or the provision of services.</a:t>
            </a:r>
          </a:p>
          <a:p>
            <a:r>
              <a:rPr lang="cs-CZ" dirty="0" smtClean="0">
                <a:latin typeface="Cambria" pitchFamily="18" charset="0"/>
              </a:rPr>
              <a:t>(Bebbington  et al., 2008:11)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Second phase - late 60s to early1980s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consolidation of NGOs </a:t>
            </a:r>
            <a:r>
              <a:rPr lang="cs-CZ" b="1" dirty="0" smtClean="0"/>
              <a:t>co-financing programmes</a:t>
            </a:r>
            <a:r>
              <a:rPr lang="cs-CZ" dirty="0" smtClean="0"/>
              <a:t>, </a:t>
            </a:r>
          </a:p>
          <a:p>
            <a:r>
              <a:rPr lang="cs-CZ" dirty="0" smtClean="0"/>
              <a:t>willingness of Northern states and societies </a:t>
            </a:r>
            <a:r>
              <a:rPr lang="cs-CZ" b="1" dirty="0" smtClean="0"/>
              <a:t>to institutionalize NGOs projects within their national aid portforlios </a:t>
            </a:r>
            <a:r>
              <a:rPr lang="cs-CZ" dirty="0" smtClean="0"/>
              <a:t>(direct financing)</a:t>
            </a:r>
          </a:p>
          <a:p>
            <a:r>
              <a:rPr lang="cs-CZ" dirty="0" smtClean="0"/>
              <a:t>Geopolitical moment - sector became increasingly cirital</a:t>
            </a:r>
          </a:p>
          <a:p>
            <a:r>
              <a:rPr lang="cs-CZ" dirty="0" smtClean="0"/>
              <a:t>NGOs imperative - to elaborate and contribute to alternative arrangements among state, market and civil society</a:t>
            </a:r>
          </a:p>
          <a:p>
            <a:pPr>
              <a:buNone/>
            </a:pPr>
            <a:endParaRPr lang="cs-CZ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Second phase - late 60s to early1980s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Development ( as a project) closely scrutinized, reflecting the intersection between NGOs and political struggles around national independence and various socialisms</a:t>
            </a:r>
          </a:p>
          <a:p>
            <a:r>
              <a:rPr lang="cs-CZ" dirty="0" smtClean="0"/>
              <a:t>Struggles between </a:t>
            </a:r>
            <a:r>
              <a:rPr lang="cs-CZ" b="1" dirty="0" smtClean="0"/>
              <a:t>political projects and intellectual debates on dependency</a:t>
            </a:r>
            <a:r>
              <a:rPr lang="cs-CZ" dirty="0" smtClean="0"/>
              <a:t>, </a:t>
            </a:r>
            <a:r>
              <a:rPr lang="cs-CZ" b="1" dirty="0" smtClean="0"/>
              <a:t>stucturalist and Marxian intepretation of the development process</a:t>
            </a:r>
          </a:p>
          <a:p>
            <a:r>
              <a:rPr lang="cs-CZ" dirty="0" smtClean="0"/>
              <a:t>Alternative development – become a strong terms, intellectual backing – cf (Schumacher) </a:t>
            </a:r>
          </a:p>
          <a:p>
            <a:r>
              <a:rPr lang="cs-CZ" dirty="0" smtClean="0"/>
              <a:t> 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Second phase - late 60s to early1980s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Numerous influences - awareness of the need for local institutional development, </a:t>
            </a:r>
          </a:p>
          <a:p>
            <a:r>
              <a:rPr lang="cs-CZ" sz="2800" dirty="0" smtClean="0"/>
              <a:t>reduction in the formal colonial presence and </a:t>
            </a:r>
            <a:r>
              <a:rPr lang="cs-CZ" sz="3200" b="1" dirty="0" smtClean="0"/>
              <a:t>contradictions inherent in the Norhtern NGOs model</a:t>
            </a:r>
            <a:r>
              <a:rPr lang="cs-CZ" sz="3200" dirty="0" smtClean="0"/>
              <a:t> –</a:t>
            </a:r>
            <a:endParaRPr lang="cs-CZ" sz="2800" dirty="0" smtClean="0"/>
          </a:p>
          <a:p>
            <a:r>
              <a:rPr lang="cs-CZ" sz="2800" dirty="0" smtClean="0"/>
              <a:t>steady shift from </a:t>
            </a:r>
            <a:r>
              <a:rPr lang="cs-CZ" sz="2800" b="1" dirty="0" smtClean="0"/>
              <a:t>operational to funding roles for Northern NGOs and the growht of a Southern NGOs sector</a:t>
            </a:r>
          </a:p>
          <a:p>
            <a:endParaRPr lang="en-US" sz="2800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ambria" pitchFamily="18" charset="0"/>
              </a:rPr>
              <a:t>Third phase  1980s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>
                <a:latin typeface="Cambria" pitchFamily="18" charset="0"/>
              </a:rPr>
              <a:t>Growth and recognition for NGOs </a:t>
            </a:r>
          </a:p>
          <a:p>
            <a:r>
              <a:rPr lang="cs-CZ" sz="3200" dirty="0" smtClean="0">
                <a:latin typeface="Cambria" pitchFamily="18" charset="0"/>
              </a:rPr>
              <a:t>80s - period of NGOS boom</a:t>
            </a:r>
          </a:p>
          <a:p>
            <a:r>
              <a:rPr lang="cs-CZ" sz="3200" dirty="0" smtClean="0">
                <a:latin typeface="Cambria" pitchFamily="18" charset="0"/>
              </a:rPr>
              <a:t>contradiction of NGO alternatives </a:t>
            </a:r>
          </a:p>
          <a:p>
            <a:pPr>
              <a:buNone/>
            </a:pPr>
            <a:r>
              <a:rPr lang="cs-CZ" sz="3200" dirty="0" smtClean="0">
                <a:latin typeface="Cambria" pitchFamily="18" charset="0"/>
              </a:rPr>
              <a:t>increase of NGO activity during the 80s was </a:t>
            </a:r>
            <a:r>
              <a:rPr lang="cs-CZ" sz="3200" b="1" dirty="0" smtClean="0">
                <a:latin typeface="Cambria" pitchFamily="18" charset="0"/>
              </a:rPr>
              <a:t>driven to a significant extent by unfolding neoliberal agenda - </a:t>
            </a:r>
            <a:r>
              <a:rPr lang="cs-CZ" sz="3200" dirty="0" smtClean="0">
                <a:latin typeface="Cambria" pitchFamily="18" charset="0"/>
              </a:rPr>
              <a:t>the very agenda that development alternatives have sought to critically engage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Dagnilo evelina – case study – brazil and 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7239000" cy="4779336"/>
          </a:xfrm>
        </p:spPr>
        <p:txBody>
          <a:bodyPr>
            <a:normAutofit/>
          </a:bodyPr>
          <a:lstStyle/>
          <a:p>
            <a:r>
              <a:rPr lang="cs-CZ" sz="2800" dirty="0" smtClean="0"/>
              <a:t>Challenges to Participation, Citizenship and Democracy: Perverse Confluence and Displacement of Meaning</a:t>
            </a:r>
          </a:p>
          <a:p>
            <a:r>
              <a:rPr lang="cs-CZ" sz="2800" dirty="0" smtClean="0"/>
              <a:t>Brazil – participation of civil society in the building of democracy and social justice</a:t>
            </a:r>
          </a:p>
          <a:p>
            <a:r>
              <a:rPr lang="cs-CZ" sz="2800" dirty="0" smtClean="0"/>
              <a:t>Existence of perverse </a:t>
            </a:r>
            <a:r>
              <a:rPr lang="cs-CZ" sz="2800" b="1" dirty="0" smtClean="0"/>
              <a:t>confluence between participatory and neoliberal</a:t>
            </a:r>
            <a:r>
              <a:rPr lang="cs-CZ" sz="2800" dirty="0" smtClean="0"/>
              <a:t> political projects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Perverse confluence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The confluence charaterizes the contemporary scenario of this struggle for defending democracy in Brazil and LA</a:t>
            </a:r>
          </a:p>
          <a:p>
            <a:r>
              <a:rPr lang="cs-CZ" sz="2800" dirty="0" smtClean="0"/>
              <a:t>Dispute over different meanings of citizenship, civil society and participation</a:t>
            </a:r>
          </a:p>
          <a:p>
            <a:r>
              <a:rPr lang="cs-CZ" sz="2800" dirty="0" smtClean="0"/>
              <a:t>- core referents for the understanding of that confluence and the form that i takes in the the Brazilian conflict </a:t>
            </a:r>
            <a:endParaRPr lang="en-US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ambria" pitchFamily="18" charset="0"/>
              </a:rPr>
              <a:t>Development ( big D)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 smtClean="0">
                <a:latin typeface="Cambria" pitchFamily="18" charset="0"/>
              </a:rPr>
              <a:t>´project of intervention in the third world – that emerged in the context of decolonization and the cold was</a:t>
            </a:r>
          </a:p>
          <a:p>
            <a:r>
              <a:rPr lang="cs-CZ" sz="3600" dirty="0" smtClean="0">
                <a:latin typeface="Cambria" pitchFamily="18" charset="0"/>
              </a:rPr>
              <a:t>Mutual relationships but non-deterministic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Perverse confluence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The process of democratic construction in Brazil – faces important dilemma because of this confluence</a:t>
            </a:r>
          </a:p>
          <a:p>
            <a:r>
              <a:rPr lang="cs-CZ" dirty="0" smtClean="0"/>
              <a:t>Two different processes</a:t>
            </a:r>
          </a:p>
          <a:p>
            <a:r>
              <a:rPr lang="cs-CZ" dirty="0" smtClean="0"/>
              <a:t>1) process of enlargement of democracy – creation of public spaces and increasing participation of civil society in discussion and decision making processes</a:t>
            </a:r>
          </a:p>
          <a:p>
            <a:r>
              <a:rPr lang="cs-CZ" dirty="0" smtClean="0"/>
              <a:t>Formal landmark – Constitution 1988</a:t>
            </a:r>
          </a:p>
          <a:p>
            <a:r>
              <a:rPr lang="cs-CZ" dirty="0" smtClean="0"/>
              <a:t>Consecrated the principle of the participation of civil society</a:t>
            </a:r>
            <a:endParaRPr lang="en-US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Participation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Grew out of a partticipation project constructed since 1980s around extension of citizenship and deepening democracy</a:t>
            </a:r>
          </a:p>
          <a:p>
            <a:r>
              <a:rPr lang="cs-CZ" dirty="0" smtClean="0"/>
              <a:t>- project emerged from the struggle against the military regime</a:t>
            </a:r>
          </a:p>
          <a:p>
            <a:r>
              <a:rPr lang="cs-CZ" dirty="0" smtClean="0"/>
              <a:t>Led by sector of civil society among which social movements played and important role </a:t>
            </a:r>
            <a:endParaRPr lang="en-US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Participation project – revolving door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Two elements important:</a:t>
            </a:r>
          </a:p>
          <a:p>
            <a:r>
              <a:rPr lang="cs-CZ" sz="2800" dirty="0" smtClean="0"/>
              <a:t>1) </a:t>
            </a:r>
            <a:r>
              <a:rPr lang="cs-CZ" sz="2800" b="1" dirty="0" smtClean="0"/>
              <a:t>re-establishment of formal democracy</a:t>
            </a:r>
          </a:p>
          <a:p>
            <a:r>
              <a:rPr lang="cs-CZ" sz="2800" dirty="0" smtClean="0"/>
              <a:t>Democracy taken into the realm of state power</a:t>
            </a:r>
          </a:p>
          <a:p>
            <a:r>
              <a:rPr lang="cs-CZ" sz="2800" dirty="0" smtClean="0"/>
              <a:t>Municipal as well as state executives</a:t>
            </a:r>
          </a:p>
          <a:p>
            <a:r>
              <a:rPr lang="cs-CZ" sz="2800" dirty="0" smtClean="0"/>
              <a:t>1990s actors making hte transition from civil society to the state</a:t>
            </a:r>
          </a:p>
          <a:p>
            <a:r>
              <a:rPr lang="cs-CZ" sz="2800" dirty="0" smtClean="0"/>
              <a:t>Led by belief in the possibility of joint action between the civil society and the state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Neoliberal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- reduced minimal state</a:t>
            </a:r>
          </a:p>
          <a:p>
            <a:r>
              <a:rPr lang="cs-CZ" dirty="0" smtClean="0"/>
              <a:t>Progressively exempts itself form its role as a guarantor  of rights by shrinking its social responsibility</a:t>
            </a:r>
          </a:p>
          <a:p>
            <a:r>
              <a:rPr lang="cs-CZ" dirty="0" smtClean="0"/>
              <a:t>Transferring the responsibility to the civil society</a:t>
            </a:r>
          </a:p>
          <a:p>
            <a:r>
              <a:rPr lang="cs-CZ" dirty="0" smtClean="0"/>
              <a:t>The pervesity – these projects points in opposite even antagonistic directions</a:t>
            </a:r>
          </a:p>
          <a:p>
            <a:r>
              <a:rPr lang="cs-CZ" dirty="0" smtClean="0"/>
              <a:t>Each of them requires as a proactive civil society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Confluence of the projects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Notion of citizenship, participation  and civil society are central elements</a:t>
            </a:r>
          </a:p>
          <a:p>
            <a:r>
              <a:rPr lang="cs-CZ" sz="3200" dirty="0" smtClean="0"/>
              <a:t>This coincidence at the discursive level hides fundamental distinctions and divergence of the two projects</a:t>
            </a:r>
          </a:p>
          <a:p>
            <a:r>
              <a:rPr lang="cs-CZ" sz="3200" dirty="0" smtClean="0"/>
              <a:t>Obscuring them through the use of common vocabulary</a:t>
            </a:r>
          </a:p>
          <a:p>
            <a:endParaRPr lang="en-US" sz="3200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Discursive shift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Obscuring them through the use of a common vocabulary as well as of institutional mechanism that at first seemed quite similar</a:t>
            </a:r>
          </a:p>
          <a:p>
            <a:r>
              <a:rPr lang="cs-CZ" dirty="0" smtClean="0"/>
              <a:t>Discursive shift – common vocabulary obscures divergences and contradictions</a:t>
            </a:r>
          </a:p>
          <a:p>
            <a:r>
              <a:rPr lang="cs-CZ" dirty="0" smtClean="0"/>
              <a:t>- a displacement of meaning becomes effective</a:t>
            </a:r>
          </a:p>
          <a:p>
            <a:r>
              <a:rPr lang="cs-CZ" dirty="0" smtClean="0"/>
              <a:t>In this process the perverse confluence creates image of apparent homogoneity among different interests and discourses</a:t>
            </a:r>
          </a:p>
          <a:p>
            <a:r>
              <a:rPr lang="cs-CZ" dirty="0" smtClean="0"/>
              <a:t>Concealing conflict and diluting the dispute between these tho projects. 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State 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 practice unwilling to shapre their decision making with respect to the formation of public politices</a:t>
            </a:r>
          </a:p>
          <a:p>
            <a:r>
              <a:rPr lang="cs-CZ" dirty="0" smtClean="0"/>
              <a:t>Basic intention – have the organization of civil society assument the fucntiosn and responsibilities resptricted to the implementation and the realization of these policies</a:t>
            </a:r>
          </a:p>
          <a:p>
            <a:r>
              <a:rPr lang="cs-CZ" dirty="0" smtClean="0"/>
              <a:t>Providing services formely consideret to be duties of the state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Civil society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Some CS organizations accept this circumscription of their roles and the meaning of participation </a:t>
            </a:r>
          </a:p>
          <a:p>
            <a:r>
              <a:rPr lang="cs-CZ" sz="2800" dirty="0" smtClean="0"/>
              <a:t>CS accept the circumscritpion of their roles and the meaning of participation</a:t>
            </a:r>
          </a:p>
          <a:p>
            <a:r>
              <a:rPr lang="cs-CZ" sz="2800" dirty="0" smtClean="0"/>
              <a:t>In doing so they contribute to its legitimization</a:t>
            </a:r>
          </a:p>
          <a:p>
            <a:r>
              <a:rPr lang="cs-CZ" sz="2800" dirty="0" smtClean="0"/>
              <a:t>Others react to these pervese confluence – regarding their political role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Redefinition of meaning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The implementation of the neiliberal project – requires shrinking of hte social responsibilities of the state</a:t>
            </a:r>
          </a:p>
          <a:p>
            <a:r>
              <a:rPr lang="cs-CZ" dirty="0" smtClean="0"/>
              <a:t>And their transference to civil society</a:t>
            </a:r>
          </a:p>
          <a:p>
            <a:r>
              <a:rPr lang="cs-CZ" dirty="0" smtClean="0"/>
              <a:t>Significant inflection of political culture</a:t>
            </a:r>
          </a:p>
          <a:p>
            <a:r>
              <a:rPr lang="cs-CZ" dirty="0" smtClean="0"/>
              <a:t>Brazilian </a:t>
            </a:r>
            <a:r>
              <a:rPr lang="cs-CZ" smtClean="0"/>
              <a:t>case – implementation of neoliberal project  - had to confront a concolidated participatory project maturing for more than 20 years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latin typeface="Cambria" pitchFamily="18" charset="0"/>
              </a:rPr>
              <a:t>Big D and smal d development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>
                <a:latin typeface="Cambria" pitchFamily="18" charset="0"/>
              </a:rPr>
              <a:t>Offers a means of clarifying the relationship between development policy and development practice</a:t>
            </a:r>
          </a:p>
          <a:p>
            <a:r>
              <a:rPr lang="cs-CZ" sz="3200" dirty="0" smtClean="0">
                <a:latin typeface="Cambria" pitchFamily="18" charset="0"/>
              </a:rPr>
              <a:t>Diverse impact for different social groups (cf Bauman, Globalization)</a:t>
            </a:r>
          </a:p>
          <a:p>
            <a:r>
              <a:rPr lang="cs-CZ" sz="3200" dirty="0" smtClean="0">
                <a:latin typeface="Cambria" pitchFamily="18" charset="0"/>
              </a:rPr>
              <a:t>And underlying process of uneven development that create exlusions and inequality for many and enhanced opportunities for others.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>
                <a:latin typeface="Cambria" pitchFamily="18" charset="0"/>
              </a:rPr>
              <a:t>Alternative development –</a:t>
            </a:r>
            <a:br>
              <a:rPr lang="cs-CZ" dirty="0" smtClean="0">
                <a:latin typeface="Cambria" pitchFamily="18" charset="0"/>
              </a:rPr>
            </a:br>
            <a:r>
              <a:rPr lang="cs-CZ" dirty="0" smtClean="0">
                <a:latin typeface="Cambria" pitchFamily="18" charset="0"/>
              </a:rPr>
              <a:t>alternatives to big D Development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Cambria" pitchFamily="18" charset="0"/>
              </a:rPr>
              <a:t>Alternatives – cf alternative ways of arranging microfinance, project planning, serives delivery </a:t>
            </a:r>
          </a:p>
          <a:p>
            <a:r>
              <a:rPr lang="cs-CZ" dirty="0" smtClean="0">
                <a:latin typeface="Cambria" pitchFamily="18" charset="0"/>
              </a:rPr>
              <a:t>Eg </a:t>
            </a:r>
            <a:r>
              <a:rPr lang="cs-CZ" b="1" dirty="0" smtClean="0">
                <a:latin typeface="Cambria" pitchFamily="18" charset="0"/>
              </a:rPr>
              <a:t>alternative ways of intervening</a:t>
            </a:r>
          </a:p>
          <a:p>
            <a:r>
              <a:rPr lang="cs-CZ" dirty="0" smtClean="0">
                <a:latin typeface="Cambria" pitchFamily="18" charset="0"/>
              </a:rPr>
              <a:t>Alternatives can be conceived in relation to the underlying process of capitalit development  (little development)  </a:t>
            </a:r>
          </a:p>
          <a:p>
            <a:r>
              <a:rPr lang="cs-CZ" dirty="0" smtClean="0"/>
              <a:t> emphasis is on alternative ways of organizing the economy, politics and social relationships in a society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Reformist vs radical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latin typeface="Cambria" pitchFamily="18" charset="0"/>
              </a:rPr>
              <a:t>Remormist </a:t>
            </a:r>
            <a:r>
              <a:rPr lang="cs-CZ" dirty="0" smtClean="0">
                <a:latin typeface="Cambria" pitchFamily="18" charset="0"/>
              </a:rPr>
              <a:t>– partial, intervention-specific, </a:t>
            </a:r>
          </a:p>
          <a:p>
            <a:r>
              <a:rPr lang="cs-CZ" b="1" dirty="0" smtClean="0">
                <a:latin typeface="Cambria" pitchFamily="18" charset="0"/>
              </a:rPr>
              <a:t>Radical</a:t>
            </a:r>
            <a:r>
              <a:rPr lang="cs-CZ" dirty="0" smtClean="0">
                <a:latin typeface="Cambria" pitchFamily="18" charset="0"/>
              </a:rPr>
              <a:t> – systemic alternatives</a:t>
            </a:r>
          </a:p>
          <a:p>
            <a:r>
              <a:rPr lang="cs-CZ" dirty="0" smtClean="0">
                <a:latin typeface="Cambria" pitchFamily="18" charset="0"/>
              </a:rPr>
              <a:t>Warning of too sharp distinction – NGOs can forge between apparently technocratic interventions (service delivery) and broader transformations </a:t>
            </a:r>
          </a:p>
          <a:p>
            <a:r>
              <a:rPr lang="cs-CZ" dirty="0" smtClean="0">
                <a:latin typeface="Cambria" pitchFamily="18" charset="0"/>
              </a:rPr>
              <a:t>Dissapointments Bebbington et al. – tendency to </a:t>
            </a:r>
            <a:r>
              <a:rPr lang="cs-CZ" b="1" dirty="0" smtClean="0">
                <a:latin typeface="Cambria" pitchFamily="18" charset="0"/>
              </a:rPr>
              <a:t>indentify more readily with alternative forms of intervetions than with more systemic changes </a:t>
            </a:r>
          </a:p>
          <a:p>
            <a:r>
              <a:rPr lang="cs-CZ" dirty="0" smtClean="0">
                <a:latin typeface="Cambria" pitchFamily="18" charset="0"/>
              </a:rPr>
              <a:t>Strong grounds for reversing this  trend.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Tripartite division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Cambria" pitchFamily="18" charset="0"/>
              </a:rPr>
              <a:t>State, market and civil society </a:t>
            </a:r>
          </a:p>
          <a:p>
            <a:r>
              <a:rPr lang="cs-CZ" dirty="0" smtClean="0">
                <a:latin typeface="Cambria" pitchFamily="18" charset="0"/>
              </a:rPr>
              <a:t>Tripartite division – is often used to understand and locate NGOs as civil society actors</a:t>
            </a:r>
          </a:p>
          <a:p>
            <a:r>
              <a:rPr lang="cs-CZ" dirty="0" smtClean="0">
                <a:latin typeface="Cambria" pitchFamily="18" charset="0"/>
              </a:rPr>
              <a:t>Problems:</a:t>
            </a:r>
          </a:p>
          <a:p>
            <a:r>
              <a:rPr lang="cs-CZ" dirty="0" smtClean="0">
                <a:latin typeface="Cambria" pitchFamily="18" charset="0"/>
              </a:rPr>
              <a:t>A) excessively normative rahter than analytical – sources of ´good´ as opposed to  ´bad´ - imputed to the state adn market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ambria" pitchFamily="18" charset="0"/>
              </a:rPr>
              <a:t>Tripartite division - flaws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Cambria" pitchFamily="18" charset="0"/>
              </a:rPr>
              <a:t>Understate the potential role of the state in fostering progressive chance </a:t>
            </a:r>
          </a:p>
          <a:p>
            <a:r>
              <a:rPr lang="cs-CZ" dirty="0" smtClean="0">
                <a:latin typeface="Cambria" pitchFamily="18" charset="0"/>
              </a:rPr>
              <a:t>Downplaying the extent to thich civil society – also a real of activity for racist organizations, business-sponsoer research NGOs and other organization that Bebbingtal and al. do not consider benign</a:t>
            </a:r>
            <a:endParaRPr lang="en-US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ffice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551</TotalTime>
  <Words>2169</Words>
  <Application>Microsoft Office PowerPoint</Application>
  <PresentationFormat>On-screen Show (4:3)</PresentationFormat>
  <Paragraphs>213</Paragraphs>
  <Slides>48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49" baseType="lpstr">
      <vt:lpstr>Opulent</vt:lpstr>
      <vt:lpstr>NGOs and alternative development</vt:lpstr>
      <vt:lpstr>Can NGOs make a difference? </vt:lpstr>
      <vt:lpstr>Small ´d´ development</vt:lpstr>
      <vt:lpstr>Development ( big D)</vt:lpstr>
      <vt:lpstr>Big D and smal d development</vt:lpstr>
      <vt:lpstr>Alternative development – alternatives to big D Development</vt:lpstr>
      <vt:lpstr>Reformist vs radical changes</vt:lpstr>
      <vt:lpstr>Tripartite division </vt:lpstr>
      <vt:lpstr>Tripartite division - flaws</vt:lpstr>
      <vt:lpstr>Flaws of tripartite division</vt:lpstr>
      <vt:lpstr>Flaws of tripartite divisions</vt:lpstr>
      <vt:lpstr>Development studies and NGOs</vt:lpstr>
      <vt:lpstr>Development studies and NGOs</vt:lpstr>
      <vt:lpstr>Bebbington et al.´perspective</vt:lpstr>
      <vt:lpstr>Gramsci (1971)</vt:lpstr>
      <vt:lpstr>Glocal NGOs</vt:lpstr>
      <vt:lpstr>Glocal NGOs</vt:lpstr>
      <vt:lpstr>Glocal NGOs</vt:lpstr>
      <vt:lpstr>Trans-nationalizing Development</vt:lpstr>
      <vt:lpstr>NGOs – failed alternatives?</vt:lpstr>
      <vt:lpstr>Potential of NGOs</vt:lpstr>
      <vt:lpstr>Potential of NGOs</vt:lpstr>
      <vt:lpstr>Potential of NGOs</vt:lpstr>
      <vt:lpstr>NGOs as alternatives - a brief history</vt:lpstr>
      <vt:lpstr>Critical voices</vt:lpstr>
      <vt:lpstr>1990s</vt:lpstr>
      <vt:lpstr>Standardization of practices</vt:lpstr>
      <vt:lpstr>NGOs and indigenous CS</vt:lpstr>
      <vt:lpstr>Abridged history of NGOs  a/ALTERNATIVES</vt:lpstr>
      <vt:lpstr>First period - until mid/late 60s</vt:lpstr>
      <vt:lpstr>First period - until mid/late 60s</vt:lpstr>
      <vt:lpstr>First period - until mid/late 60s</vt:lpstr>
      <vt:lpstr>First period - until mid/late 60s</vt:lpstr>
      <vt:lpstr>Second phase - late 60s to early1980s</vt:lpstr>
      <vt:lpstr>Second phase - late 60s to early1980s</vt:lpstr>
      <vt:lpstr>Second phase - late 60s to early1980s</vt:lpstr>
      <vt:lpstr>Third phase  1980s</vt:lpstr>
      <vt:lpstr>Dagnilo evelina – case study – brazil and LA</vt:lpstr>
      <vt:lpstr>Perverse confluence</vt:lpstr>
      <vt:lpstr>Perverse confluence</vt:lpstr>
      <vt:lpstr>Participation project</vt:lpstr>
      <vt:lpstr>Participation project – revolving door</vt:lpstr>
      <vt:lpstr>Neoliberal project</vt:lpstr>
      <vt:lpstr>Confluence of the projects</vt:lpstr>
      <vt:lpstr>Discursive shift</vt:lpstr>
      <vt:lpstr>State actors</vt:lpstr>
      <vt:lpstr>Civil society</vt:lpstr>
      <vt:lpstr>Redefinition of meaning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NGOs</dc:title>
  <dc:creator>Alice Navrátilová</dc:creator>
  <cp:lastModifiedBy>Alice Navrátilová</cp:lastModifiedBy>
  <cp:revision>272</cp:revision>
  <dcterms:created xsi:type="dcterms:W3CDTF">2011-03-05T08:27:20Z</dcterms:created>
  <dcterms:modified xsi:type="dcterms:W3CDTF">2011-05-14T07:09:50Z</dcterms:modified>
</cp:coreProperties>
</file>