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sldIdLst>
    <p:sldId id="256" r:id="rId2"/>
    <p:sldId id="410" r:id="rId3"/>
    <p:sldId id="435" r:id="rId4"/>
    <p:sldId id="257" r:id="rId5"/>
    <p:sldId id="396" r:id="rId6"/>
    <p:sldId id="397" r:id="rId7"/>
    <p:sldId id="436" r:id="rId8"/>
    <p:sldId id="440" r:id="rId9"/>
    <p:sldId id="441" r:id="rId10"/>
    <p:sldId id="442" r:id="rId11"/>
    <p:sldId id="443" r:id="rId12"/>
    <p:sldId id="426" r:id="rId13"/>
    <p:sldId id="428" r:id="rId14"/>
    <p:sldId id="429" r:id="rId15"/>
    <p:sldId id="427" r:id="rId16"/>
    <p:sldId id="402" r:id="rId17"/>
    <p:sldId id="437" r:id="rId18"/>
    <p:sldId id="438" r:id="rId19"/>
    <p:sldId id="395" r:id="rId20"/>
    <p:sldId id="430" r:id="rId21"/>
    <p:sldId id="432" r:id="rId22"/>
    <p:sldId id="433" r:id="rId23"/>
    <p:sldId id="434" r:id="rId24"/>
    <p:sldId id="439" r:id="rId25"/>
    <p:sldId id="280" r:id="rId26"/>
    <p:sldId id="281" r:id="rId27"/>
    <p:sldId id="265" r:id="rId28"/>
    <p:sldId id="266" r:id="rId29"/>
    <p:sldId id="291" r:id="rId30"/>
    <p:sldId id="267" r:id="rId31"/>
    <p:sldId id="272" r:id="rId32"/>
    <p:sldId id="290" r:id="rId33"/>
    <p:sldId id="287" r:id="rId34"/>
    <p:sldId id="388" r:id="rId35"/>
    <p:sldId id="389" r:id="rId36"/>
    <p:sldId id="385" r:id="rId37"/>
    <p:sldId id="387" r:id="rId38"/>
    <p:sldId id="390" r:id="rId39"/>
    <p:sldId id="393" r:id="rId40"/>
    <p:sldId id="394" r:id="rId41"/>
    <p:sldId id="391" r:id="rId42"/>
    <p:sldId id="392" r:id="rId43"/>
    <p:sldId id="268" r:id="rId44"/>
    <p:sldId id="273" r:id="rId45"/>
    <p:sldId id="269" r:id="rId46"/>
    <p:sldId id="270" r:id="rId47"/>
    <p:sldId id="411" r:id="rId48"/>
    <p:sldId id="414" r:id="rId49"/>
    <p:sldId id="413" r:id="rId50"/>
    <p:sldId id="415" r:id="rId51"/>
    <p:sldId id="412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7598B"/>
    <a:srgbClr val="AC4496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4" autoAdjust="0"/>
    <p:restoredTop sz="94660"/>
  </p:normalViewPr>
  <p:slideViewPr>
    <p:cSldViewPr>
      <p:cViewPr>
        <p:scale>
          <a:sx n="90" d="100"/>
          <a:sy n="90" d="100"/>
        </p:scale>
        <p:origin x="-162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D889-797F-4F36-B665-5E77328667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93537-13A3-4BA3-814D-5C5B9082F6D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302F3-A410-4BBC-97C7-FE663DD10B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A4723-AA38-4818-BE40-F6E020756E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91F11-D3E7-444C-9CDD-5A03F7D6EA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9D61C-C33E-4785-9293-40CBE375D0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B06B-18DD-4B60-A587-5779BDABCF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69A9D-FFC5-450A-8273-97F0D8E019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62C0E-1FF4-483F-ABE4-4747745BDF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78BCE-602C-4D54-BC5D-3AE1AC30DFB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E8E4F87-57F2-4B6D-B4CE-13F5FD5039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943E47A-5DAD-4B69-9578-B45D2DF64E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" TargetMode="External"/><Relationship Id="rId2" Type="http://schemas.openxmlformats.org/officeDocument/2006/relationships/hyperlink" Target="http://data.worldbank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" TargetMode="External"/><Relationship Id="rId2" Type="http://schemas.openxmlformats.org/officeDocument/2006/relationships/hyperlink" Target="http://www.worldban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lleniumproject.org/" TargetMode="External"/><Relationship Id="rId5" Type="http://schemas.openxmlformats.org/officeDocument/2006/relationships/hyperlink" Target="http://www.who.org/" TargetMode="External"/><Relationship Id="rId4" Type="http://schemas.openxmlformats.org/officeDocument/2006/relationships/hyperlink" Target="http://www.undp.org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.harvard.edu/" TargetMode="External"/><Relationship Id="rId2" Type="http://schemas.openxmlformats.org/officeDocument/2006/relationships/hyperlink" Target="http://www.cgdv.org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der.unu.edu/" TargetMode="External"/><Relationship Id="rId2" Type="http://schemas.openxmlformats.org/officeDocument/2006/relationships/hyperlink" Target="http://www.odi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i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rc.ca/library/world" TargetMode="External"/><Relationship Id="rId2" Type="http://schemas.openxmlformats.org/officeDocument/2006/relationships/hyperlink" Target="http://www.developmentgatewa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aid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.gov/publications/factbook" TargetMode="External"/><Relationship Id="rId2" Type="http://schemas.openxmlformats.org/officeDocument/2006/relationships/hyperlink" Target="http://www.oecd.org/dac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org/" TargetMode="External"/><Relationship Id="rId2" Type="http://schemas.openxmlformats.org/officeDocument/2006/relationships/hyperlink" Target="http://www.actionai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ne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C66FF"/>
                </a:solidFill>
              </a:rPr>
              <a:t>Uneven </a:t>
            </a:r>
            <a:r>
              <a:rPr lang="en-GB" dirty="0" smtClean="0">
                <a:solidFill>
                  <a:srgbClr val="CC66FF"/>
                </a:solidFill>
              </a:rPr>
              <a:t>Development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Alice Navratilová</a:t>
            </a:r>
          </a:p>
        </p:txBody>
      </p:sp>
      <p:pic>
        <p:nvPicPr>
          <p:cNvPr id="8196" name="Picture 5" descr="Pr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673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768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180975" y="4273550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100">
                <a:ea typeface="Arial Unicode MS" pitchFamily="34" charset="-128"/>
                <a:cs typeface="Arial" charset="0"/>
              </a:rPr>
              <a:t>  </a:t>
            </a:r>
            <a:endParaRPr lang="cs-CZ">
              <a:ea typeface="Arial Unicode MS" pitchFamily="34" charset="-128"/>
              <a:cs typeface="Arial" charset="0"/>
            </a:endParaRP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80975" y="5286375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100">
                <a:ea typeface="Arial Unicode MS" pitchFamily="34" charset="-128"/>
                <a:cs typeface="Arial" charset="0"/>
              </a:rPr>
              <a:t> </a:t>
            </a:r>
            <a:endParaRPr lang="cs-CZ">
              <a:ea typeface="Arial Unicode MS" pitchFamily="34" charset="-128"/>
              <a:cs typeface="Arial" charset="0"/>
            </a:endParaRPr>
          </a:p>
        </p:txBody>
      </p:sp>
      <p:pic>
        <p:nvPicPr>
          <p:cNvPr id="8201" name="Picture 16" descr="http://www.email.cz/getAttachment?session=u%D4%839%60%9C%94%AF%034W%C9n%F7%8B%AF%F6%3EeQ%15%A7ZU%81%A6%E5%99e%F0%F9%BCw%FFS%01%FA%8D%D5%DE%FF%B8b%06y%B0r5%21o%FDZCm%D1%B0%D6J%B7%E8%9E%C9%8E%40%C9%CA%B4%01%8F%8A%81%23%28q%86Co%D7%AF8%1C-%8C%26K%92J%BC%14%E9%AE%EA%D3k%D4X%ED%E9%23f%C5%DFUP%C1%E2WG%3Fk%D2%F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Obdélník 16"/>
          <p:cNvSpPr>
            <a:spLocks noChangeArrowheads="1"/>
          </p:cNvSpPr>
          <p:nvPr/>
        </p:nvSpPr>
        <p:spPr bwMode="auto">
          <a:xfrm>
            <a:off x="1219200" y="60198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400"/>
          </a:p>
          <a:p>
            <a:r>
              <a:rPr lang="cs-CZ" sz="1400"/>
              <a:t>    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Better endowments  enjoyed by rich countries – give them </a:t>
            </a:r>
            <a:r>
              <a:rPr lang="cs-CZ" b="1" dirty="0" smtClean="0"/>
              <a:t>preferential access </a:t>
            </a:r>
            <a:r>
              <a:rPr lang="cs-CZ" dirty="0" smtClean="0"/>
              <a:t>to capital markets and makes them </a:t>
            </a:r>
            <a:r>
              <a:rPr lang="cs-CZ" b="1" dirty="0" smtClean="0"/>
              <a:t>less vulnerable </a:t>
            </a:r>
            <a:r>
              <a:rPr lang="cs-CZ" dirty="0" smtClean="0"/>
              <a:t>(Ocampo, Vos, 2008:2)</a:t>
            </a:r>
            <a:endParaRPr lang="cs-CZ" b="1" dirty="0" smtClean="0"/>
          </a:p>
          <a:p>
            <a:r>
              <a:rPr lang="cs-CZ" dirty="0" smtClean="0"/>
              <a:t>Markets are not equitable – inverstors prefer less risky countries, </a:t>
            </a:r>
          </a:p>
          <a:p>
            <a:r>
              <a:rPr lang="cs-CZ" dirty="0" smtClean="0"/>
              <a:t>Economy of poorer countries less diversified</a:t>
            </a:r>
          </a:p>
          <a:p>
            <a:r>
              <a:rPr lang="cs-CZ" b="1" dirty="0" smtClean="0"/>
              <a:t>Patent protection – intellectual property rights</a:t>
            </a:r>
            <a:r>
              <a:rPr lang="cs-CZ" dirty="0" smtClean="0"/>
              <a:t> (WTO) – increase costs incurred by poor countries  in securing innovation, medicines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Economic and political power tend to be reinforcing</a:t>
            </a:r>
          </a:p>
          <a:p>
            <a:r>
              <a:rPr lang="cs-CZ" dirty="0" smtClean="0"/>
              <a:t>The rules governing global markets are likely to be less advantageous for developing countries</a:t>
            </a:r>
          </a:p>
          <a:p>
            <a:r>
              <a:rPr lang="cs-CZ" dirty="0" smtClean="0"/>
              <a:t>Monterrey Consensus mandate to the international community to improve participation of developing countries in international decision-making</a:t>
            </a:r>
          </a:p>
          <a:p>
            <a:r>
              <a:rPr lang="cs-CZ" smtClean="0"/>
              <a:t>Widening global assymetries harm growth and prevent poor countries for reaping the full gains of global development </a:t>
            </a:r>
            <a:r>
              <a:rPr lang="cs-CZ" smtClean="0"/>
              <a:t>(Ocampo, Vos</a:t>
            </a:r>
            <a:r>
              <a:rPr lang="cs-CZ" smtClean="0"/>
              <a:t>, </a:t>
            </a:r>
            <a:r>
              <a:rPr lang="cs-CZ" smtClean="0"/>
              <a:t>2008:3)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World inequalities – development economics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World inequality </a:t>
            </a:r>
            <a:r>
              <a:rPr lang="cs-CZ" dirty="0" smtClean="0"/>
              <a:t>is high and rising</a:t>
            </a:r>
          </a:p>
          <a:p>
            <a:r>
              <a:rPr lang="cs-CZ" b="1" dirty="0" smtClean="0"/>
              <a:t>The distribution of income </a:t>
            </a:r>
            <a:r>
              <a:rPr lang="cs-CZ" dirty="0" smtClean="0"/>
              <a:t>across the world´s nations is extraordinarily skewed (Ray, 2007:10). </a:t>
            </a:r>
          </a:p>
          <a:p>
            <a:r>
              <a:rPr lang="cs-CZ" dirty="0" smtClean="0"/>
              <a:t>How to measure inequalities?</a:t>
            </a:r>
          </a:p>
          <a:p>
            <a:r>
              <a:rPr lang="cs-CZ" dirty="0" smtClean="0"/>
              <a:t>GDP – advantages and disadvantages? (to facilitate comparison – local currency into US dollars, problems: a)fluctuating exchange rate; b) intra-state inequalities)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GDP – 1993 – yeardstick, world production 24trillion US$:</a:t>
            </a:r>
          </a:p>
          <a:p>
            <a:pPr>
              <a:buNone/>
            </a:pPr>
            <a:r>
              <a:rPr lang="cs-CZ" dirty="0" smtClean="0"/>
              <a:t>20% of production coming from low and middle income countries; </a:t>
            </a:r>
          </a:p>
          <a:p>
            <a:pPr>
              <a:buNone/>
            </a:pPr>
            <a:r>
              <a:rPr lang="cs-CZ" dirty="0" smtClean="0"/>
              <a:t>Switzerland enjoyed a per capita income close to 400 times of Tanzania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GNP – ibid.</a:t>
            </a:r>
          </a:p>
          <a:p>
            <a:r>
              <a:rPr lang="cs-CZ" dirty="0" smtClean="0"/>
              <a:t>PPP – purchasing power parity</a:t>
            </a:r>
          </a:p>
          <a:p>
            <a:r>
              <a:rPr lang="cs-CZ" dirty="0" smtClean="0"/>
              <a:t>HDI</a:t>
            </a:r>
          </a:p>
          <a:p>
            <a:r>
              <a:rPr lang="cs-CZ" dirty="0" smtClean="0"/>
              <a:t>CDI</a:t>
            </a:r>
          </a:p>
          <a:p>
            <a:r>
              <a:rPr lang="cs-CZ" dirty="0" smtClean="0"/>
              <a:t>Disparities are enormous, no amout of fine-tuning in measurement methods can get rid of the stark inequalities (Ray, 2007:11).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Average Ethiopian 35times poorer than European or American</a:t>
            </a:r>
          </a:p>
          <a:p>
            <a:r>
              <a:rPr lang="cs-CZ" dirty="0" smtClean="0"/>
              <a:t>Income level (PPP) in 1950 1/16 of American</a:t>
            </a:r>
          </a:p>
          <a:p>
            <a:r>
              <a:rPr lang="cs-CZ" dirty="0" smtClean="0"/>
              <a:t>Now average US citizen 27 times of average Nepalete, up from 19 in 1950</a:t>
            </a:r>
          </a:p>
          <a:p>
            <a:r>
              <a:rPr lang="cs-CZ" dirty="0" smtClean="0"/>
              <a:t>OCAMPO, J.A.; VOS,R.(2006):Uneven Economic Development, London: Zed Books.</a:t>
            </a:r>
          </a:p>
          <a:p>
            <a:r>
              <a:rPr lang="cs-CZ" dirty="0" smtClean="0"/>
              <a:t>(Ocampo, Vos, 2006:1)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Growth of Inequalities</a:t>
            </a:r>
            <a:endParaRPr 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057400"/>
            <a:ext cx="73914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Positive economics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Normative economics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noProof="1" smtClean="0">
                <a:latin typeface="Times New Roman" pitchFamily="18" charset="0"/>
                <a:cs typeface="Times New Roman" pitchFamily="18" charset="0"/>
              </a:rPr>
              <a:t>eographies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Development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structure of the course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</a:t>
            </a:r>
            <a:r>
              <a:rPr lang="en-US" dirty="0" smtClean="0"/>
              <a:t>Measurements of inequalities and </a:t>
            </a:r>
          </a:p>
          <a:p>
            <a:r>
              <a:rPr lang="en-US" dirty="0" smtClean="0"/>
              <a:t>patterns of development</a:t>
            </a:r>
          </a:p>
          <a:p>
            <a:r>
              <a:rPr lang="en-US" dirty="0" smtClean="0"/>
              <a:t>A) historical dimension of uneven development</a:t>
            </a:r>
          </a:p>
          <a:p>
            <a:r>
              <a:rPr lang="en-US" dirty="0" smtClean="0"/>
              <a:t>B) the nature of inequalities and legitimization of inequalities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Weaknesses in data available (Ray, 2007:11).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Underreporting of income is not uncommon in developing countries; tax systéms not as efficient as in developed economies  - greater incentive to underreport income or output for tax purposes. </a:t>
            </a:r>
          </a:p>
          <a:p>
            <a:r>
              <a:rPr lang="cs-CZ" dirty="0" smtClean="0"/>
              <a:t>National accounts may not be comprehensive as well </a:t>
            </a:r>
          </a:p>
          <a:p>
            <a:r>
              <a:rPr lang="cs-CZ" dirty="0" smtClean="0"/>
              <a:t>The proportion of income that is actually generated fro self-consumption is relatively high in developing countries.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Weaknesses in data available (Ray, 2007:12).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Prices for many goods are not appropriately reflected in exchange rates</a:t>
            </a:r>
          </a:p>
          <a:p>
            <a:r>
              <a:rPr lang="cs-CZ" dirty="0" smtClean="0"/>
              <a:t>Exchange rates are just prices, and the levels of these prices depends only on dommodities (including capital) that cross international borders; </a:t>
            </a:r>
          </a:p>
          <a:p>
            <a:r>
              <a:rPr lang="cs-CZ" dirty="0" smtClean="0"/>
              <a:t>thus goods and services that arenot internationally traded reflected innappropriately </a:t>
            </a:r>
          </a:p>
          <a:p>
            <a:r>
              <a:rPr lang="cs-CZ" dirty="0" smtClean="0"/>
              <a:t>Prices of nontraded goods (infrastructure and many services do not affect exchange rate. </a:t>
            </a:r>
          </a:p>
          <a:p>
            <a:r>
              <a:rPr lang="cs-CZ" dirty="0" smtClean="0"/>
              <a:t>Relatively low prices for nontraded goods – conversion to US dollars underestimates the real incomes of poorer countries. </a:t>
            </a:r>
          </a:p>
          <a:p>
            <a:r>
              <a:rPr lang="cs-CZ" dirty="0" smtClean="0"/>
              <a:t>Attempt at correction – PPP: Heston-Summers data set. 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PPP – purchasing power parity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 smtClean="0"/>
              <a:t>UN International Comparison Program </a:t>
            </a:r>
            <a:r>
              <a:rPr lang="cs-CZ" dirty="0" smtClean="0"/>
              <a:t>(ICP)</a:t>
            </a:r>
          </a:p>
          <a:p>
            <a:r>
              <a:rPr lang="cs-CZ" dirty="0" smtClean="0"/>
              <a:t>ICP collects data on prices of 400-700 items in ieach of a set of benchmark countries. </a:t>
            </a:r>
          </a:p>
          <a:p>
            <a:r>
              <a:rPr lang="cs-CZ" dirty="0" smtClean="0"/>
              <a:t>150 expenditure categories </a:t>
            </a:r>
          </a:p>
          <a:p>
            <a:r>
              <a:rPr lang="cs-CZ" dirty="0" smtClean="0"/>
              <a:t>PPP for any coutnry is </a:t>
            </a:r>
            <a:r>
              <a:rPr lang="cs-CZ" b="1" dirty="0" smtClean="0"/>
              <a:t>the ratio of its domenstic currency expenditures to the international price value of its output</a:t>
            </a:r>
            <a:r>
              <a:rPr lang="cs-CZ" dirty="0" smtClean="0"/>
              <a:t>. </a:t>
            </a:r>
          </a:p>
          <a:p>
            <a:r>
              <a:rPr lang="cs-CZ" dirty="0" smtClean="0"/>
              <a:t>International prices are constructed for an enormous basket of goods and services by averaging the prices (expresses in dollars)for each such good and service over all different coutnreis. 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PPP, WB indicators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PPP of per capita income go some way toward reducing the astonishing disparities in the world distribution of income (Ray, 2007:15)</a:t>
            </a:r>
          </a:p>
          <a:p>
            <a:r>
              <a:rPr lang="cs-CZ" dirty="0" smtClean="0"/>
              <a:t>World Development Indicators, 2011</a:t>
            </a:r>
          </a:p>
          <a:p>
            <a:r>
              <a:rPr lang="cs-CZ" dirty="0" smtClean="0">
                <a:hlinkClick r:id="rId2"/>
              </a:rPr>
              <a:t>http://data.worldbank.org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http://data.worldbank.org/indicator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6688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mtClean="0"/>
              <a:t>QUESTIONING DEVELOPMENT</a:t>
            </a:r>
            <a:endParaRPr lang="en-US" smtClean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Overviews of  different ways of defining development </a:t>
            </a:r>
          </a:p>
          <a:p>
            <a:pPr eaLnBrk="1" hangingPunct="1"/>
            <a:r>
              <a:rPr lang="cs-CZ" dirty="0" smtClean="0"/>
              <a:t>Quantitative vs. qualitative conceptions of development</a:t>
            </a:r>
          </a:p>
          <a:p>
            <a:pPr eaLnBrk="1" hangingPunct="1"/>
            <a:r>
              <a:rPr lang="cs-CZ" dirty="0" smtClean="0"/>
              <a:t>Focus on socio-economic improvements since 70s, but net increase in inequalities</a:t>
            </a:r>
          </a:p>
          <a:p>
            <a:pPr eaLnBrk="1" hangingPunct="1"/>
            <a:r>
              <a:rPr lang="cs-CZ" dirty="0" smtClean="0"/>
              <a:t>In the industrialized world the income level has steadily grown for the past five decades</a:t>
            </a:r>
          </a:p>
          <a:p>
            <a:r>
              <a:rPr lang="cs-CZ" dirty="0" smtClean="0"/>
              <a:t>It failed to do so in many developing countries  (Ocampo, Vos, 2006:1)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The nature of development </a:t>
            </a:r>
            <a:br>
              <a:rPr lang="cs-CZ" dirty="0" smtClean="0"/>
            </a:br>
            <a:r>
              <a:rPr lang="cs-CZ" dirty="0" smtClean="0"/>
              <a:t>Thomas (2001)</a:t>
            </a:r>
            <a:endParaRPr lang="en-US" dirty="0"/>
          </a:p>
        </p:txBody>
      </p:sp>
      <p:sp>
        <p:nvSpPr>
          <p:cNvPr id="1638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Different usages of ´development´ </a:t>
            </a:r>
          </a:p>
          <a:p>
            <a:pPr eaLnBrk="1" hangingPunct="1"/>
            <a:r>
              <a:rPr lang="cs-CZ" dirty="0" smtClean="0"/>
              <a:t>1) development as fundamental or structural change</a:t>
            </a:r>
          </a:p>
          <a:p>
            <a:pPr eaLnBrk="1" fontAlgn="ctr" hangingPunct="1"/>
            <a:r>
              <a:rPr lang="cs-CZ" dirty="0" smtClean="0"/>
              <a:t>Development as intervention and action aimed at improvement </a:t>
            </a:r>
          </a:p>
          <a:p>
            <a:pPr eaLnBrk="1" fontAlgn="ctr" hangingPunct="1"/>
            <a:r>
              <a:rPr lang="cs-CZ" dirty="0" smtClean="0"/>
              <a:t>Development as the platform for improvement encompassing changes that will facilitate development in the future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The ´essence´ of development</a:t>
            </a:r>
            <a:endParaRPr lang="en-GB" b="1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Different views o</a:t>
            </a:r>
            <a:r>
              <a:rPr lang="cs-CZ" dirty="0" smtClean="0"/>
              <a:t>f</a:t>
            </a:r>
            <a:r>
              <a:rPr lang="en-GB" dirty="0" smtClean="0"/>
              <a:t> development</a:t>
            </a:r>
            <a:endParaRPr lang="cs-CZ" dirty="0" smtClean="0"/>
          </a:p>
          <a:p>
            <a:pPr eaLnBrk="1" hangingPunct="1"/>
            <a:r>
              <a:rPr lang="en-GB" dirty="0" smtClean="0"/>
              <a:t>A) what constitutes development?</a:t>
            </a:r>
          </a:p>
          <a:p>
            <a:pPr eaLnBrk="1" hangingPunct="1"/>
            <a:r>
              <a:rPr lang="en-GB" dirty="0" smtClean="0"/>
              <a:t>B) who participates in development</a:t>
            </a:r>
            <a:r>
              <a:rPr lang="cs-CZ" dirty="0" smtClean="0"/>
              <a:t>?</a:t>
            </a:r>
            <a:endParaRPr lang="en-GB" dirty="0" smtClean="0"/>
          </a:p>
          <a:p>
            <a:pPr eaLnBrk="1" hangingPunct="1"/>
            <a:r>
              <a:rPr lang="en-GB" dirty="0" smtClean="0"/>
              <a:t>C) which institutions promote development</a:t>
            </a:r>
            <a:r>
              <a:rPr lang="cs-CZ" dirty="0" smtClean="0"/>
              <a:t>?</a:t>
            </a:r>
            <a:r>
              <a:rPr lang="en-GB" dirty="0" smtClean="0"/>
              <a:t>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7412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noProof="1" smtClean="0"/>
              <a:t>Positive interpretation of development </a:t>
            </a:r>
            <a:r>
              <a:rPr lang="en-GB" noProof="1" smtClean="0"/>
              <a:t> </a:t>
            </a:r>
            <a:endParaRPr lang="en-GB" noProof="1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u="sng" dirty="0" smtClean="0"/>
              <a:t>SUPPORTERS OF DEVELOPMENT: </a:t>
            </a:r>
          </a:p>
          <a:p>
            <a:pPr eaLnBrk="1" hangingPunct="1"/>
            <a:r>
              <a:rPr lang="cs-CZ" dirty="0" smtClean="0"/>
              <a:t>Development b</a:t>
            </a:r>
            <a:r>
              <a:rPr lang="en-GB" dirty="0" smtClean="0"/>
              <a:t>rings </a:t>
            </a:r>
            <a:r>
              <a:rPr lang="cs-CZ" dirty="0" smtClean="0"/>
              <a:t>about </a:t>
            </a:r>
            <a:r>
              <a:rPr lang="en-GB" dirty="0" smtClean="0"/>
              <a:t>economic growth </a:t>
            </a:r>
          </a:p>
          <a:p>
            <a:pPr eaLnBrk="1" hangingPunct="1"/>
            <a:r>
              <a:rPr lang="en-GB" dirty="0" smtClean="0"/>
              <a:t>national progress</a:t>
            </a:r>
          </a:p>
          <a:p>
            <a:pPr eaLnBrk="1" hangingPunct="1"/>
            <a:r>
              <a:rPr lang="en-GB" dirty="0" smtClean="0"/>
              <a:t>modernisation along Western lines</a:t>
            </a:r>
          </a:p>
        </p:txBody>
      </p:sp>
      <p:sp>
        <p:nvSpPr>
          <p:cNvPr id="18436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Positive connotation wt development 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Improves the provision of basic needs</a:t>
            </a:r>
          </a:p>
          <a:p>
            <a:pPr eaLnBrk="1" hangingPunct="1"/>
            <a:r>
              <a:rPr lang="en-GB" smtClean="0"/>
              <a:t>Can help create sustainable growth</a:t>
            </a:r>
          </a:p>
          <a:p>
            <a:pPr eaLnBrk="1" hangingPunct="1"/>
            <a:r>
              <a:rPr lang="en-GB" smtClean="0"/>
              <a:t>Improves governance</a:t>
            </a:r>
            <a:endParaRPr lang="cs-CZ" smtClean="0"/>
          </a:p>
          <a:p>
            <a:pPr eaLnBrk="1" hangingPunct="1"/>
            <a:r>
              <a:rPr lang="cs-CZ" smtClean="0"/>
              <a:t>(Potter et al., 2008:5</a:t>
            </a:r>
            <a:r>
              <a:rPr lang="cs-CZ" smtClean="0">
                <a:solidFill>
                  <a:srgbClr val="CC66FF"/>
                </a:solidFill>
              </a:rPr>
              <a:t>)</a:t>
            </a:r>
            <a:endParaRPr lang="en-GB" smtClean="0">
              <a:solidFill>
                <a:srgbClr val="CC66FF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Multi-disciplinary approach (besides geography)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Development economics</a:t>
            </a:r>
            <a:r>
              <a:rPr lang="cs-CZ" dirty="0" smtClean="0"/>
              <a:t>: patterns of uneven development </a:t>
            </a:r>
          </a:p>
          <a:p>
            <a:r>
              <a:rPr lang="cs-CZ" dirty="0" smtClean="0"/>
              <a:t>History of </a:t>
            </a:r>
            <a:r>
              <a:rPr lang="cs-CZ" b="1" dirty="0" smtClean="0"/>
              <a:t>social thought </a:t>
            </a:r>
            <a:r>
              <a:rPr lang="cs-CZ" dirty="0" smtClean="0"/>
              <a:t>– projects of colonization, modernity, development and globlalization</a:t>
            </a:r>
          </a:p>
          <a:p>
            <a:r>
              <a:rPr lang="cs-CZ" b="1" dirty="0" smtClean="0"/>
              <a:t>Development studies </a:t>
            </a:r>
            <a:r>
              <a:rPr lang="cs-CZ" dirty="0" smtClean="0"/>
              <a:t>– different development paradigms</a:t>
            </a:r>
          </a:p>
          <a:p>
            <a:r>
              <a:rPr lang="cs-CZ" b="1" dirty="0" smtClean="0"/>
              <a:t>Antropology</a:t>
            </a:r>
            <a:r>
              <a:rPr lang="cs-CZ" dirty="0" smtClean="0"/>
              <a:t>: antropology of development</a:t>
            </a:r>
          </a:p>
          <a:p>
            <a:r>
              <a:rPr lang="cs-CZ" dirty="0" smtClean="0"/>
              <a:t>Sociology, political science: civil society, global civil society</a:t>
            </a:r>
          </a:p>
          <a:p>
            <a:r>
              <a:rPr lang="cs-CZ" dirty="0" smtClean="0"/>
              <a:t>Public administration: achieving MDGs and case studies on  health policies.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noProof="1" smtClean="0"/>
              <a:t>Alternative interpretations of development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u="sng" smtClean="0"/>
              <a:t>Critiques of development :</a:t>
            </a:r>
          </a:p>
          <a:p>
            <a:pPr eaLnBrk="1" hangingPunct="1"/>
            <a:r>
              <a:rPr lang="en-GB" smtClean="0"/>
              <a:t>Development is a dependent and subordinate process</a:t>
            </a:r>
          </a:p>
          <a:p>
            <a:pPr eaLnBrk="1" hangingPunct="1"/>
            <a:r>
              <a:rPr lang="en-GB" smtClean="0"/>
              <a:t>Development creates and deepens spatial inequalities</a:t>
            </a:r>
          </a:p>
          <a:p>
            <a:pPr eaLnBrk="1" hangingPunct="1"/>
            <a:endParaRPr lang="en-GB" smtClean="0"/>
          </a:p>
        </p:txBody>
      </p:sp>
      <p:sp>
        <p:nvSpPr>
          <p:cNvPr id="20484" name="Obdélník 3"/>
          <p:cNvSpPr>
            <a:spLocks noChangeArrowheads="1"/>
          </p:cNvSpPr>
          <p:nvPr/>
        </p:nvSpPr>
        <p:spPr bwMode="auto">
          <a:xfrm>
            <a:off x="381000" y="64881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noProof="1" smtClean="0"/>
              <a:t>Alternative interpretations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4000" dirty="0" smtClean="0"/>
              <a:t>D. undermines local cultures and values</a:t>
            </a:r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4000" dirty="0" smtClean="0"/>
              <a:t>D. perpetuates poverty and poor working and living conditions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Critiques of development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4000" dirty="0" smtClean="0"/>
              <a:t>D. is environmentally unsustainable</a:t>
            </a:r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4000" dirty="0" smtClean="0"/>
              <a:t>D. infringes human rights and undermines democracy </a:t>
            </a:r>
            <a:r>
              <a:rPr lang="cs-CZ" sz="4000" dirty="0" smtClean="0"/>
              <a:t>(Potter et al., 2008:5)</a:t>
            </a:r>
            <a:endParaRPr lang="en-GB" sz="4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Amartya Sen </a:t>
            </a:r>
            <a:endParaRPr lang="en-US" smtClean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4114800" cy="4191000"/>
          </a:xfrm>
          <a:noFill/>
        </p:spPr>
      </p:pic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0"/>
            <a:ext cx="4876800" cy="6858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smtClean="0"/>
              <a:t>Development as Freedom (2000)</a:t>
            </a:r>
          </a:p>
          <a:p>
            <a:pPr eaLnBrk="1" hangingPunct="1"/>
            <a:r>
              <a:rPr lang="cs-CZ" sz="3200" smtClean="0"/>
              <a:t>Themes – poverty, famine, capabilities, inequality, democracy</a:t>
            </a:r>
          </a:p>
          <a:p>
            <a:pPr eaLnBrk="1" hangingPunct="1"/>
            <a:r>
              <a:rPr lang="cs-CZ" sz="3200" smtClean="0"/>
              <a:t>Development consists of the removal of various types of unfreedoms that leave people with littel choice and little opportunity for exersicing their reasoned agency</a:t>
            </a:r>
            <a:endParaRPr lang="en-US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Development as freedom 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/>
              <a:t>Human freedom tends to promote freedoms of other kinds: many different </a:t>
            </a:r>
            <a:r>
              <a:rPr lang="cs-CZ" sz="3200" b="1" dirty="0" smtClean="0"/>
              <a:t>interconnections between distinct instrumental freedoms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b="1" dirty="0" smtClean="0"/>
              <a:t>Economic and political freedoms help to reinforce one another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/>
              <a:t>(Although some argue the opposite)</a:t>
            </a:r>
            <a:endParaRPr lang="cs-CZ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Development as Freedom 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Social opportunites in the fields of heath care and education – which </a:t>
            </a:r>
            <a:r>
              <a:rPr lang="cs-CZ" sz="3200" b="1" smtClean="0"/>
              <a:t>require public action </a:t>
            </a:r>
            <a:r>
              <a:rPr lang="cs-CZ" sz="3200" smtClean="0"/>
              <a:t>– complement individual opporutinites for economic and political participation. </a:t>
            </a:r>
          </a:p>
          <a:p>
            <a:pPr eaLnBrk="1" hangingPunct="1"/>
            <a:r>
              <a:rPr lang="cs-CZ" sz="3200" smtClean="0"/>
              <a:t>Thus – intrinsic importance of human freedoms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noProof="1" smtClean="0">
                <a:latin typeface="Times New Roman" pitchFamily="18" charset="0"/>
                <a:cs typeface="Times New Roman" pitchFamily="18" charset="0"/>
              </a:rPr>
              <a:t>eographies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Development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structure of the course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3" indent="-514350" eaLnBrk="1" hangingPunct="1">
              <a:buNone/>
            </a:pPr>
            <a:r>
              <a:rPr lang="cs-CZ" b="1" u="sng" noProof="1" smtClean="0">
                <a:latin typeface="Castellar" pitchFamily="18" charset="0"/>
                <a:cs typeface="Times New Roman" pitchFamily="18" charset="0"/>
              </a:rPr>
              <a:t>2 Conceptualising development</a:t>
            </a:r>
          </a:p>
          <a:p>
            <a:pPr marL="550863" indent="-514350" eaLnBrk="1" hangingPunct="1">
              <a:buFont typeface="Wingdings" pitchFamily="2" charset="2"/>
              <a:buAutoNum type="alphaLcParenR"/>
            </a:pPr>
            <a:r>
              <a:rPr lang="cs-CZ" noProof="1" smtClean="0">
                <a:latin typeface="Castellar" pitchFamily="18" charset="0"/>
                <a:cs typeface="Times New Roman" pitchFamily="18" charset="0"/>
              </a:rPr>
              <a:t>Questioning development </a:t>
            </a:r>
          </a:p>
          <a:p>
            <a:pPr marL="550863" indent="-514350" eaLnBrk="1" hangingPunct="1">
              <a:buFont typeface="Wingdings" pitchFamily="2" charset="2"/>
              <a:buAutoNum type="alphaLcParenR"/>
            </a:pPr>
            <a:r>
              <a:rPr lang="cs-CZ" noProof="1" smtClean="0">
                <a:latin typeface="Castellar" pitchFamily="18" charset="0"/>
                <a:cs typeface="Times New Roman" pitchFamily="18" charset="0"/>
              </a:rPr>
              <a:t>Understanding colonialism</a:t>
            </a:r>
          </a:p>
          <a:p>
            <a:pPr marL="550863" indent="-514350" eaLnBrk="1" hangingPunct="1">
              <a:buFont typeface="Wingdings" pitchFamily="2" charset="2"/>
              <a:buAutoNum type="alphaLcParenR"/>
            </a:pPr>
            <a:r>
              <a:rPr lang="cs-CZ" noProof="1" smtClean="0">
                <a:latin typeface="Castellar" pitchFamily="18" charset="0"/>
                <a:cs typeface="Times New Roman" pitchFamily="18" charset="0"/>
              </a:rPr>
              <a:t>Theories and strategies of development</a:t>
            </a:r>
          </a:p>
          <a:p>
            <a:pPr marL="550863" indent="-514350" eaLnBrk="1" hangingPunct="1">
              <a:buFont typeface="Wingdings" pitchFamily="2" charset="2"/>
              <a:buAutoNum type="alphaLcParenR"/>
            </a:pPr>
            <a:r>
              <a:rPr lang="cs-CZ" noProof="1" smtClean="0">
                <a:latin typeface="Castellar" pitchFamily="18" charset="0"/>
                <a:cs typeface="Times New Roman" pitchFamily="18" charset="0"/>
              </a:rPr>
              <a:t>Globalization, development and underdevelopment</a:t>
            </a:r>
          </a:p>
        </p:txBody>
      </p:sp>
      <p:sp>
        <p:nvSpPr>
          <p:cNvPr id="10244" name="Obdélník 3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Classification of Development Theory 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1) Modernisation School</a:t>
            </a:r>
          </a:p>
          <a:p>
            <a:pPr eaLnBrk="1" hangingPunct="1"/>
            <a:r>
              <a:rPr lang="cs-CZ" smtClean="0"/>
              <a:t>2) Dependency School</a:t>
            </a:r>
          </a:p>
          <a:p>
            <a:pPr eaLnBrk="1" hangingPunct="1"/>
            <a:r>
              <a:rPr lang="cs-CZ" smtClean="0"/>
              <a:t>3) Neo-liberalism and current New Institutional Economics</a:t>
            </a:r>
          </a:p>
          <a:p>
            <a:pPr eaLnBrk="1" hangingPunct="1"/>
            <a:r>
              <a:rPr lang="cs-CZ" smtClean="0"/>
              <a:t>4) human development (basic needs approach, rigths-based approach, development as freedom, MDGs)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Classification of Development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5) alternative development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Alternative to mainstream development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Global civil society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Fluid category – what was in 70s alternative – currently mainstream (sustainable development, WED)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6) Post-development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Said, Escobar, Sachs, post-structuralist discoursive analysis of development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Euro</a:t>
            </a:r>
            <a:r>
              <a:rPr lang="cs-CZ" dirty="0" smtClean="0"/>
              <a:t>-</a:t>
            </a:r>
            <a:r>
              <a:rPr lang="en-GB" dirty="0" err="1" smtClean="0"/>
              <a:t>centri</a:t>
            </a:r>
            <a:r>
              <a:rPr lang="cs-CZ" dirty="0" smtClean="0"/>
              <a:t>ci</a:t>
            </a:r>
            <a:r>
              <a:rPr lang="en-GB" dirty="0" err="1" smtClean="0"/>
              <a:t>ty</a:t>
            </a:r>
            <a:r>
              <a:rPr lang="en-GB" dirty="0" smtClean="0"/>
              <a:t> of development – basic criticism</a:t>
            </a:r>
            <a:r>
              <a:rPr lang="en-GB" dirty="0" smtClean="0">
                <a:solidFill>
                  <a:srgbClr val="CC66FF"/>
                </a:solidFill>
              </a:rPr>
              <a:t/>
            </a:r>
            <a:br>
              <a:rPr lang="en-GB" dirty="0" smtClean="0">
                <a:solidFill>
                  <a:srgbClr val="CC66FF"/>
                </a:solidFill>
              </a:rPr>
            </a:br>
            <a:endParaRPr lang="en-GB" dirty="0">
              <a:solidFill>
                <a:srgbClr val="CC66FF"/>
              </a:solidFill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Ideological biases</a:t>
            </a:r>
          </a:p>
          <a:p>
            <a:pPr eaLnBrk="1" hangingPunct="1"/>
            <a:r>
              <a:rPr lang="en-GB" sz="4000" smtClean="0"/>
              <a:t>Lac</a:t>
            </a:r>
            <a:r>
              <a:rPr lang="cs-CZ" sz="4000" smtClean="0"/>
              <a:t>k</a:t>
            </a:r>
            <a:r>
              <a:rPr lang="en-GB" sz="4000" smtClean="0"/>
              <a:t> of sensitivity to cultural variation</a:t>
            </a:r>
          </a:p>
          <a:p>
            <a:pPr eaLnBrk="1" hangingPunct="1"/>
            <a:r>
              <a:rPr lang="en-GB" sz="4000" smtClean="0"/>
              <a:t>Setting of ethical norms</a:t>
            </a:r>
          </a:p>
          <a:p>
            <a:pPr eaLnBrk="1" hangingPunct="1"/>
            <a:endParaRPr lang="en-GB" sz="4000" smtClean="0"/>
          </a:p>
          <a:p>
            <a:pPr eaLnBrk="1" hangingPunct="1"/>
            <a:endParaRPr lang="en-GB" sz="4000" smtClean="0"/>
          </a:p>
        </p:txBody>
      </p:sp>
      <p:sp>
        <p:nvSpPr>
          <p:cNvPr id="33796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Euro</a:t>
            </a:r>
            <a:r>
              <a:rPr lang="cs-CZ" dirty="0" smtClean="0"/>
              <a:t>-</a:t>
            </a:r>
            <a:r>
              <a:rPr lang="en-GB" dirty="0" smtClean="0"/>
              <a:t>centricity of development – basic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3600" dirty="0" smtClean="0"/>
              <a:t>Stereotyping of other people </a:t>
            </a:r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3600" dirty="0" smtClean="0"/>
              <a:t>Tendency towards deterministic formulations</a:t>
            </a:r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3600" dirty="0" smtClean="0"/>
              <a:t>Dominance of ´male´ narratives – vs.</a:t>
            </a:r>
            <a:r>
              <a:rPr lang="cs-CZ" sz="3600" dirty="0" smtClean="0"/>
              <a:t> </a:t>
            </a:r>
            <a:r>
              <a:rPr lang="en-GB" sz="3600" dirty="0" smtClean="0"/>
              <a:t>subaltern voices</a:t>
            </a:r>
            <a:endParaRPr lang="cs-CZ" sz="3600" dirty="0" smtClean="0"/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sz="3600" dirty="0" smtClean="0"/>
              <a:t>(Potter et al., 2008:5)</a:t>
            </a:r>
            <a:endParaRPr lang="en-GB" sz="36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Euro</a:t>
            </a:r>
            <a:r>
              <a:rPr lang="cs-CZ" dirty="0" smtClean="0"/>
              <a:t>-</a:t>
            </a:r>
            <a:r>
              <a:rPr lang="en-GB" dirty="0" err="1" smtClean="0"/>
              <a:t>centri</a:t>
            </a:r>
            <a:r>
              <a:rPr lang="cs-CZ" dirty="0" smtClean="0"/>
              <a:t>ci</a:t>
            </a:r>
            <a:r>
              <a:rPr lang="en-GB" dirty="0" err="1" smtClean="0"/>
              <a:t>ty</a:t>
            </a:r>
            <a:r>
              <a:rPr lang="en-GB" dirty="0" smtClean="0"/>
              <a:t> of development – basic criticism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Tendency towards reductionism</a:t>
            </a:r>
          </a:p>
          <a:p>
            <a:pPr eaLnBrk="1" hangingPunct="1"/>
            <a:r>
              <a:rPr lang="en-GB" sz="3600" smtClean="0"/>
              <a:t>Tendency towards the building of grand theories</a:t>
            </a:r>
            <a:endParaRPr lang="cs-CZ" sz="3600" smtClean="0"/>
          </a:p>
          <a:p>
            <a:pPr eaLnBrk="1" hangingPunct="1"/>
            <a:r>
              <a:rPr lang="cs-CZ" sz="3600" smtClean="0"/>
              <a:t>underlying tones of racial superiority</a:t>
            </a:r>
          </a:p>
          <a:p>
            <a:pPr eaLnBrk="1" hangingPunct="1"/>
            <a:r>
              <a:rPr lang="cs-CZ" sz="3600" smtClean="0"/>
              <a:t>Unilinearity</a:t>
            </a:r>
          </a:p>
          <a:p>
            <a:pPr eaLnBrk="1" hangingPunct="1"/>
            <a:r>
              <a:rPr lang="cs-CZ" sz="3600" smtClean="0"/>
              <a:t>Universalism</a:t>
            </a:r>
          </a:p>
        </p:txBody>
      </p:sp>
      <p:sp>
        <p:nvSpPr>
          <p:cNvPr id="35844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Mainstream economics 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western economics –</a:t>
            </a:r>
            <a:r>
              <a:rPr lang="cs-CZ" dirty="0" smtClean="0"/>
              <a:t> logically </a:t>
            </a:r>
            <a:r>
              <a:rPr lang="en-GB" dirty="0" smtClean="0"/>
              <a:t>closed </a:t>
            </a:r>
            <a:r>
              <a:rPr lang="en-GB" dirty="0" err="1" smtClean="0"/>
              <a:t>syst</a:t>
            </a:r>
            <a:r>
              <a:rPr lang="cs-CZ" dirty="0" smtClean="0"/>
              <a:t>e</a:t>
            </a:r>
            <a:r>
              <a:rPr lang="en-GB" dirty="0" smtClean="0"/>
              <a:t>m </a:t>
            </a:r>
          </a:p>
          <a:p>
            <a:pPr eaLnBrk="1" hangingPunct="1"/>
            <a:r>
              <a:rPr lang="en-GB" dirty="0" smtClean="0"/>
              <a:t>Assumptions are substituted for reality</a:t>
            </a:r>
            <a:endParaRPr lang="cs-CZ" dirty="0" smtClean="0"/>
          </a:p>
          <a:p>
            <a:pPr eaLnBrk="1" hangingPunct="1"/>
            <a:r>
              <a:rPr lang="en-GB" dirty="0" smtClean="0"/>
              <a:t>Mainstream economics is neither values-free nor tolerant of non-</a:t>
            </a:r>
            <a:r>
              <a:rPr lang="cs-CZ" dirty="0" smtClean="0"/>
              <a:t>W</a:t>
            </a:r>
            <a:r>
              <a:rPr lang="en-GB" dirty="0" err="1" smtClean="0"/>
              <a:t>estern</a:t>
            </a:r>
            <a:r>
              <a:rPr lang="en-GB" dirty="0" smtClean="0"/>
              <a:t> cultures-</a:t>
            </a:r>
          </a:p>
          <a:p>
            <a:pPr eaLnBrk="1" hangingPunct="1"/>
            <a:endParaRPr lang="cs-CZ" dirty="0" smtClean="0"/>
          </a:p>
        </p:txBody>
      </p:sp>
      <p:sp>
        <p:nvSpPr>
          <p:cNvPr id="36868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Peet, R.; Hhartwick, H.: Theories of Development , New York: Hulford Press. 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Modernity -  philosophies that characterize the modern Western world</a:t>
            </a:r>
          </a:p>
          <a:p>
            <a:r>
              <a:rPr lang="cs-CZ" dirty="0" smtClean="0"/>
              <a:t>Positivist through to modernization theorists of teh 20th century</a:t>
            </a:r>
          </a:p>
          <a:p>
            <a:r>
              <a:rPr lang="cs-CZ" dirty="0" smtClean="0"/>
              <a:t>Human reason and rational behavior as the mainspring of social progress</a:t>
            </a:r>
          </a:p>
          <a:p>
            <a:r>
              <a:rPr lang="cs-CZ" dirty="0" smtClean="0"/>
              <a:t>Ideas are strenuously empirically based but also thought to be logical productively between human being and the rest of the natural world . </a:t>
            </a:r>
          </a:p>
          <a:p>
            <a:r>
              <a:rPr lang="cs-CZ" dirty="0" smtClean="0"/>
              <a:t>Reasoned thinking produces science and technology as new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Different histories, diverse narratives, autochton chronologies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China and Japan  - over thousand years of self-governance</a:t>
            </a:r>
          </a:p>
          <a:p>
            <a:r>
              <a:rPr lang="cs-CZ" dirty="0" smtClean="0"/>
              <a:t>Thought of themselves as unified people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Commitment fo Development Index (CDI)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100" b="1" dirty="0" smtClean="0">
                <a:latin typeface="Cambria Math" pitchFamily="18" charset="0"/>
                <a:ea typeface="Cambria Math" pitchFamily="18" charset="0"/>
              </a:rPr>
              <a:t>Center for Global Development</a:t>
            </a:r>
          </a:p>
          <a:p>
            <a:r>
              <a:rPr lang="cs-CZ" dirty="0" smtClean="0">
                <a:latin typeface="Cambria Math" pitchFamily="18" charset="0"/>
                <a:ea typeface="Cambria Math" pitchFamily="18" charset="0"/>
              </a:rPr>
              <a:t>Ranks OECD DAC countries (22 in total) according to their </a:t>
            </a:r>
            <a:r>
              <a:rPr lang="cs-CZ" b="1" dirty="0" smtClean="0">
                <a:latin typeface="Cambria Math" pitchFamily="18" charset="0"/>
                <a:ea typeface="Cambria Math" pitchFamily="18" charset="0"/>
              </a:rPr>
              <a:t>dedication to policies 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that help the ´majority´ of the world (5 billion people in poorer countries)</a:t>
            </a:r>
          </a:p>
          <a:p>
            <a:r>
              <a:rPr lang="cs-CZ" dirty="0" smtClean="0">
                <a:latin typeface="Cambria Math" pitchFamily="18" charset="0"/>
                <a:ea typeface="Cambria Math" pitchFamily="18" charset="0"/>
              </a:rPr>
              <a:t>Index looks beyond the standard comparisons of foreign aid flows</a:t>
            </a:r>
          </a:p>
          <a:p>
            <a:r>
              <a:rPr lang="cs-CZ" dirty="0" smtClean="0">
                <a:latin typeface="Cambria Math" pitchFamily="18" charset="0"/>
                <a:ea typeface="Cambria Math" pitchFamily="18" charset="0"/>
              </a:rPr>
              <a:t>Measurement of ´development friendliness´ of 22 countries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noProof="1" smtClean="0">
                <a:latin typeface="Times New Roman" pitchFamily="18" charset="0"/>
                <a:cs typeface="Times New Roman" pitchFamily="18" charset="0"/>
              </a:rPr>
              <a:t>eographies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Development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structure of the course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II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2) </a:t>
            </a:r>
            <a:r>
              <a:rPr lang="en-GB" b="1" u="sng" smtClean="0"/>
              <a:t>Development in practice</a:t>
            </a:r>
          </a:p>
          <a:p>
            <a:pPr eaLnBrk="1" hangingPunct="1"/>
            <a:r>
              <a:rPr lang="cs-CZ" smtClean="0"/>
              <a:t>A) </a:t>
            </a:r>
            <a:r>
              <a:rPr lang="en-GB" smtClean="0"/>
              <a:t>methodologies of development – project cycle management </a:t>
            </a:r>
          </a:p>
          <a:p>
            <a:pPr eaLnBrk="1" hangingPunct="1"/>
            <a:r>
              <a:rPr lang="en-GB" smtClean="0"/>
              <a:t>Logical framework analysis </a:t>
            </a:r>
          </a:p>
          <a:p>
            <a:pPr eaLnBrk="1" hangingPunct="1"/>
            <a:r>
              <a:rPr lang="en-GB" smtClean="0"/>
              <a:t>B) participatory development </a:t>
            </a:r>
          </a:p>
          <a:p>
            <a:pPr eaLnBrk="1" hangingPunct="1"/>
            <a:r>
              <a:rPr lang="en-GB" smtClean="0"/>
              <a:t>C) institutions of development </a:t>
            </a:r>
          </a:p>
          <a:p>
            <a:pPr eaLnBrk="1" hangingPunct="1"/>
            <a:endParaRPr lang="en-GB" smtClean="0">
              <a:solidFill>
                <a:srgbClr val="CC66FF"/>
              </a:solidFill>
            </a:endParaRPr>
          </a:p>
        </p:txBody>
      </p:sp>
      <p:sp>
        <p:nvSpPr>
          <p:cNvPr id="11268" name="Obdélník 3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Commitment fo Development Index (CDI)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Cambria Math" pitchFamily="18" charset="0"/>
                <a:ea typeface="Cambria Math" pitchFamily="18" charset="0"/>
              </a:rPr>
              <a:t>7 dimensions : aid, trade, investment, migration, environment, security, and technology</a:t>
            </a:r>
          </a:p>
          <a:p>
            <a:pPr>
              <a:buNone/>
            </a:pPr>
            <a:r>
              <a:rPr lang="cs-CZ" dirty="0" smtClean="0">
                <a:latin typeface="Cambria Math" pitchFamily="18" charset="0"/>
                <a:ea typeface="Cambria Math" pitchFamily="18" charset="0"/>
              </a:rPr>
              <a:t>Operationalization of  MDGs no 8, effort to measure not only quantity but also quality of aid. </a:t>
            </a:r>
          </a:p>
          <a:p>
            <a:pPr>
              <a:buNone/>
            </a:pPr>
            <a:r>
              <a:rPr lang="cs-CZ" dirty="0" smtClean="0">
                <a:latin typeface="Cambria Math" pitchFamily="18" charset="0"/>
                <a:ea typeface="Cambria Math" pitchFamily="18" charset="0"/>
              </a:rPr>
              <a:t>The Index penalizes countries that give with one hand, for instance through aid or investment, but take away with the other, through trade barriers or pollution.</a:t>
            </a:r>
          </a:p>
          <a:p>
            <a:pPr>
              <a:buNone/>
            </a:pPr>
            <a:r>
              <a:rPr lang="cs-CZ" dirty="0" smtClean="0">
                <a:latin typeface="Cambria Math" pitchFamily="18" charset="0"/>
                <a:ea typeface="Cambria Math" pitchFamily="18" charset="0"/>
              </a:rPr>
              <a:t>Closer look at the structure of development aid – tied aid.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Commitment to Development Index 2010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769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CDI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Center for Global Development (CGD)  - a non-profit think-tank based in Washington, on the initiative of </a:t>
            </a:r>
            <a:r>
              <a:rPr lang="cs-CZ" b="1" smtClean="0"/>
              <a:t>David Roodman</a:t>
            </a:r>
            <a:endParaRPr lang="cs-CZ" dirty="0" smtClean="0"/>
          </a:p>
          <a:p>
            <a:r>
              <a:rPr lang="cs-CZ" dirty="0" smtClean="0"/>
              <a:t>In 2003 CGD first published the Index in </a:t>
            </a:r>
            <a:r>
              <a:rPr lang="cs-CZ" b="1" i="1" dirty="0" smtClean="0"/>
              <a:t>Foreign Policy </a:t>
            </a:r>
            <a:r>
              <a:rPr lang="cs-CZ" dirty="0" smtClean="0"/>
              <a:t>magazine – to provoke discussion, highlight gaps in current knowledge, and encourage policy reform</a:t>
            </a:r>
          </a:p>
          <a:p>
            <a:r>
              <a:rPr lang="cs-CZ" dirty="0" smtClean="0"/>
              <a:t>The Index was published annually in conjunction with Foreign Policy through 2006, and since published by CGD alone.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Classifications of countries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82650"/>
            <a:ext cx="8229600" cy="30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Patterns of develpment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PERKINS, D.H., RADELET, S.; LINDAUER, D.L. (1996): Economics of Development, New York: Norton and Company. 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On-line data bases and resources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World Bank  </a:t>
            </a:r>
            <a:r>
              <a:rPr lang="cs-CZ" dirty="0" smtClean="0">
                <a:hlinkClick r:id="rId2"/>
              </a:rPr>
              <a:t>www.worldbank.org</a:t>
            </a:r>
            <a:r>
              <a:rPr lang="cs-CZ" dirty="0" smtClean="0"/>
              <a:t>; International Monetary Fund </a:t>
            </a:r>
            <a:r>
              <a:rPr lang="cs-CZ" dirty="0" smtClean="0">
                <a:hlinkClick r:id="rId3"/>
              </a:rPr>
              <a:t>www.imf.org</a:t>
            </a:r>
            <a:endParaRPr lang="cs-CZ" dirty="0" smtClean="0"/>
          </a:p>
          <a:p>
            <a:r>
              <a:rPr lang="cs-CZ" dirty="0" smtClean="0"/>
              <a:t>The United Nations development organizations: </a:t>
            </a:r>
            <a:r>
              <a:rPr lang="cs-CZ" dirty="0" smtClean="0">
                <a:hlinkClick r:id="rId4"/>
              </a:rPr>
              <a:t>www.undp.org</a:t>
            </a:r>
            <a:r>
              <a:rPr lang="cs-CZ" dirty="0" smtClean="0"/>
              <a:t>; </a:t>
            </a:r>
            <a:r>
              <a:rPr lang="cs-CZ" dirty="0" smtClean="0">
                <a:hlinkClick r:id="rId5"/>
              </a:rPr>
              <a:t>www.who.org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www.milleniumproject.org</a:t>
            </a:r>
            <a:endParaRPr lang="cs-CZ" dirty="0" smtClean="0"/>
          </a:p>
          <a:p>
            <a:r>
              <a:rPr lang="cs-CZ" dirty="0" smtClean="0"/>
              <a:t>(cf Perkins et al. 2006:xxiii)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On-line data bases and resources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Independent Research Organizations : Center for Global Development </a:t>
            </a:r>
            <a:r>
              <a:rPr lang="cs-CZ" dirty="0" smtClean="0">
                <a:hlinkClick r:id="rId2"/>
              </a:rPr>
              <a:t>www.cgdv.org</a:t>
            </a:r>
            <a:endParaRPr lang="cs-CZ" dirty="0" smtClean="0"/>
          </a:p>
          <a:p>
            <a:r>
              <a:rPr lang="cs-CZ" dirty="0" smtClean="0"/>
              <a:t>The Cener for International Development at Harvard University </a:t>
            </a:r>
            <a:r>
              <a:rPr lang="cs-CZ" dirty="0" smtClean="0">
                <a:hlinkClick r:id="rId3"/>
              </a:rPr>
              <a:t>www.cid.harvard.edu</a:t>
            </a:r>
            <a:endParaRPr lang="cs-CZ" dirty="0" smtClean="0"/>
          </a:p>
          <a:p>
            <a:r>
              <a:rPr lang="cs-CZ" dirty="0" smtClean="0"/>
              <a:t>The Earth Institute at Columbia University (www.earthinstitute.columbia.edu</a:t>
            </a:r>
          </a:p>
          <a:p>
            <a:r>
              <a:rPr lang="cs-CZ" dirty="0" smtClean="0"/>
              <a:t>(cf Perkins et al. 2006:xxiv)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On-line data bases and resources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Overseas Development Institute (</a:t>
            </a:r>
            <a:r>
              <a:rPr lang="cs-CZ" dirty="0" smtClean="0">
                <a:hlinkClick r:id="rId2"/>
              </a:rPr>
              <a:t>www.odi.org.uk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World Institute for Development Economics Research (</a:t>
            </a:r>
            <a:r>
              <a:rPr lang="cs-CZ" dirty="0" smtClean="0">
                <a:hlinkClick r:id="rId3"/>
              </a:rPr>
              <a:t>www.wider.unu.edu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World Resources Institute </a:t>
            </a:r>
            <a:r>
              <a:rPr lang="cs-CZ" dirty="0" smtClean="0">
                <a:hlinkClick r:id="rId4"/>
              </a:rPr>
              <a:t>www.wri.org</a:t>
            </a:r>
            <a:endParaRPr lang="cs-CZ" dirty="0" smtClean="0"/>
          </a:p>
          <a:p>
            <a:r>
              <a:rPr lang="cs-CZ" dirty="0" smtClean="0"/>
              <a:t>(cf Perkins et al. 2006:xxiv)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Information Gateways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Development Gateway </a:t>
            </a:r>
            <a:r>
              <a:rPr lang="cs-CZ" dirty="0" smtClean="0">
                <a:hlinkClick r:id="rId2"/>
              </a:rPr>
              <a:t>www.developmentgateway.org</a:t>
            </a:r>
            <a:endParaRPr lang="cs-CZ" dirty="0" smtClean="0"/>
          </a:p>
          <a:p>
            <a:r>
              <a:rPr lang="cs-CZ" dirty="0" smtClean="0"/>
              <a:t>ELDIS: The Electronic Development and Environment Information Systém</a:t>
            </a:r>
          </a:p>
          <a:p>
            <a:r>
              <a:rPr lang="cs-CZ" dirty="0" smtClean="0"/>
              <a:t>The International Development Research Centre </a:t>
            </a:r>
            <a:r>
              <a:rPr lang="cs-CZ" dirty="0" smtClean="0">
                <a:hlinkClick r:id="rId3"/>
              </a:rPr>
              <a:t>www.idrc.ca/library/world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www.Netaid.org</a:t>
            </a:r>
            <a:r>
              <a:rPr lang="cs-CZ" dirty="0" smtClean="0"/>
              <a:t> </a:t>
            </a:r>
          </a:p>
          <a:p>
            <a:r>
              <a:rPr lang="cs-CZ" dirty="0" smtClean="0"/>
              <a:t>www.Oneworld.net 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noProof="1" smtClean="0">
                <a:latin typeface="Times New Roman" pitchFamily="18" charset="0"/>
                <a:cs typeface="Times New Roman" pitchFamily="18" charset="0"/>
              </a:rPr>
              <a:t>eographies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Development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structure of the course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III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3</a:t>
            </a:r>
            <a:r>
              <a:rPr lang="en-GB" b="1" u="sng" smtClean="0"/>
              <a:t>) Spaces of development </a:t>
            </a:r>
          </a:p>
          <a:p>
            <a:pPr eaLnBrk="1" hangingPunct="1"/>
            <a:r>
              <a:rPr lang="en-GB" smtClean="0"/>
              <a:t>A) Local social movements and development </a:t>
            </a:r>
          </a:p>
          <a:p>
            <a:pPr eaLnBrk="1" hangingPunct="1"/>
            <a:r>
              <a:rPr lang="en-GB" smtClean="0"/>
              <a:t>B) Global civil society and development</a:t>
            </a:r>
          </a:p>
          <a:p>
            <a:pPr eaLnBrk="1" hangingPunct="1"/>
            <a:r>
              <a:rPr lang="en-GB" smtClean="0"/>
              <a:t>C) Urban spaces</a:t>
            </a:r>
          </a:p>
          <a:p>
            <a:pPr eaLnBrk="1" hangingPunct="1"/>
            <a:r>
              <a:rPr lang="en-GB" smtClean="0"/>
              <a:t>D) Rural spaces</a:t>
            </a:r>
          </a:p>
        </p:txBody>
      </p:sp>
      <p:sp>
        <p:nvSpPr>
          <p:cNvPr id="12292" name="Obdélník 3"/>
          <p:cNvSpPr>
            <a:spLocks noChangeArrowheads="1"/>
          </p:cNvSpPr>
          <p:nvPr/>
        </p:nvSpPr>
        <p:spPr bwMode="auto">
          <a:xfrm>
            <a:off x="381000" y="64881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resourses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Development Assistance Committe of teh OECD (</a:t>
            </a:r>
            <a:r>
              <a:rPr lang="cs-CZ" dirty="0" smtClean="0">
                <a:hlinkClick r:id="rId2"/>
              </a:rPr>
              <a:t>www.oecd.org/dac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World Factbook (</a:t>
            </a:r>
            <a:r>
              <a:rPr lang="cs-CZ" dirty="0" smtClean="0">
                <a:hlinkClick r:id="rId3"/>
              </a:rPr>
              <a:t>www.ia.gov/publications/factbook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NGOs and Advocacy networks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Action Aid (</a:t>
            </a:r>
            <a:r>
              <a:rPr lang="cs-CZ" dirty="0" smtClean="0">
                <a:hlinkClick r:id="rId2"/>
              </a:rPr>
              <a:t>www.actionaid.org</a:t>
            </a:r>
            <a:r>
              <a:rPr lang="cs-CZ" dirty="0" smtClean="0"/>
              <a:t>)</a:t>
            </a:r>
          </a:p>
          <a:p>
            <a:r>
              <a:rPr lang="cs-CZ" dirty="0" smtClean="0"/>
              <a:t>Debt, AIDS, Trade in Africa (DATA, </a:t>
            </a:r>
            <a:r>
              <a:rPr lang="cs-CZ" dirty="0" smtClean="0">
                <a:hlinkClick r:id="rId3"/>
              </a:rPr>
              <a:t>www.data.org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ONE Campaign (</a:t>
            </a:r>
            <a:r>
              <a:rPr lang="cs-CZ" dirty="0" smtClean="0">
                <a:hlinkClick r:id="rId4"/>
              </a:rPr>
              <a:t>www.one.org</a:t>
            </a:r>
            <a:r>
              <a:rPr lang="cs-CZ" dirty="0" smtClean="0"/>
              <a:t>)</a:t>
            </a:r>
          </a:p>
          <a:p>
            <a:r>
              <a:rPr lang="cs-CZ" dirty="0" smtClean="0"/>
              <a:t>OXFAM (oxfam.org)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World inequalities – development economics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Does world inequality rise or fall?</a:t>
            </a:r>
          </a:p>
          <a:p>
            <a:r>
              <a:rPr lang="cs-CZ" dirty="0" smtClean="0"/>
              <a:t>What is the development over the last two decades</a:t>
            </a:r>
            <a:r>
              <a:rPr lang="cs-CZ" dirty="0" smtClean="0"/>
              <a:t>?</a:t>
            </a:r>
          </a:p>
          <a:p>
            <a:r>
              <a:rPr lang="cs-CZ" dirty="0" smtClean="0"/>
              <a:t>Why inequality matters?</a:t>
            </a:r>
          </a:p>
          <a:p>
            <a:r>
              <a:rPr lang="cs-CZ" dirty="0" smtClean="0"/>
              <a:t>Are world markets equitable?</a:t>
            </a:r>
          </a:p>
          <a:p>
            <a:r>
              <a:rPr lang="cs-CZ" dirty="0" smtClean="0"/>
              <a:t>Why power matters?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Rising inequality at odds with conventional economic wisdom about how income differentials between countries change over time</a:t>
            </a:r>
          </a:p>
          <a:p>
            <a:r>
              <a:rPr lang="cs-CZ" dirty="0" smtClean="0"/>
              <a:t>80s and 90s – giving more space to the global market – would lead to closing of the income gap</a:t>
            </a:r>
          </a:p>
          <a:p>
            <a:r>
              <a:rPr lang="cs-CZ" dirty="0" smtClean="0"/>
              <a:t>However income convergence took place only for a samll number of countries</a:t>
            </a:r>
          </a:p>
          <a:p>
            <a:r>
              <a:rPr lang="cs-CZ" dirty="0" smtClean="0"/>
              <a:t>More successful countries tended to be cautious in pursuing trade and financial reforms.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Why inequality matters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Inequality matters especially within developing countries – injustice, but also unequal opportunities – economic potential stays unutilized</a:t>
            </a:r>
          </a:p>
          <a:p>
            <a:r>
              <a:rPr lang="cs-CZ" dirty="0" smtClean="0"/>
              <a:t>Better education and wealth – allows to take fuller advantage of economic opportunities</a:t>
            </a:r>
          </a:p>
          <a:p>
            <a:r>
              <a:rPr lang="cs-CZ" dirty="0" smtClean="0"/>
              <a:t>Inequality breeds more inequality</a:t>
            </a:r>
          </a:p>
          <a:p>
            <a:r>
              <a:rPr lang="cs-CZ" dirty="0" smtClean="0"/>
              <a:t>Trade-off  - equity vs motivation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1299</TotalTime>
  <Words>2110</Words>
  <Application>Microsoft Office PowerPoint</Application>
  <PresentationFormat>On-screen Show (4:3)</PresentationFormat>
  <Paragraphs>254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Flow</vt:lpstr>
      <vt:lpstr>Uneven Development</vt:lpstr>
      <vt:lpstr>Geographies of Development –  the structure of the course</vt:lpstr>
      <vt:lpstr>Multi-disciplinary approach (besides geography)</vt:lpstr>
      <vt:lpstr>Geographies of Development –  the structure of the course I</vt:lpstr>
      <vt:lpstr>Geographies of Development –  the structure of the course II</vt:lpstr>
      <vt:lpstr>Geographies of Development –  the structure of the course III</vt:lpstr>
      <vt:lpstr>World inequalities – development economics</vt:lpstr>
      <vt:lpstr>World inequality</vt:lpstr>
      <vt:lpstr>Why inequality matters</vt:lpstr>
      <vt:lpstr>World inequality</vt:lpstr>
      <vt:lpstr>World inequality</vt:lpstr>
      <vt:lpstr>World inequalities – development economics</vt:lpstr>
      <vt:lpstr>World inequalities</vt:lpstr>
      <vt:lpstr>World inequalities</vt:lpstr>
      <vt:lpstr>World inequalities</vt:lpstr>
      <vt:lpstr>Growth of Inequalities</vt:lpstr>
      <vt:lpstr>Positive economics</vt:lpstr>
      <vt:lpstr>Normative economics</vt:lpstr>
      <vt:lpstr>Slide 19</vt:lpstr>
      <vt:lpstr>Weaknesses in data available (Ray, 2007:11). </vt:lpstr>
      <vt:lpstr>Weaknesses in data available (Ray, 2007:12). </vt:lpstr>
      <vt:lpstr>PPP – purchasing power parity</vt:lpstr>
      <vt:lpstr>PPP, WB indicators</vt:lpstr>
      <vt:lpstr>Slide 24</vt:lpstr>
      <vt:lpstr>QUESTIONING DEVELOPMENT</vt:lpstr>
      <vt:lpstr>The nature of development  Thomas (2001)</vt:lpstr>
      <vt:lpstr>The ´essence´ of development</vt:lpstr>
      <vt:lpstr>Positive interpretation of development  </vt:lpstr>
      <vt:lpstr>Positive connotation wt development </vt:lpstr>
      <vt:lpstr>Alternative interpretations of development</vt:lpstr>
      <vt:lpstr>Alternative interpretations of development</vt:lpstr>
      <vt:lpstr>Critiques of development </vt:lpstr>
      <vt:lpstr>Slide 33</vt:lpstr>
      <vt:lpstr>Slide 34</vt:lpstr>
      <vt:lpstr>Slide 35</vt:lpstr>
      <vt:lpstr>Amartya Sen </vt:lpstr>
      <vt:lpstr>Development as freedom </vt:lpstr>
      <vt:lpstr>Development as Freedom </vt:lpstr>
      <vt:lpstr>Slide 39</vt:lpstr>
      <vt:lpstr>Slide 40</vt:lpstr>
      <vt:lpstr>Classification of Development Theory </vt:lpstr>
      <vt:lpstr>Classification of Development Theory</vt:lpstr>
      <vt:lpstr>Euro-centricity of development – basic criticism </vt:lpstr>
      <vt:lpstr>Euro-centricity of development – basic criticism</vt:lpstr>
      <vt:lpstr>Euro-centricity of development – basic criticism</vt:lpstr>
      <vt:lpstr>Mainstream economics </vt:lpstr>
      <vt:lpstr>Peet, R.; Hhartwick, H.: Theories of Development , New York: Hulford Press. </vt:lpstr>
      <vt:lpstr>Different histories, diverse narratives, autochton chronologies</vt:lpstr>
      <vt:lpstr>Commitment fo Development Index (CDI)</vt:lpstr>
      <vt:lpstr>Commitment fo Development Index (CDI)</vt:lpstr>
      <vt:lpstr>Commitment to Development Index 2010</vt:lpstr>
      <vt:lpstr>CDI</vt:lpstr>
      <vt:lpstr>Classifications of countries</vt:lpstr>
      <vt:lpstr>Slide 54</vt:lpstr>
      <vt:lpstr>Patterns of develpment</vt:lpstr>
      <vt:lpstr>On-line data bases and resources </vt:lpstr>
      <vt:lpstr>On-line data bases and resources </vt:lpstr>
      <vt:lpstr>On-line data bases and resources </vt:lpstr>
      <vt:lpstr>Information Gateways</vt:lpstr>
      <vt:lpstr>Data resourses</vt:lpstr>
      <vt:lpstr>NGOs and Advocacy networks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</dc:creator>
  <cp:lastModifiedBy>Alice</cp:lastModifiedBy>
  <cp:revision>319</cp:revision>
  <cp:lastPrinted>1601-01-01T00:00:00Z</cp:lastPrinted>
  <dcterms:created xsi:type="dcterms:W3CDTF">1601-01-01T00:00:00Z</dcterms:created>
  <dcterms:modified xsi:type="dcterms:W3CDTF">2011-09-22T05:49:56Z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