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ice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1-10-11T19:59:22.544" idx="1">
    <p:pos x="3793" y="1167"/>
    <p:text/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7BAA21-430D-4089-ABAC-107512868095}" type="datetimeFigureOut">
              <a:rPr lang="cs-CZ" smtClean="0"/>
              <a:t>13.10.2011</a:t>
            </a:fld>
            <a:endParaRPr lang="cs-CZ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58CABE-77B4-45B4-A904-5BB68BF19BBB}" type="slidenum">
              <a:rPr lang="cs-CZ" smtClean="0"/>
              <a:t>‹#›</a:t>
            </a:fld>
            <a:endParaRPr lang="cs-CZ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7BAA21-430D-4089-ABAC-107512868095}" type="datetimeFigureOut">
              <a:rPr lang="cs-CZ" smtClean="0"/>
              <a:t>13.10.2011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58CABE-77B4-45B4-A904-5BB68BF19B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7BAA21-430D-4089-ABAC-107512868095}" type="datetimeFigureOut">
              <a:rPr lang="cs-CZ" smtClean="0"/>
              <a:t>13.10.2011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58CABE-77B4-45B4-A904-5BB68BF19B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7BAA21-430D-4089-ABAC-107512868095}" type="datetimeFigureOut">
              <a:rPr lang="cs-CZ" smtClean="0"/>
              <a:t>13.10.2011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58CABE-77B4-45B4-A904-5BB68BF19B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7BAA21-430D-4089-ABAC-107512868095}" type="datetimeFigureOut">
              <a:rPr lang="cs-CZ" smtClean="0"/>
              <a:t>13.10.2011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58CABE-77B4-45B4-A904-5BB68BF19BB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7BAA21-430D-4089-ABAC-107512868095}" type="datetimeFigureOut">
              <a:rPr lang="cs-CZ" smtClean="0"/>
              <a:t>13.10.2011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58CABE-77B4-45B4-A904-5BB68BF19B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7BAA21-430D-4089-ABAC-107512868095}" type="datetimeFigureOut">
              <a:rPr lang="cs-CZ" smtClean="0"/>
              <a:t>13.10.2011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58CABE-77B4-45B4-A904-5BB68BF19BBB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7BAA21-430D-4089-ABAC-107512868095}" type="datetimeFigureOut">
              <a:rPr lang="cs-CZ" smtClean="0"/>
              <a:t>13.10.2011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58CABE-77B4-45B4-A904-5BB68BF19B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7BAA21-430D-4089-ABAC-107512868095}" type="datetimeFigureOut">
              <a:rPr lang="cs-CZ" smtClean="0"/>
              <a:t>13.10.2011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58CABE-77B4-45B4-A904-5BB68BF19B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7BAA21-430D-4089-ABAC-107512868095}" type="datetimeFigureOut">
              <a:rPr lang="cs-CZ" smtClean="0"/>
              <a:t>13.10.2011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58CABE-77B4-45B4-A904-5BB68BF19B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F37BAA21-430D-4089-ABAC-107512868095}" type="datetimeFigureOut">
              <a:rPr lang="cs-CZ" smtClean="0"/>
              <a:t>13.10.2011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DA58CABE-77B4-45B4-A904-5BB68BF19B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37BAA21-430D-4089-ABAC-107512868095}" type="datetimeFigureOut">
              <a:rPr lang="cs-CZ" smtClean="0"/>
              <a:t>13.10.2011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DA58CABE-77B4-45B4-A904-5BB68BF19BBB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Uneven development -  Dependency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2835275"/>
            <a:ext cx="7772400" cy="150812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DEPENDENCY SCHOOL, THEORY OF INTERNATIONAL TRADE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0"/>
            <a:ext cx="6697662" cy="697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600" dirty="0" smtClean="0"/>
              <a:t>Post-war concepts of development </a:t>
            </a:r>
            <a:endParaRPr lang="cs-CZ" sz="3600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BINNS, T.: </a:t>
            </a:r>
            <a:r>
              <a:rPr lang="cs-CZ" i="1" smtClean="0"/>
              <a:t>Dualistic and unilinear concepts of development pp. 91-95, </a:t>
            </a:r>
            <a:r>
              <a:rPr lang="cs-CZ" smtClean="0"/>
              <a:t>in: companion_II.pdf.</a:t>
            </a:r>
          </a:p>
          <a:p>
            <a:r>
              <a:rPr lang="cs-CZ" smtClean="0"/>
              <a:t>Dualism or dichotomous nature of development</a:t>
            </a:r>
          </a:p>
          <a:p>
            <a:r>
              <a:rPr lang="cs-CZ" smtClean="0"/>
              <a:t>Advanced and modern sector of the economy coexisted alongside the traditional and backward sectors (Binns, 2008:82).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Truman´s presidential address, 1949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1945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95288" y="2420938"/>
            <a:ext cx="8748712" cy="252095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dirty="0" smtClean="0"/>
              <a:t>Truman´s presidential address</a:t>
            </a:r>
            <a:endParaRPr lang="cs-CZ" dirty="0"/>
          </a:p>
        </p:txBody>
      </p:sp>
      <p:pic>
        <p:nvPicPr>
          <p:cNvPr id="2048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2420938"/>
            <a:ext cx="9144000" cy="2663825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Arthur Lewis</a:t>
            </a:r>
            <a:endParaRPr lang="cs-CZ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1954 : Economic Development with unlimited labour</a:t>
            </a:r>
          </a:p>
          <a:p>
            <a:r>
              <a:rPr lang="cs-CZ" smtClean="0"/>
              <a:t>Proponent of dualistic structure of underdeveloped economies</a:t>
            </a:r>
          </a:p>
          <a:p>
            <a:r>
              <a:rPr lang="cs-CZ" smtClean="0"/>
              <a:t>Goal  - absorption of underempoyed labour force in susbsistence agriculture</a:t>
            </a:r>
          </a:p>
          <a:p>
            <a:r>
              <a:rPr lang="cs-CZ" smtClean="0"/>
              <a:t>Very influential in the 60s and 70s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800" dirty="0" smtClean="0"/>
              <a:t>Arthur Lewis</a:t>
            </a:r>
            <a:endParaRPr lang="cs-CZ" sz="4800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466725" algn="just">
              <a:lnSpc>
                <a:spcPct val="150000"/>
              </a:lnSpc>
            </a:pPr>
            <a:r>
              <a:rPr lang="cs-CZ" sz="3600" smtClean="0"/>
              <a:t>Criticism: failed to appreciate the positive role of small agriculture</a:t>
            </a:r>
          </a:p>
          <a:p>
            <a:pPr indent="-466725" algn="just"/>
            <a:r>
              <a:rPr lang="cs-CZ" sz="3600" smtClean="0"/>
              <a:t>Some successes of Green revolution – raising productivity in the rural substistence sector  - help development process rather then obstacle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Dualism in geographical concepts</a:t>
            </a:r>
            <a:endParaRPr lang="cs-CZ" dirty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Early spation development models</a:t>
            </a:r>
          </a:p>
          <a:p>
            <a:r>
              <a:rPr lang="cs-CZ" smtClean="0"/>
              <a:t>Different qualities and potential of contrasting regions</a:t>
            </a:r>
          </a:p>
          <a:p>
            <a:r>
              <a:rPr lang="cs-CZ" smtClean="0"/>
              <a:t>Initial regional inequalities as a prerequisite for eventual overall development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Unilinear models  - WW Rostow</a:t>
            </a:r>
            <a:endParaRPr lang="cs-CZ" dirty="0"/>
          </a:p>
        </p:txBody>
      </p:sp>
      <p:pic>
        <p:nvPicPr>
          <p:cNvPr id="2457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76840" y="1784350"/>
            <a:ext cx="6247519" cy="4572000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Institutionalists  -  Gunnar Myrdal, Albert Hirschmann</a:t>
            </a:r>
            <a:endParaRPr lang="cs-CZ" dirty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Cumulative causation</a:t>
            </a:r>
          </a:p>
          <a:p>
            <a:r>
              <a:rPr lang="cs-CZ" smtClean="0"/>
              <a:t>Particular regions – by virtue of some initial advantages  - moved ahead = new increments of activities and growth will be concentrated in those regions already ahead. 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Criticism of Rostow´s model (and similar ones)</a:t>
            </a:r>
            <a:endParaRPr lang="cs-CZ" dirty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1) unilinear development - ´things can only get better´ x cf sub-Saharan countries and LA</a:t>
            </a:r>
          </a:p>
          <a:p>
            <a:r>
              <a:rPr lang="cs-CZ" smtClean="0"/>
              <a:t>Sub-Saharan worse off then at the independence</a:t>
            </a:r>
          </a:p>
          <a:p>
            <a:r>
              <a:rPr lang="cs-CZ" smtClean="0"/>
              <a:t>2) eurocentic model – developing countries will imitate the development path in Europe and America</a:t>
            </a:r>
          </a:p>
          <a:p>
            <a:r>
              <a:rPr lang="cs-CZ" smtClean="0"/>
              <a:t>3) development occurs in stages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Post-war mainstream theories- MODERNIZATION SCHOOL AND DEPENDENCY PERSPECTIVE</a:t>
            </a:r>
            <a:endParaRPr lang="cs-CZ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914400" y="2835275"/>
            <a:ext cx="7772400" cy="150812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 sz="3600" smtClean="0"/>
              <a:t>THEORY OF INTERNATIONAL TRADE, NEOLIBERALISM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Neoliberalism, SAPs</a:t>
            </a:r>
            <a:endParaRPr lang="cs-CZ" dirty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3200" smtClean="0"/>
              <a:t>Reading: SIMON, D. : Neoliberalism, stuctural adjustment and poverty reduction strategies, in : companion_II.pdf, pp. 86</a:t>
            </a:r>
          </a:p>
          <a:p>
            <a:pPr algn="just"/>
            <a:r>
              <a:rPr lang="cs-CZ" sz="3200" smtClean="0"/>
              <a:t>Dramatic oil price increases – 1973 and 1979 – triggered a slowdown, severe recession and debt crisis 1981-2 </a:t>
            </a:r>
          </a:p>
          <a:p>
            <a:pPr algn="just"/>
            <a:endParaRPr lang="cs-CZ" sz="320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Crisis of Keynesian model</a:t>
            </a:r>
            <a:endParaRPr lang="cs-CZ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3200" smtClean="0"/>
              <a:t>Profound disillusionment  - record of the state involvement in economic and social life</a:t>
            </a:r>
          </a:p>
          <a:p>
            <a:pPr algn="just"/>
            <a:r>
              <a:rPr lang="cs-CZ" sz="3200" smtClean="0"/>
              <a:t>Keynesian state involvement  - inefficient, bureaucratic, unnecessary drain on public coffers (Binns, 2008:87)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Opportunity cost</a:t>
            </a:r>
            <a:endParaRPr lang="cs-CZ" dirty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= the benefits forgone when a specific decision is made</a:t>
            </a:r>
          </a:p>
          <a:p>
            <a:r>
              <a:rPr lang="cs-CZ" smtClean="0"/>
              <a:t>Of two options  - the opportunity cost of the option chosen is the opportunity forgone for the other option</a:t>
            </a:r>
          </a:p>
          <a:p>
            <a:r>
              <a:rPr lang="cs-CZ" smtClean="0"/>
              <a:t>(accounting vs. economic theory OP)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Dependency - readings</a:t>
            </a:r>
            <a:endParaRPr lang="cs-CZ" dirty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smtClean="0"/>
              <a:t>Conway, D.; Heynen N.: Dependency theories: from ECLA to André Gunder Frank and beyond, in. Companion_II.pdf</a:t>
            </a:r>
          </a:p>
          <a:p>
            <a:pPr eaLnBrk="1" hangingPunct="1"/>
            <a:r>
              <a:rPr lang="cs-CZ" smtClean="0"/>
              <a:t>International division of labour</a:t>
            </a:r>
          </a:p>
          <a:p>
            <a:pPr eaLnBrk="1" hangingPunct="1"/>
            <a:r>
              <a:rPr lang="cs-CZ" smtClean="0"/>
              <a:t>Based on Ricardo´s model of international trade</a:t>
            </a:r>
          </a:p>
          <a:p>
            <a:pPr eaLnBrk="1" hangingPunct="1"/>
            <a:r>
              <a:rPr lang="cs-CZ" smtClean="0"/>
              <a:t>Factor endowment theory</a:t>
            </a:r>
          </a:p>
          <a:p>
            <a:pPr eaLnBrk="1" hangingPunct="1"/>
            <a:r>
              <a:rPr lang="cs-CZ" smtClean="0"/>
              <a:t>Specialization on the production of good in which partricular country has comparative advantage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 smtClean="0"/>
              <a:t>FACTOR ENDOWMENT THEORY</a:t>
            </a:r>
            <a:endParaRPr lang="cs-CZ" dirty="0"/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smtClean="0"/>
              <a:t>Different countries – different factor endowments </a:t>
            </a:r>
          </a:p>
          <a:p>
            <a:pPr eaLnBrk="1" hangingPunct="1"/>
            <a:r>
              <a:rPr lang="cs-CZ" smtClean="0"/>
              <a:t>Cf china, South Africa</a:t>
            </a:r>
          </a:p>
          <a:p>
            <a:pPr eaLnBrk="1" hangingPunct="1"/>
            <a:r>
              <a:rPr lang="cs-CZ" smtClean="0"/>
              <a:t>Heckher  Ohlin Hypothesis of international trade</a:t>
            </a:r>
          </a:p>
          <a:p>
            <a:pPr eaLnBrk="1" hangingPunct="1"/>
            <a:r>
              <a:rPr lang="cs-CZ" smtClean="0"/>
              <a:t>Specialization according to the prevailing factor endowements</a:t>
            </a:r>
          </a:p>
          <a:p>
            <a:pPr eaLnBrk="1" hangingPunct="1"/>
            <a:r>
              <a:rPr lang="cs-CZ" smtClean="0"/>
              <a:t>USA, UK – focus on what kind of goods?</a:t>
            </a:r>
          </a:p>
          <a:p>
            <a:pPr eaLnBrk="1" hangingPunct="1"/>
            <a:r>
              <a:rPr lang="cs-CZ" smtClean="0"/>
              <a:t>Sierra Leone?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Raul Prebish, Singer</a:t>
            </a:r>
            <a:endParaRPr lang="cs-CZ" dirty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LA historical marginalization and resultant underdevelopment – perpetuated by such unequal commercial arrangements</a:t>
            </a:r>
          </a:p>
          <a:p>
            <a:pPr eaLnBrk="1" hangingPunct="1"/>
            <a:r>
              <a:rPr lang="cs-CZ" smtClean="0"/>
              <a:t>LA shoukd benefit from export strategies </a:t>
            </a:r>
          </a:p>
          <a:p>
            <a:pPr eaLnBrk="1" hangingPunct="1"/>
            <a:r>
              <a:rPr lang="cs-CZ" smtClean="0"/>
              <a:t>Evidence showed oterwise</a:t>
            </a:r>
          </a:p>
          <a:p>
            <a:pPr eaLnBrk="1" hangingPunct="1"/>
            <a:r>
              <a:rPr lang="cs-CZ" smtClean="0"/>
              <a:t>Structuralist economists – argued that core countries benefited at LA expense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 smtClean="0"/>
              <a:t>Frank – development of underdevelopment</a:t>
            </a:r>
            <a:endParaRPr lang="cs-CZ" dirty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Metropolis satellite relations occured not only among states bust also on region and sub-regional levels</a:t>
            </a:r>
          </a:p>
          <a:p>
            <a:pPr eaLnBrk="1" hangingPunct="1"/>
            <a:r>
              <a:rPr lang="cs-CZ" smtClean="0"/>
              <a:t>Dependebcuy – perpetuated through global capitalims</a:t>
            </a:r>
          </a:p>
          <a:p>
            <a:pPr eaLnBrk="1" hangingPunct="1"/>
            <a:r>
              <a:rPr lang="cs-CZ" smtClean="0"/>
              <a:t>Importance of historical significance and transformative impact of capitalism´s penetrartion into continents structures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ISI</a:t>
            </a:r>
            <a:endParaRPr lang="cs-CZ" dirty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cs-CZ" b="1" u="sng" smtClean="0"/>
              <a:t>Import substitution industrialization</a:t>
            </a:r>
          </a:p>
          <a:p>
            <a:pPr eaLnBrk="1" hangingPunct="1"/>
            <a:r>
              <a:rPr lang="cs-CZ" smtClean="0"/>
              <a:t>Prebish  - insisted on major structural changes in development policy</a:t>
            </a:r>
          </a:p>
          <a:p>
            <a:pPr eaLnBrk="1" hangingPunct="1"/>
            <a:r>
              <a:rPr lang="cs-CZ" smtClean="0"/>
              <a:t>Favoured switching to more domestic production under tariff protection</a:t>
            </a:r>
          </a:p>
          <a:p>
            <a:pPr eaLnBrk="1" hangingPunct="1"/>
            <a:r>
              <a:rPr lang="cs-CZ" smtClean="0"/>
              <a:t>as a means  of replacing industrial imports  ISI</a:t>
            </a:r>
          </a:p>
          <a:p>
            <a:pPr eaLnBrk="1" hangingPunct="1"/>
            <a:r>
              <a:rPr lang="cs-CZ" smtClean="0"/>
              <a:t>Capital goods, intermediate product and energy would be purchaised with national income revenue from export of primary commodities (Conway, Heynen, 2008:93)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1" dirty="0" smtClean="0"/>
              <a:t>New forms of dependency</a:t>
            </a:r>
            <a:endParaRPr lang="cs-CZ" sz="4400" b="1" dirty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cs-CZ" sz="3200" smtClean="0"/>
              <a:t>Multinational corporate power and authority over technology transfer anc capital investment emerged as a new form of dependency (Conway, Heynen</a:t>
            </a:r>
            <a:r>
              <a:rPr lang="cs-CZ" smtClean="0"/>
              <a:t>, 2008:93).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Fernando Cardoso</a:t>
            </a:r>
            <a:endParaRPr lang="cs-CZ" dirty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600" b="1" smtClean="0"/>
              <a:t>Associated dependent development </a:t>
            </a:r>
          </a:p>
          <a:p>
            <a:pPr eaLnBrk="1" hangingPunct="1"/>
            <a:r>
              <a:rPr lang="cs-CZ" sz="3600" smtClean="0"/>
              <a:t>Triple alliance</a:t>
            </a:r>
          </a:p>
          <a:p>
            <a:pPr eaLnBrk="1" hangingPunct="1"/>
            <a:r>
              <a:rPr lang="cs-CZ" sz="3600" smtClean="0"/>
              <a:t>Domestic elite in cooperation wt transnational corporation</a:t>
            </a:r>
          </a:p>
          <a:p>
            <a:pPr eaLnBrk="1" hangingPunct="1"/>
            <a:r>
              <a:rPr lang="cs-CZ" sz="3600" smtClean="0"/>
              <a:t>ISI under authoritarian regimes, state policies favoured multinational capital at the expense of labour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Structure of the presentation</a:t>
            </a:r>
            <a:endParaRPr lang="cs-CZ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1) theories of growth </a:t>
            </a:r>
          </a:p>
          <a:p>
            <a:r>
              <a:rPr lang="cs-CZ" smtClean="0"/>
              <a:t>2) theories of international trade – neoclassical and its criticism</a:t>
            </a:r>
          </a:p>
          <a:p>
            <a:r>
              <a:rPr lang="cs-CZ" smtClean="0"/>
              <a:t>3) structuralist perspective - Prebish</a:t>
            </a:r>
          </a:p>
          <a:p>
            <a:r>
              <a:rPr lang="cs-CZ" smtClean="0"/>
              <a:t>4) new school of dependency studies</a:t>
            </a:r>
          </a:p>
          <a:p>
            <a:r>
              <a:rPr lang="cs-CZ" smtClean="0"/>
              <a:t>5) world system theory - Wallerstein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Theory of international trade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SAPSFORD, D.: Smith, Ricardo, and the world marketplace 1776-2007: back to the future?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Smith on international trade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pic>
        <p:nvPicPr>
          <p:cNvPr id="3891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3200736"/>
            <a:ext cx="7772400" cy="1739228"/>
          </a:xfr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noProof="1">
                <a:solidFill>
                  <a:schemeClr val="tx2">
                    <a:satMod val="200000"/>
                  </a:schemeClr>
                </a:solidFill>
              </a:rPr>
              <a:t>Classical depencency school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LA – </a:t>
            </a:r>
            <a:r>
              <a:rPr lang="cs-CZ" noProof="1" smtClean="0"/>
              <a:t>ECLA , Prebish – head of ECLA</a:t>
            </a:r>
          </a:p>
          <a:p>
            <a:pPr eaLnBrk="1" hangingPunct="1"/>
            <a:r>
              <a:rPr lang="cs-CZ" noProof="1" smtClean="0"/>
              <a:t>Voices of the periphery</a:t>
            </a:r>
          </a:p>
          <a:p>
            <a:pPr eaLnBrk="1" hangingPunct="1"/>
            <a:r>
              <a:rPr lang="cs-CZ" noProof="1" smtClean="0"/>
              <a:t>Prebish – criticized outdated international division of labour</a:t>
            </a:r>
          </a:p>
          <a:p>
            <a:pPr eaLnBrk="1" hangingPunct="1"/>
            <a:r>
              <a:rPr lang="cs-CZ" noProof="1" smtClean="0"/>
              <a:t>LA – asked to produce raw materials for industrial centers</a:t>
            </a:r>
          </a:p>
          <a:p>
            <a:pPr eaLnBrk="1" hangingPunct="1"/>
            <a:endParaRPr lang="cs-CZ" noProof="1" smtClean="0"/>
          </a:p>
          <a:p>
            <a:pPr eaLnBrk="1" hangingPunct="1"/>
            <a:endParaRPr lang="cs-CZ" noProof="1" smtClean="0"/>
          </a:p>
          <a:p>
            <a:pPr eaLnBrk="1" hangingPunct="1"/>
            <a:endParaRPr lang="cs-CZ" noProof="1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>
                <a:solidFill>
                  <a:schemeClr val="tx2">
                    <a:satMod val="200000"/>
                  </a:schemeClr>
                </a:solidFill>
              </a:rPr>
              <a:t>André Gundar Frank</a:t>
            </a:r>
            <a:br>
              <a:rPr lang="cs-CZ">
                <a:solidFill>
                  <a:schemeClr val="tx2">
                    <a:satMod val="200000"/>
                  </a:schemeClr>
                </a:solidFill>
              </a:rPr>
            </a:br>
            <a:endParaRPr lang="cs-CZ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noProof="1" smtClean="0"/>
              <a:t>development of underdevelopment</a:t>
            </a:r>
          </a:p>
          <a:p>
            <a:pPr eaLnBrk="1" hangingPunct="1"/>
            <a:r>
              <a:rPr lang="cs-CZ" noProof="1" smtClean="0"/>
              <a:t>Concepts of modernization school distilled from the categories derived from the Western world</a:t>
            </a:r>
          </a:p>
          <a:p>
            <a:pPr eaLnBrk="1" hangingPunct="1"/>
            <a:r>
              <a:rPr lang="cs-CZ" noProof="1" smtClean="0"/>
              <a:t>Western categories are unable to guide an understanding of the problems facing 3W</a:t>
            </a:r>
          </a:p>
          <a:p>
            <a:pPr eaLnBrk="1" hangingPunct="1"/>
            <a:endParaRPr lang="cs-CZ" noProof="1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>
                <a:solidFill>
                  <a:schemeClr val="tx2">
                    <a:satMod val="200000"/>
                  </a:schemeClr>
                </a:solidFill>
              </a:rPr>
              <a:t>Frank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Modernization school ignores the historical experience of colonialism</a:t>
            </a:r>
          </a:p>
          <a:p>
            <a:pPr eaLnBrk="1" hangingPunct="1"/>
            <a:r>
              <a:rPr lang="en-US" noProof="1" smtClean="0"/>
              <a:t>Metropolis-satellite relationship explain how underdevelopment works</a:t>
            </a:r>
            <a:endParaRPr lang="cs-CZ" smtClean="0"/>
          </a:p>
          <a:p>
            <a:pPr eaLnBrk="1" hangingPunct="1"/>
            <a:r>
              <a:rPr lang="cs-CZ" smtClean="0"/>
              <a:t>Replicated within countries</a:t>
            </a:r>
          </a:p>
          <a:p>
            <a:pPr eaLnBrk="1" hangingPunct="1"/>
            <a:r>
              <a:rPr lang="cs-CZ" smtClean="0"/>
              <a:t>Calcuta </a:t>
            </a:r>
            <a:endParaRPr lang="cs-CZ" noProof="1" smtClean="0"/>
          </a:p>
          <a:p>
            <a:pPr eaLnBrk="1" hangingPunct="1"/>
            <a:endParaRPr lang="cs-CZ" noProof="1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>
                <a:solidFill>
                  <a:schemeClr val="tx2">
                    <a:satMod val="200000"/>
                  </a:schemeClr>
                </a:solidFill>
              </a:rPr>
              <a:t>Frank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Satellite flourishes when cut off from the centre</a:t>
            </a:r>
          </a:p>
          <a:p>
            <a:pPr eaLnBrk="1" hangingPunct="1"/>
            <a:r>
              <a:rPr lang="en-US" smtClean="0"/>
              <a:t>Industrialization during WWI WWII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>
                <a:solidFill>
                  <a:schemeClr val="tx2">
                    <a:satMod val="200000"/>
                  </a:schemeClr>
                </a:solidFill>
              </a:rPr>
              <a:t>Social destruction</a:t>
            </a:r>
            <a:r>
              <a:rPr lang="cs-CZ" sz="4400" dirty="0">
                <a:solidFill>
                  <a:schemeClr val="tx2">
                    <a:satMod val="200000"/>
                  </a:schemeClr>
                </a:solidFill>
              </a:rPr>
              <a:t> </a:t>
            </a: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.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Creation of </a:t>
            </a:r>
            <a:r>
              <a:rPr lang="en-US" sz="3600" u="sng" smtClean="0"/>
              <a:t>client serving class</a:t>
            </a:r>
          </a:p>
          <a:p>
            <a:pPr eaLnBrk="1" hangingPunct="1"/>
            <a:r>
              <a:rPr lang="en-US" sz="3600" smtClean="0"/>
              <a:t>Extension of the colonial power</a:t>
            </a:r>
          </a:p>
          <a:p>
            <a:pPr eaLnBrk="1" hangingPunct="1"/>
            <a:r>
              <a:rPr lang="en-US" sz="3600" smtClean="0"/>
              <a:t>Corruption of local elites</a:t>
            </a:r>
          </a:p>
          <a:p>
            <a:pPr eaLnBrk="1" hangingPunct="1"/>
            <a:r>
              <a:rPr lang="en-US" sz="3600" smtClean="0"/>
              <a:t>D</a:t>
            </a:r>
            <a:r>
              <a:rPr lang="cs-CZ" sz="3600" smtClean="0"/>
              <a:t>i</a:t>
            </a:r>
            <a:r>
              <a:rPr lang="en-US" sz="3600" smtClean="0"/>
              <a:t>sintegration of communities, social conflicts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>
                <a:solidFill>
                  <a:schemeClr val="tx2">
                    <a:satMod val="200000"/>
                  </a:schemeClr>
                </a:solidFill>
              </a:rPr>
              <a:t>Hegemony 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Educational syst</a:t>
            </a:r>
            <a:r>
              <a:rPr lang="cs-CZ" sz="3600" smtClean="0"/>
              <a:t>e</a:t>
            </a:r>
            <a:r>
              <a:rPr lang="en-US" sz="3600" smtClean="0"/>
              <a:t>m</a:t>
            </a:r>
          </a:p>
          <a:p>
            <a:pPr eaLnBrk="1" hangingPunct="1"/>
            <a:r>
              <a:rPr lang="en-US" sz="3600" smtClean="0"/>
              <a:t>Did not enhance knowledge and technological advances</a:t>
            </a:r>
            <a:endParaRPr lang="cs-CZ" sz="3600" smtClean="0"/>
          </a:p>
          <a:p>
            <a:pPr eaLnBrk="1" hangingPunct="1"/>
            <a:r>
              <a:rPr lang="en-US" sz="3600" smtClean="0"/>
              <a:t>Ubiquous knowledge </a:t>
            </a:r>
          </a:p>
          <a:p>
            <a:pPr eaLnBrk="1" hangingPunct="1"/>
            <a:endParaRPr lang="en-US" sz="360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>
                <a:solidFill>
                  <a:schemeClr val="tx2">
                    <a:satMod val="200000"/>
                  </a:schemeClr>
                </a:solidFill>
              </a:rPr>
              <a:t>Baran – colonialism in India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Politics of de-industrialization</a:t>
            </a:r>
          </a:p>
          <a:p>
            <a:pPr eaLnBrk="1" hangingPunct="1"/>
            <a:r>
              <a:rPr lang="cs-CZ" sz="4000" smtClean="0"/>
              <a:t>un</a:t>
            </a:r>
            <a:r>
              <a:rPr lang="en-US" sz="4000" smtClean="0"/>
              <a:t>f</a:t>
            </a:r>
            <a:r>
              <a:rPr lang="cs-CZ" sz="4000" smtClean="0"/>
              <a:t>av</a:t>
            </a:r>
            <a:r>
              <a:rPr lang="en-US" sz="4000" smtClean="0"/>
              <a:t>orable terms of trade</a:t>
            </a:r>
          </a:p>
          <a:p>
            <a:pPr eaLnBrk="1" hangingPunct="1"/>
            <a:r>
              <a:rPr lang="en-US" sz="4000" smtClean="0"/>
              <a:t>Appropriation of 10%</a:t>
            </a:r>
          </a:p>
          <a:p>
            <a:pPr eaLnBrk="1" hangingPunct="1"/>
            <a:r>
              <a:rPr lang="en-US" sz="4000" smtClean="0"/>
              <a:t>Plus asymetry of power -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Raul Prebish</a:t>
            </a:r>
            <a:endParaRPr lang="cs-CZ" dirty="0"/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3200" b="1" u="sng" smtClean="0"/>
              <a:t>Structuralist approaches</a:t>
            </a:r>
          </a:p>
          <a:p>
            <a:pPr eaLnBrk="1" hangingPunct="1"/>
            <a:r>
              <a:rPr lang="cs-CZ" sz="3200" smtClean="0"/>
              <a:t>Critique of Ricardian theory of international trade  - empirical evidence – did not prove</a:t>
            </a:r>
          </a:p>
          <a:p>
            <a:pPr eaLnBrk="1" hangingPunct="1"/>
            <a:r>
              <a:rPr lang="cs-CZ" sz="3200" smtClean="0"/>
              <a:t>LA – growth during both wars</a:t>
            </a:r>
          </a:p>
          <a:p>
            <a:pPr eaLnBrk="1" hangingPunct="1"/>
            <a:r>
              <a:rPr lang="cs-CZ" sz="3200" smtClean="0"/>
              <a:t>Close links with centers not beneficial to the growth of peripheries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/>
            <a:endParaRPr lang="cs-CZ" b="1" u="sng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Production- possibility frontier</a:t>
            </a:r>
            <a:endParaRPr lang="cs-CZ" dirty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431800" algn="just">
              <a:lnSpc>
                <a:spcPct val="150000"/>
              </a:lnSpc>
            </a:pPr>
            <a:r>
              <a:rPr lang="cs-CZ" sz="2400" smtClean="0"/>
              <a:t>PPF shows the </a:t>
            </a:r>
            <a:r>
              <a:rPr lang="cs-CZ" sz="2400" b="1" smtClean="0"/>
              <a:t>maximum amount of alternative combination of goods and services </a:t>
            </a:r>
            <a:r>
              <a:rPr lang="cs-CZ" sz="2400" smtClean="0"/>
              <a:t>that a society can produce at a given time when there is full utilization of economics resources and technology</a:t>
            </a:r>
          </a:p>
          <a:p>
            <a:pPr indent="-431800" algn="just">
              <a:lnSpc>
                <a:spcPct val="150000"/>
              </a:lnSpc>
            </a:pPr>
            <a:r>
              <a:rPr lang="cs-CZ" sz="2400" smtClean="0"/>
              <a:t>The PPF </a:t>
            </a:r>
            <a:r>
              <a:rPr lang="cs-CZ" sz="2400" b="1" smtClean="0"/>
              <a:t>shifts outward </a:t>
            </a:r>
            <a:r>
              <a:rPr lang="cs-CZ" sz="2400" smtClean="0"/>
              <a:t>over time as more resouces become availabe or technology is improved</a:t>
            </a:r>
          </a:p>
          <a:p>
            <a:pPr indent="-431800" algn="just">
              <a:lnSpc>
                <a:spcPct val="150000"/>
              </a:lnSpc>
            </a:pPr>
            <a:endParaRPr lang="cs-CZ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PRODUCTION-POSSIBILITY FRONTIER</a:t>
            </a:r>
            <a:endParaRPr lang="cs-CZ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smtClean="0"/>
              <a:t>Economic problem of limited production – explained by PPF</a:t>
            </a:r>
          </a:p>
          <a:p>
            <a:r>
              <a:rPr lang="cs-CZ" sz="3200" smtClean="0"/>
              <a:t>ECONOMIC GROWTH  occurs when the economy´s productive capabilites increase</a:t>
            </a:r>
          </a:p>
          <a:p>
            <a:r>
              <a:rPr lang="cs-CZ" sz="3200" smtClean="0"/>
              <a:t>- growth depicted as an outward shift of PPF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PPF and growth</a:t>
            </a:r>
            <a:endParaRPr lang="cs-CZ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When production is at its maximum, increased output of A requires reduced production of other goods,	 </a:t>
            </a:r>
          </a:p>
          <a:p>
            <a:r>
              <a:rPr lang="cs-CZ" smtClean="0"/>
              <a:t>there s o</a:t>
            </a:r>
            <a:r>
              <a:rPr lang="cs-CZ" b="1" smtClean="0"/>
              <a:t>pportunity cost </a:t>
            </a:r>
            <a:r>
              <a:rPr lang="cs-CZ" smtClean="0"/>
              <a:t>to the increased production of A</a:t>
            </a:r>
          </a:p>
          <a:p>
            <a:r>
              <a:rPr lang="cs-CZ" b="1" smtClean="0"/>
              <a:t>Increasing opportunity costs – </a:t>
            </a:r>
            <a:r>
              <a:rPr lang="cs-CZ" smtClean="0"/>
              <a:t>continous expansion in the production of A is secured by sacrificing increasing amount of other goods. </a:t>
            </a:r>
            <a:endParaRPr lang="cs-CZ" b="1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620713"/>
            <a:ext cx="9144000" cy="6237287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Opportunity cost</a:t>
            </a:r>
            <a:endParaRPr lang="cs-CZ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= the benefits forgone when a specific decision is made</a:t>
            </a:r>
          </a:p>
          <a:p>
            <a:r>
              <a:rPr lang="cs-CZ" smtClean="0"/>
              <a:t>Of two options  - the opportunity cost of the option chosen is the opportunity forgone for the other option</a:t>
            </a:r>
          </a:p>
          <a:p>
            <a:r>
              <a:rPr lang="cs-CZ" smtClean="0"/>
              <a:t>(accounting vs. economic theory OP)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Increasing costs</a:t>
            </a:r>
            <a:endParaRPr lang="cs-CZ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Recourses are not homogenous  - not equally efficient in the production of goods and services</a:t>
            </a:r>
          </a:p>
          <a:p>
            <a:r>
              <a:rPr lang="cs-CZ" smtClean="0"/>
              <a:t>Not equally productive when used to produce alternative good</a:t>
            </a:r>
          </a:p>
          <a:p>
            <a:r>
              <a:rPr lang="cs-CZ" smtClean="0"/>
              <a:t>This </a:t>
            </a:r>
            <a:r>
              <a:rPr lang="cs-CZ" b="1" smtClean="0"/>
              <a:t>imperfect substitutability </a:t>
            </a:r>
            <a:r>
              <a:rPr lang="cs-CZ" smtClean="0"/>
              <a:t>of recourses – due to differences in the skillds of labour, fertility of soil, specialized funcion of machinery, buildings etc. </a:t>
            </a:r>
            <a:endParaRPr lang="cs-CZ" b="1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</TotalTime>
  <Words>1126</Words>
  <Application>Microsoft Office PowerPoint</Application>
  <PresentationFormat>On-screen Show (4:3)</PresentationFormat>
  <Paragraphs>141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Metro</vt:lpstr>
      <vt:lpstr>Uneven development -  Dependency</vt:lpstr>
      <vt:lpstr>Post-war mainstream theories- MODERNIZATION SCHOOL AND DEPENDENCY PERSPECTIVE</vt:lpstr>
      <vt:lpstr>Structure of the presentation</vt:lpstr>
      <vt:lpstr>Production- possibility frontier</vt:lpstr>
      <vt:lpstr>PRODUCTION-POSSIBILITY FRONTIER</vt:lpstr>
      <vt:lpstr>PPF and growth</vt:lpstr>
      <vt:lpstr>Slide 7</vt:lpstr>
      <vt:lpstr>Opportunity cost</vt:lpstr>
      <vt:lpstr>Increasing costs</vt:lpstr>
      <vt:lpstr>Slide 10</vt:lpstr>
      <vt:lpstr>Post-war concepts of development </vt:lpstr>
      <vt:lpstr>Truman´s presidential address, 1949 </vt:lpstr>
      <vt:lpstr>Truman´s presidential address</vt:lpstr>
      <vt:lpstr>Arthur Lewis</vt:lpstr>
      <vt:lpstr>Arthur Lewis</vt:lpstr>
      <vt:lpstr>Dualism in geographical concepts</vt:lpstr>
      <vt:lpstr>Unilinear models  - WW Rostow</vt:lpstr>
      <vt:lpstr>Institutionalists  -  Gunnar Myrdal, Albert Hirschmann</vt:lpstr>
      <vt:lpstr>Criticism of Rostow´s model (and similar ones)</vt:lpstr>
      <vt:lpstr>Neoliberalism, SAPs</vt:lpstr>
      <vt:lpstr>Crisis of Keynesian model</vt:lpstr>
      <vt:lpstr>Opportunity cost</vt:lpstr>
      <vt:lpstr>Dependency - readings</vt:lpstr>
      <vt:lpstr>FACTOR ENDOWMENT THEORY</vt:lpstr>
      <vt:lpstr>Raul Prebish, Singer</vt:lpstr>
      <vt:lpstr>Frank – development of underdevelopment</vt:lpstr>
      <vt:lpstr>ISI</vt:lpstr>
      <vt:lpstr>New forms of dependency</vt:lpstr>
      <vt:lpstr>Fernando Cardoso</vt:lpstr>
      <vt:lpstr>Theory of international trade</vt:lpstr>
      <vt:lpstr>Smith on international trade</vt:lpstr>
      <vt:lpstr>Classical depencency school</vt:lpstr>
      <vt:lpstr>André Gundar Frank </vt:lpstr>
      <vt:lpstr>Frank</vt:lpstr>
      <vt:lpstr>Frank</vt:lpstr>
      <vt:lpstr>Social destruction . </vt:lpstr>
      <vt:lpstr>Hegemony </vt:lpstr>
      <vt:lpstr>Baran – colonialism in India</vt:lpstr>
      <vt:lpstr>Raul Prebish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Uneven development -  Dependency</dc:title>
  <dc:creator>Alice</dc:creator>
  <cp:lastModifiedBy>Alice</cp:lastModifiedBy>
  <cp:revision>1</cp:revision>
  <dcterms:created xsi:type="dcterms:W3CDTF">2011-10-13T12:58:20Z</dcterms:created>
  <dcterms:modified xsi:type="dcterms:W3CDTF">2011-10-13T13:00:51Z</dcterms:modified>
</cp:coreProperties>
</file>