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08" r:id="rId3"/>
    <p:sldId id="356" r:id="rId4"/>
    <p:sldId id="385" r:id="rId5"/>
    <p:sldId id="361" r:id="rId6"/>
    <p:sldId id="371" r:id="rId7"/>
    <p:sldId id="372" r:id="rId8"/>
    <p:sldId id="374" r:id="rId9"/>
    <p:sldId id="373" r:id="rId10"/>
    <p:sldId id="375" r:id="rId11"/>
    <p:sldId id="376" r:id="rId12"/>
    <p:sldId id="377" r:id="rId13"/>
    <p:sldId id="363" r:id="rId14"/>
    <p:sldId id="364" r:id="rId15"/>
    <p:sldId id="388" r:id="rId16"/>
    <p:sldId id="389" r:id="rId17"/>
    <p:sldId id="390" r:id="rId18"/>
    <p:sldId id="391" r:id="rId19"/>
    <p:sldId id="392" r:id="rId20"/>
    <p:sldId id="365" r:id="rId21"/>
    <p:sldId id="366" r:id="rId22"/>
    <p:sldId id="367" r:id="rId23"/>
    <p:sldId id="368" r:id="rId24"/>
    <p:sldId id="369" r:id="rId25"/>
    <p:sldId id="370" r:id="rId26"/>
    <p:sldId id="420" r:id="rId27"/>
    <p:sldId id="412" r:id="rId28"/>
    <p:sldId id="413" r:id="rId29"/>
    <p:sldId id="421" r:id="rId30"/>
    <p:sldId id="422" r:id="rId31"/>
    <p:sldId id="423" r:id="rId32"/>
    <p:sldId id="419" r:id="rId33"/>
    <p:sldId id="414" r:id="rId34"/>
    <p:sldId id="415" r:id="rId35"/>
    <p:sldId id="416" r:id="rId36"/>
    <p:sldId id="417" r:id="rId37"/>
    <p:sldId id="418" r:id="rId38"/>
    <p:sldId id="393" r:id="rId39"/>
    <p:sldId id="406" r:id="rId40"/>
    <p:sldId id="425" r:id="rId41"/>
    <p:sldId id="424" r:id="rId42"/>
    <p:sldId id="405" r:id="rId43"/>
    <p:sldId id="426" r:id="rId44"/>
    <p:sldId id="428" r:id="rId45"/>
    <p:sldId id="427" r:id="rId46"/>
    <p:sldId id="429" r:id="rId47"/>
    <p:sldId id="395" r:id="rId48"/>
    <p:sldId id="407" r:id="rId49"/>
    <p:sldId id="430" r:id="rId50"/>
    <p:sldId id="396" r:id="rId51"/>
    <p:sldId id="409" r:id="rId52"/>
    <p:sldId id="397" r:id="rId53"/>
    <p:sldId id="410" r:id="rId54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96EF9"/>
    <a:srgbClr val="000000"/>
    <a:srgbClr val="3F7DF9"/>
    <a:srgbClr val="E3DDD1"/>
    <a:srgbClr val="B39F81"/>
    <a:srgbClr val="BEAD94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4684" autoAdjust="0"/>
  </p:normalViewPr>
  <p:slideViewPr>
    <p:cSldViewPr>
      <p:cViewPr varScale="1">
        <p:scale>
          <a:sx n="106" d="100"/>
          <a:sy n="106" d="100"/>
        </p:scale>
        <p:origin x="-1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png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495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495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19FF3A2-B925-4810-8E01-45873D79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495" y="0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58" y="4721743"/>
            <a:ext cx="5446084" cy="44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 smtClean="0"/>
              <a:t>Klepnutím lze upravit styly předlohy textu.</a:t>
            </a:r>
          </a:p>
          <a:p>
            <a:pPr lvl="1"/>
            <a:r>
              <a:rPr lang="cs-CZ" noProof="1" smtClean="0"/>
              <a:t>Druhá úroveň</a:t>
            </a:r>
          </a:p>
          <a:p>
            <a:pPr lvl="2"/>
            <a:r>
              <a:rPr lang="cs-CZ" noProof="1" smtClean="0"/>
              <a:t>Třetí úroveň</a:t>
            </a:r>
          </a:p>
          <a:p>
            <a:pPr lvl="3"/>
            <a:r>
              <a:rPr lang="cs-CZ" noProof="1" smtClean="0"/>
              <a:t>Čtvrtá úroveň</a:t>
            </a:r>
          </a:p>
          <a:p>
            <a:pPr lvl="4"/>
            <a:r>
              <a:rPr lang="cs-CZ" noProof="1" smtClean="0"/>
              <a:t>Pátá úroveň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495" y="9440305"/>
            <a:ext cx="2949084" cy="49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54" tIns="46127" rIns="92254" bIns="46127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</a:defRPr>
            </a:lvl1pPr>
          </a:lstStyle>
          <a:p>
            <a:pPr>
              <a:defRPr/>
            </a:pPr>
            <a:fld id="{64926E58-DD10-46A7-90EB-B410AF56D914}" type="slidenum">
              <a:rPr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1DB0A-0ECC-4D29-8F64-67D2900E505B}" type="slidenum">
              <a:rPr smtClean="0"/>
              <a:pPr/>
              <a:t>1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2"/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7" name="Picture 54" descr="logo-I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6"/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G0" fmla="+- 5486 0 0"/>
              <a:gd name="G1" fmla="+- 21600 0 5486"/>
              <a:gd name="G2" fmla="*/ 5486 1 2"/>
              <a:gd name="G3" fmla="+- 21600 0 G2"/>
              <a:gd name="G4" fmla="+/ 5486 21600 2"/>
              <a:gd name="G5" fmla="+/ G1 0 2"/>
              <a:gd name="G6" fmla="*/ 21600 21600 5486"/>
              <a:gd name="G7" fmla="*/ G6 1 2"/>
              <a:gd name="G8" fmla="+- 21600 0 G7"/>
              <a:gd name="G9" fmla="*/ 21600 1 2"/>
              <a:gd name="G10" fmla="+- 5486 0 G9"/>
              <a:gd name="G11" fmla="?: G10 G8 0"/>
              <a:gd name="G12" fmla="?: G10 G7 21600"/>
              <a:gd name="T0" fmla="*/ 18857 w 21600"/>
              <a:gd name="T1" fmla="*/ 10800 h 21600"/>
              <a:gd name="T2" fmla="*/ 10800 w 21600"/>
              <a:gd name="T3" fmla="*/ 21600 h 21600"/>
              <a:gd name="T4" fmla="*/ 2743 w 21600"/>
              <a:gd name="T5" fmla="*/ 10800 h 21600"/>
              <a:gd name="T6" fmla="*/ 10800 w 21600"/>
              <a:gd name="T7" fmla="*/ 0 h 21600"/>
              <a:gd name="T8" fmla="*/ 4543 w 21600"/>
              <a:gd name="T9" fmla="*/ 4543 h 21600"/>
              <a:gd name="T10" fmla="*/ 17057 w 21600"/>
              <a:gd name="T11" fmla="*/ 170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9" name="AutoShape 59"/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0" name="Picture 67" descr="logo-M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1"/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ine 75"/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3" name="Line 76"/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" name="Oval 77"/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5" name="Rectangle 4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FB7F7348-AB05-495A-81FE-F0612E59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AFB8-C2ED-4C36-A5D1-FF30F8E254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83C8-5311-4049-922C-655DDFD8E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0A244-5190-4985-8327-F0637A74E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CB7AB-9C07-475C-90A0-12FB58EA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20EC-D4ED-4E69-BF14-B5FD41380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464F-91D3-4929-8B1C-5E7071BF4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B73EF-729F-408A-8D3B-B828A6742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3B3D-513D-42A1-8C50-DBE3FDE41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7108-5124-40E1-9D87-4550C8307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AFED9-52E0-427E-8681-F6598B29B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8" descr="levy-panel-IBA-se-zavojem"/>
          <p:cNvPicPr>
            <a:picLocks noChangeAspect="1" noChangeArrowheads="1"/>
          </p:cNvPicPr>
          <p:nvPr/>
        </p:nvPicPr>
        <p:blipFill>
          <a:blip r:embed="rId13" cstate="print"/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9" name="Group 63"/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34877" name="Freeform 61"/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/>
              <a:ahLst/>
              <a:cxnLst>
                <a:cxn ang="0">
                  <a:pos x="7562" y="1440"/>
                </a:cxn>
                <a:cxn ang="0">
                  <a:pos x="7562" y="1440"/>
                </a:cxn>
                <a:cxn ang="0">
                  <a:pos x="562" y="1440"/>
                </a:cxn>
                <a:cxn ang="0">
                  <a:pos x="562" y="1440"/>
                </a:cxn>
                <a:cxn ang="0">
                  <a:pos x="411" y="1432"/>
                </a:cxn>
                <a:cxn ang="0">
                  <a:pos x="348" y="1423"/>
                </a:cxn>
                <a:cxn ang="0">
                  <a:pos x="295" y="1407"/>
                </a:cxn>
                <a:cxn ang="0">
                  <a:pos x="241" y="1390"/>
                </a:cxn>
                <a:cxn ang="0">
                  <a:pos x="196" y="1365"/>
                </a:cxn>
                <a:cxn ang="0">
                  <a:pos x="152" y="1332"/>
                </a:cxn>
                <a:cxn ang="0">
                  <a:pos x="116" y="1298"/>
                </a:cxn>
                <a:cxn ang="0">
                  <a:pos x="79" y="1253"/>
                </a:cxn>
                <a:cxn ang="0">
                  <a:pos x="52" y="1205"/>
                </a:cxn>
                <a:cxn ang="0">
                  <a:pos x="25" y="1151"/>
                </a:cxn>
                <a:cxn ang="0">
                  <a:pos x="7" y="1055"/>
                </a:cxn>
                <a:cxn ang="0">
                  <a:pos x="0" y="966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53" y="0"/>
                </a:cxn>
                <a:cxn ang="0">
                  <a:pos x="7562" y="1440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78" name="Freeform 62"/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/>
              <a:ahLst/>
              <a:cxnLst>
                <a:cxn ang="0">
                  <a:pos x="7562" y="1440"/>
                </a:cxn>
                <a:cxn ang="0">
                  <a:pos x="7562" y="1440"/>
                </a:cxn>
                <a:cxn ang="0">
                  <a:pos x="562" y="1440"/>
                </a:cxn>
                <a:cxn ang="0">
                  <a:pos x="562" y="1440"/>
                </a:cxn>
                <a:cxn ang="0">
                  <a:pos x="411" y="1432"/>
                </a:cxn>
                <a:cxn ang="0">
                  <a:pos x="348" y="1423"/>
                </a:cxn>
                <a:cxn ang="0">
                  <a:pos x="295" y="1407"/>
                </a:cxn>
                <a:cxn ang="0">
                  <a:pos x="241" y="1390"/>
                </a:cxn>
                <a:cxn ang="0">
                  <a:pos x="196" y="1365"/>
                </a:cxn>
                <a:cxn ang="0">
                  <a:pos x="152" y="1332"/>
                </a:cxn>
                <a:cxn ang="0">
                  <a:pos x="116" y="1298"/>
                </a:cxn>
                <a:cxn ang="0">
                  <a:pos x="79" y="1253"/>
                </a:cxn>
                <a:cxn ang="0">
                  <a:pos x="52" y="1205"/>
                </a:cxn>
                <a:cxn ang="0">
                  <a:pos x="25" y="1151"/>
                </a:cxn>
                <a:cxn ang="0">
                  <a:pos x="7" y="1055"/>
                </a:cxn>
                <a:cxn ang="0">
                  <a:pos x="0" y="966"/>
                </a:cxn>
                <a:cxn ang="0">
                  <a:pos x="0" y="807"/>
                </a:cxn>
                <a:cxn ang="0">
                  <a:pos x="0" y="80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7553" y="0"/>
                </a:cxn>
                <a:cxn ang="0">
                  <a:pos x="7562" y="1440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486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EB5DABF3-6EDC-42B4-A146-3EF105554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1" name="Picture 52" descr="logo-IBA-transparen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3486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Klepnutím</a:t>
            </a:r>
            <a:r>
              <a:rPr lang="en-US" dirty="0" smtClean="0"/>
              <a:t> </a:t>
            </a:r>
            <a:r>
              <a:rPr lang="en-US" dirty="0" err="1" smtClean="0"/>
              <a:t>lze</a:t>
            </a:r>
            <a:r>
              <a:rPr lang="en-US" dirty="0" smtClean="0"/>
              <a:t> </a:t>
            </a:r>
            <a:r>
              <a:rPr lang="en-US" dirty="0" err="1" smtClean="0"/>
              <a:t>upravit</a:t>
            </a:r>
            <a:r>
              <a:rPr lang="en-US" dirty="0" smtClean="0"/>
              <a:t> </a:t>
            </a:r>
            <a:r>
              <a:rPr lang="en-US" dirty="0" err="1" smtClean="0"/>
              <a:t>styl</a:t>
            </a:r>
            <a:r>
              <a:rPr lang="en-US" dirty="0" smtClean="0"/>
              <a:t> </a:t>
            </a:r>
            <a:r>
              <a:rPr lang="en-US" dirty="0" err="1" smtClean="0"/>
              <a:t>předlohy</a:t>
            </a:r>
            <a:r>
              <a:rPr lang="en-US" dirty="0" smtClean="0"/>
              <a:t> </a:t>
            </a:r>
            <a:r>
              <a:rPr lang="en-US" dirty="0" err="1" smtClean="0"/>
              <a:t>nadpisů</a:t>
            </a:r>
            <a:endParaRPr lang="en-US" dirty="0" smtClean="0"/>
          </a:p>
        </p:txBody>
      </p:sp>
      <p:sp>
        <p:nvSpPr>
          <p:cNvPr id="34876" name="Line 60"/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4871" name="Line 55"/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9226" name="Group 69"/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34881" name="Line 65"/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82" name="Oval 66"/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pic>
        <p:nvPicPr>
          <p:cNvPr id="9227" name="Picture 67" descr="logo-MU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86" name="Text Box 70"/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cs-CZ" sz="1000">
                <a:solidFill>
                  <a:schemeClr val="bg1"/>
                </a:solidFill>
              </a:rPr>
              <a:t>© Institut biostatistiky a analýz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4" r:id="rId10"/>
    <p:sldLayoutId id="214748390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4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>
              <a:defRPr/>
            </a:pPr>
            <a:r>
              <a:rPr lang="cs-CZ" sz="4400" dirty="0" smtClean="0"/>
              <a:t>SIGNÁLY A LINEÁRNÍ SYSTÉMY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005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cs-CZ" sz="3600" b="1" dirty="0" smtClean="0">
              <a:latin typeface="Arial" pitchFamily="34" charset="0"/>
            </a:endParaRPr>
          </a:p>
          <a:p>
            <a:pPr eaLnBrk="1" hangingPunct="1">
              <a:defRPr/>
            </a:pPr>
            <a:r>
              <a:rPr lang="cs-CZ" b="1" dirty="0" err="1" smtClean="0">
                <a:latin typeface="Arial" pitchFamily="34" charset="0"/>
              </a:rPr>
              <a:t>holcik</a:t>
            </a:r>
            <a:r>
              <a:rPr lang="en-US" b="1" dirty="0" smtClean="0">
                <a:latin typeface="Arial" pitchFamily="34" charset="0"/>
              </a:rPr>
              <a:t>@</a:t>
            </a:r>
            <a:r>
              <a:rPr lang="en-US" b="1" dirty="0" err="1" smtClean="0">
                <a:latin typeface="Arial" pitchFamily="34" charset="0"/>
              </a:rPr>
              <a:t>iba.muni.cz</a:t>
            </a:r>
            <a:endParaRPr lang="cs-CZ" sz="12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4000500"/>
          </a:xfrm>
        </p:spPr>
        <p:txBody>
          <a:bodyPr/>
          <a:lstStyle/>
          <a:p>
            <a:pPr eaLnBrk="1" hangingPunct="1"/>
            <a:r>
              <a:rPr lang="cs-CZ" smtClean="0">
                <a:cs typeface="Arial" charset="0"/>
              </a:rPr>
              <a:t>U diskrétního signálu není hodnota signálu mezi jednotlivými diskrétními časovými okamžiky definována.</a:t>
            </a:r>
          </a:p>
          <a:p>
            <a:pPr eaLnBrk="1" hangingPunct="1"/>
            <a:r>
              <a:rPr lang="cs-CZ" smtClean="0">
                <a:cs typeface="Arial" charset="0"/>
              </a:rPr>
              <a:t>Diskrétní signál lze také získat </a:t>
            </a:r>
            <a:r>
              <a:rPr lang="cs-CZ" b="1" smtClean="0">
                <a:cs typeface="Arial" charset="0"/>
              </a:rPr>
              <a:t>vzorkováním</a:t>
            </a:r>
            <a:r>
              <a:rPr lang="cs-CZ" smtClean="0">
                <a:cs typeface="Arial" charset="0"/>
              </a:rPr>
              <a:t> spojitého signálu: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0</a:t>
            </a:r>
            <a:r>
              <a:rPr lang="cs-CZ" smtClean="0">
                <a:cs typeface="Arial" charset="0"/>
              </a:rPr>
              <a:t>),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),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2</a:t>
            </a:r>
            <a:r>
              <a:rPr lang="cs-CZ" smtClean="0">
                <a:cs typeface="Arial" charset="0"/>
              </a:rPr>
              <a:t>), ..., </a:t>
            </a:r>
            <a:r>
              <a:rPr lang="cs-CZ" i="1" smtClean="0">
                <a:cs typeface="Arial" charset="0"/>
              </a:rPr>
              <a:t>x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i="1" baseline="-25000" smtClean="0">
                <a:cs typeface="Arial" charset="0"/>
              </a:rPr>
              <a:t>n</a:t>
            </a:r>
            <a:r>
              <a:rPr lang="cs-CZ" smtClean="0">
                <a:cs typeface="Arial" charset="0"/>
              </a:rPr>
              <a:t>), ... (též značení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0</a:t>
            </a:r>
            <a:r>
              <a:rPr lang="cs-CZ" smtClean="0">
                <a:cs typeface="Arial" charset="0"/>
              </a:rPr>
              <a:t>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1</a:t>
            </a:r>
            <a:r>
              <a:rPr lang="cs-CZ" smtClean="0">
                <a:cs typeface="Arial" charset="0"/>
              </a:rPr>
              <a:t>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2</a:t>
            </a:r>
            <a:r>
              <a:rPr lang="cs-CZ" smtClean="0">
                <a:cs typeface="Arial" charset="0"/>
              </a:rPr>
              <a:t>, ...,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n</a:t>
            </a:r>
            <a:r>
              <a:rPr lang="cs-CZ" smtClean="0">
                <a:cs typeface="Arial" charset="0"/>
              </a:rPr>
              <a:t>, ...). Hodnoty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i </a:t>
            </a:r>
            <a:r>
              <a:rPr lang="cs-CZ" smtClean="0">
                <a:cs typeface="Arial" charset="0"/>
              </a:rPr>
              <a:t>= </a:t>
            </a:r>
            <a:r>
              <a:rPr lang="cs-CZ" i="1" smtClean="0">
                <a:cs typeface="Arial" charset="0"/>
              </a:rPr>
              <a:t>x</a:t>
            </a:r>
            <a:r>
              <a:rPr lang="cs-CZ" i="1" baseline="-25000" smtClean="0">
                <a:cs typeface="Arial" charset="0"/>
              </a:rPr>
              <a:t>i</a:t>
            </a:r>
            <a:r>
              <a:rPr lang="cs-CZ" smtClean="0">
                <a:cs typeface="Arial" charset="0"/>
              </a:rPr>
              <a:t>(</a:t>
            </a:r>
            <a:r>
              <a:rPr lang="cs-CZ" i="1" smtClean="0">
                <a:cs typeface="Arial" charset="0"/>
              </a:rPr>
              <a:t>t</a:t>
            </a:r>
            <a:r>
              <a:rPr lang="cs-CZ" smtClean="0">
                <a:cs typeface="Arial" charset="0"/>
              </a:rPr>
              <a:t>) se nazývají </a:t>
            </a:r>
            <a:r>
              <a:rPr lang="cs-CZ" b="1" smtClean="0">
                <a:cs typeface="Arial" charset="0"/>
              </a:rPr>
              <a:t>vzorky</a:t>
            </a:r>
            <a:r>
              <a:rPr lang="cs-CZ" smtClean="0">
                <a:cs typeface="Arial" charset="0"/>
              </a:rPr>
              <a:t>.</a:t>
            </a:r>
          </a:p>
        </p:txBody>
      </p:sp>
      <p:sp>
        <p:nvSpPr>
          <p:cNvPr id="2054" name="Line 4"/>
          <p:cNvSpPr>
            <a:spLocks noChangeShapeType="1"/>
          </p:cNvSpPr>
          <p:nvPr/>
        </p:nvSpPr>
        <p:spPr bwMode="auto">
          <a:xfrm>
            <a:off x="3571875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5" name="Line 5"/>
          <p:cNvSpPr>
            <a:spLocks noChangeShapeType="1"/>
          </p:cNvSpPr>
          <p:nvPr/>
        </p:nvSpPr>
        <p:spPr bwMode="auto">
          <a:xfrm>
            <a:off x="4857750" y="6072188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56" name="Oval 6"/>
          <p:cNvSpPr>
            <a:spLocks noChangeArrowheads="1"/>
          </p:cNvSpPr>
          <p:nvPr/>
        </p:nvSpPr>
        <p:spPr bwMode="auto">
          <a:xfrm>
            <a:off x="4143375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7" name="Oval 7"/>
          <p:cNvSpPr>
            <a:spLocks noChangeArrowheads="1"/>
          </p:cNvSpPr>
          <p:nvPr/>
        </p:nvSpPr>
        <p:spPr bwMode="auto">
          <a:xfrm>
            <a:off x="4786313" y="6000750"/>
            <a:ext cx="73025" cy="7302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Line 8"/>
          <p:cNvSpPr>
            <a:spLocks noChangeShapeType="1"/>
          </p:cNvSpPr>
          <p:nvPr/>
        </p:nvSpPr>
        <p:spPr bwMode="auto">
          <a:xfrm flipV="1">
            <a:off x="4214813" y="5786438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2857500" y="5857875"/>
          <a:ext cx="557213" cy="404813"/>
        </p:xfrm>
        <a:graphic>
          <a:graphicData uri="http://schemas.openxmlformats.org/presentationml/2006/ole">
            <p:oleObj spid="_x0000_s2050" name="Rovnice" r:id="rId3" imgW="279360" imgH="203040" progId="Equation.3">
              <p:embed/>
            </p:oleObj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5643563" y="5857875"/>
          <a:ext cx="355600" cy="430213"/>
        </p:xfrm>
        <a:graphic>
          <a:graphicData uri="http://schemas.openxmlformats.org/presentationml/2006/ole">
            <p:oleObj spid="_x0000_s2051" name="Rovnice" r:id="rId4" imgW="177480" imgH="215640" progId="Equation.3">
              <p:embed/>
            </p:oleObj>
          </a:graphicData>
        </a:graphic>
      </p:graphicFrame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4500563" y="5357813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3786188"/>
            <a:ext cx="8229600" cy="1357312"/>
          </a:xfrm>
        </p:spPr>
        <p:txBody>
          <a:bodyPr/>
          <a:lstStyle/>
          <a:p>
            <a:pPr lvl="1" eaLnBrk="1" hangingPunct="1"/>
            <a:r>
              <a:rPr lang="cs-CZ" smtClean="0"/>
              <a:t>explicitně seznamem hodnot, např.</a:t>
            </a:r>
          </a:p>
          <a:p>
            <a:pPr lvl="1" eaLnBrk="1" hangingPunct="1"/>
            <a:endParaRPr lang="cs-CZ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119438" y="2860675"/>
          <a:ext cx="2792412" cy="965200"/>
        </p:xfrm>
        <a:graphic>
          <a:graphicData uri="http://schemas.openxmlformats.org/presentationml/2006/ole">
            <p:oleObj spid="_x0000_s3074" name="Rovnice" r:id="rId3" imgW="1396800" imgH="48240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2286000" y="4357688"/>
          <a:ext cx="4899025" cy="431800"/>
        </p:xfrm>
        <a:graphic>
          <a:graphicData uri="http://schemas.openxmlformats.org/presentationml/2006/ole">
            <p:oleObj spid="_x0000_s3075" name="Rovnice" r:id="rId4" imgW="2450880" imgH="215640" progId="Equation.3">
              <p:embed/>
            </p:oleObj>
          </a:graphicData>
        </a:graphic>
      </p:graphicFrame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428625" y="4857750"/>
            <a:ext cx="82296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cs-CZ" sz="2000"/>
              <a:t>	</a:t>
            </a:r>
            <a:r>
              <a:rPr lang="cs-CZ" sz="2400"/>
              <a:t>(zde se implicitně předpokládá, že prvky jsou číslovány od nuly a pro záporné indexy n jsou hodnoty nulové)</a:t>
            </a:r>
            <a:endParaRPr lang="cs-CZ" sz="200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  <a:defRPr/>
            </a:pPr>
            <a:r>
              <a:rPr lang="cs-CZ" sz="2800" kern="0">
                <a:latin typeface="+mn-lt"/>
                <a:cs typeface="Arial" pitchFamily="34" charset="0"/>
              </a:rPr>
              <a:t>Diskrétní signál vyjádřený posloupností můžeme zapsat</a:t>
            </a:r>
          </a:p>
          <a:p>
            <a:pPr marL="742950" lvl="1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itchFamily="2" charset="2"/>
              <a:buChar char="è"/>
              <a:defRPr/>
            </a:pPr>
            <a:r>
              <a:rPr lang="cs-CZ" sz="2400" kern="0">
                <a:latin typeface="+mn-lt"/>
                <a:cs typeface="Arial" charset="0"/>
              </a:rPr>
              <a:t>funčním předpisem, např.</a:t>
            </a:r>
            <a:endParaRPr lang="cs-CZ" sz="2400" kern="0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Analogové a digitální (</a:t>
            </a:r>
            <a:r>
              <a:rPr lang="cs-CZ" sz="2800" dirty="0" err="1" smtClean="0"/>
              <a:t>číslicOVÉ</a:t>
            </a:r>
            <a:r>
              <a:rPr lang="cs-CZ" sz="2800" dirty="0" smtClean="0"/>
              <a:t>) signály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46434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>
                <a:cs typeface="Arial" charset="0"/>
              </a:rPr>
              <a:t>Analogový signál</a:t>
            </a:r>
            <a:r>
              <a:rPr lang="cs-CZ" dirty="0" smtClean="0">
                <a:cs typeface="Arial" charset="0"/>
              </a:rPr>
              <a:t> nabývá hodnot ze spojitého intervalu.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>
                <a:cs typeface="Arial" charset="0"/>
              </a:rPr>
              <a:t>Digitální (číslicový) signál</a:t>
            </a:r>
            <a:r>
              <a:rPr lang="cs-CZ" dirty="0" smtClean="0">
                <a:cs typeface="Arial" charset="0"/>
              </a:rPr>
              <a:t> nabývá hodnot z konečné množiny hodnot.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>
                <a:cs typeface="Arial" charset="0"/>
              </a:rPr>
              <a:t>	Příkladem analogového signálu</a:t>
            </a:r>
            <a:r>
              <a:rPr lang="cs-CZ" sz="1800" dirty="0" smtClean="0">
                <a:cs typeface="Arial" charset="0"/>
              </a:rPr>
              <a:t> může být např. EKG signál zaznamenaný na papír nebo hodnota napětí zobrazená na analogovém osciloskopu.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9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800" i="1" dirty="0" smtClean="0">
                <a:cs typeface="Arial" charset="0"/>
              </a:rPr>
              <a:t>	Příkladem digitálního signálu</a:t>
            </a:r>
            <a:r>
              <a:rPr lang="cs-CZ" sz="1800" dirty="0" smtClean="0">
                <a:cs typeface="Arial" charset="0"/>
              </a:rPr>
              <a:t> může být např. barva </a:t>
            </a:r>
            <a:r>
              <a:rPr lang="cs-CZ" sz="1800" dirty="0" err="1" smtClean="0">
                <a:cs typeface="Arial" charset="0"/>
              </a:rPr>
              <a:t>pixelu</a:t>
            </a:r>
            <a:r>
              <a:rPr lang="cs-CZ" sz="1800" dirty="0" smtClean="0">
                <a:cs typeface="Arial" charset="0"/>
              </a:rPr>
              <a:t> digitální fotografie </a:t>
            </a:r>
            <a:r>
              <a:rPr lang="en-US" sz="1800" dirty="0" smtClean="0">
                <a:cs typeface="Arial" charset="0"/>
              </a:rPr>
              <a:t>&lt;0;255&gt;.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cs typeface="Arial" charset="0"/>
              </a:rPr>
              <a:t>Kvantov</a:t>
            </a:r>
            <a:r>
              <a:rPr lang="cs-CZ" b="1" dirty="0" err="1" smtClean="0">
                <a:cs typeface="Arial" charset="0"/>
              </a:rPr>
              <a:t>ání</a:t>
            </a:r>
            <a:r>
              <a:rPr lang="en-US" dirty="0" smtClean="0">
                <a:cs typeface="Arial" charset="0"/>
              </a:rPr>
              <a:t> je </a:t>
            </a:r>
            <a:r>
              <a:rPr lang="cs-CZ" dirty="0" smtClean="0">
                <a:cs typeface="Arial" charset="0"/>
              </a:rPr>
              <a:t>proces, kterým se převádí spojité hodnoty veličin na diskrétní.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B) Reálné a komplexní signály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357313"/>
            <a:ext cx="8229600" cy="1663700"/>
          </a:xfrm>
        </p:spPr>
        <p:txBody>
          <a:bodyPr/>
          <a:lstStyle/>
          <a:p>
            <a:pPr eaLnBrk="1" hangingPunct="1"/>
            <a:r>
              <a:rPr lang="cs-CZ" b="1" smtClean="0">
                <a:cs typeface="Arial" charset="0"/>
              </a:rPr>
              <a:t>Reálný signál</a:t>
            </a:r>
            <a:r>
              <a:rPr lang="cs-CZ" smtClean="0">
                <a:cs typeface="Arial" charset="0"/>
              </a:rPr>
              <a:t> je takový signál, který nabývá reálných hodnot.</a:t>
            </a:r>
            <a:r>
              <a:rPr lang="en-US" smtClean="0">
                <a:cs typeface="Arial" charset="0"/>
              </a:rPr>
              <a:t> (</a:t>
            </a:r>
            <a:r>
              <a:rPr lang="cs-CZ" smtClean="0">
                <a:cs typeface="Arial" charset="0"/>
              </a:rPr>
              <a:t>V</a:t>
            </a:r>
            <a:r>
              <a:rPr lang="en-US" smtClean="0">
                <a:cs typeface="Arial" charset="0"/>
              </a:rPr>
              <a:t> praxi skute</a:t>
            </a:r>
            <a:r>
              <a:rPr lang="cs-CZ" smtClean="0">
                <a:cs typeface="Arial" charset="0"/>
              </a:rPr>
              <a:t>čně měřitelný.</a:t>
            </a:r>
            <a:r>
              <a:rPr lang="en-US" smtClean="0">
                <a:cs typeface="Arial" charset="0"/>
              </a:rPr>
              <a:t>)</a:t>
            </a:r>
            <a:endParaRPr lang="cs-CZ" smtClean="0">
              <a:cs typeface="Arial" charset="0"/>
            </a:endParaRPr>
          </a:p>
          <a:p>
            <a:pPr eaLnBrk="1" hangingPunct="1"/>
            <a:r>
              <a:rPr lang="cs-CZ" b="1" smtClean="0">
                <a:cs typeface="Arial" charset="0"/>
              </a:rPr>
              <a:t>Komplexní signál</a:t>
            </a:r>
            <a:r>
              <a:rPr lang="cs-CZ" smtClean="0">
                <a:cs typeface="Arial" charset="0"/>
              </a:rPr>
              <a:t> je takový signál, který nabývá komplexních hodnot. (Hypotetický, v praxi neměřitelný.)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130550" y="4286250"/>
          <a:ext cx="2439988" cy="431800"/>
        </p:xfrm>
        <a:graphic>
          <a:graphicData uri="http://schemas.openxmlformats.org/presentationml/2006/ole">
            <p:oleObj spid="_x0000_s4098" name="Rovnice" r:id="rId3" imgW="1218960" imgH="215640" progId="Equation.3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857250" y="4941888"/>
            <a:ext cx="78406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cs-CZ" sz="2400"/>
              <a:t>Čas </a:t>
            </a:r>
            <a:r>
              <a:rPr lang="cs-CZ" sz="2400" i="1"/>
              <a:t>t</a:t>
            </a:r>
            <a:r>
              <a:rPr lang="cs-CZ" sz="2400"/>
              <a:t> je spojitý nebo diskrétní.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1214438"/>
            <a:ext cx="8190681" cy="156649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cs typeface="Arial" charset="0"/>
              </a:rPr>
              <a:t>Deterministický signál</a:t>
            </a:r>
            <a:r>
              <a:rPr lang="cs-CZ" sz="2400" dirty="0" smtClean="0">
                <a:cs typeface="Arial" charset="0"/>
              </a:rPr>
              <a:t> je takový signál, jehož hodnoty jsou v daném čase jednoznačně určeny. Takovýto signál může být tedy popsán analytickou funkcí času </a:t>
            </a:r>
            <a:r>
              <a:rPr lang="cs-CZ" sz="2400" i="1" dirty="0" err="1" smtClean="0"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.</a:t>
            </a: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572000"/>
            <a:ext cx="2547938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3143250" y="5857875"/>
          <a:ext cx="1397000" cy="406400"/>
        </p:xfrm>
        <a:graphic>
          <a:graphicData uri="http://schemas.openxmlformats.org/presentationml/2006/ole">
            <p:oleObj spid="_x0000_s5122" name="Rovnice" r:id="rId4" imgW="698400" imgH="203040" progId="Equation.3">
              <p:embed/>
            </p:oleObj>
          </a:graphicData>
        </a:graphic>
      </p:graphicFrame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4572000"/>
            <a:ext cx="2519362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5214938" y="5857875"/>
          <a:ext cx="812800" cy="406400"/>
        </p:xfrm>
        <a:graphic>
          <a:graphicData uri="http://schemas.openxmlformats.org/presentationml/2006/ole">
            <p:oleObj spid="_x0000_s5123" name="Rovnice" r:id="rId6" imgW="406080" imgH="203040" progId="Equation.3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Náhodný (stochastický) signál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67544" y="2924944"/>
            <a:ext cx="82296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Náhodný (stochastický) signál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122 -0.225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C) Deterministické a náhodné signály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8579" y="1394846"/>
            <a:ext cx="8280920" cy="513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cs-CZ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	Náhodný (stochastický) signál (veličina)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je takový signál, jehož hodnoty jsou náhodné. Takovéto signály popisujeme statistickými prostředky. Např. bílý/barevný šum.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400" kern="0" dirty="0" smtClean="0">
                <a:latin typeface="+mn-lt"/>
                <a:cs typeface="Arial" charset="0"/>
              </a:rPr>
              <a:t>	</a:t>
            </a:r>
            <a:r>
              <a:rPr lang="cs-CZ" sz="2400" b="1" kern="0" dirty="0" smtClean="0">
                <a:latin typeface="+mn-lt"/>
                <a:cs typeface="Arial" charset="0"/>
              </a:rPr>
              <a:t>Náhodný proces</a:t>
            </a:r>
          </a:p>
          <a:p>
            <a:pPr marL="342900" indent="15875">
              <a:spcBef>
                <a:spcPct val="30000"/>
              </a:spcBef>
              <a:buClr>
                <a:schemeClr val="accent1"/>
              </a:buClr>
              <a:buSzPct val="80000"/>
            </a:pPr>
            <a:r>
              <a:rPr lang="cs-CZ" sz="2400" kern="0" dirty="0" smtClean="0">
                <a:latin typeface="+mn-lt"/>
                <a:cs typeface="Arial" charset="0"/>
              </a:rPr>
              <a:t>Systém </a:t>
            </a:r>
            <a:r>
              <a:rPr lang="en-US" sz="2400" kern="0" dirty="0" smtClean="0">
                <a:latin typeface="+mn-lt"/>
                <a:cs typeface="Arial" charset="0"/>
              </a:rPr>
              <a:t>{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 smtClean="0">
                <a:latin typeface="+mn-lt"/>
                <a:cs typeface="Arial" charset="0"/>
                <a:sym typeface="Symbol"/>
              </a:rPr>
              <a:t>i</a:t>
            </a:r>
            <a:r>
              <a:rPr lang="en-US" sz="2400" kern="0" dirty="0" smtClean="0">
                <a:latin typeface="+mn-lt"/>
                <a:cs typeface="Arial" charset="0"/>
              </a:rPr>
              <a:t>} </a:t>
            </a:r>
            <a:r>
              <a:rPr lang="cs-CZ" sz="2400" kern="0" dirty="0" smtClean="0">
                <a:latin typeface="+mn-lt"/>
                <a:cs typeface="Arial" charset="0"/>
              </a:rPr>
              <a:t>náhodných veličin 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en-US" sz="2400" kern="0" baseline="-25000" dirty="0" err="1" smtClean="0">
                <a:latin typeface="+mn-lt"/>
                <a:cs typeface="Arial" charset="0"/>
                <a:sym typeface="Symbol"/>
              </a:rPr>
              <a:t>i</a:t>
            </a:r>
            <a:r>
              <a:rPr lang="cs-CZ" sz="2400" kern="0" dirty="0" smtClean="0">
                <a:latin typeface="+mn-lt"/>
                <a:cs typeface="Arial" charset="0"/>
              </a:rPr>
              <a:t>, definovaných pro všechna t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R se nazývá náhodný proces (</a:t>
            </a:r>
            <a:r>
              <a:rPr lang="cs-CZ" sz="2400" i="1" kern="0" dirty="0" err="1" smtClean="0">
                <a:latin typeface="+mn-lt"/>
                <a:cs typeface="Arial" charset="0"/>
                <a:sym typeface="Symbol"/>
              </a:rPr>
              <a:t>random</a:t>
            </a:r>
            <a:r>
              <a:rPr lang="cs-CZ" sz="2400" i="1" kern="0" dirty="0" smtClean="0">
                <a:latin typeface="+mn-lt"/>
                <a:cs typeface="Arial" charset="0"/>
                <a:sym typeface="Symbol"/>
              </a:rPr>
              <a:t> </a:t>
            </a:r>
            <a:r>
              <a:rPr lang="cs-CZ" sz="2400" i="1" kern="0" dirty="0" err="1" smtClean="0">
                <a:latin typeface="+mn-lt"/>
                <a:cs typeface="Arial" charset="0"/>
                <a:sym typeface="Symbol"/>
              </a:rPr>
              <a:t>process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) a označuje se </a:t>
            </a:r>
            <a:r>
              <a:rPr lang="en-US" sz="2400" kern="0" dirty="0" smtClean="0">
                <a:latin typeface="+mn-lt"/>
                <a:cs typeface="Arial" charset="0"/>
                <a:sym typeface="Symbol"/>
              </a:rPr>
              <a:t></a:t>
            </a:r>
            <a:r>
              <a:rPr lang="cs-CZ" sz="2400" kern="0" dirty="0" smtClean="0">
                <a:latin typeface="+mn-lt"/>
                <a:cs typeface="Arial" charset="0"/>
                <a:sym typeface="Symbol"/>
              </a:rPr>
              <a:t>(t). Nezávislá veličina t je zpravidla čas.</a:t>
            </a:r>
            <a:endParaRPr lang="cs-CZ" sz="2400" kern="0" dirty="0" smtClean="0">
              <a:latin typeface="+mn-lt"/>
              <a:cs typeface="Arial" charset="0"/>
            </a:endParaRPr>
          </a:p>
          <a:p>
            <a:pPr marL="800100" lvl="1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lang="cs-CZ" sz="2400" kern="0" dirty="0" err="1" smtClean="0">
                <a:latin typeface="+mn-lt"/>
                <a:cs typeface="Arial" charset="0"/>
              </a:rPr>
              <a:t>stacionarita</a:t>
            </a:r>
            <a:r>
              <a:rPr lang="cs-CZ" sz="2400" kern="0" dirty="0" smtClean="0">
                <a:latin typeface="+mn-lt"/>
                <a:cs typeface="Arial" charset="0"/>
              </a:rPr>
              <a:t>;</a:t>
            </a:r>
          </a:p>
          <a:p>
            <a:pPr marL="800100" lvl="1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ergodicita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Stacionarita náhodného procesu</a:t>
            </a:r>
            <a:endParaRPr lang="cs-CZ" sz="2800" dirty="0"/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 smtClean="0"/>
              <a:t>zhruba: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stacionární náhodný proces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stationary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random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process</a:t>
            </a:r>
            <a:r>
              <a:rPr lang="cs-CZ" sz="2400" dirty="0" smtClean="0"/>
              <a:t>) je proces se stálým chováním</a:t>
            </a:r>
          </a:p>
        </p:txBody>
      </p:sp>
      <p:pic>
        <p:nvPicPr>
          <p:cNvPr id="36868" name="Obrázek 3" descr="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786063"/>
            <a:ext cx="4168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Obrázek 4" descr="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2714625"/>
            <a:ext cx="38957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b="1" dirty="0" smtClean="0"/>
              <a:t>přesněji: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stacionární náhodný proces </a:t>
            </a:r>
            <a:r>
              <a:rPr lang="cs-CZ" sz="2400" dirty="0" smtClean="0"/>
              <a:t>je takový proces, jehož libovolné statistické charakteristiky nejsou závislé na poloze počátku časové osy (nezávisí na absolutních hodnotách času, jen na délkách časových intervalů mezi okamžiky t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 t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)</a:t>
            </a:r>
          </a:p>
          <a:p>
            <a:endParaRPr lang="cs-CZ" sz="1100" dirty="0" smtClean="0"/>
          </a:p>
          <a:p>
            <a:pPr>
              <a:buNone/>
            </a:pPr>
            <a:r>
              <a:rPr lang="cs-CZ" sz="2400" dirty="0" smtClean="0"/>
              <a:t>Z praktického hlediska často vnímáme pojem stacionarity v tzv. širším slova smyslu, kdy stačí, aby se s nezávisle proměnnou neměnily pouze statistické momenty 1. a 2. řádu, střední hodnota, rozptyl a autokorelační, resp. autokovarianční funkce.</a:t>
            </a:r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Stacionarita náhodného procesu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Ergodický náhodný proces </a:t>
            </a:r>
            <a:r>
              <a:rPr lang="cs-CZ" sz="2400" dirty="0" smtClean="0"/>
              <a:t>(</a:t>
            </a:r>
            <a:r>
              <a:rPr lang="cs-CZ" sz="2400" i="1" dirty="0" err="1" smtClean="0"/>
              <a:t>ergodic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random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process</a:t>
            </a:r>
            <a:r>
              <a:rPr lang="cs-CZ" sz="2400" dirty="0" smtClean="0"/>
              <a:t>) se vyznačuje tím, že všechny jeho realizace mají stejné statistické vlastnosti (stejné chování) – to umožňuje odhadovat parametry náhodného procesu z jediné libovolné realizace.</a:t>
            </a:r>
          </a:p>
          <a:p>
            <a:pPr>
              <a:buFont typeface="Wingdings" pitchFamily="2" charset="2"/>
              <a:buNone/>
            </a:pPr>
            <a:endParaRPr lang="cs-CZ" sz="1800" dirty="0" smtClean="0"/>
          </a:p>
          <a:p>
            <a:pPr>
              <a:buNone/>
            </a:pPr>
            <a:r>
              <a:rPr lang="cs-CZ" sz="2400" dirty="0" smtClean="0"/>
              <a:t>Zpravidla požadujeme (je to z hlediska analýzy pohodlnější), aby byl analyzovaný proces jak stacionární, tak i ergodický, ale obecně ergodický proces nemusí být nezbytně i stacionární a samozřejmě i naopak.</a:t>
            </a:r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/>
              <a:t>Ergodicita náhodného procesu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125" y="1916113"/>
            <a:ext cx="6929438" cy="1973262"/>
          </a:xfrm>
        </p:spPr>
        <p:txBody>
          <a:bodyPr/>
          <a:lstStyle/>
          <a:p>
            <a:pPr>
              <a:defRPr/>
            </a:pPr>
            <a:r>
              <a:rPr lang="cs-CZ" sz="4800" dirty="0" smtClean="0"/>
              <a:t>II.  SIGNÁLY ZÁKLADNÍ POJMY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D) Sudé a liché signály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428750"/>
            <a:ext cx="5627688" cy="584200"/>
          </a:xfrm>
        </p:spPr>
        <p:txBody>
          <a:bodyPr/>
          <a:lstStyle/>
          <a:p>
            <a:pPr eaLnBrk="1" hangingPunct="1"/>
            <a:r>
              <a:rPr lang="cs-CZ" sz="2400" b="1" smtClean="0">
                <a:cs typeface="Arial" charset="0"/>
              </a:rPr>
              <a:t>Sudý signál</a:t>
            </a:r>
            <a:r>
              <a:rPr lang="cs-CZ" sz="2400" smtClean="0">
                <a:cs typeface="Arial" charset="0"/>
              </a:rPr>
              <a:t> je takový, pro který platí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428625" y="2928938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b="1"/>
              <a:t>Lichý signál </a:t>
            </a:r>
            <a:r>
              <a:rPr lang="cs-CZ" sz="2400"/>
              <a:t>je takový, pro který platí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2643188" y="2214563"/>
          <a:ext cx="4127500" cy="604837"/>
        </p:xfrm>
        <a:graphic>
          <a:graphicData uri="http://schemas.openxmlformats.org/presentationml/2006/ole">
            <p:oleObj spid="_x0000_s6146" name="Rovnice" r:id="rId3" imgW="1473120" imgH="215640" progId="Equation.3">
              <p:embed/>
            </p:oleObj>
          </a:graphicData>
        </a:graphic>
      </p:graphicFrame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2643188" y="3714750"/>
          <a:ext cx="4413250" cy="581025"/>
        </p:xfrm>
        <a:graphic>
          <a:graphicData uri="http://schemas.openxmlformats.org/presentationml/2006/ole">
            <p:oleObj spid="_x0000_s6147" name="Rovnice" r:id="rId4" imgW="1638000" imgH="215640" progId="Equation.3">
              <p:embed/>
            </p:oleObj>
          </a:graphicData>
        </a:graphic>
      </p:graphicFrame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428625" y="4572000"/>
            <a:ext cx="8207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Součin sudého a lichého signálu je lichý signál.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Součin dvou sudých nebo dvou lichých signálů je sudý signál.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D) Sudé a liché signály</a:t>
            </a:r>
          </a:p>
        </p:txBody>
      </p:sp>
      <p:pic>
        <p:nvPicPr>
          <p:cNvPr id="27651" name="Picture 5" descr="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989138"/>
            <a:ext cx="57578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871538"/>
          </a:xfrm>
        </p:spPr>
        <p:txBody>
          <a:bodyPr/>
          <a:lstStyle/>
          <a:p>
            <a:pPr eaLnBrk="1" hangingPunct="1"/>
            <a:r>
              <a:rPr lang="cs-CZ" sz="2400" dirty="0" smtClean="0">
                <a:cs typeface="Arial" charset="0"/>
              </a:rPr>
              <a:t>Spojitý signál </a:t>
            </a:r>
            <a:r>
              <a:rPr lang="cs-CZ" sz="2400" i="1" dirty="0" smtClean="0">
                <a:latin typeface="Arial" charset="0"/>
                <a:cs typeface="Arial" charset="0"/>
              </a:rPr>
              <a:t>x</a:t>
            </a:r>
            <a:r>
              <a:rPr lang="cs-CZ" sz="2400" dirty="0" smtClean="0">
                <a:latin typeface="Arial" charset="0"/>
                <a:cs typeface="Arial" charset="0"/>
              </a:rPr>
              <a:t>(</a:t>
            </a:r>
            <a:r>
              <a:rPr lang="cs-CZ" sz="2400" i="1" dirty="0" smtClean="0">
                <a:latin typeface="Arial" charset="0"/>
                <a:cs typeface="Arial" charset="0"/>
              </a:rPr>
              <a:t>t</a:t>
            </a:r>
            <a:r>
              <a:rPr lang="cs-CZ" sz="2400" dirty="0" smtClean="0">
                <a:latin typeface="Arial" charset="0"/>
                <a:cs typeface="Arial" charset="0"/>
              </a:rPr>
              <a:t>)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b="1" dirty="0" smtClean="0">
                <a:cs typeface="Arial" charset="0"/>
              </a:rPr>
              <a:t>periodický s periodou </a:t>
            </a:r>
            <a:r>
              <a:rPr lang="cs-CZ" sz="2400" b="1" i="1" dirty="0" smtClean="0">
                <a:latin typeface="Times New Roman" pitchFamily="18" charset="0"/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, jestliže existuje hodnota </a:t>
            </a:r>
            <a:r>
              <a:rPr lang="cs-CZ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cs-CZ" sz="2400" dirty="0" smtClean="0">
                <a:cs typeface="Arial" charset="0"/>
              </a:rPr>
              <a:t> taková, že pro všechna </a:t>
            </a:r>
            <a:r>
              <a:rPr lang="cs-CZ" sz="2400" i="1" dirty="0" smtClean="0">
                <a:cs typeface="Arial" charset="0"/>
              </a:rPr>
              <a:t>t</a:t>
            </a:r>
            <a:r>
              <a:rPr lang="cs-CZ" sz="2400" dirty="0" smtClean="0">
                <a:cs typeface="Arial" charset="0"/>
              </a:rPr>
              <a:t> platí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491880" y="2348880"/>
          <a:ext cx="1831975" cy="406400"/>
        </p:xfrm>
        <a:graphic>
          <a:graphicData uri="http://schemas.openxmlformats.org/presentationml/2006/ole">
            <p:oleObj spid="_x0000_s7170" name="Rovnice" r:id="rId3" imgW="914400" imgH="203040" progId="Equation.3">
              <p:embed/>
            </p:oleObj>
          </a:graphicData>
        </a:graphic>
      </p:graphicFrame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428625" y="3143250"/>
            <a:ext cx="8229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dirty="0"/>
              <a:t>Nejmenší kladná hodnota </a:t>
            </a:r>
            <a:r>
              <a:rPr lang="cs-CZ" sz="2400" i="1" dirty="0">
                <a:latin typeface="+mn-lt"/>
              </a:rPr>
              <a:t>T</a:t>
            </a:r>
            <a:r>
              <a:rPr lang="cs-CZ" sz="2400" dirty="0"/>
              <a:t>, pro kterou platí uvedený vztah se nazývá </a:t>
            </a:r>
            <a:r>
              <a:rPr lang="cs-CZ" sz="2400" dirty="0">
                <a:solidFill>
                  <a:srgbClr val="C00000"/>
                </a:solidFill>
              </a:rPr>
              <a:t>základní perioda</a:t>
            </a:r>
            <a:r>
              <a:rPr lang="cs-CZ" sz="2400" dirty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 dirty="0"/>
              <a:t>Obecně lze psát</a:t>
            </a:r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3347864" y="4509120"/>
          <a:ext cx="2060575" cy="406400"/>
        </p:xfrm>
        <a:graphic>
          <a:graphicData uri="http://schemas.openxmlformats.org/presentationml/2006/ole">
            <p:oleObj spid="_x0000_s7171" name="Rovnice" r:id="rId4" imgW="1028520" imgH="203040" progId="Equation.3">
              <p:embed/>
            </p:oleObj>
          </a:graphicData>
        </a:graphic>
      </p:graphicFrame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9552" y="494116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cs-CZ" sz="2400" dirty="0"/>
              <a:t>	kde 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400" dirty="0"/>
              <a:t> je celé číslo.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85875"/>
            <a:ext cx="8229600" cy="3373438"/>
          </a:xfrm>
        </p:spPr>
        <p:txBody>
          <a:bodyPr/>
          <a:lstStyle/>
          <a:p>
            <a:pPr eaLnBrk="1" hangingPunct="1"/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Pozor!</a:t>
            </a:r>
            <a:r>
              <a:rPr lang="cs-CZ" sz="2400" smtClean="0">
                <a:cs typeface="Arial" charset="0"/>
              </a:rPr>
              <a:t> Pro konstantní signál není definována základní perioda. Konstantní signál je periodický pro každou hodnotu </a:t>
            </a:r>
            <a:r>
              <a:rPr lang="cs-CZ" sz="2400" i="1" smtClean="0">
                <a:latin typeface="Times New Roman" pitchFamily="18" charset="0"/>
                <a:cs typeface="Arial" charset="0"/>
              </a:rPr>
              <a:t>T</a:t>
            </a:r>
            <a:r>
              <a:rPr lang="cs-CZ" sz="2400" smtClean="0">
                <a:cs typeface="Arial" charset="0"/>
              </a:rPr>
              <a:t>. 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Spojitý signál, který není periodický se nazývá </a:t>
            </a:r>
            <a:r>
              <a:rPr lang="cs-CZ" sz="2400" b="1" smtClean="0">
                <a:cs typeface="Arial" charset="0"/>
              </a:rPr>
              <a:t>neperiodický</a:t>
            </a:r>
            <a:r>
              <a:rPr lang="cs-CZ" sz="2400" smtClean="0">
                <a:cs typeface="Arial" charset="0"/>
              </a:rPr>
              <a:t> nebo </a:t>
            </a:r>
            <a:r>
              <a:rPr lang="cs-CZ" sz="2400" b="1" smtClean="0">
                <a:cs typeface="Arial" charset="0"/>
              </a:rPr>
              <a:t>aperiodický</a:t>
            </a:r>
            <a:r>
              <a:rPr lang="cs-CZ" sz="2400" smtClean="0">
                <a:cs typeface="Arial" charset="0"/>
              </a:rPr>
              <a:t>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Reálné biosignály nejsou zcela periodické – hovoříme o </a:t>
            </a:r>
            <a:r>
              <a:rPr lang="cs-CZ" sz="2400" b="1" smtClean="0">
                <a:cs typeface="Arial" charset="0"/>
              </a:rPr>
              <a:t>repetičních signálech</a:t>
            </a:r>
            <a:r>
              <a:rPr lang="cs-CZ" sz="2400" smtClean="0">
                <a:cs typeface="Arial" charset="0"/>
              </a:rPr>
              <a:t>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Pohov!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1643063" y="6143625"/>
            <a:ext cx="5089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řečový signál – samohláska „e“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4286250"/>
            <a:ext cx="6265862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E) Periodické a neperiodické signály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2857500"/>
            <a:ext cx="8229600" cy="37147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smtClean="0">
                <a:solidFill>
                  <a:srgbClr val="FF0000"/>
                </a:solidFill>
                <a:cs typeface="Arial" charset="0"/>
              </a:rPr>
              <a:t>Pozor!</a:t>
            </a:r>
            <a:r>
              <a:rPr lang="cs-CZ" sz="2400" smtClean="0">
                <a:cs typeface="Arial" charset="0"/>
              </a:rPr>
              <a:t> 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Diskrétní signál získaný rovnoměrným vzorkováním  periodického spojitého signálu </a:t>
            </a:r>
            <a:r>
              <a:rPr lang="cs-CZ" sz="2400" b="1" smtClean="0">
                <a:cs typeface="Arial" charset="0"/>
              </a:rPr>
              <a:t>nemusí</a:t>
            </a:r>
            <a:r>
              <a:rPr lang="cs-CZ" sz="2400" smtClean="0">
                <a:cs typeface="Arial" charset="0"/>
              </a:rPr>
              <a:t> být periodický.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Součet dvou spojitých periodických signálů </a:t>
            </a:r>
            <a:r>
              <a:rPr lang="cs-CZ" sz="2400" b="1" smtClean="0">
                <a:cs typeface="Arial" charset="0"/>
              </a:rPr>
              <a:t>nemusí</a:t>
            </a:r>
            <a:r>
              <a:rPr lang="cs-CZ" sz="2400" smtClean="0">
                <a:cs typeface="Arial" charset="0"/>
              </a:rPr>
              <a:t> být periodický signál.</a:t>
            </a:r>
          </a:p>
          <a:p>
            <a:pPr eaLnBrk="1" hangingPunct="1"/>
            <a:r>
              <a:rPr lang="cs-CZ" sz="2400" smtClean="0">
                <a:cs typeface="Arial" charset="0"/>
              </a:rPr>
              <a:t>Součet dvou diskrétních periodických signálů </a:t>
            </a:r>
            <a:r>
              <a:rPr lang="cs-CZ" sz="2400" b="1" smtClean="0">
                <a:cs typeface="Arial" charset="0"/>
              </a:rPr>
              <a:t>je vždy</a:t>
            </a:r>
            <a:r>
              <a:rPr lang="cs-CZ" sz="2400" smtClean="0">
                <a:cs typeface="Arial" charset="0"/>
              </a:rPr>
              <a:t> periodický signál.</a:t>
            </a:r>
          </a:p>
          <a:p>
            <a:pPr lvl="1" algn="r" eaLnBrk="1" hangingPunct="1">
              <a:buFont typeface="Wingdings" pitchFamily="2" charset="2"/>
              <a:buNone/>
            </a:pPr>
            <a:r>
              <a:rPr lang="cs-CZ" sz="2000" b="1" smtClean="0">
                <a:solidFill>
                  <a:srgbClr val="FF0000"/>
                </a:solidFill>
              </a:rPr>
              <a:t>Pohov!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428625" y="1285875"/>
            <a:ext cx="82073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cs-CZ" sz="2400"/>
              <a:t>Pro diskrétní signál definujeme periodický signál s periodou N obdobně</a:t>
            </a: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500188" y="2071688"/>
          <a:ext cx="1844675" cy="652462"/>
        </p:xfrm>
        <a:graphic>
          <a:graphicData uri="http://schemas.openxmlformats.org/presentationml/2006/ole">
            <p:oleObj spid="_x0000_s8194" name="Rovnice" r:id="rId3" imgW="609480" imgH="215640" progId="Equation.3">
              <p:embed/>
            </p:oleObj>
          </a:graphicData>
        </a:graphic>
      </p:graphicFrame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214813" y="2214563"/>
            <a:ext cx="50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/>
              <a:t>a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5572125" y="2071688"/>
          <a:ext cx="1922463" cy="628650"/>
        </p:xfrm>
        <a:graphic>
          <a:graphicData uri="http://schemas.openxmlformats.org/presentationml/2006/ole">
            <p:oleObj spid="_x0000_s8195" name="Rovnice" r:id="rId4" imgW="6602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E) Periodické a neperiodické signály</a:t>
            </a:r>
            <a:endParaRPr lang="cs-CZ" sz="3200" dirty="0" smtClean="0"/>
          </a:p>
        </p:txBody>
      </p:sp>
      <p:pic>
        <p:nvPicPr>
          <p:cNvPr id="29699" name="Picture 6" descr="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844675"/>
            <a:ext cx="54022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SIGNÁLY </a:t>
            </a:r>
            <a:r>
              <a:rPr lang="cs-CZ" sz="3200" cap="all" dirty="0" smtClean="0"/>
              <a:t>spojité v čase</a:t>
            </a:r>
            <a:endParaRPr lang="cs-CZ" sz="3200" cap="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294688" cy="50251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harmonický signál</a:t>
            </a:r>
            <a:r>
              <a:rPr lang="cs-CZ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je popsán funkcí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dirty="0" smtClean="0">
                <a:cs typeface="Arial" charset="0"/>
              </a:rPr>
              <a:t>x(t) = A.cos(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+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kde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400" dirty="0" smtClean="0">
                <a:cs typeface="Arial" charset="0"/>
              </a:rPr>
              <a:t>A</a:t>
            </a:r>
            <a:r>
              <a:rPr lang="en-US" sz="2400" dirty="0" smtClean="0">
                <a:cs typeface="Arial" charset="0"/>
              </a:rPr>
              <a:t>&gt;</a:t>
            </a:r>
            <a:r>
              <a:rPr lang="cs-CZ" sz="2400" dirty="0" smtClean="0">
                <a:cs typeface="Arial" charset="0"/>
              </a:rPr>
              <a:t>0 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amplituda</a:t>
            </a:r>
            <a:r>
              <a:rPr lang="cs-CZ" sz="2400" dirty="0" smtClean="0">
                <a:cs typeface="Arial" charset="0"/>
              </a:rPr>
              <a:t> harmonické funkce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baseline="-25000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&gt;</a:t>
            </a:r>
            <a:r>
              <a:rPr lang="cs-CZ" sz="2400" dirty="0" smtClean="0">
                <a:cs typeface="Arial" charset="0"/>
              </a:rPr>
              <a:t>0</a:t>
            </a:r>
            <a:r>
              <a:rPr lang="cs-CZ" sz="2400" baseline="-25000" dirty="0" smtClean="0"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úhlový kmitočet </a:t>
            </a:r>
            <a:r>
              <a:rPr lang="cs-CZ" sz="2400" dirty="0" err="1" smtClean="0">
                <a:cs typeface="Arial" charset="0"/>
              </a:rPr>
              <a:t>h.f</a:t>
            </a:r>
            <a:r>
              <a:rPr lang="cs-CZ" sz="2400" dirty="0" smtClean="0"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počáteční fáze</a:t>
            </a:r>
            <a:r>
              <a:rPr lang="cs-CZ" sz="2400" dirty="0" smtClean="0">
                <a:cs typeface="Arial" charset="0"/>
              </a:rPr>
              <a:t>, tj. fáze v čase t=0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t + 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 </a:t>
            </a:r>
            <a:r>
              <a:rPr lang="cs-CZ" sz="2400" dirty="0" smtClean="0">
                <a:cs typeface="Arial" charset="0"/>
              </a:rPr>
              <a:t>je </a:t>
            </a: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fáze</a:t>
            </a:r>
            <a:r>
              <a:rPr lang="cs-CZ" sz="2400" dirty="0" smtClean="0">
                <a:cs typeface="Arial" charset="0"/>
              </a:rPr>
              <a:t> harmonické funkce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Perioda</a:t>
            </a:r>
            <a:r>
              <a:rPr lang="cs-CZ" sz="2400" dirty="0" smtClean="0">
                <a:cs typeface="Arial" charset="0"/>
              </a:rPr>
              <a:t> harmonické funkce je dána vztahem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T = 2</a:t>
            </a:r>
            <a:r>
              <a:rPr lang="cs-CZ" dirty="0" smtClean="0">
                <a:cs typeface="Arial" charset="0"/>
                <a:sym typeface="Symbol" pitchFamily="18" charset="2"/>
              </a:rPr>
              <a:t></a:t>
            </a:r>
            <a:r>
              <a:rPr lang="cs-CZ" sz="2400" dirty="0" smtClean="0">
                <a:cs typeface="Arial" charset="0"/>
                <a:sym typeface="Symbol" pitchFamily="18" charset="2"/>
              </a:rPr>
              <a:t>/</a:t>
            </a:r>
            <a:r>
              <a:rPr lang="el-GR" sz="2400" dirty="0" smtClean="0">
                <a:cs typeface="Arial" charset="0"/>
              </a:rPr>
              <a:t>ω</a:t>
            </a:r>
            <a:endParaRPr lang="cs-CZ" sz="2400" dirty="0" smtClean="0">
              <a:cs typeface="Arial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70C0"/>
                </a:solidFill>
                <a:cs typeface="Arial" charset="0"/>
              </a:rPr>
              <a:t>kmitočet</a:t>
            </a:r>
            <a:r>
              <a:rPr lang="cs-CZ" sz="2400" dirty="0" smtClean="0">
                <a:cs typeface="Arial" charset="0"/>
              </a:rPr>
              <a:t> </a:t>
            </a:r>
            <a:r>
              <a:rPr lang="cs-CZ" sz="2400" dirty="0" err="1" smtClean="0">
                <a:cs typeface="Arial" charset="0"/>
              </a:rPr>
              <a:t>h.f</a:t>
            </a:r>
            <a:r>
              <a:rPr lang="cs-CZ" sz="2400" dirty="0" smtClean="0">
                <a:cs typeface="Arial" charset="0"/>
              </a:rPr>
              <a:t>. je definován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cs-CZ" sz="2400" dirty="0" smtClean="0">
                <a:cs typeface="Arial" charset="0"/>
              </a:rPr>
              <a:t>		f = 1/T = 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  <a:sym typeface="Symbol" pitchFamily="18" charset="2"/>
              </a:rPr>
              <a:t>/</a:t>
            </a:r>
            <a:r>
              <a:rPr lang="cs-CZ" sz="2400" dirty="0" smtClean="0">
                <a:cs typeface="Arial" charset="0"/>
              </a:rPr>
              <a:t>2</a:t>
            </a:r>
            <a:r>
              <a:rPr lang="cs-CZ" sz="2400" dirty="0" smtClean="0">
                <a:cs typeface="Arial" charset="0"/>
                <a:sym typeface="Symbol" pitchFamily="18" charset="2"/>
              </a:rPr>
              <a:t></a:t>
            </a:r>
            <a:endParaRPr lang="cs-CZ" sz="2400" dirty="0" smtClean="0">
              <a:cs typeface="Arial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643563" y="5143500"/>
          <a:ext cx="3273425" cy="1500188"/>
        </p:xfrm>
        <a:graphic>
          <a:graphicData uri="http://schemas.openxmlformats.org/presentationml/2006/ole">
            <p:oleObj spid="_x0000_s68610" name="Rastrový obrázek" r:id="rId3" imgW="9593014" imgH="3839111" progId="PBrush">
              <p:embed/>
            </p:oleObj>
          </a:graphicData>
        </a:graphic>
      </p:graphicFrame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48865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619672" y="1772816"/>
          <a:ext cx="6000067" cy="2376264"/>
        </p:xfrm>
        <a:graphic>
          <a:graphicData uri="http://schemas.openxmlformats.org/presentationml/2006/ole">
            <p:oleObj spid="_x0000_s69635" name="Rastrový obrázek" r:id="rId3" imgW="10704762" imgH="40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Signál - definice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48865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619672" y="1772816"/>
          <a:ext cx="6000067" cy="2376264"/>
        </p:xfrm>
        <a:graphic>
          <a:graphicData uri="http://schemas.openxmlformats.org/presentationml/2006/ole">
            <p:oleObj spid="_x0000_s81922" name="Rastrový obrázek" r:id="rId3" imgW="10704762" imgH="4038095" progId="PBrush">
              <p:embed/>
            </p:oleObj>
          </a:graphicData>
        </a:graphic>
      </p:graphicFrame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95736" y="4149080"/>
          <a:ext cx="5335977" cy="2160240"/>
        </p:xfrm>
        <a:graphic>
          <a:graphicData uri="http://schemas.openxmlformats.org/presentationml/2006/ole">
            <p:oleObj spid="_x0000_s81923" name="Rastrový obrázek" r:id="rId4" imgW="8276190" imgH="33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268760"/>
            <a:ext cx="8294688" cy="288032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400" dirty="0" smtClean="0"/>
              <a:t>x(t) = 10.cos(2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.10t + </a:t>
            </a:r>
            <a:r>
              <a:rPr lang="cs-CZ" sz="2400" dirty="0" smtClean="0">
                <a:sym typeface="Symbol"/>
              </a:rPr>
              <a:t></a:t>
            </a:r>
            <a:r>
              <a:rPr lang="cs-CZ" sz="2400" dirty="0" smtClean="0"/>
              <a:t>/2).</a:t>
            </a:r>
          </a:p>
          <a:p>
            <a:pPr>
              <a:lnSpc>
                <a:spcPct val="90000"/>
              </a:lnSpc>
            </a:pPr>
            <a:endParaRPr lang="cs-CZ" sz="20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000" dirty="0" err="1" smtClean="0">
                <a:cs typeface="Arial" charset="0"/>
              </a:rPr>
              <a:t>tříparametrický</a:t>
            </a:r>
            <a:r>
              <a:rPr lang="cs-CZ" sz="2000" dirty="0" smtClean="0">
                <a:cs typeface="Arial" charset="0"/>
              </a:rPr>
              <a:t> harmonický signál lze graficky vyjádřit pomocí dvou bodů v rovinách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	amplituda x </a:t>
            </a:r>
            <a:r>
              <a:rPr lang="cs-CZ" sz="2000" dirty="0" smtClean="0">
                <a:cs typeface="Arial" charset="0"/>
              </a:rPr>
              <a:t>(úhlový) </a:t>
            </a:r>
            <a:r>
              <a:rPr lang="cs-CZ" sz="2000" dirty="0" smtClean="0">
                <a:cs typeface="Arial" charset="0"/>
              </a:rPr>
              <a:t>kmitočet      a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	počáteční fáze x </a:t>
            </a:r>
            <a:r>
              <a:rPr lang="cs-CZ" sz="2000" dirty="0" smtClean="0">
                <a:cs typeface="Arial" charset="0"/>
              </a:rPr>
              <a:t>(úhlový) </a:t>
            </a:r>
            <a:r>
              <a:rPr lang="cs-CZ" sz="2000" dirty="0" smtClean="0">
                <a:cs typeface="Arial" charset="0"/>
              </a:rPr>
              <a:t>kmitočet: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sz="2000" dirty="0" smtClean="0">
                <a:cs typeface="Arial" charset="0"/>
              </a:rPr>
              <a:t>A = </a:t>
            </a:r>
            <a:r>
              <a:rPr lang="cs-CZ" sz="2000" dirty="0" err="1" smtClean="0">
                <a:cs typeface="Arial" charset="0"/>
              </a:rPr>
              <a:t>A</a:t>
            </a:r>
            <a:r>
              <a:rPr lang="cs-CZ" sz="2000" dirty="0" smtClean="0">
                <a:cs typeface="Arial" charset="0"/>
              </a:rPr>
              <a:t>(</a:t>
            </a:r>
            <a:r>
              <a:rPr lang="el-GR" sz="2000" dirty="0" smtClean="0">
                <a:cs typeface="Arial" charset="0"/>
              </a:rPr>
              <a:t>ω</a:t>
            </a:r>
            <a:r>
              <a:rPr lang="cs-CZ" sz="2000" dirty="0" smtClean="0">
                <a:cs typeface="Arial" charset="0"/>
              </a:rPr>
              <a:t>)    a    </a:t>
            </a:r>
            <a:r>
              <a:rPr lang="el-GR" sz="2000" dirty="0" smtClean="0">
                <a:cs typeface="Arial" charset="0"/>
              </a:rPr>
              <a:t>φ</a:t>
            </a:r>
            <a:r>
              <a:rPr lang="cs-CZ" sz="2000" baseline="-25000" dirty="0" smtClean="0">
                <a:cs typeface="Arial" charset="0"/>
              </a:rPr>
              <a:t>0</a:t>
            </a:r>
            <a:r>
              <a:rPr lang="cs-CZ" sz="2000" dirty="0" smtClean="0">
                <a:cs typeface="Arial" charset="0"/>
              </a:rPr>
              <a:t> = </a:t>
            </a:r>
            <a:r>
              <a:rPr lang="el-GR" sz="2000" dirty="0" smtClean="0">
                <a:cs typeface="Arial" charset="0"/>
              </a:rPr>
              <a:t>φ</a:t>
            </a:r>
            <a:r>
              <a:rPr lang="cs-CZ" sz="2000" baseline="-25000" dirty="0" smtClean="0">
                <a:cs typeface="Arial" charset="0"/>
              </a:rPr>
              <a:t>0</a:t>
            </a:r>
            <a:r>
              <a:rPr lang="cs-CZ" sz="2000" dirty="0" smtClean="0">
                <a:cs typeface="Arial" charset="0"/>
              </a:rPr>
              <a:t>(</a:t>
            </a:r>
            <a:r>
              <a:rPr lang="el-GR" sz="2000" dirty="0" smtClean="0">
                <a:cs typeface="Arial" charset="0"/>
              </a:rPr>
              <a:t>ω</a:t>
            </a:r>
            <a:r>
              <a:rPr lang="cs-CZ" sz="2000" dirty="0" smtClean="0">
                <a:cs typeface="Arial" charset="0"/>
              </a:rPr>
              <a:t>);</a:t>
            </a:r>
          </a:p>
          <a:p>
            <a:pPr algn="ctr">
              <a:lnSpc>
                <a:spcPct val="90000"/>
              </a:lnSpc>
              <a:buNone/>
            </a:pPr>
            <a:endParaRPr lang="cs-CZ" sz="2400" dirty="0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HARMONICKÁ FUNKCE</a:t>
            </a:r>
            <a:endParaRPr lang="cs-CZ" sz="3200" dirty="0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195736" y="4149080"/>
          <a:ext cx="5335977" cy="2160240"/>
        </p:xfrm>
        <a:graphic>
          <a:graphicData uri="http://schemas.openxmlformats.org/presentationml/2006/ole">
            <p:oleObj spid="_x0000_s82947" name="Rastrový obrázek" r:id="rId3" imgW="8276190" imgH="3352381" progId="PBrush">
              <p:embed/>
            </p:oleObj>
          </a:graphicData>
        </a:graphic>
      </p:graphicFrame>
      <p:sp>
        <p:nvSpPr>
          <p:cNvPr id="9" name="Obdélník 8"/>
          <p:cNvSpPr/>
          <p:nvPr/>
        </p:nvSpPr>
        <p:spPr>
          <a:xfrm>
            <a:off x="2411760" y="6237312"/>
            <a:ext cx="2517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Arial" charset="0"/>
              </a:rPr>
              <a:t>s</a:t>
            </a:r>
            <a:r>
              <a:rPr lang="cs-CZ" b="1" dirty="0" err="1" smtClean="0">
                <a:solidFill>
                  <a:srgbClr val="C00000"/>
                </a:solidFill>
                <a:cs typeface="Arial" charset="0"/>
              </a:rPr>
              <a:t>pektrum</a:t>
            </a:r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amplitud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004048" y="6237312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spektrum </a:t>
            </a:r>
            <a:r>
              <a:rPr lang="cs-CZ" dirty="0" smtClean="0">
                <a:cs typeface="Arial" charset="0"/>
              </a:rPr>
              <a:t>počátečních fází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smtClean="0">
                <a:solidFill>
                  <a:srgbClr val="C00000"/>
                </a:solidFill>
              </a:rPr>
              <a:t>!!! Frekvenční spektrum !!!</a:t>
            </a: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500063" y="2405063"/>
            <a:ext cx="8143875" cy="4452937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mtClean="0">
                <a:solidFill>
                  <a:srgbClr val="3F7DF9"/>
                </a:solidFill>
                <a:cs typeface="Arial" charset="0"/>
              </a:rPr>
              <a:t>	</a:t>
            </a:r>
            <a:r>
              <a:rPr lang="cs-CZ" b="1" smtClean="0">
                <a:solidFill>
                  <a:srgbClr val="C00000"/>
                </a:solidFill>
                <a:cs typeface="Arial" charset="0"/>
              </a:rPr>
              <a:t>Frekvenční spektrum </a:t>
            </a:r>
            <a:r>
              <a:rPr lang="cs-CZ" smtClean="0">
                <a:solidFill>
                  <a:schemeClr val="bg2"/>
                </a:solidFill>
                <a:cs typeface="Arial" charset="0"/>
              </a:rPr>
              <a:t>signálu je vyjádření rozložení amplitud a počátečních fází jednotlivých harmonických složek, ze kterých se signál skládá, v závislosti na frekvenci. </a:t>
            </a:r>
          </a:p>
          <a:p>
            <a:pPr algn="ctr">
              <a:buFontTx/>
              <a:buNone/>
            </a:pPr>
            <a:endParaRPr lang="cs-CZ" smtClean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b="1" smtClean="0">
                <a:solidFill>
                  <a:schemeClr val="bg2"/>
                </a:solidFill>
                <a:cs typeface="Arial" charset="0"/>
              </a:rPr>
              <a:t>! ZAPAMATOVAT NA VĚKY !</a:t>
            </a:r>
          </a:p>
        </p:txBody>
      </p:sp>
      <p:pic>
        <p:nvPicPr>
          <p:cNvPr id="49156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1100138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další definice</a:t>
            </a: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= </a:t>
            </a:r>
            <a:r>
              <a:rPr lang="cs-CZ" sz="32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  (t)</a:t>
            </a:r>
            <a:r>
              <a:rPr lang="en-US" dirty="0" smtClean="0">
                <a:cs typeface="Arial" charset="0"/>
              </a:rPr>
              <a:t>}</a:t>
            </a:r>
            <a:r>
              <a:rPr lang="cs-CZ" dirty="0" smtClean="0">
                <a:cs typeface="Arial" charset="0"/>
              </a:rPr>
              <a:t> = </a:t>
            </a:r>
            <a:r>
              <a:rPr lang="cs-CZ" sz="32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A.</a:t>
            </a:r>
            <a:r>
              <a:rPr lang="en-US" dirty="0" smtClean="0">
                <a:cs typeface="Arial" charset="0"/>
              </a:rPr>
              <a:t>exp[j</a:t>
            </a:r>
            <a:r>
              <a:rPr lang="cs-CZ" dirty="0" smtClean="0">
                <a:cs typeface="Arial" charset="0"/>
              </a:rPr>
              <a:t>(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+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]}</a:t>
            </a: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(vyplývá z Eulerových vztahů)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843808" y="2420888"/>
          <a:ext cx="340454" cy="442590"/>
        </p:xfrm>
        <a:graphic>
          <a:graphicData uri="http://schemas.openxmlformats.org/presentationml/2006/ole">
            <p:oleObj spid="_x0000_s76801" name="Rovnice" r:id="rId3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kupodivu lze použít i vztah</a:t>
            </a:r>
          </a:p>
          <a:p>
            <a:pPr algn="ctr">
              <a:buFontTx/>
              <a:buNone/>
            </a:pPr>
            <a:endParaRPr lang="cs-CZ" dirty="0" smtClean="0"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x(t) = </a:t>
            </a:r>
            <a:r>
              <a:rPr lang="cs-CZ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A.</a:t>
            </a:r>
            <a:r>
              <a:rPr lang="en-US" dirty="0" smtClean="0">
                <a:cs typeface="Arial" charset="0"/>
              </a:rPr>
              <a:t>exp[j</a:t>
            </a:r>
            <a:r>
              <a:rPr lang="cs-CZ" dirty="0" smtClean="0">
                <a:cs typeface="Arial" charset="0"/>
              </a:rPr>
              <a:t>(-</a:t>
            </a:r>
            <a:r>
              <a:rPr lang="el-GR" dirty="0" smtClean="0">
                <a:cs typeface="Arial" charset="0"/>
              </a:rPr>
              <a:t>ω</a:t>
            </a:r>
            <a:r>
              <a:rPr lang="cs-CZ" dirty="0" smtClean="0">
                <a:cs typeface="Arial" charset="0"/>
              </a:rPr>
              <a:t>t – </a:t>
            </a:r>
            <a:r>
              <a:rPr lang="el-GR" dirty="0" smtClean="0">
                <a:cs typeface="Arial" charset="0"/>
              </a:rPr>
              <a:t>φ</a:t>
            </a:r>
            <a:r>
              <a:rPr lang="cs-CZ" baseline="-25000" dirty="0" smtClean="0">
                <a:cs typeface="Arial" charset="0"/>
              </a:rPr>
              <a:t>0</a:t>
            </a:r>
            <a:r>
              <a:rPr lang="cs-CZ" dirty="0" smtClean="0">
                <a:cs typeface="Arial" charset="0"/>
              </a:rPr>
              <a:t>)</a:t>
            </a:r>
            <a:r>
              <a:rPr lang="en-US" dirty="0" smtClean="0">
                <a:cs typeface="Arial" charset="0"/>
              </a:rPr>
              <a:t>]}</a:t>
            </a:r>
            <a:r>
              <a:rPr lang="cs-CZ" dirty="0" smtClean="0">
                <a:cs typeface="Arial" charset="0"/>
              </a:rPr>
              <a:t> = </a:t>
            </a:r>
            <a:r>
              <a:rPr lang="cs-CZ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dirty="0" smtClean="0">
                <a:cs typeface="Arial" charset="0"/>
              </a:rPr>
              <a:t>{</a:t>
            </a:r>
            <a:r>
              <a:rPr lang="cs-CZ" dirty="0" smtClean="0">
                <a:cs typeface="Arial" charset="0"/>
              </a:rPr>
              <a:t>  </a:t>
            </a:r>
            <a:r>
              <a:rPr lang="en-US" dirty="0" smtClean="0">
                <a:cs typeface="Arial" charset="0"/>
              </a:rPr>
              <a:t>*</a:t>
            </a:r>
            <a:r>
              <a:rPr lang="cs-CZ" dirty="0" smtClean="0">
                <a:cs typeface="Arial" charset="0"/>
              </a:rPr>
              <a:t>(t)</a:t>
            </a:r>
            <a:r>
              <a:rPr lang="en-US" dirty="0" smtClean="0">
                <a:cs typeface="Arial" charset="0"/>
              </a:rPr>
              <a:t>}</a:t>
            </a:r>
            <a:endParaRPr lang="cs-CZ" dirty="0" smtClean="0">
              <a:cs typeface="Arial" charset="0"/>
            </a:endParaRPr>
          </a:p>
          <a:p>
            <a:pPr>
              <a:buFontTx/>
              <a:buNone/>
            </a:pPr>
            <a:endParaRPr lang="cs-CZ" b="1" dirty="0" smtClean="0">
              <a:solidFill>
                <a:schemeClr val="bg2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b="1" dirty="0" smtClean="0">
                <a:solidFill>
                  <a:srgbClr val="FF0000"/>
                </a:solidFill>
                <a:cs typeface="Arial" charset="0"/>
              </a:rPr>
              <a:t>pozor !!! pozor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- záporný kmitočet - ale </a:t>
            </a:r>
            <a:r>
              <a:rPr lang="cs-CZ" dirty="0" smtClean="0">
                <a:solidFill>
                  <a:schemeClr val="bg2"/>
                </a:solidFill>
                <a:cs typeface="Arial" charset="0"/>
              </a:rPr>
              <a:t>funguje to</a:t>
            </a:r>
            <a:endParaRPr lang="en-US" dirty="0" smtClean="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7380312" y="2348880"/>
          <a:ext cx="341312" cy="442912"/>
        </p:xfrm>
        <a:graphic>
          <a:graphicData uri="http://schemas.openxmlformats.org/presentationml/2006/ole">
            <p:oleObj spid="_x0000_s75777" name="Rovnice" r:id="rId3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Protože platí</a:t>
            </a:r>
            <a:endParaRPr lang="en-US" sz="2400" dirty="0" smtClean="0">
              <a:cs typeface="Arial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cs-CZ" sz="2200" dirty="0" smtClean="0">
                <a:cs typeface="Arial" charset="0"/>
              </a:rPr>
              <a:t>x(t) =</a:t>
            </a:r>
            <a:r>
              <a:rPr lang="cs-CZ" sz="2400" dirty="0" smtClean="0">
                <a:cs typeface="Arial" charset="0"/>
              </a:rPr>
              <a:t> </a:t>
            </a:r>
            <a:r>
              <a:rPr lang="cs-CZ" sz="24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= </a:t>
            </a:r>
            <a:r>
              <a:rPr lang="cs-CZ" sz="2400" i="1" dirty="0" smtClean="0">
                <a:latin typeface="Times New Roman" pitchFamily="18" charset="0"/>
                <a:cs typeface="Arial" charset="0"/>
              </a:rPr>
              <a:t>Re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 </a:t>
            </a:r>
            <a:r>
              <a:rPr lang="cs-CZ" sz="2200" dirty="0" smtClean="0">
                <a:cs typeface="Arial" charset="0"/>
              </a:rPr>
              <a:t>a </a:t>
            </a:r>
            <a:r>
              <a:rPr lang="cs-CZ" sz="2400" i="1" dirty="0" err="1" smtClean="0">
                <a:latin typeface="Times New Roman" pitchFamily="18" charset="0"/>
                <a:cs typeface="Arial" charset="0"/>
              </a:rPr>
              <a:t>Im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= -</a:t>
            </a:r>
            <a:r>
              <a:rPr lang="cs-CZ" sz="2400" i="1" dirty="0" err="1" smtClean="0">
                <a:latin typeface="Times New Roman" pitchFamily="18" charset="0"/>
                <a:cs typeface="Arial" charset="0"/>
              </a:rPr>
              <a:t>Im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je i </a:t>
            </a:r>
          </a:p>
          <a:p>
            <a:pPr algn="ctr">
              <a:buFontTx/>
              <a:buNone/>
            </a:pPr>
            <a:r>
              <a:rPr lang="cs-CZ" sz="2200" dirty="0" smtClean="0">
                <a:cs typeface="Arial" charset="0"/>
              </a:rPr>
              <a:t>x(t) =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  (t) +   </a:t>
            </a:r>
            <a:r>
              <a:rPr lang="en-US" sz="2200" dirty="0" smtClean="0">
                <a:cs typeface="Arial" charset="0"/>
              </a:rPr>
              <a:t>*</a:t>
            </a:r>
            <a:r>
              <a:rPr lang="cs-CZ" sz="2200" dirty="0" smtClean="0">
                <a:cs typeface="Arial" charset="0"/>
              </a:rPr>
              <a:t>(t)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200" dirty="0" smtClean="0">
                <a:cs typeface="Arial" charset="0"/>
              </a:rPr>
              <a:t>x(t) =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A.</a:t>
            </a:r>
            <a:r>
              <a:rPr lang="en-US" sz="2200" dirty="0" smtClean="0">
                <a:cs typeface="Arial" charset="0"/>
              </a:rPr>
              <a:t>exp</a:t>
            </a:r>
            <a:r>
              <a:rPr lang="cs-CZ" sz="2200" dirty="0" smtClean="0">
                <a:cs typeface="Arial" charset="0"/>
              </a:rPr>
              <a:t>(j</a:t>
            </a:r>
            <a:r>
              <a:rPr lang="el-GR" sz="2200" dirty="0" smtClean="0">
                <a:cs typeface="Arial" charset="0"/>
              </a:rPr>
              <a:t>φ</a:t>
            </a:r>
            <a:r>
              <a:rPr lang="cs-CZ" sz="2200" baseline="-25000" dirty="0" smtClean="0">
                <a:cs typeface="Arial" charset="0"/>
              </a:rPr>
              <a:t>0</a:t>
            </a:r>
            <a:r>
              <a:rPr lang="cs-CZ" sz="2200" dirty="0" smtClean="0">
                <a:cs typeface="Arial" charset="0"/>
              </a:rPr>
              <a:t>).exp(j</a:t>
            </a:r>
            <a:r>
              <a:rPr lang="el-GR" sz="2200" dirty="0" smtClean="0">
                <a:cs typeface="Arial" charset="0"/>
              </a:rPr>
              <a:t>ω</a:t>
            </a:r>
            <a:r>
              <a:rPr lang="cs-CZ" sz="2200" dirty="0" smtClean="0">
                <a:cs typeface="Arial" charset="0"/>
              </a:rPr>
              <a:t>t)</a:t>
            </a:r>
            <a:r>
              <a:rPr lang="en-US" sz="2200" dirty="0" smtClean="0">
                <a:cs typeface="Arial" charset="0"/>
              </a:rPr>
              <a:t>}</a:t>
            </a:r>
            <a:r>
              <a:rPr lang="cs-CZ" sz="2200" dirty="0" smtClean="0">
                <a:cs typeface="Arial" charset="0"/>
              </a:rPr>
              <a:t> + </a:t>
            </a:r>
          </a:p>
          <a:p>
            <a:pPr algn="r">
              <a:buFontTx/>
              <a:buNone/>
            </a:pPr>
            <a:r>
              <a:rPr lang="cs-CZ" sz="2200" dirty="0" smtClean="0">
                <a:cs typeface="Arial" charset="0"/>
              </a:rPr>
              <a:t>+ </a:t>
            </a:r>
            <a:r>
              <a:rPr lang="en-US" sz="2200" dirty="0" smtClean="0">
                <a:cs typeface="Arial" charset="0"/>
              </a:rPr>
              <a:t>½</a:t>
            </a:r>
            <a:r>
              <a:rPr lang="cs-CZ" sz="2200" dirty="0" smtClean="0">
                <a:cs typeface="Arial" charset="0"/>
              </a:rPr>
              <a:t>.</a:t>
            </a:r>
            <a:r>
              <a:rPr lang="en-US" sz="2200" dirty="0" smtClean="0">
                <a:cs typeface="Arial" charset="0"/>
              </a:rPr>
              <a:t>{</a:t>
            </a:r>
            <a:r>
              <a:rPr lang="cs-CZ" sz="2200" dirty="0" smtClean="0">
                <a:cs typeface="Arial" charset="0"/>
              </a:rPr>
              <a:t>A</a:t>
            </a:r>
            <a:r>
              <a:rPr lang="en-US" sz="2200" dirty="0" smtClean="0">
                <a:cs typeface="Arial" charset="0"/>
              </a:rPr>
              <a:t>exp</a:t>
            </a:r>
            <a:r>
              <a:rPr lang="cs-CZ" sz="2200" dirty="0" smtClean="0">
                <a:cs typeface="Arial" charset="0"/>
              </a:rPr>
              <a:t>(-j</a:t>
            </a:r>
            <a:r>
              <a:rPr lang="el-GR" sz="2200" dirty="0" smtClean="0">
                <a:cs typeface="Arial" charset="0"/>
              </a:rPr>
              <a:t>φ</a:t>
            </a:r>
            <a:r>
              <a:rPr lang="cs-CZ" sz="2200" baseline="-25000" dirty="0" smtClean="0">
                <a:cs typeface="Arial" charset="0"/>
              </a:rPr>
              <a:t>0</a:t>
            </a:r>
            <a:r>
              <a:rPr lang="cs-CZ" sz="2200" dirty="0" smtClean="0">
                <a:cs typeface="Arial" charset="0"/>
              </a:rPr>
              <a:t>).exp(-j</a:t>
            </a:r>
            <a:r>
              <a:rPr lang="el-GR" sz="2200" dirty="0" smtClean="0">
                <a:cs typeface="Arial" charset="0"/>
              </a:rPr>
              <a:t>ω</a:t>
            </a:r>
            <a:r>
              <a:rPr lang="cs-CZ" sz="2200" dirty="0" smtClean="0">
                <a:cs typeface="Arial" charset="0"/>
              </a:rPr>
              <a:t>t)</a:t>
            </a:r>
            <a:r>
              <a:rPr lang="en-US" sz="2200" dirty="0" smtClean="0">
                <a:cs typeface="Arial" charset="0"/>
              </a:rPr>
              <a:t>}</a:t>
            </a:r>
            <a:endParaRPr lang="cs-CZ" sz="2200" dirty="0" smtClean="0">
              <a:cs typeface="Arial" charset="0"/>
            </a:endParaRPr>
          </a:p>
          <a:p>
            <a:pPr>
              <a:buFontTx/>
              <a:buNone/>
            </a:pPr>
            <a:endParaRPr lang="cs-CZ" sz="2400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Označíme-li</a:t>
            </a:r>
          </a:p>
          <a:p>
            <a:pPr algn="ctr">
              <a:buFontTx/>
              <a:buNone/>
            </a:pPr>
            <a:r>
              <a:rPr lang="cs-CZ" sz="2400" dirty="0" smtClean="0">
                <a:cs typeface="Arial" charset="0"/>
              </a:rPr>
              <a:t>Ċ</a:t>
            </a:r>
            <a:r>
              <a:rPr lang="cs-CZ" sz="2400" baseline="-25000" dirty="0" smtClean="0">
                <a:cs typeface="Arial" charset="0"/>
              </a:rPr>
              <a:t>1</a:t>
            </a:r>
            <a:r>
              <a:rPr lang="cs-CZ" sz="2400" dirty="0" smtClean="0">
                <a:cs typeface="Arial" charset="0"/>
              </a:rPr>
              <a:t> = </a:t>
            </a:r>
            <a:r>
              <a:rPr lang="en-US" sz="2400" dirty="0" smtClean="0">
                <a:cs typeface="Arial" charset="0"/>
              </a:rPr>
              <a:t>½</a:t>
            </a:r>
            <a:r>
              <a:rPr lang="cs-CZ" sz="2400" dirty="0" smtClean="0">
                <a:cs typeface="Arial" charset="0"/>
              </a:rPr>
              <a:t>.A.</a:t>
            </a:r>
            <a:r>
              <a:rPr lang="en-US" sz="2400" dirty="0" smtClean="0">
                <a:cs typeface="Arial" charset="0"/>
              </a:rPr>
              <a:t>exp</a:t>
            </a:r>
            <a:r>
              <a:rPr lang="cs-CZ" sz="2400" dirty="0" smtClean="0">
                <a:cs typeface="Arial" charset="0"/>
              </a:rPr>
              <a:t>(j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</a:t>
            </a:r>
            <a:r>
              <a:rPr lang="cs-CZ" sz="2400" dirty="0" smtClean="0">
                <a:cs typeface="Arial" charset="0"/>
              </a:rPr>
              <a:t>)   a   Ċ</a:t>
            </a:r>
            <a:r>
              <a:rPr lang="cs-CZ" sz="2400" baseline="-25000" dirty="0" smtClean="0">
                <a:cs typeface="Arial" charset="0"/>
              </a:rPr>
              <a:t>-1</a:t>
            </a:r>
            <a:r>
              <a:rPr lang="cs-CZ" sz="2400" dirty="0" smtClean="0">
                <a:cs typeface="Arial" charset="0"/>
              </a:rPr>
              <a:t> = </a:t>
            </a:r>
            <a:r>
              <a:rPr lang="en-US" sz="2400" dirty="0" smtClean="0">
                <a:cs typeface="Arial" charset="0"/>
              </a:rPr>
              <a:t>½</a:t>
            </a:r>
            <a:r>
              <a:rPr lang="cs-CZ" sz="2400" dirty="0" smtClean="0">
                <a:cs typeface="Arial" charset="0"/>
              </a:rPr>
              <a:t>.A</a:t>
            </a:r>
            <a:r>
              <a:rPr lang="en-US" sz="2400" dirty="0" smtClean="0">
                <a:cs typeface="Arial" charset="0"/>
              </a:rPr>
              <a:t>exp</a:t>
            </a:r>
            <a:r>
              <a:rPr lang="cs-CZ" sz="2400" dirty="0" smtClean="0">
                <a:cs typeface="Arial" charset="0"/>
              </a:rPr>
              <a:t>(-j</a:t>
            </a:r>
            <a:r>
              <a:rPr lang="el-GR" sz="2400" dirty="0" smtClean="0">
                <a:cs typeface="Arial" charset="0"/>
              </a:rPr>
              <a:t>φ</a:t>
            </a:r>
            <a:r>
              <a:rPr lang="cs-CZ" sz="2400" baseline="-25000" dirty="0" smtClean="0">
                <a:cs typeface="Arial" charset="0"/>
              </a:rPr>
              <a:t>0</a:t>
            </a:r>
            <a:r>
              <a:rPr lang="cs-CZ" sz="2400" dirty="0" smtClean="0"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cs-CZ" sz="2400" dirty="0" smtClean="0">
                <a:cs typeface="Arial" charset="0"/>
              </a:rPr>
              <a:t>je		 </a:t>
            </a:r>
          </a:p>
          <a:p>
            <a:pPr algn="ctr">
              <a:buFontTx/>
              <a:buNone/>
            </a:pPr>
            <a:r>
              <a:rPr lang="cs-CZ" sz="2400" dirty="0" smtClean="0">
                <a:cs typeface="Arial" charset="0"/>
              </a:rPr>
              <a:t>x(t) = Ċ</a:t>
            </a:r>
            <a:r>
              <a:rPr lang="cs-CZ" sz="2400" baseline="-25000" dirty="0" smtClean="0">
                <a:cs typeface="Arial" charset="0"/>
              </a:rPr>
              <a:t>1</a:t>
            </a:r>
            <a:r>
              <a:rPr lang="cs-CZ" sz="2400" dirty="0" smtClean="0">
                <a:cs typeface="Arial" charset="0"/>
              </a:rPr>
              <a:t>.exp(j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t) + Ċ</a:t>
            </a:r>
            <a:r>
              <a:rPr lang="cs-CZ" sz="2400" baseline="-25000" dirty="0" smtClean="0">
                <a:cs typeface="Arial" charset="0"/>
              </a:rPr>
              <a:t>-1</a:t>
            </a:r>
            <a:r>
              <a:rPr lang="cs-CZ" sz="2400" dirty="0" smtClean="0">
                <a:cs typeface="Arial" charset="0"/>
              </a:rPr>
              <a:t>.exp</a:t>
            </a:r>
            <a:r>
              <a:rPr lang="en-US" sz="2400" dirty="0" smtClean="0">
                <a:cs typeface="Arial" charset="0"/>
              </a:rPr>
              <a:t>[</a:t>
            </a:r>
            <a:r>
              <a:rPr lang="cs-CZ" sz="2400" dirty="0" smtClean="0">
                <a:cs typeface="Arial" charset="0"/>
              </a:rPr>
              <a:t>j(-</a:t>
            </a:r>
            <a:r>
              <a:rPr lang="el-GR" sz="2400" dirty="0" smtClean="0">
                <a:cs typeface="Arial" charset="0"/>
              </a:rPr>
              <a:t>ω</a:t>
            </a:r>
            <a:r>
              <a:rPr lang="cs-CZ" sz="2400" dirty="0" smtClean="0">
                <a:cs typeface="Arial" charset="0"/>
              </a:rPr>
              <a:t>)t</a:t>
            </a:r>
            <a:r>
              <a:rPr lang="en-US" sz="2400" dirty="0" smtClean="0">
                <a:cs typeface="Arial" charset="0"/>
              </a:rPr>
              <a:t>]</a:t>
            </a:r>
            <a:r>
              <a:rPr lang="cs-CZ" sz="2400" dirty="0" smtClean="0"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2411760" y="1844824"/>
          <a:ext cx="230332" cy="298897"/>
        </p:xfrm>
        <a:graphic>
          <a:graphicData uri="http://schemas.openxmlformats.org/presentationml/2006/ole">
            <p:oleObj spid="_x0000_s74753" name="Rovnice" r:id="rId3" imgW="126720" imgH="164880" progId="Equation.3">
              <p:embed/>
            </p:oleObj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067944" y="1844824"/>
          <a:ext cx="230187" cy="298450"/>
        </p:xfrm>
        <a:graphic>
          <a:graphicData uri="http://schemas.openxmlformats.org/presentationml/2006/ole">
            <p:oleObj spid="_x0000_s74754" name="Rovnice" r:id="rId4" imgW="126720" imgH="164880" progId="Equation.3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5796136" y="1844824"/>
          <a:ext cx="230188" cy="298450"/>
        </p:xfrm>
        <a:graphic>
          <a:graphicData uri="http://schemas.openxmlformats.org/presentationml/2006/ole">
            <p:oleObj spid="_x0000_s74755" name="Rovnice" r:id="rId5" imgW="126720" imgH="164880" progId="Equation.3">
              <p:embed/>
            </p:oleObj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7668344" y="1844824"/>
          <a:ext cx="230188" cy="298450"/>
        </p:xfrm>
        <a:graphic>
          <a:graphicData uri="http://schemas.openxmlformats.org/presentationml/2006/ole">
            <p:oleObj spid="_x0000_s74756" name="Rovnice" r:id="rId6" imgW="126720" imgH="164880" progId="Equation.3">
              <p:embed/>
            </p:oleObj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4572000" y="2780928"/>
          <a:ext cx="230188" cy="298450"/>
        </p:xfrm>
        <a:graphic>
          <a:graphicData uri="http://schemas.openxmlformats.org/presentationml/2006/ole">
            <p:oleObj spid="_x0000_s74757" name="Rovnice" r:id="rId7" imgW="126720" imgH="164880" progId="Equation.3">
              <p:embed/>
            </p:oleObj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5580112" y="2780928"/>
          <a:ext cx="230188" cy="298450"/>
        </p:xfrm>
        <a:graphic>
          <a:graphicData uri="http://schemas.openxmlformats.org/presentationml/2006/ole">
            <p:oleObj spid="_x0000_s74758" name="Rovnice" r:id="rId8" imgW="12672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259632" y="1700808"/>
          <a:ext cx="6696744" cy="4289418"/>
        </p:xfrm>
        <a:graphic>
          <a:graphicData uri="http://schemas.openxmlformats.org/presentationml/2006/ole">
            <p:oleObj spid="_x0000_s73729" name="Rastrový obrázek" r:id="rId3" imgW="7706801" imgH="4563112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44041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2400" dirty="0" smtClean="0">
              <a:cs typeface="Arial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cs-CZ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   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s</a:t>
            </a:r>
            <a:r>
              <a:rPr lang="cs-CZ" sz="2400" b="1" dirty="0" err="1" smtClean="0">
                <a:solidFill>
                  <a:srgbClr val="C00000"/>
                </a:solidFill>
                <a:cs typeface="Arial" charset="0"/>
              </a:rPr>
              <a:t>pektrum</a:t>
            </a: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cs-CZ" sz="2400" dirty="0" smtClean="0">
                <a:cs typeface="Arial" charset="0"/>
              </a:rPr>
              <a:t>amplitud	  </a:t>
            </a:r>
            <a:r>
              <a:rPr lang="cs-CZ" sz="2400" b="1" dirty="0" smtClean="0">
                <a:solidFill>
                  <a:srgbClr val="C00000"/>
                </a:solidFill>
                <a:cs typeface="Arial" charset="0"/>
              </a:rPr>
              <a:t> spektrum </a:t>
            </a:r>
            <a:r>
              <a:rPr lang="cs-CZ" sz="2400" dirty="0" smtClean="0">
                <a:cs typeface="Arial" charset="0"/>
              </a:rPr>
              <a:t>počátečních fází</a:t>
            </a:r>
            <a:endParaRPr lang="el-GR" sz="2400" dirty="0" smtClean="0">
              <a:cs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HARMONICKÝ SIGNÁL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611560" y="1556792"/>
          <a:ext cx="7272808" cy="3384168"/>
        </p:xfrm>
        <a:graphic>
          <a:graphicData uri="http://schemas.openxmlformats.org/presentationml/2006/ole">
            <p:oleObj spid="_x0000_s72705" name="Rastrový obrázek" r:id="rId3" imgW="11571429" imgH="469523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62937" cy="1143000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NEPERIODICKÉ FUNKCE</a:t>
            </a:r>
            <a:endParaRPr lang="cs-CZ" sz="2000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439150" cy="4179888"/>
          </a:xfrm>
        </p:spPr>
        <p:txBody>
          <a:bodyPr/>
          <a:lstStyle/>
          <a:p>
            <a:r>
              <a:rPr lang="cs-CZ" b="1" smtClean="0">
                <a:solidFill>
                  <a:srgbClr val="002060"/>
                </a:solidFill>
                <a:cs typeface="Arial" charset="0"/>
              </a:rPr>
              <a:t>jednorázový deterministický signál</a:t>
            </a:r>
            <a:r>
              <a:rPr lang="cs-CZ" smtClean="0">
                <a:cs typeface="Arial" charset="0"/>
              </a:rPr>
              <a:t> </a:t>
            </a:r>
          </a:p>
          <a:p>
            <a:pPr>
              <a:buFontTx/>
              <a:buNone/>
            </a:pPr>
            <a:endParaRPr lang="cs-CZ" b="1" smtClean="0">
              <a:solidFill>
                <a:schemeClr val="accent2"/>
              </a:solidFill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428625" y="2571750"/>
          <a:ext cx="3452813" cy="2495550"/>
        </p:xfrm>
        <a:graphic>
          <a:graphicData uri="http://schemas.openxmlformats.org/presentationml/2006/ole">
            <p:oleObj spid="_x0000_s44034" name="Rastrový obrázek" r:id="rId3" imgW="4839375" imgH="3495238" progId="PBrush">
              <p:embed/>
            </p:oleObj>
          </a:graphicData>
        </a:graphic>
      </p:graphicFrame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286250" y="3357563"/>
            <a:ext cx="43291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</a:rPr>
              <a:t>s(t) = 10.10</a:t>
            </a:r>
            <a:r>
              <a:rPr lang="cs-CZ" baseline="30000" dirty="0">
                <a:latin typeface="Arial" charset="0"/>
              </a:rPr>
              <a:t>-6</a:t>
            </a:r>
            <a:r>
              <a:rPr lang="cs-CZ" dirty="0">
                <a:latin typeface="Arial" charset="0"/>
              </a:rPr>
              <a:t> V pro t</a:t>
            </a:r>
            <a:r>
              <a:rPr lang="cs-CZ" dirty="0">
                <a:latin typeface="Arial" charset="0"/>
                <a:sym typeface="Symbol" pitchFamily="18" charset="2"/>
              </a:rPr>
              <a:t>-0,5 s; 0,5 </a:t>
            </a:r>
            <a:r>
              <a:rPr lang="cs-CZ" dirty="0">
                <a:sym typeface="Symbol" pitchFamily="18" charset="2"/>
              </a:rPr>
              <a:t></a:t>
            </a:r>
            <a:r>
              <a:rPr lang="cs-CZ" dirty="0">
                <a:latin typeface="Arial" charset="0"/>
                <a:sym typeface="Symbol" pitchFamily="18" charset="2"/>
              </a:rPr>
              <a:t>s</a:t>
            </a:r>
          </a:p>
          <a:p>
            <a:pPr>
              <a:spcBef>
                <a:spcPct val="50000"/>
              </a:spcBef>
              <a:defRPr/>
            </a:pPr>
            <a:r>
              <a:rPr lang="cs-CZ" dirty="0">
                <a:latin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</a:rPr>
              <a:t>t</a:t>
            </a:r>
            <a:r>
              <a:rPr lang="cs-CZ" dirty="0">
                <a:latin typeface="Arial" charset="0"/>
                <a:sym typeface="Symbol" pitchFamily="18" charset="2"/>
              </a:rPr>
              <a:t>(0,5 s; </a:t>
            </a:r>
          </a:p>
          <a:p>
            <a:pPr>
              <a:lnSpc>
                <a:spcPct val="150000"/>
              </a:lnSpc>
              <a:defRPr/>
            </a:pPr>
            <a:r>
              <a:rPr lang="cs-CZ" dirty="0">
                <a:latin typeface="Arial" charset="0"/>
                <a:sym typeface="Symbol" pitchFamily="18" charset="2"/>
              </a:rPr>
              <a:t>s(t) = 0 V          pro </a:t>
            </a:r>
            <a:r>
              <a:rPr lang="cs-CZ" dirty="0">
                <a:latin typeface="Arial" charset="0"/>
              </a:rPr>
              <a:t>t</a:t>
            </a:r>
            <a:r>
              <a:rPr lang="cs-CZ" dirty="0">
                <a:latin typeface="Arial" charset="0"/>
                <a:sym typeface="Symbol" pitchFamily="18" charset="2"/>
              </a:rPr>
              <a:t>-; -0,5 s</a:t>
            </a:r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 </a:t>
            </a:r>
            <a:r>
              <a:rPr lang="cs-CZ" dirty="0">
                <a:latin typeface="Arial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49154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49155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491880" y="3284984"/>
            <a:ext cx="54149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sz="2800" dirty="0">
                <a:solidFill>
                  <a:srgbClr val="0070C0"/>
                </a:solidFill>
                <a:latin typeface="Arial" charset="0"/>
              </a:rPr>
              <a:t>zjednodušeně: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jednotkový impuls 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cs-CZ" sz="2000" dirty="0">
                <a:latin typeface="Arial" charset="0"/>
                <a:cs typeface="Arial" charset="0"/>
              </a:rPr>
              <a:t>(t)</a:t>
            </a:r>
            <a:r>
              <a:rPr lang="cs-CZ" sz="2000" dirty="0">
                <a:latin typeface="Arial" charset="0"/>
              </a:rPr>
              <a:t> je velice úzký (limitně s nulovou šířkou) a velice (limitně nekonečně) vysoký obdélníkový impulz, jehož výška je rovna převrácené hodnotě šířky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mohutnost</a:t>
            </a:r>
            <a:r>
              <a:rPr lang="cs-CZ" sz="2000" dirty="0">
                <a:latin typeface="Arial" charset="0"/>
                <a:sym typeface="Symbol" pitchFamily="18" charset="2"/>
              </a:rPr>
              <a:t> je jednotková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39552" y="3356992"/>
          <a:ext cx="2962275" cy="2486025"/>
        </p:xfrm>
        <a:graphic>
          <a:graphicData uri="http://schemas.openxmlformats.org/presentationml/2006/ole">
            <p:oleObj spid="_x0000_s49156" name="Rastrový obrázek" r:id="rId5" imgW="2962689" imgH="2486372" progId="PBrush">
              <p:embed/>
            </p:oleObj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graphicFrame>
        <p:nvGraphicFramePr>
          <p:cNvPr id="49157" name="Object 2"/>
          <p:cNvGraphicFramePr>
            <a:graphicFrameLocks noChangeAspect="1"/>
          </p:cNvGraphicFramePr>
          <p:nvPr/>
        </p:nvGraphicFramePr>
        <p:xfrm>
          <a:off x="3923928" y="5517232"/>
          <a:ext cx="2401888" cy="793750"/>
        </p:xfrm>
        <a:graphic>
          <a:graphicData uri="http://schemas.openxmlformats.org/presentationml/2006/ole">
            <p:oleObj spid="_x0000_s49157" name="Rovnice" r:id="rId6" imgW="1384200" imgH="457200" progId="Equation.3">
              <p:embed/>
            </p:oleObj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6876256" y="5445224"/>
          <a:ext cx="1512168" cy="903613"/>
        </p:xfrm>
        <a:graphic>
          <a:graphicData uri="http://schemas.openxmlformats.org/presentationml/2006/ole">
            <p:oleObj spid="_x0000_s49158" name="Rovnice" r:id="rId7" imgW="774364" imgH="46969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Signál - definice</a:t>
            </a:r>
            <a:endParaRPr lang="cs-CZ" dirty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3429000"/>
          </a:xfrm>
        </p:spPr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  <a:cs typeface="Arial" charset="0"/>
              </a:rPr>
              <a:t>Signál</a:t>
            </a:r>
            <a:r>
              <a:rPr lang="cs-CZ" dirty="0" smtClean="0">
                <a:cs typeface="Arial" charset="0"/>
              </a:rPr>
              <a:t> je jev fyzikální, chemické, biologické, ekonomické či jiné materiální povahy, nesoucí informaci o stavu systému, který jej generuje, a jeho dynamice. </a:t>
            </a:r>
          </a:p>
          <a:p>
            <a:pPr>
              <a:buNone/>
            </a:pPr>
            <a:r>
              <a:rPr lang="cs-CZ" dirty="0" smtClean="0">
                <a:cs typeface="Arial" charset="0"/>
              </a:rPr>
              <a:t>Je-li zdrojem informace živý organismus, pak hovoříme o </a:t>
            </a:r>
            <a:r>
              <a:rPr lang="cs-CZ" b="1" dirty="0" err="1" smtClean="0">
                <a:solidFill>
                  <a:srgbClr val="C00000"/>
                </a:solidFill>
                <a:cs typeface="Arial" charset="0"/>
              </a:rPr>
              <a:t>biosignálech</a:t>
            </a:r>
            <a:r>
              <a:rPr lang="cs-CZ" dirty="0" smtClean="0">
                <a:cs typeface="Arial" charset="0"/>
              </a:rPr>
              <a:t> bez ohledu na podstatu </a:t>
            </a:r>
            <a:r>
              <a:rPr lang="cs-CZ" b="1" dirty="0" smtClean="0">
                <a:solidFill>
                  <a:srgbClr val="296EF9"/>
                </a:solidFill>
                <a:cs typeface="Arial" charset="0"/>
              </a:rPr>
              <a:t>nosiče</a:t>
            </a:r>
            <a:r>
              <a:rPr lang="cs-CZ" dirty="0" smtClean="0">
                <a:solidFill>
                  <a:srgbClr val="296EF9"/>
                </a:solidFill>
                <a:cs typeface="Arial" charset="0"/>
              </a:rPr>
              <a:t>  </a:t>
            </a:r>
            <a:r>
              <a:rPr lang="cs-CZ" b="1" dirty="0" smtClean="0">
                <a:solidFill>
                  <a:srgbClr val="296EF9"/>
                </a:solidFill>
                <a:cs typeface="Arial" charset="0"/>
              </a:rPr>
              <a:t>informace</a:t>
            </a:r>
            <a:r>
              <a:rPr lang="cs-CZ" dirty="0" smtClean="0">
                <a:cs typeface="Arial" charset="0"/>
              </a:rPr>
              <a:t>.</a:t>
            </a:r>
          </a:p>
          <a:p>
            <a:endParaRPr lang="cs-CZ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84994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84995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2051720" y="3356992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1115616" y="3861048"/>
          <a:ext cx="4186280" cy="1758354"/>
        </p:xfrm>
        <a:graphic>
          <a:graphicData uri="http://schemas.openxmlformats.org/presentationml/2006/ole">
            <p:oleObj spid="_x0000_s84999" name="Rovnice" r:id="rId5" imgW="2286000" imgH="965160" progId="Equation.3">
              <p:embed/>
            </p:oleObj>
          </a:graphicData>
        </a:graphic>
      </p:graphicFrame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5670978" y="3212976"/>
          <a:ext cx="2861487" cy="2952328"/>
        </p:xfrm>
        <a:graphic>
          <a:graphicData uri="http://schemas.openxmlformats.org/presentationml/2006/ole">
            <p:oleObj spid="_x0000_s85001" name="Rastrový obrázek" r:id="rId6" imgW="4123810" imgH="42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1084262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jednotkový impuls (Diracův impuls) - </a:t>
            </a:r>
            <a:r>
              <a:rPr lang="el-GR" dirty="0" smtClean="0">
                <a:cs typeface="Arial" charset="0"/>
              </a:rPr>
              <a:t>δ</a:t>
            </a:r>
            <a:r>
              <a:rPr lang="cs-CZ" dirty="0" smtClean="0">
                <a:cs typeface="Arial" charset="0"/>
              </a:rPr>
              <a:t>(t)</a:t>
            </a:r>
            <a:endParaRPr lang="el-GR" dirty="0" smtClean="0">
              <a:cs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sz="2000" dirty="0" smtClean="0">
                <a:cs typeface="Arial" charset="0"/>
              </a:rPr>
              <a:t>splňuje vztah</a:t>
            </a:r>
            <a:endParaRPr lang="cs-CZ" dirty="0" smtClean="0">
              <a:cs typeface="Arial" charset="0"/>
            </a:endParaRPr>
          </a:p>
        </p:txBody>
      </p:sp>
      <p:graphicFrame>
        <p:nvGraphicFramePr>
          <p:cNvPr id="24578" name="Rectangle 2"/>
          <p:cNvGraphicFramePr>
            <a:graphicFrameLocks/>
          </p:cNvGraphicFramePr>
          <p:nvPr>
            <p:ph sz="quarter" idx="2"/>
          </p:nvPr>
        </p:nvGraphicFramePr>
        <p:xfrm>
          <a:off x="5195888" y="2057400"/>
          <a:ext cx="3019425" cy="2012950"/>
        </p:xfrm>
        <a:graphic>
          <a:graphicData uri="http://schemas.openxmlformats.org/presentationml/2006/ole">
            <p:oleObj spid="_x0000_s83970" name="Rovnice" r:id="rId3" imgW="0" imgH="0" progId="Equation.3">
              <p:embed/>
            </p:oleObj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>
            <p:ph sz="quarter" idx="3"/>
          </p:nvPr>
        </p:nvGraphicFramePr>
        <p:xfrm>
          <a:off x="3059832" y="2348880"/>
          <a:ext cx="2808312" cy="865256"/>
        </p:xfrm>
        <a:graphic>
          <a:graphicData uri="http://schemas.openxmlformats.org/presentationml/2006/ole">
            <p:oleObj spid="_x0000_s83971" name="Rovnice" r:id="rId4" imgW="1523880" imgH="469800" progId="Equation.3">
              <p:embed/>
            </p:oleObj>
          </a:graphicData>
        </a:graphic>
      </p:graphicFrame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492500" y="3933825"/>
            <a:ext cx="5343525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endParaRPr lang="cs-CZ" sz="2800">
              <a:latin typeface="Arial" charset="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3491880" y="3284984"/>
            <a:ext cx="54149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SzPct val="75000"/>
            </a:pPr>
            <a:r>
              <a:rPr lang="cs-CZ" sz="2800" dirty="0">
                <a:solidFill>
                  <a:srgbClr val="0070C0"/>
                </a:solidFill>
                <a:latin typeface="Arial" charset="0"/>
              </a:rPr>
              <a:t>zjednodušeně:</a:t>
            </a:r>
          </a:p>
          <a:p>
            <a:pPr marL="342900" indent="-342900">
              <a:spcBef>
                <a:spcPct val="20000"/>
              </a:spcBef>
              <a:buSzPct val="75000"/>
            </a:pPr>
            <a:r>
              <a:rPr lang="cs-CZ" dirty="0">
                <a:latin typeface="Arial" charset="0"/>
              </a:rPr>
              <a:t>	</a:t>
            </a:r>
            <a:r>
              <a:rPr lang="cs-CZ" sz="2000" dirty="0">
                <a:latin typeface="Arial" charset="0"/>
              </a:rPr>
              <a:t>jednotkový impuls </a:t>
            </a: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cs-CZ" sz="2000" dirty="0">
                <a:latin typeface="Arial" charset="0"/>
                <a:cs typeface="Arial" charset="0"/>
              </a:rPr>
              <a:t>(t)</a:t>
            </a:r>
            <a:r>
              <a:rPr lang="cs-CZ" sz="2000" dirty="0">
                <a:latin typeface="Arial" charset="0"/>
              </a:rPr>
              <a:t> je velice úzký (limitně s nulovou šířkou) a velice (limitně nekonečně) vysoký obdélníkový impulz, jehož výška je rovna převrácené hodnotě šířky </a:t>
            </a:r>
            <a:r>
              <a:rPr lang="cs-CZ" sz="2000" dirty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solidFill>
                  <a:srgbClr val="0070C0"/>
                </a:solidFill>
                <a:latin typeface="Arial" charset="0"/>
                <a:sym typeface="Symbol" pitchFamily="18" charset="2"/>
              </a:rPr>
              <a:t>mohutnost</a:t>
            </a:r>
            <a:r>
              <a:rPr lang="cs-CZ" sz="2000" dirty="0">
                <a:latin typeface="Arial" charset="0"/>
                <a:sym typeface="Symbol" pitchFamily="18" charset="2"/>
              </a:rPr>
              <a:t> je jednotková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cap="all" dirty="0" smtClean="0"/>
              <a:t>funkce</a:t>
            </a:r>
            <a:endParaRPr lang="cs-CZ" sz="3200" cap="all" dirty="0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467544" y="3789040"/>
          <a:ext cx="3312368" cy="2212186"/>
        </p:xfrm>
        <a:graphic>
          <a:graphicData uri="http://schemas.openxmlformats.org/presentationml/2006/ole">
            <p:oleObj spid="_x0000_s83975" name="Rastrový obrázek" r:id="rId5" imgW="7152381" imgH="4401164" progId="PBrush">
              <p:embed/>
            </p:oleObj>
          </a:graphicData>
        </a:graphic>
      </p:graphicFrame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788024" y="5517232"/>
          <a:ext cx="2420938" cy="754062"/>
        </p:xfrm>
        <a:graphic>
          <a:graphicData uri="http://schemas.openxmlformats.org/presentationml/2006/ole">
            <p:oleObj spid="_x0000_s83977" name="Rovnice" r:id="rId6" imgW="13716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dirty="0" smtClean="0"/>
              <a:t>FUNKCE</a:t>
            </a:r>
            <a:endParaRPr lang="cs-CZ" sz="3200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79438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jednotkový skok (Heavisidova funkce)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ph sz="quarter" idx="3"/>
          </p:nvPr>
        </p:nvGraphicFramePr>
        <p:xfrm>
          <a:off x="2357438" y="2214563"/>
          <a:ext cx="3527425" cy="1187450"/>
        </p:xfrm>
        <a:graphic>
          <a:graphicData uri="http://schemas.openxmlformats.org/presentationml/2006/ole">
            <p:oleObj spid="_x0000_s48130" name="Rovnice" r:id="rId3" imgW="1358640" imgH="4572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000250" y="3714750"/>
          <a:ext cx="4392613" cy="2197100"/>
        </p:xfrm>
        <a:graphic>
          <a:graphicData uri="http://schemas.openxmlformats.org/presentationml/2006/ole">
            <p:oleObj spid="_x0000_s48131" name="Rastrový obrázek" r:id="rId4" imgW="4095238" imgH="204816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715375" cy="9286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JEDNOR</a:t>
            </a:r>
            <a:r>
              <a:rPr lang="cs-CZ" sz="3200" dirty="0"/>
              <a:t>ÁZOVÉ </a:t>
            </a:r>
            <a:r>
              <a:rPr lang="cs-CZ" sz="3200" dirty="0" smtClean="0"/>
              <a:t>FUNKCE</a:t>
            </a:r>
            <a:endParaRPr lang="cs-CZ" sz="3200" dirty="0"/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560090"/>
          </a:xfrm>
        </p:spPr>
        <p:txBody>
          <a:bodyPr/>
          <a:lstStyle/>
          <a:p>
            <a:r>
              <a:rPr lang="cs-CZ" dirty="0" smtClean="0">
                <a:cs typeface="Arial" charset="0"/>
              </a:rPr>
              <a:t>pro obě uvedené jednorázové funkce platí: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3275856" y="2708920"/>
          <a:ext cx="2088232" cy="1023643"/>
        </p:xfrm>
        <a:graphic>
          <a:graphicData uri="http://schemas.openxmlformats.org/presentationml/2006/ole">
            <p:oleObj spid="_x0000_s86020" name="Rovnice" r:id="rId3" imgW="965160" imgH="469800" progId="Equation.3">
              <p:embed/>
            </p:oleObj>
          </a:graphicData>
        </a:graphic>
      </p:graphicFrame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3347864" y="4077072"/>
          <a:ext cx="2044369" cy="936352"/>
        </p:xfrm>
        <a:graphic>
          <a:graphicData uri="http://schemas.openxmlformats.org/presentationml/2006/ole">
            <p:oleObj spid="_x0000_s86022" name="Rovnice" r:id="rId4" imgW="8254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jsou odvozeny z primární představy signálu, reprezentovaného elektrickými veličinami, elektrickým napětím, příp. proudem. Na základě fyzikálních zákonitostí platí, že okamžitá výkon p(t) v čase t, vykonaný na reálném odporu R je roven součinu okamžitého napětí na odporu a proudu, jím protékajícím, tedy</a:t>
            </a:r>
          </a:p>
          <a:p>
            <a:pPr algn="ctr">
              <a:buNone/>
            </a:pPr>
            <a:r>
              <a:rPr lang="cs-CZ" sz="2000" dirty="0" smtClean="0"/>
              <a:t>p(t) = u(t).i(t)</a:t>
            </a:r>
          </a:p>
          <a:p>
            <a:pPr>
              <a:buNone/>
            </a:pPr>
            <a:r>
              <a:rPr lang="cs-CZ" sz="2000" dirty="0" smtClean="0"/>
              <a:t>Podle Ohmova zákona je</a:t>
            </a:r>
          </a:p>
          <a:p>
            <a:pPr algn="ctr">
              <a:buNone/>
            </a:pPr>
            <a:r>
              <a:rPr lang="cs-CZ" sz="2000" dirty="0" smtClean="0"/>
              <a:t>u(t) = </a:t>
            </a:r>
            <a:r>
              <a:rPr lang="cs-CZ" sz="2000" dirty="0" err="1" smtClean="0"/>
              <a:t>R.i</a:t>
            </a:r>
            <a:r>
              <a:rPr lang="cs-CZ" sz="2000" dirty="0" smtClean="0"/>
              <a:t>(t)</a:t>
            </a:r>
          </a:p>
          <a:p>
            <a:pPr>
              <a:buNone/>
            </a:pPr>
            <a:r>
              <a:rPr lang="cs-CZ" sz="2000" dirty="0" smtClean="0"/>
              <a:t>a po dosazení můžeme psát, že</a:t>
            </a:r>
          </a:p>
          <a:p>
            <a:pPr algn="ctr">
              <a:buNone/>
            </a:pPr>
            <a:r>
              <a:rPr lang="cs-CZ" sz="2000" dirty="0" smtClean="0"/>
              <a:t>p(t) = </a:t>
            </a:r>
            <a:r>
              <a:rPr lang="cs-CZ" sz="2000" dirty="0" err="1" smtClean="0"/>
              <a:t>R.i</a:t>
            </a:r>
            <a:r>
              <a:rPr lang="cs-CZ" sz="2000" dirty="0" smtClean="0"/>
              <a:t>(t).i(t) = R.i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 = u(t).u(t)/R = u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(t)/R.</a:t>
            </a:r>
          </a:p>
          <a:p>
            <a:pPr>
              <a:buNone/>
            </a:pPr>
            <a:r>
              <a:rPr lang="cs-CZ" sz="2000" dirty="0" smtClean="0"/>
              <a:t>Když je R = 1 </a:t>
            </a:r>
            <a:r>
              <a:rPr lang="el-GR" sz="2000" dirty="0" smtClean="0"/>
              <a:t>Ω</a:t>
            </a:r>
            <a:r>
              <a:rPr lang="cs-CZ" sz="2000" dirty="0" smtClean="0"/>
              <a:t>, se vztah zjednoduší na</a:t>
            </a:r>
          </a:p>
          <a:p>
            <a:pPr algn="ctr">
              <a:buNone/>
            </a:pPr>
            <a:r>
              <a:rPr lang="cs-CZ" sz="2000" dirty="0" smtClean="0"/>
              <a:t>A(t) = i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 = u</a:t>
            </a:r>
            <a:r>
              <a:rPr lang="cs-CZ" sz="2000" baseline="30000" dirty="0" smtClean="0"/>
              <a:t>2</a:t>
            </a:r>
            <a:r>
              <a:rPr lang="cs-CZ" sz="2000" dirty="0" smtClean="0"/>
              <a:t>(t)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852936"/>
            <a:ext cx="1849221" cy="116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celková práce (energie) vykonaná (spotřebovaná) za čas T na jednotkovém odporu je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Na základě této rozvahy definujeme obecně energii spojitého signálu x(t) vztahem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 pro diskrétní signál x(</a:t>
            </a:r>
            <a:r>
              <a:rPr lang="cs-CZ" sz="2000" dirty="0" err="1" smtClean="0"/>
              <a:t>nT</a:t>
            </a:r>
            <a:r>
              <a:rPr lang="cs-CZ" sz="2000" baseline="-25000" dirty="0" err="1" smtClean="0"/>
              <a:t>vz</a:t>
            </a:r>
            <a:r>
              <a:rPr lang="cs-CZ" sz="2000" dirty="0" smtClean="0"/>
              <a:t>)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2843808" y="1988840"/>
          <a:ext cx="3384376" cy="623848"/>
        </p:xfrm>
        <a:graphic>
          <a:graphicData uri="http://schemas.openxmlformats.org/presentationml/2006/ole">
            <p:oleObj spid="_x0000_s88065" name="Rovnice" r:id="rId3" imgW="2095200" imgH="368280" progId="Equation.3">
              <p:embed/>
            </p:oleObj>
          </a:graphicData>
        </a:graphic>
      </p:graphicFrame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923928" y="3212977"/>
          <a:ext cx="1743508" cy="720080"/>
        </p:xfrm>
        <a:graphic>
          <a:graphicData uri="http://schemas.openxmlformats.org/presentationml/2006/ole">
            <p:oleObj spid="_x0000_s88067" name="Rovnice" r:id="rId4" imgW="888840" imgH="368280" progId="Equation.3">
              <p:embed/>
            </p:oleObj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3525838" y="4292600"/>
          <a:ext cx="1735137" cy="692150"/>
        </p:xfrm>
        <a:graphic>
          <a:graphicData uri="http://schemas.openxmlformats.org/presentationml/2006/ole">
            <p:oleObj spid="_x0000_s88069" name="Rovnice" r:id="rId5" imgW="107928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ještě dva důležité pojmy</a:t>
            </a:r>
            <a:br>
              <a:rPr lang="cs-CZ" sz="2400" dirty="0" smtClean="0"/>
            </a:br>
            <a:r>
              <a:rPr lang="cs-CZ" sz="2400" dirty="0" smtClean="0"/>
              <a:t>Energie </a:t>
            </a:r>
            <a:r>
              <a:rPr lang="en-US" sz="2400" dirty="0" smtClean="0"/>
              <a:t>&amp;</a:t>
            </a:r>
            <a:r>
              <a:rPr lang="cs-CZ" sz="2400" dirty="0" smtClean="0"/>
              <a:t>výkon signálu</a:t>
            </a:r>
            <a:endParaRPr lang="cs-CZ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 smtClean="0"/>
              <a:t>Výkon je práce (energie) vykonaná (spotřebovaná) za časovou jednotku, tj.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a z toho                      a 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Nebo v normalizovaném diskrétním tvaru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 </a:t>
            </a:r>
          </a:p>
          <a:p>
            <a:pPr>
              <a:buNone/>
            </a:pPr>
            <a:r>
              <a:rPr lang="cs-CZ" sz="2000" dirty="0" smtClean="0"/>
              <a:t>Pokud se energie kumuluje v nekonečně dlouhém časovém intervalu, pak se vztahy  modifikují do tvaru</a:t>
            </a:r>
          </a:p>
          <a:p>
            <a:pPr>
              <a:spcBef>
                <a:spcPts val="1800"/>
              </a:spcBef>
              <a:buNone/>
            </a:pPr>
            <a:r>
              <a:rPr lang="cs-CZ" sz="2000" dirty="0" smtClean="0"/>
              <a:t> </a:t>
            </a:r>
            <a:r>
              <a:rPr lang="cs-CZ" sz="100" dirty="0" smtClean="0"/>
              <a:t>                                      </a:t>
            </a:r>
            <a:r>
              <a:rPr lang="cs-CZ" sz="2000" dirty="0" smtClean="0"/>
              <a:t>                                        a     </a:t>
            </a:r>
          </a:p>
          <a:p>
            <a:pPr>
              <a:buNone/>
            </a:pPr>
            <a:r>
              <a:rPr lang="cs-CZ" sz="2000" dirty="0" smtClean="0"/>
              <a:t>příp. </a:t>
            </a:r>
          </a:p>
          <a:p>
            <a:endParaRPr lang="cs-CZ" sz="2000" dirty="0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3923928" y="1628800"/>
          <a:ext cx="673422" cy="632915"/>
        </p:xfrm>
        <a:graphic>
          <a:graphicData uri="http://schemas.openxmlformats.org/presentationml/2006/ole">
            <p:oleObj spid="_x0000_s89093" name="Rovnice" r:id="rId3" imgW="419040" imgH="393480" progId="Equation.3">
              <p:embed/>
            </p:oleObj>
          </a:graphicData>
        </a:graphic>
      </p:graphicFrame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1763688" y="2241012"/>
          <a:ext cx="1513453" cy="650999"/>
        </p:xfrm>
        <a:graphic>
          <a:graphicData uri="http://schemas.openxmlformats.org/presentationml/2006/ole">
            <p:oleObj spid="_x0000_s89095" name="Rovnice" r:id="rId4" imgW="1015920" imgH="431640" progId="Equation.3">
              <p:embed/>
            </p:oleObj>
          </a:graphicData>
        </a:graphic>
      </p:graphicFrame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3841750" y="2224088"/>
          <a:ext cx="2105025" cy="665162"/>
        </p:xfrm>
        <a:graphic>
          <a:graphicData uri="http://schemas.openxmlformats.org/presentationml/2006/ole">
            <p:oleObj spid="_x0000_s89097" name="Rovnice" r:id="rId5" imgW="1396800" imgH="444240" progId="Equation.3">
              <p:embed/>
            </p:oleObj>
          </a:graphicData>
        </a:graphic>
      </p:graphicFrame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099" name="Object 11"/>
          <p:cNvGraphicFramePr>
            <a:graphicFrameLocks noChangeAspect="1"/>
          </p:cNvGraphicFramePr>
          <p:nvPr/>
        </p:nvGraphicFramePr>
        <p:xfrm>
          <a:off x="3667700" y="3564215"/>
          <a:ext cx="1598883" cy="648196"/>
        </p:xfrm>
        <a:graphic>
          <a:graphicData uri="http://schemas.openxmlformats.org/presentationml/2006/ole">
            <p:oleObj spid="_x0000_s89099" name="Rovnice" r:id="rId6" imgW="1054080" imgH="431640" progId="Equation.3">
              <p:embed/>
            </p:oleObj>
          </a:graphicData>
        </a:graphic>
      </p:graphicFrame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1979713" y="5012753"/>
          <a:ext cx="1944216" cy="638748"/>
        </p:xfrm>
        <a:graphic>
          <a:graphicData uri="http://schemas.openxmlformats.org/presentationml/2006/ole">
            <p:oleObj spid="_x0000_s89101" name="Rovnice" r:id="rId7" imgW="1320480" imgH="431640" progId="Equation.3">
              <p:embed/>
            </p:oleObj>
          </a:graphicData>
        </a:graphic>
      </p:graphicFrame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3" name="Object 15"/>
          <p:cNvGraphicFramePr>
            <a:graphicFrameLocks noChangeAspect="1"/>
          </p:cNvGraphicFramePr>
          <p:nvPr/>
        </p:nvGraphicFramePr>
        <p:xfrm>
          <a:off x="4942920" y="5013176"/>
          <a:ext cx="2494378" cy="648072"/>
        </p:xfrm>
        <a:graphic>
          <a:graphicData uri="http://schemas.openxmlformats.org/presentationml/2006/ole">
            <p:oleObj spid="_x0000_s89103" name="Rovnice" r:id="rId8" imgW="1701720" imgH="444240" progId="Equation.3">
              <p:embed/>
            </p:oleObj>
          </a:graphicData>
        </a:graphic>
      </p:graphicFrame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3355975" y="5805488"/>
          <a:ext cx="2296145" cy="725947"/>
        </p:xfrm>
        <a:graphic>
          <a:graphicData uri="http://schemas.openxmlformats.org/presentationml/2006/ole">
            <p:oleObj spid="_x0000_s89105" name="Rovnice" r:id="rId9" imgW="135864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41496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násobení konstantou</a:t>
            </a:r>
            <a:endParaRPr lang="cs-CZ" b="1" dirty="0" smtClean="0">
              <a:solidFill>
                <a:srgbClr val="002060"/>
              </a:solidFill>
              <a:cs typeface="Arial" charset="0"/>
            </a:endParaRP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r>
              <a:rPr lang="cs-CZ" dirty="0" smtClean="0">
                <a:cs typeface="Arial" charset="0"/>
              </a:rPr>
              <a:t>x(t</a:t>
            </a:r>
            <a:r>
              <a:rPr lang="cs-CZ" dirty="0" smtClean="0">
                <a:cs typeface="Arial" charset="0"/>
              </a:rPr>
              <a:t>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A.x(t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5724128" y="1628800"/>
          <a:ext cx="3024336" cy="3129836"/>
        </p:xfrm>
        <a:graphic>
          <a:graphicData uri="http://schemas.openxmlformats.org/presentationml/2006/ole">
            <p:oleObj spid="_x0000_s96257" name="Rastrový obrázek" r:id="rId3" imgW="4571429" imgH="4761905" progId="Paint.Picture">
              <p:embed/>
            </p:oleObj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588224" y="49411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A=2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554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změna časového měřítka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</a:t>
            </a:r>
            <a:r>
              <a:rPr lang="cs-CZ" dirty="0" smtClean="0">
                <a:cs typeface="Arial" charset="0"/>
              </a:rPr>
              <a:t>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x(</a:t>
            </a:r>
            <a:r>
              <a:rPr lang="cs-CZ" dirty="0" err="1" smtClean="0">
                <a:cs typeface="Arial" charset="0"/>
              </a:rPr>
              <a:t>mt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kde m je kladné reálné číslo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&gt;</a:t>
            </a:r>
            <a:r>
              <a:rPr lang="cs-CZ" dirty="0" smtClean="0">
                <a:cs typeface="Arial" charset="0"/>
              </a:rPr>
              <a:t> 1 – časová komprese;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&lt; </a:t>
            </a:r>
            <a:r>
              <a:rPr lang="cs-CZ" dirty="0" smtClean="0">
                <a:cs typeface="Arial" charset="0"/>
              </a:rPr>
              <a:t>1 – časová expanze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= 1 – nic se neděje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5655543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změna časového </a:t>
            </a:r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měřítka</a:t>
            </a:r>
          </a:p>
          <a:p>
            <a:pPr algn="ctr">
              <a:buNone/>
            </a:pPr>
            <a:r>
              <a:rPr lang="cs-CZ" dirty="0" smtClean="0">
                <a:cs typeface="Arial" charset="0"/>
              </a:rPr>
              <a:t>x(t</a:t>
            </a:r>
            <a:r>
              <a:rPr lang="cs-CZ" dirty="0" smtClean="0">
                <a:cs typeface="Arial" charset="0"/>
              </a:rPr>
              <a:t>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x(</a:t>
            </a:r>
            <a:r>
              <a:rPr lang="cs-CZ" dirty="0" err="1" smtClean="0">
                <a:cs typeface="Arial" charset="0"/>
              </a:rPr>
              <a:t>mt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kde m je kladné reálné číslo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&gt;</a:t>
            </a:r>
            <a:r>
              <a:rPr lang="cs-CZ" dirty="0" smtClean="0">
                <a:cs typeface="Arial" charset="0"/>
              </a:rPr>
              <a:t> 1 – časová komprese;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</a:t>
            </a:r>
            <a:r>
              <a:rPr lang="en-US" dirty="0" smtClean="0">
                <a:cs typeface="Arial" charset="0"/>
              </a:rPr>
              <a:t>&lt; </a:t>
            </a:r>
            <a:r>
              <a:rPr lang="cs-CZ" dirty="0" smtClean="0">
                <a:cs typeface="Arial" charset="0"/>
              </a:rPr>
              <a:t>1 – časová expanze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</a:rPr>
              <a:t>	m = 1 – nic se neděje</a:t>
            </a:r>
            <a:endParaRPr lang="en-US" dirty="0" smtClean="0">
              <a:cs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7281" name="Object 1"/>
          <p:cNvGraphicFramePr>
            <a:graphicFrameLocks noChangeAspect="1"/>
          </p:cNvGraphicFramePr>
          <p:nvPr/>
        </p:nvGraphicFramePr>
        <p:xfrm>
          <a:off x="6012160" y="1484784"/>
          <a:ext cx="2880320" cy="4411004"/>
        </p:xfrm>
        <a:graphic>
          <a:graphicData uri="http://schemas.openxmlformats.org/presentationml/2006/ole">
            <p:oleObj spid="_x0000_s97281" name="Rastrový obrázek" r:id="rId3" imgW="4761905" imgH="7380952" progId="Paint.Picture">
              <p:embed/>
            </p:oleObj>
          </a:graphicData>
        </a:graphic>
      </p:graphicFrame>
      <p:sp>
        <p:nvSpPr>
          <p:cNvPr id="6" name="Obdélník 5"/>
          <p:cNvSpPr/>
          <p:nvPr/>
        </p:nvSpPr>
        <p:spPr>
          <a:xfrm>
            <a:off x="5292080" y="5877272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a) originál; b) k=2; c) k=2/3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smtClean="0">
                <a:cs typeface="Arial" charset="0"/>
              </a:rPr>
              <a:t>abychom mohli úspěšně řešit praktické problémy (analýza, syntéza), potřebujeme reálné signály vyjádřit matematicky jejich (abstraktními) modely;</a:t>
            </a:r>
          </a:p>
          <a:p>
            <a:r>
              <a:rPr lang="cs-CZ" smtClean="0">
                <a:cs typeface="Arial" charset="0"/>
              </a:rPr>
              <a:t>model signálu by měl splňovat dva základní požadavky:</a:t>
            </a:r>
          </a:p>
          <a:p>
            <a:pPr lvl="1"/>
            <a:r>
              <a:rPr lang="cs-CZ" smtClean="0"/>
              <a:t>výstižnost, přesnost;</a:t>
            </a:r>
          </a:p>
          <a:p>
            <a:pPr lvl="1"/>
            <a:r>
              <a:rPr lang="cs-CZ" smtClean="0"/>
              <a:t>jednoduchost, snadná manipulace;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 smtClean="0"/>
              <a:t>SIGNÁLY </a:t>
            </a:r>
            <a:r>
              <a:rPr lang="cs-CZ" sz="3200" dirty="0" smtClean="0">
                <a:sym typeface="Wingdings"/>
              </a:rPr>
              <a:t> </a:t>
            </a:r>
            <a:r>
              <a:rPr lang="cs-CZ" sz="3200" dirty="0" smtClean="0"/>
              <a:t>matematické </a:t>
            </a:r>
            <a:r>
              <a:rPr lang="cs-CZ" sz="3200" dirty="0"/>
              <a:t>modely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posunutí v čase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</a:t>
            </a:r>
            <a:r>
              <a:rPr lang="cs-CZ" dirty="0" smtClean="0">
                <a:cs typeface="Arial" charset="0"/>
              </a:rPr>
              <a:t>) </a:t>
            </a:r>
            <a:r>
              <a:rPr lang="en-US" dirty="0" smtClean="0">
                <a:cs typeface="Arial" charset="0"/>
              </a:rPr>
              <a:t>~ </a:t>
            </a:r>
            <a:r>
              <a:rPr lang="cs-CZ" dirty="0" smtClean="0">
                <a:cs typeface="Arial" charset="0"/>
              </a:rPr>
              <a:t>x</a:t>
            </a:r>
            <a:r>
              <a:rPr lang="cs-CZ" dirty="0" smtClean="0">
                <a:cs typeface="Arial" charset="0"/>
              </a:rPr>
              <a:t>(t</a:t>
            </a:r>
            <a:r>
              <a:rPr lang="cs-CZ" dirty="0" smtClean="0">
                <a:cs typeface="Arial" charset="0"/>
              </a:rPr>
              <a:t>+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 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&gt;</a:t>
            </a:r>
            <a:r>
              <a:rPr lang="cs-CZ" dirty="0" smtClean="0">
                <a:cs typeface="Arial" charset="0"/>
                <a:sym typeface="Symbol" pitchFamily="18" charset="2"/>
              </a:rPr>
              <a:t> 0 – ?</a:t>
            </a:r>
            <a:endParaRPr lang="en-US" dirty="0" smtClean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643063"/>
            <a:ext cx="5270500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posunutí v čase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</a:t>
            </a:r>
            <a:r>
              <a:rPr lang="cs-CZ" dirty="0" smtClean="0">
                <a:cs typeface="Arial" charset="0"/>
              </a:rPr>
              <a:t>) </a:t>
            </a:r>
            <a:r>
              <a:rPr lang="en-US" dirty="0" smtClean="0">
                <a:cs typeface="Arial" charset="0"/>
              </a:rPr>
              <a:t>~ </a:t>
            </a:r>
            <a:r>
              <a:rPr lang="cs-CZ" dirty="0" smtClean="0">
                <a:cs typeface="Arial" charset="0"/>
              </a:rPr>
              <a:t>x(t</a:t>
            </a:r>
            <a:r>
              <a:rPr lang="cs-CZ" dirty="0" smtClean="0">
                <a:cs typeface="Arial" charset="0"/>
              </a:rPr>
              <a:t>+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</a:rPr>
              <a:t>),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je reálné, od nuly různé číslo;</a:t>
            </a:r>
          </a:p>
          <a:p>
            <a:pPr>
              <a:buFontTx/>
              <a:buNone/>
            </a:pPr>
            <a:r>
              <a:rPr lang="cs-CZ" dirty="0" smtClean="0">
                <a:cs typeface="Arial" charset="0"/>
                <a:sym typeface="Symbol" pitchFamily="18" charset="2"/>
              </a:rPr>
              <a:t>	 </a:t>
            </a:r>
            <a:r>
              <a:rPr lang="el-GR" dirty="0" smtClean="0">
                <a:cs typeface="Arial" charset="0"/>
                <a:sym typeface="Symbol" pitchFamily="18" charset="2"/>
              </a:rPr>
              <a:t></a:t>
            </a:r>
            <a:r>
              <a:rPr lang="cs-CZ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&gt;</a:t>
            </a:r>
            <a:r>
              <a:rPr lang="cs-CZ" dirty="0" smtClean="0">
                <a:cs typeface="Arial" charset="0"/>
                <a:sym typeface="Symbol" pitchFamily="18" charset="2"/>
              </a:rPr>
              <a:t> 0 – </a:t>
            </a:r>
            <a:r>
              <a:rPr lang="cs-CZ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zpoždění</a:t>
            </a:r>
            <a:endParaRPr lang="en-US" dirty="0" smtClean="0">
              <a:solidFill>
                <a:srgbClr val="C00000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5796136" y="1412775"/>
          <a:ext cx="2952328" cy="4521279"/>
        </p:xfrm>
        <a:graphic>
          <a:graphicData uri="http://schemas.openxmlformats.org/presentationml/2006/ole">
            <p:oleObj spid="_x0000_s93185" name="Rastrový obrázek" r:id="rId3" imgW="4761905" imgH="7380952" progId="Paint.Picture">
              <p:embed/>
            </p:oleObj>
          </a:graphicData>
        </a:graphic>
      </p:graphicFrame>
      <p:sp>
        <p:nvSpPr>
          <p:cNvPr id="10" name="Obdélník 9"/>
          <p:cNvSpPr/>
          <p:nvPr/>
        </p:nvSpPr>
        <p:spPr>
          <a:xfrm>
            <a:off x="2555776" y="5877272"/>
            <a:ext cx="622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/>
              <a:t>a) originál x(t); b) funkce x(t-1); c) funkce x(t+1);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785938"/>
            <a:ext cx="4619625" cy="4179887"/>
          </a:xfrm>
        </p:spPr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cs typeface="Arial" charset="0"/>
              </a:rPr>
              <a:t>obrácení (inverze) časové osy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	</a:t>
            </a:r>
          </a:p>
          <a:p>
            <a:pPr algn="ctr">
              <a:buFontTx/>
              <a:buNone/>
            </a:pPr>
            <a:r>
              <a:rPr lang="cs-CZ" dirty="0" smtClean="0">
                <a:cs typeface="Arial" charset="0"/>
              </a:rPr>
              <a:t>x(t</a:t>
            </a:r>
            <a:r>
              <a:rPr lang="cs-CZ" dirty="0" smtClean="0">
                <a:cs typeface="Arial" charset="0"/>
              </a:rPr>
              <a:t>) </a:t>
            </a:r>
            <a:r>
              <a:rPr lang="en-US" dirty="0" smtClean="0">
                <a:cs typeface="Arial" charset="0"/>
              </a:rPr>
              <a:t>~</a:t>
            </a:r>
            <a:r>
              <a:rPr lang="cs-CZ" dirty="0" smtClean="0">
                <a:cs typeface="Arial" charset="0"/>
              </a:rPr>
              <a:t> </a:t>
            </a:r>
            <a:r>
              <a:rPr lang="cs-CZ" dirty="0" smtClean="0">
                <a:cs typeface="Arial" charset="0"/>
              </a:rPr>
              <a:t>x(-</a:t>
            </a:r>
            <a:r>
              <a:rPr lang="cs-CZ" dirty="0" smtClean="0">
                <a:cs typeface="Arial" charset="0"/>
              </a:rPr>
              <a:t>t) ,</a:t>
            </a:r>
            <a:endParaRPr lang="en-US" dirty="0" smtClean="0"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334375" cy="762000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ZÁKLADNÍ OPERACE SE </a:t>
            </a:r>
            <a:r>
              <a:rPr lang="cs-CZ" sz="2400" dirty="0" smtClean="0"/>
              <a:t>SIGNÁLY</a:t>
            </a:r>
            <a:br>
              <a:rPr lang="cs-CZ" sz="2400" dirty="0" smtClean="0"/>
            </a:br>
            <a:r>
              <a:rPr lang="cs-CZ" sz="2400" dirty="0" smtClean="0"/>
              <a:t>OPERACE S JEDNOU FUNKCÍ</a:t>
            </a:r>
            <a:endParaRPr lang="cs-CZ" sz="2400" dirty="0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5814066" y="1403523"/>
          <a:ext cx="2915249" cy="4464496"/>
        </p:xfrm>
        <a:graphic>
          <a:graphicData uri="http://schemas.openxmlformats.org/presentationml/2006/ole">
            <p:oleObj spid="_x0000_s92161" name="Rastrový obrázek" r:id="rId3" imgW="4761905" imgH="7380952" progId="Paint.Picture">
              <p:embed/>
            </p:oleObj>
          </a:graphicData>
        </a:graphic>
      </p:graphicFrame>
      <p:sp>
        <p:nvSpPr>
          <p:cNvPr id="10" name="Obdélník 9"/>
          <p:cNvSpPr/>
          <p:nvPr/>
        </p:nvSpPr>
        <p:spPr>
          <a:xfrm>
            <a:off x="2699792" y="5949280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i="1" dirty="0" smtClean="0"/>
              <a:t>a) originál x(t); b) funkce x(-t); c) funkce x(-t-1)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Jaké typy signálů známe (dle vlastností)?</a:t>
            </a:r>
          </a:p>
          <a:p>
            <a:r>
              <a:rPr lang="cs-CZ" dirty="0" err="1" smtClean="0"/>
              <a:t>Stacionarita</a:t>
            </a:r>
            <a:r>
              <a:rPr lang="cs-CZ" dirty="0" smtClean="0"/>
              <a:t>, ergodicita</a:t>
            </a:r>
          </a:p>
          <a:p>
            <a:r>
              <a:rPr lang="cs-CZ" dirty="0" smtClean="0"/>
              <a:t>Definice základních signálů (jednotkový skok, impuls, harmonický signál)</a:t>
            </a:r>
          </a:p>
          <a:p>
            <a:r>
              <a:rPr lang="cs-CZ" dirty="0" smtClean="0"/>
              <a:t>Různé </a:t>
            </a:r>
            <a:r>
              <a:rPr lang="cs-CZ" dirty="0" smtClean="0"/>
              <a:t>formy vyjádření harmonického signálu</a:t>
            </a:r>
          </a:p>
          <a:p>
            <a:r>
              <a:rPr lang="cs-CZ" dirty="0" smtClean="0"/>
              <a:t>Co je frekvenční spektrum</a:t>
            </a:r>
            <a:r>
              <a:rPr lang="cs-CZ" dirty="0" smtClean="0"/>
              <a:t>? </a:t>
            </a:r>
            <a:endParaRPr lang="cs-CZ" dirty="0" smtClean="0"/>
          </a:p>
          <a:p>
            <a:r>
              <a:rPr lang="cs-CZ" dirty="0" smtClean="0"/>
              <a:t>Základní </a:t>
            </a:r>
            <a:r>
              <a:rPr lang="cs-CZ" dirty="0" smtClean="0"/>
              <a:t>operace se signály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Klasifikace signálů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000" dirty="0" smtClean="0"/>
              <a:t>(Jejich matematických modelů)</a:t>
            </a:r>
            <a:endParaRPr lang="cs-CZ" sz="3200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457200" indent="-457200" eaLnBrk="1" hangingPunct="1">
              <a:buFont typeface="Wingdings" pitchFamily="2" charset="2"/>
              <a:buAutoNum type="alphaUcParenR"/>
              <a:defRPr/>
            </a:pPr>
            <a:r>
              <a:rPr lang="cs-CZ" dirty="0" smtClean="0"/>
              <a:t>Spojité a diskrétní signály</a:t>
            </a:r>
          </a:p>
          <a:p>
            <a:pPr marL="457200" indent="-457200" eaLnBrk="1" hangingPunct="1">
              <a:buFont typeface="Wingdings" pitchFamily="2" charset="2"/>
              <a:buNone/>
              <a:defRPr/>
            </a:pPr>
            <a:r>
              <a:rPr lang="cs-CZ" dirty="0" smtClean="0"/>
              <a:t>	Analogové a digitální (číslicové) signály</a:t>
            </a:r>
          </a:p>
          <a:p>
            <a:pPr marL="514350" indent="-51435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Reálné a komplexní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Deterministické a náhodné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Sudé a liché signály</a:t>
            </a:r>
          </a:p>
          <a:p>
            <a:pPr marL="457200" indent="-457200" eaLnBrk="1" hangingPunct="1">
              <a:buFont typeface="Wingdings" pitchFamily="2" charset="2"/>
              <a:buAutoNum type="alphaUcParenR" startAt="2"/>
              <a:defRPr/>
            </a:pPr>
            <a:r>
              <a:rPr lang="cs-CZ" dirty="0" smtClean="0"/>
              <a:t>Periodické a neperiodické signály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214438"/>
            <a:ext cx="8229600" cy="52863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Spojitý </a:t>
            </a:r>
            <a:r>
              <a:rPr lang="en-US" b="1" dirty="0" smtClean="0"/>
              <a:t>sign</a:t>
            </a:r>
            <a:r>
              <a:rPr lang="cs-CZ" b="1" dirty="0" smtClean="0"/>
              <a:t>á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cs-CZ" dirty="0" smtClean="0"/>
              <a:t>(přesněji </a:t>
            </a:r>
            <a:r>
              <a:rPr lang="cs-CZ" b="1" dirty="0" smtClean="0"/>
              <a:t>signál se spojitým časem</a:t>
            </a:r>
            <a:r>
              <a:rPr lang="cs-CZ" dirty="0" smtClean="0"/>
              <a:t>) </a:t>
            </a:r>
            <a:r>
              <a:rPr lang="en-US" dirty="0" smtClean="0"/>
              <a:t>je </a:t>
            </a:r>
            <a:r>
              <a:rPr lang="cs-CZ" dirty="0" smtClean="0"/>
              <a:t>takový signál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cs-CZ" i="1" dirty="0" smtClean="0"/>
              <a:t>t</a:t>
            </a:r>
            <a:r>
              <a:rPr lang="cs-CZ" dirty="0" smtClean="0"/>
              <a:t>), kde čas </a:t>
            </a:r>
            <a:r>
              <a:rPr lang="cs-CZ" i="1" dirty="0" smtClean="0"/>
              <a:t>t</a:t>
            </a:r>
            <a:r>
              <a:rPr lang="cs-CZ" dirty="0" smtClean="0"/>
              <a:t> je spojitá proměnná.</a:t>
            </a:r>
          </a:p>
          <a:p>
            <a:pPr eaLnBrk="1" hangingPunct="1">
              <a:defRPr/>
            </a:pPr>
            <a:r>
              <a:rPr lang="cs-CZ" b="1" dirty="0" smtClean="0"/>
              <a:t>Diskrétní</a:t>
            </a:r>
            <a:r>
              <a:rPr lang="en-US" b="1" dirty="0" smtClean="0"/>
              <a:t> sign</a:t>
            </a:r>
            <a:r>
              <a:rPr lang="cs-CZ" b="1" dirty="0" smtClean="0"/>
              <a:t>á</a:t>
            </a:r>
            <a:r>
              <a:rPr lang="en-US" b="1" dirty="0" smtClean="0"/>
              <a:t>l</a:t>
            </a:r>
            <a:r>
              <a:rPr lang="en-US" dirty="0" smtClean="0"/>
              <a:t> </a:t>
            </a:r>
            <a:r>
              <a:rPr lang="cs-CZ" dirty="0" smtClean="0"/>
              <a:t>(přesněji </a:t>
            </a:r>
            <a:r>
              <a:rPr lang="cs-CZ" b="1" dirty="0" smtClean="0"/>
              <a:t>signál s diskrétním časem</a:t>
            </a:r>
            <a:r>
              <a:rPr lang="cs-CZ" dirty="0" smtClean="0"/>
              <a:t>)</a:t>
            </a:r>
            <a:r>
              <a:rPr lang="en-US" dirty="0" smtClean="0"/>
              <a:t> je </a:t>
            </a:r>
            <a:r>
              <a:rPr lang="cs-CZ" dirty="0" smtClean="0"/>
              <a:t>takový signál </a:t>
            </a:r>
            <a:r>
              <a:rPr lang="cs-CZ" i="1" dirty="0" smtClean="0"/>
              <a:t>x</a:t>
            </a:r>
            <a:r>
              <a:rPr lang="cs-CZ" dirty="0" smtClean="0"/>
              <a:t>(</a:t>
            </a:r>
            <a:r>
              <a:rPr lang="cs-CZ" i="1" dirty="0" smtClean="0"/>
              <a:t>t</a:t>
            </a:r>
            <a:r>
              <a:rPr lang="cs-CZ" dirty="0" smtClean="0"/>
              <a:t>), kde čas </a:t>
            </a:r>
            <a:r>
              <a:rPr lang="cs-CZ" i="1" dirty="0" smtClean="0"/>
              <a:t>t</a:t>
            </a:r>
            <a:r>
              <a:rPr lang="cs-CZ" dirty="0" smtClean="0"/>
              <a:t> je definován v diskrétních časových okamžicích. Diskrétní signál proto často zapisujeme jako </a:t>
            </a:r>
            <a:r>
              <a:rPr lang="cs-CZ" b="1" dirty="0" smtClean="0"/>
              <a:t>posloupnost</a:t>
            </a:r>
            <a:r>
              <a:rPr lang="cs-CZ" dirty="0" smtClean="0"/>
              <a:t> </a:t>
            </a:r>
            <a:r>
              <a:rPr lang="en-US" dirty="0" smtClean="0"/>
              <a:t>{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n</a:t>
            </a:r>
            <a:r>
              <a:rPr lang="en-US" dirty="0" smtClean="0"/>
              <a:t>}, </a:t>
            </a:r>
            <a:r>
              <a:rPr lang="cs-CZ" dirty="0" smtClean="0"/>
              <a:t>kde </a:t>
            </a:r>
            <a:r>
              <a:rPr lang="cs-CZ" i="1" dirty="0" smtClean="0"/>
              <a:t>n</a:t>
            </a:r>
            <a:r>
              <a:rPr lang="cs-CZ" dirty="0" smtClean="0"/>
              <a:t> je celé číslo, resp. x(</a:t>
            </a:r>
            <a:r>
              <a:rPr lang="cs-CZ" dirty="0" err="1" smtClean="0"/>
              <a:t>nT</a:t>
            </a:r>
            <a:r>
              <a:rPr lang="cs-CZ" dirty="0" smtClean="0"/>
              <a:t>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1800" dirty="0" smtClean="0">
                <a:solidFill>
                  <a:schemeClr val="accent2">
                    <a:lumMod val="25000"/>
                  </a:schemeClr>
                </a:solidFill>
              </a:rPr>
              <a:t>Pozn</a:t>
            </a:r>
            <a:r>
              <a:rPr lang="cs-CZ" sz="1800" dirty="0" smtClean="0"/>
              <a:t>. Spojitá vs. nespojitá funkce. Zde se myslí ve smyslu </a:t>
            </a:r>
            <a:r>
              <a:rPr lang="cs-CZ" sz="1800" dirty="0" smtClean="0">
                <a:solidFill>
                  <a:srgbClr val="FF0000"/>
                </a:solidFill>
              </a:rPr>
              <a:t>hodnot</a:t>
            </a:r>
            <a:r>
              <a:rPr lang="cs-CZ" sz="1800" dirty="0" smtClean="0"/>
              <a:t> funkce nikoliv času. V tomto smyslu nespojitý signál v praxi neexistuje (vždy konečná délka přechodu). Příklad: obdélníkový signál.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pic>
        <p:nvPicPr>
          <p:cNvPr id="25603" name="Picture 4" descr="scopeshot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73238"/>
            <a:ext cx="5761037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6" name="Picture 6" descr="Obraz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628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A) </a:t>
            </a:r>
            <a:r>
              <a:rPr lang="cs-CZ" sz="2800" dirty="0" smtClean="0"/>
              <a:t>Spojité a diskrétní signály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9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>
                <a:cs typeface="Arial" charset="0"/>
              </a:rPr>
              <a:t> </a:t>
            </a:r>
          </a:p>
        </p:txBody>
      </p:sp>
      <p:pic>
        <p:nvPicPr>
          <p:cNvPr id="24580" name="Picture 4" descr="1-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997200"/>
            <a:ext cx="35194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1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997200"/>
            <a:ext cx="34829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2374</TotalTime>
  <Words>1407</Words>
  <Application>Microsoft Office PowerPoint</Application>
  <PresentationFormat>Předvádění na obrazovce (4:3)</PresentationFormat>
  <Paragraphs>259</Paragraphs>
  <Slides>53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53</vt:i4>
      </vt:variant>
    </vt:vector>
  </HeadingPairs>
  <TitlesOfParts>
    <vt:vector size="57" baseType="lpstr">
      <vt:lpstr>BS IBA predn1</vt:lpstr>
      <vt:lpstr>Rovnice</vt:lpstr>
      <vt:lpstr>Rastrový obrázek</vt:lpstr>
      <vt:lpstr>Obrázek programu Paintbrush</vt:lpstr>
      <vt:lpstr>SIGNÁLY A LINEÁRNÍ SYSTÉMY</vt:lpstr>
      <vt:lpstr>II.  SIGNÁLY ZÁKLADNÍ POJMY</vt:lpstr>
      <vt:lpstr>Signál - definice</vt:lpstr>
      <vt:lpstr>Signál - definice</vt:lpstr>
      <vt:lpstr>SIGNÁLY  matematické modely</vt:lpstr>
      <vt:lpstr>Klasifikace signálů (Jejich matematických modelů)</vt:lpstr>
      <vt:lpstr>A) Spojité a diskrétní signály</vt:lpstr>
      <vt:lpstr>A) Spojité a diskrétní signály</vt:lpstr>
      <vt:lpstr>A) Spojité a diskrétní signály</vt:lpstr>
      <vt:lpstr>A) Spojité a diskrétní signály</vt:lpstr>
      <vt:lpstr>A) Spojité a diskrétní signály</vt:lpstr>
      <vt:lpstr>Analogové a digitální (číslicOVÉ) signály</vt:lpstr>
      <vt:lpstr>B) Reálné a komplexní signály</vt:lpstr>
      <vt:lpstr>C) Deterministické a náhodné signály</vt:lpstr>
      <vt:lpstr>C) Deterministické a náhodné signály</vt:lpstr>
      <vt:lpstr>C) Deterministické a náhodné signály</vt:lpstr>
      <vt:lpstr>Stacionarita náhodného procesu</vt:lpstr>
      <vt:lpstr>Stacionarita náhodného procesu</vt:lpstr>
      <vt:lpstr>Ergodicita náhodného procesu</vt:lpstr>
      <vt:lpstr>D) Sudé a liché signály</vt:lpstr>
      <vt:lpstr>D) Sudé a liché signály</vt:lpstr>
      <vt:lpstr>E) Periodické a neperiodické signály</vt:lpstr>
      <vt:lpstr>E) Periodické a neperiodické signály</vt:lpstr>
      <vt:lpstr>E) Periodické a neperiodické signály</vt:lpstr>
      <vt:lpstr>E) Periodické a neperiodické signály</vt:lpstr>
      <vt:lpstr>SIGNÁLY spojité v čase</vt:lpstr>
      <vt:lpstr>HARMONICKÝ SIGNÁL</vt:lpstr>
      <vt:lpstr>HARMONICKÁ FUNKCE</vt:lpstr>
      <vt:lpstr>HARMONICKÁ FUNKCE</vt:lpstr>
      <vt:lpstr>HARMONICKÁ FUNKCE</vt:lpstr>
      <vt:lpstr>HARMONICKÁ FUNKCE</vt:lpstr>
      <vt:lpstr>!!! Frekvenční spektrum !!!</vt:lpstr>
      <vt:lpstr>HARMONICKÝ SIGNÁL</vt:lpstr>
      <vt:lpstr>HARMONICKÝ SIGNÁL</vt:lpstr>
      <vt:lpstr>HARMONICKÝ SIGNÁL</vt:lpstr>
      <vt:lpstr>HARMONICKÝ SIGNÁL</vt:lpstr>
      <vt:lpstr>HARMONICKÝ SIGNÁL</vt:lpstr>
      <vt:lpstr>NEPERIODICKÉ FUNKCE</vt:lpstr>
      <vt:lpstr>JEDNORÁZOVÉ funkce</vt:lpstr>
      <vt:lpstr>JEDNORÁZOVÉ funkce</vt:lpstr>
      <vt:lpstr>JEDNORÁZOVÉ funkce</vt:lpstr>
      <vt:lpstr>JEDNORÁZOVÉ FUNKCE</vt:lpstr>
      <vt:lpstr>JEDNORÁZOVÉ FUNKCE</vt:lpstr>
      <vt:lpstr>ještě dva důležité pojmy Energie &amp;výkon signálu</vt:lpstr>
      <vt:lpstr>ještě dva důležité pojmy Energie &amp;výkon signálu</vt:lpstr>
      <vt:lpstr>ještě dva důležité pojmy Energie &amp;výkon signálu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ZÁKLADNÍ OPERACE SE SIGNÁLY OPERACE S JEDNOU FUNKCÍ</vt:lpstr>
      <vt:lpstr>shrnutí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holcik</cp:lastModifiedBy>
  <cp:revision>64</cp:revision>
  <dcterms:created xsi:type="dcterms:W3CDTF">2008-01-29T10:34:59Z</dcterms:created>
  <dcterms:modified xsi:type="dcterms:W3CDTF">2012-09-25T12:15:08Z</dcterms:modified>
</cp:coreProperties>
</file>