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11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 – statistické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1170032"/>
            <a:ext cx="67495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COVAR_POP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COVAR_SAMP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CORR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CORR  (</a:t>
            </a:r>
            <a:r>
              <a:rPr lang="cs-CZ" dirty="0" err="1" smtClean="0"/>
              <a:t>Pearson</a:t>
            </a:r>
            <a:r>
              <a:rPr lang="cs-CZ" dirty="0" smtClean="0"/>
              <a:t>'s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coefficient</a:t>
            </a:r>
            <a:r>
              <a:rPr lang="en-US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CORR_S (Spearman's coefficient)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CORR_K (Kendall's coefficient)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Lineární regrese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REGR_INTERCEPT(závislá</a:t>
            </a:r>
            <a:r>
              <a:rPr lang="cs-CZ" dirty="0" smtClean="0"/>
              <a:t>, nezávislá)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REGR_SLOPE (závislá, nezávislá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Statistické testy</a:t>
            </a:r>
            <a:endParaRPr lang="en-US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STATS_BINOMIAL_TEST  - binomický 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STATS_CROSSTAB – kontingenční tabulka</a:t>
            </a:r>
            <a:br>
              <a:rPr lang="cs-CZ" dirty="0" smtClean="0"/>
            </a:br>
            <a:r>
              <a:rPr lang="cs-CZ" dirty="0" smtClean="0"/>
              <a:t>STATS_F_TEST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STATS_KS_TEST </a:t>
            </a:r>
            <a:r>
              <a:rPr lang="cs-CZ" dirty="0" smtClean="0"/>
              <a:t>- </a:t>
            </a:r>
            <a:r>
              <a:rPr lang="en-US" dirty="0" err="1" smtClean="0"/>
              <a:t>Kolmogorov</a:t>
            </a:r>
            <a:r>
              <a:rPr lang="en-US" dirty="0" smtClean="0"/>
              <a:t>-Smirnov </a:t>
            </a:r>
            <a:r>
              <a:rPr lang="cs-CZ" dirty="0" smtClean="0"/>
              <a:t>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STATS_MODE 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modus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STATS_MW_TEST </a:t>
            </a:r>
            <a:r>
              <a:rPr lang="en-US" dirty="0" smtClean="0"/>
              <a:t> </a:t>
            </a:r>
            <a:r>
              <a:rPr lang="cs-CZ" dirty="0" smtClean="0"/>
              <a:t>- Mann </a:t>
            </a:r>
            <a:r>
              <a:rPr lang="cs-CZ" dirty="0" err="1" smtClean="0"/>
              <a:t>Whitney</a:t>
            </a:r>
            <a:r>
              <a:rPr lang="cs-CZ" dirty="0" smtClean="0"/>
              <a:t> 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STATS_ONE_WAY_ANOVA </a:t>
            </a:r>
            <a:r>
              <a:rPr lang="en-US" dirty="0" smtClean="0"/>
              <a:t> </a:t>
            </a:r>
            <a:r>
              <a:rPr lang="cs-CZ" dirty="0" smtClean="0"/>
              <a:t> -  </a:t>
            </a:r>
            <a:r>
              <a:rPr lang="cs-CZ" dirty="0" smtClean="0"/>
              <a:t>ANOVA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STATS_T_TEST_*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STATS_WSR_TEST </a:t>
            </a:r>
            <a:r>
              <a:rPr lang="cs-CZ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Wilcoxon</a:t>
            </a:r>
            <a:r>
              <a:rPr lang="en-US" dirty="0" smtClean="0"/>
              <a:t> Signed Ranks test 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Kovariance</a:t>
            </a:r>
            <a:r>
              <a:rPr lang="en-US" dirty="0" smtClean="0"/>
              <a:t>, </a:t>
            </a:r>
            <a:r>
              <a:rPr lang="en-US" dirty="0" err="1" smtClean="0"/>
              <a:t>korelace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24744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COVAR_POP(hmotnost 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kovariance_pop, </a:t>
            </a:r>
          </a:p>
          <a:p>
            <a:r>
              <a:rPr lang="cs-CZ" dirty="0" smtClean="0"/>
              <a:t>COVAR_SAMP(hmotnost.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kovariance_sample, </a:t>
            </a:r>
          </a:p>
          <a:p>
            <a:r>
              <a:rPr lang="cs-CZ" dirty="0" smtClean="0"/>
              <a:t>CORR(hmotnost.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pearson</a:t>
            </a:r>
            <a:r>
              <a:rPr lang="cs-CZ" dirty="0" smtClean="0"/>
              <a:t>,</a:t>
            </a:r>
          </a:p>
          <a:p>
            <a:r>
              <a:rPr lang="cs-CZ" dirty="0" smtClean="0"/>
              <a:t>CORR_S(hmotnost.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spearman</a:t>
            </a:r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u="sng" dirty="0" err="1" smtClean="0"/>
              <a:t>subheader</a:t>
            </a:r>
            <a:r>
              <a:rPr lang="cs-CZ" u="sng" dirty="0" smtClean="0"/>
              <a:t>_id = </a:t>
            </a:r>
            <a:r>
              <a:rPr lang="cs-CZ" u="sng" dirty="0" err="1" smtClean="0"/>
              <a:t>vyska.subheader</a:t>
            </a:r>
            <a:r>
              <a:rPr lang="cs-CZ" u="sng" dirty="0" smtClean="0"/>
              <a:t>_id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3429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59,276</a:t>
            </a:r>
            <a:endParaRPr lang="en-US" dirty="0" smtClean="0"/>
          </a:p>
          <a:p>
            <a:r>
              <a:rPr lang="cs-CZ" dirty="0" smtClean="0"/>
              <a:t>59,588</a:t>
            </a:r>
            <a:endParaRPr lang="en-US" dirty="0" smtClean="0"/>
          </a:p>
          <a:p>
            <a:r>
              <a:rPr lang="cs-CZ" dirty="0" smtClean="0"/>
              <a:t>0,4799</a:t>
            </a:r>
            <a:endParaRPr lang="en-US" dirty="0" smtClean="0"/>
          </a:p>
          <a:p>
            <a:r>
              <a:rPr lang="cs-CZ" dirty="0" smtClean="0"/>
              <a:t>0,4952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</a:t>
            </a:r>
            <a:r>
              <a:rPr lang="cs-CZ" dirty="0" err="1" smtClean="0"/>
              <a:t>ární</a:t>
            </a:r>
            <a:r>
              <a:rPr lang="cs-CZ" dirty="0" smtClean="0"/>
              <a:t> regrese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INSERT INTO </a:t>
            </a:r>
            <a:r>
              <a:rPr lang="cs-CZ" dirty="0" err="1" smtClean="0"/>
              <a:t>linear</a:t>
            </a:r>
            <a:r>
              <a:rPr lang="cs-CZ" dirty="0" smtClean="0"/>
              <a:t> (x,y)</a:t>
            </a:r>
          </a:p>
          <a:p>
            <a:r>
              <a:rPr lang="en-US" dirty="0" smtClean="0"/>
              <a:t>SELECT ROWNUM, 3*ROWNUM +5 FROM questions WHERE ROWNUM &lt; 50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6369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REGR_SLOPE (y, x), REGR_INTERCEPT (y, x) FROM linear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3789040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REGR_SLOPE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REGR_INTERCEPT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vyska.subheader</a:t>
            </a:r>
            <a:r>
              <a:rPr lang="cs-CZ" dirty="0" smtClean="0"/>
              <a:t>_id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980728"/>
          <a:ext cx="6096000" cy="127144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STATISTIC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/>
                        <a:t>The observed value of t</a:t>
                      </a:r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/>
                        <a:t>DF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/>
                        <a:t>Degree of freedom</a:t>
                      </a:r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/>
                        <a:t>ONE_SIDED_SIG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/>
                        <a:t>One-tailed significance of t</a:t>
                      </a:r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TWO_SIDED_SIG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err="1"/>
                        <a:t>Two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tailed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significance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t</a:t>
                      </a:r>
                    </a:p>
                  </a:txBody>
                  <a:tcPr marL="21771" marR="21771" marT="21771" marB="2177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83568" y="2420888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AVG(hmotnost.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  <a:r>
              <a:rPr lang="cs-CZ" dirty="0" err="1" smtClean="0"/>
              <a:t>prumer</a:t>
            </a:r>
            <a:r>
              <a:rPr lang="cs-CZ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'ONE_SIDED_SIG') </a:t>
            </a:r>
            <a:r>
              <a:rPr lang="en-US" dirty="0" err="1" smtClean="0"/>
              <a:t>one_side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'DF') </a:t>
            </a:r>
            <a:r>
              <a:rPr lang="en-US" dirty="0" err="1" smtClean="0"/>
              <a:t>df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nezávislých výběrů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1124744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en-US" dirty="0" smtClean="0"/>
              <a:t>STATS_T_TEST_INDEP (mod (rownum,2), value, 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 (mod (rownum,2), value,  'DF') </a:t>
            </a:r>
            <a:r>
              <a:rPr lang="en-US" dirty="0" err="1" smtClean="0"/>
              <a:t>df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STATS_T_TEST_INDEPU (mod (rownum,2), value,  'TWO_SIDED_SIG') </a:t>
            </a:r>
            <a:r>
              <a:rPr lang="en-US" dirty="0" err="1" smtClean="0"/>
              <a:t>two_side_u</a:t>
            </a:r>
            <a:r>
              <a:rPr lang="en-US" dirty="0" smtClean="0"/>
              <a:t>,</a:t>
            </a:r>
          </a:p>
          <a:p>
            <a:r>
              <a:rPr lang="cs-CZ" dirty="0" smtClean="0"/>
              <a:t>STATS_T_TEST_INDEPU (</a:t>
            </a:r>
            <a:r>
              <a:rPr lang="cs-CZ" dirty="0" err="1" smtClean="0"/>
              <a:t>mod</a:t>
            </a:r>
            <a:r>
              <a:rPr lang="cs-CZ" dirty="0" smtClean="0"/>
              <a:t> (</a:t>
            </a:r>
            <a:r>
              <a:rPr lang="cs-CZ" dirty="0" err="1" smtClean="0"/>
              <a:t>rownum</a:t>
            </a:r>
            <a:r>
              <a:rPr lang="cs-CZ" dirty="0" smtClean="0"/>
              <a:t>,2), </a:t>
            </a:r>
            <a:r>
              <a:rPr lang="cs-CZ" dirty="0" err="1" smtClean="0"/>
              <a:t>value</a:t>
            </a:r>
            <a:r>
              <a:rPr lang="cs-CZ" dirty="0" smtClean="0"/>
              <a:t>,  'DF') </a:t>
            </a:r>
            <a:r>
              <a:rPr lang="cs-CZ" dirty="0" err="1" smtClean="0"/>
              <a:t>df</a:t>
            </a:r>
            <a:r>
              <a:rPr lang="cs-CZ" dirty="0" smtClean="0"/>
              <a:t>_u</a:t>
            </a:r>
          </a:p>
          <a:p>
            <a:r>
              <a:rPr lang="cs-CZ" dirty="0" smtClean="0"/>
              <a:t>FROM</a:t>
            </a:r>
          </a:p>
          <a:p>
            <a:r>
              <a:rPr lang="cs-CZ" dirty="0" smtClean="0"/>
              <a:t>(SELECT </a:t>
            </a:r>
            <a:r>
              <a:rPr lang="cs-CZ" dirty="0" err="1" smtClean="0"/>
              <a:t>vyska.value</a:t>
            </a:r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vyska.subheader</a:t>
            </a:r>
            <a:r>
              <a:rPr lang="cs-CZ" dirty="0" smtClean="0"/>
              <a:t>_id</a:t>
            </a:r>
          </a:p>
          <a:p>
            <a:r>
              <a:rPr lang="cs-CZ" dirty="0" err="1" smtClean="0"/>
              <a:t>order</a:t>
            </a:r>
            <a:r>
              <a:rPr lang="cs-CZ" dirty="0" smtClean="0"/>
              <a:t> by </a:t>
            </a:r>
            <a:r>
              <a:rPr lang="cs-CZ" dirty="0" err="1" smtClean="0"/>
              <a:t>vyska.subheader</a:t>
            </a:r>
            <a:r>
              <a:rPr lang="cs-CZ" dirty="0" smtClean="0"/>
              <a:t>_id)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3407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Zjistěte průměrnou hodnotu, </a:t>
            </a:r>
            <a:r>
              <a:rPr lang="cs-CZ" dirty="0" err="1" smtClean="0"/>
              <a:t>minumum</a:t>
            </a:r>
            <a:r>
              <a:rPr lang="cs-CZ" dirty="0" smtClean="0"/>
              <a:t> , maximum otázky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věk pacientů při zařazení do studie XY, zvlášť muži, ženy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hodnotu otázky XY pro všechny pacienty (včetně nevyplněných)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Jaký je průměrný počet vyplněných formulářů na pacienta u studie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Vypište seznam otázek, které nebyly dosud nikdy vyplněny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počty žen a mužů zařazených v jednotlivých studiích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ápočet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700808"/>
            <a:ext cx="779251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Skupina otázek 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Kolik má otázek, jaké datové typy, u číselníků jaké jsou možnosti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Jaká je vyplněnost, N, minimum, maximum, průměr, </a:t>
            </a:r>
            <a:br>
              <a:rPr lang="cs-CZ" dirty="0" smtClean="0"/>
            </a:br>
            <a:r>
              <a:rPr lang="cs-CZ" dirty="0" smtClean="0"/>
              <a:t>   SD, maximální délka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Váš vlastní názor k vyplněnosti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Nějaká závislost mezi vyplněním otázek?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Přehled </a:t>
            </a:r>
            <a:r>
              <a:rPr lang="cs-CZ" dirty="0" err="1" smtClean="0"/>
              <a:t>max</a:t>
            </a:r>
            <a:r>
              <a:rPr lang="cs-CZ" dirty="0" smtClean="0"/>
              <a:t> 2 strany A4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Příloha – Způsob vytažení dat – komentované SQL, pracovní postup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475</Words>
  <Application>Microsoft Office PowerPoint</Application>
  <PresentationFormat>Předvádění na obrazovce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Databázové systémy a SQL</vt:lpstr>
      <vt:lpstr>ORACLE – statistické funkce</vt:lpstr>
      <vt:lpstr>Kovariance, korelace</vt:lpstr>
      <vt:lpstr>Lineární regrese</vt:lpstr>
      <vt:lpstr>Statistické testy</vt:lpstr>
      <vt:lpstr>Test nezávislých výběrů</vt:lpstr>
      <vt:lpstr>Cvičení</vt:lpstr>
      <vt:lpstr>Zápočet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497</cp:revision>
  <dcterms:created xsi:type="dcterms:W3CDTF">2011-01-19T10:31:11Z</dcterms:created>
  <dcterms:modified xsi:type="dcterms:W3CDTF">2012-12-10T16:54:11Z</dcterms:modified>
</cp:coreProperties>
</file>