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3" r:id="rId3"/>
    <p:sldId id="294" r:id="rId4"/>
    <p:sldId id="295" r:id="rId5"/>
    <p:sldId id="296" r:id="rId6"/>
    <p:sldId id="297" r:id="rId7"/>
    <p:sldId id="272" r:id="rId8"/>
    <p:sldId id="273" r:id="rId9"/>
    <p:sldId id="286" r:id="rId10"/>
    <p:sldId id="287" r:id="rId11"/>
    <p:sldId id="288" r:id="rId12"/>
    <p:sldId id="271" r:id="rId13"/>
    <p:sldId id="291" r:id="rId14"/>
    <p:sldId id="292" r:id="rId15"/>
    <p:sldId id="274" r:id="rId16"/>
    <p:sldId id="275" r:id="rId17"/>
    <p:sldId id="298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9.2/static/functions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2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čísly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813" y="1125538"/>
          <a:ext cx="6096000" cy="4622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COS(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TAN(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v radiánech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POWER(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,exp)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SQRT(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</a:t>
                      </a:r>
                      <a:r>
                        <a:rPr lang="cs-CZ" baseline="0" dirty="0" smtClean="0"/>
                        <a:t> odmocnina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cislo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Zbytek po dělení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Přirozený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LOG(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Dekadický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EXP(x)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r>
                        <a:rPr lang="cs-CZ" baseline="30000" dirty="0" smtClean="0"/>
                        <a:t>x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ROUND(x,</a:t>
                      </a:r>
                      <a:r>
                        <a:rPr lang="en-US" sz="1600" dirty="0" smtClean="0"/>
                        <a:t>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CEIL()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 nahoru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agregační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813" y="1125538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AVG()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STDDEV()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SUM()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MEDIAN()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NULL, prázdná hodnota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CC79-48DA-443E-B929-7E8F5CE7114F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7990329" cy="39703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NULL nerovná se 0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NULL nelze testovat standardními operátory</a:t>
            </a:r>
          </a:p>
          <a:p>
            <a:pPr>
              <a:defRPr/>
            </a:pPr>
            <a:r>
              <a:rPr lang="cs-CZ" dirty="0"/>
              <a:t>WHERE </a:t>
            </a:r>
            <a:r>
              <a:rPr lang="cs-CZ" strike="sngStrike" dirty="0"/>
              <a:t>X = NULL OR X </a:t>
            </a:r>
            <a:r>
              <a:rPr lang="en-US" strike="sngStrike" dirty="0"/>
              <a:t>&lt;&gt; NULL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cs-CZ" dirty="0"/>
              <a:t>Správně: WHERE  </a:t>
            </a:r>
            <a:r>
              <a:rPr lang="cs-CZ" b="1" dirty="0"/>
              <a:t>sloupec IS NULL </a:t>
            </a:r>
            <a:r>
              <a:rPr lang="cs-CZ" dirty="0"/>
              <a:t>OR </a:t>
            </a:r>
            <a:r>
              <a:rPr lang="cs-CZ" b="1" dirty="0"/>
              <a:t>sloupec IS NOT NULL 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ALE: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UPDATE sloupec = NULL WHERE sloupec IS NOT NULL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NULL – téměř veškeré operace (funkce, operátory) nad hodnotou NULL</a:t>
            </a:r>
          </a:p>
          <a:p>
            <a:pPr>
              <a:defRPr/>
            </a:pPr>
            <a:r>
              <a:rPr lang="cs-CZ" b="1" dirty="0"/>
              <a:t>	opět vrací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1124744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AND, OR, NOT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403648" y="1772816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AND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403648" y="364502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OR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475656" y="5301208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 TRUE = FALSE</a:t>
            </a:r>
          </a:p>
          <a:p>
            <a:r>
              <a:rPr lang="cs-CZ" dirty="0" smtClean="0"/>
              <a:t>NOT FALSE = TRUE</a:t>
            </a:r>
          </a:p>
          <a:p>
            <a:r>
              <a:rPr lang="cs-CZ" dirty="0" smtClean="0"/>
              <a:t>NOT NULL = </a:t>
            </a:r>
            <a:r>
              <a:rPr lang="cs-CZ" dirty="0" err="1" smtClean="0"/>
              <a:t>NULL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 - 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AND FALSE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78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FALSE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(FALSE OR TRUE)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3789040"/>
            <a:ext cx="494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&gt; 1  AND NULL IS NOT NULL  OR 1 </a:t>
            </a:r>
            <a:r>
              <a:rPr lang="en-US" dirty="0" smtClean="0"/>
              <a:t>= 1 =&gt;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378904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MODIFIKÁTOR DISTINCT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smtClean="0"/>
              <a:t>   COUNT</a:t>
            </a:r>
            <a:r>
              <a:rPr lang="en-US" dirty="0"/>
              <a:t>(*), </a:t>
            </a:r>
            <a:r>
              <a:rPr lang="cs-CZ" dirty="0" smtClean="0"/>
              <a:t>   </a:t>
            </a:r>
            <a:r>
              <a:rPr lang="en-US" dirty="0" smtClean="0"/>
              <a:t>COUNT(</a:t>
            </a:r>
            <a:r>
              <a:rPr lang="en-US" dirty="0" err="1" smtClean="0"/>
              <a:t>sloupec</a:t>
            </a:r>
            <a:r>
              <a:rPr lang="en-US" dirty="0"/>
              <a:t>), </a:t>
            </a:r>
            <a:r>
              <a:rPr lang="cs-CZ" dirty="0" smtClean="0"/>
              <a:t>            </a:t>
            </a:r>
            <a:r>
              <a:rPr lang="en-US" dirty="0" smtClean="0"/>
              <a:t>COUNT(DISTINCT </a:t>
            </a:r>
            <a:r>
              <a:rPr lang="en-US" dirty="0" err="1"/>
              <a:t>sloupec</a:t>
            </a:r>
            <a:r>
              <a:rPr lang="en-US" dirty="0" smtClean="0"/>
              <a:t>)</a:t>
            </a:r>
            <a:endParaRPr lang="en-US" dirty="0"/>
          </a:p>
          <a:p>
            <a:r>
              <a:rPr lang="cs-CZ" dirty="0"/>
              <a:t>Počet </a:t>
            </a:r>
            <a:r>
              <a:rPr lang="cs-CZ" dirty="0" smtClean="0"/>
              <a:t>       všech </a:t>
            </a:r>
            <a:r>
              <a:rPr lang="cs-CZ" dirty="0"/>
              <a:t>řádků, </a:t>
            </a:r>
            <a:r>
              <a:rPr lang="cs-CZ" dirty="0" smtClean="0"/>
              <a:t> všech </a:t>
            </a:r>
            <a:r>
              <a:rPr lang="cs-CZ" dirty="0"/>
              <a:t>NOT NULL řádků, </a:t>
            </a:r>
            <a:r>
              <a:rPr lang="cs-CZ" dirty="0" smtClean="0"/>
              <a:t>  unikátních </a:t>
            </a:r>
            <a:r>
              <a:rPr lang="cs-CZ" dirty="0"/>
              <a:t>hodnot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tabulka</a:t>
            </a:r>
            <a:r>
              <a:rPr lang="en-US" dirty="0" smtClean="0"/>
              <a:t>;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en-US" dirty="0" smtClean="0"/>
              <a:t>2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3" y="1341438"/>
            <a:ext cx="609115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cs-CZ" dirty="0" smtClean="0"/>
              <a:t>Do řádků bez </a:t>
            </a:r>
            <a:r>
              <a:rPr lang="cs-CZ" dirty="0" err="1" smtClean="0"/>
              <a:t>managera</a:t>
            </a:r>
            <a:r>
              <a:rPr lang="cs-CZ" dirty="0" smtClean="0"/>
              <a:t> zapište svoje příjmení </a:t>
            </a:r>
            <a:br>
              <a:rPr lang="cs-CZ" dirty="0" smtClean="0"/>
            </a:br>
            <a:r>
              <a:rPr lang="cs-CZ" dirty="0" smtClean="0"/>
              <a:t>	a sloupce </a:t>
            </a:r>
            <a:r>
              <a:rPr lang="cs-CZ" dirty="0" err="1" smtClean="0"/>
              <a:t>managed</a:t>
            </a:r>
            <a:r>
              <a:rPr lang="cs-CZ" dirty="0" smtClean="0"/>
              <a:t>_</a:t>
            </a:r>
            <a:r>
              <a:rPr lang="cs-CZ" dirty="0" err="1" smtClean="0"/>
              <a:t>since</a:t>
            </a:r>
            <a:r>
              <a:rPr lang="cs-CZ" dirty="0" smtClean="0"/>
              <a:t> dnešní datum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Do zbylých řádků vložte datum 1.1.2000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Zjistěte počet manažerů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Vypište manažery </a:t>
            </a:r>
            <a:r>
              <a:rPr lang="en-US" dirty="0" smtClean="0"/>
              <a:t>(</a:t>
            </a:r>
            <a:r>
              <a:rPr lang="en-US" dirty="0" err="1" smtClean="0"/>
              <a:t>unik</a:t>
            </a:r>
            <a:r>
              <a:rPr lang="cs-CZ" dirty="0" err="1" smtClean="0"/>
              <a:t>átně</a:t>
            </a:r>
            <a:r>
              <a:rPr lang="cs-CZ" dirty="0" smtClean="0"/>
              <a:t>) velkými písmeny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Vypište studie, které obsahují ve study_</a:t>
            </a:r>
            <a:r>
              <a:rPr lang="cs-CZ" dirty="0" err="1" smtClean="0"/>
              <a:t>name</a:t>
            </a:r>
            <a:r>
              <a:rPr lang="cs-CZ" dirty="0" smtClean="0"/>
              <a:t> písmeno x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484784"/>
            <a:ext cx="58016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Prostudujte: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postgresql.org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docs</a:t>
            </a:r>
            <a:r>
              <a:rPr lang="cs-CZ" dirty="0" smtClean="0">
                <a:hlinkClick r:id="rId2"/>
              </a:rPr>
              <a:t>/9.2/static/</a:t>
            </a:r>
            <a:r>
              <a:rPr lang="cs-CZ" dirty="0" err="1" smtClean="0">
                <a:hlinkClick r:id="rId2"/>
              </a:rPr>
              <a:t>functions.html</a:t>
            </a:r>
            <a:endParaRPr lang="cs-CZ" dirty="0" smtClean="0"/>
          </a:p>
          <a:p>
            <a:r>
              <a:rPr lang="cs-CZ" dirty="0" smtClean="0"/>
              <a:t>9.1, 9.2, 9.3, 9.4, 9.8, 9.9</a:t>
            </a:r>
          </a:p>
          <a:p>
            <a:endParaRPr lang="cs-CZ" dirty="0" smtClean="0"/>
          </a:p>
          <a:p>
            <a:r>
              <a:rPr lang="cs-CZ" dirty="0" smtClean="0"/>
              <a:t>Vytvořit tabulky a načíst data dle skriptu v IS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683568" y="1196752"/>
            <a:ext cx="3745449" cy="286232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Vytvoření </a:t>
            </a:r>
            <a:r>
              <a:rPr lang="cs-CZ" dirty="0" smtClean="0"/>
              <a:t>tabulky</a:t>
            </a:r>
            <a:r>
              <a:rPr lang="en-US" dirty="0" smtClean="0"/>
              <a:t> (ORACLE)</a:t>
            </a:r>
            <a:endParaRPr lang="cs-CZ" dirty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DDL </a:t>
            </a:r>
            <a:r>
              <a:rPr lang="cs-CZ" dirty="0"/>
              <a:t>příkazem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v </a:t>
            </a:r>
            <a:r>
              <a:rPr lang="cs-CZ" dirty="0"/>
              <a:t>grafickém prostředí</a:t>
            </a:r>
          </a:p>
          <a:p>
            <a:endParaRPr lang="cs-CZ" dirty="0"/>
          </a:p>
          <a:p>
            <a:r>
              <a:rPr lang="cs-CZ" dirty="0"/>
              <a:t>CREATE TABLE </a:t>
            </a:r>
            <a:r>
              <a:rPr lang="cs-CZ" b="1" i="1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VARCHAR2(20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NUMBER(9,1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dirty="0" smtClean="0"/>
              <a:t>DATE</a:t>
            </a:r>
            <a:endParaRPr lang="cs-CZ" dirty="0"/>
          </a:p>
          <a:p>
            <a:r>
              <a:rPr lang="cs-CZ" dirty="0"/>
              <a:t>);</a:t>
            </a:r>
          </a:p>
        </p:txBody>
      </p:sp>
      <p:sp>
        <p:nvSpPr>
          <p:cNvPr id="24582" name="TextovéPole 5"/>
          <p:cNvSpPr txBox="1">
            <a:spLocks noChangeArrowheads="1"/>
          </p:cNvSpPr>
          <p:nvPr/>
        </p:nvSpPr>
        <p:spPr bwMode="auto">
          <a:xfrm>
            <a:off x="468313" y="5157788"/>
            <a:ext cx="83087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 dirty="0" err="1"/>
              <a:t>j</a:t>
            </a:r>
            <a:r>
              <a:rPr lang="cs-CZ" b="1" i="1" dirty="0" err="1" smtClean="0"/>
              <a:t>meno</a:t>
            </a:r>
            <a:r>
              <a:rPr lang="cs-CZ" dirty="0" smtClean="0"/>
              <a:t> </a:t>
            </a:r>
            <a:r>
              <a:rPr lang="cs-CZ" dirty="0"/>
              <a:t>= do 30 znaků (písmena, čísla, podtržítko) bez mezer, začíná </a:t>
            </a:r>
            <a:r>
              <a:rPr lang="cs-CZ" dirty="0" smtClean="0"/>
              <a:t>písmenem</a:t>
            </a:r>
          </a:p>
          <a:p>
            <a:r>
              <a:rPr lang="cs-CZ" dirty="0" smtClean="0"/>
              <a:t>Řádkování příkazu – nepovinné, pouze pro lepší čitelnost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1196753"/>
            <a:ext cx="4176464" cy="2862322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761420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(’05.03.2011’,’dd.mm.yyyy’));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611560" y="2852936"/>
            <a:ext cx="7632848" cy="3139321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cs-CZ" dirty="0" smtClean="0"/>
              <a:t>study_id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cs-CZ" dirty="0" err="1" smtClean="0"/>
              <a:t>is</a:t>
            </a:r>
            <a:r>
              <a:rPr lang="cs-CZ" dirty="0" smtClean="0"/>
              <a:t>_</a:t>
            </a:r>
            <a:r>
              <a:rPr lang="cs-CZ" dirty="0" err="1" smtClean="0"/>
              <a:t>active</a:t>
            </a:r>
            <a:r>
              <a:rPr lang="en-US" dirty="0" smtClean="0"/>
              <a:t> = </a:t>
            </a:r>
            <a:r>
              <a:rPr lang="cs-CZ" dirty="0" smtClean="0"/>
              <a:t>2;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cs-CZ" dirty="0" smtClean="0"/>
              <a:t>, 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MAX(</a:t>
            </a:r>
            <a:r>
              <a:rPr lang="cs-CZ" dirty="0" smtClean="0"/>
              <a:t>study_id</a:t>
            </a:r>
            <a:r>
              <a:rPr lang="en-US" dirty="0" smtClean="0"/>
              <a:t>),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684213" y="1628775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608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TRANSAKCE = sada DML p</a:t>
            </a:r>
            <a:r>
              <a:rPr lang="cs-CZ"/>
              <a:t>říkazů – všechny nebo žádný</a:t>
            </a:r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7799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Transakci zahajuje první příkaz</a:t>
            </a:r>
          </a:p>
          <a:p>
            <a:r>
              <a:rPr lang="cs-CZ" dirty="0"/>
              <a:t>Ukončení transakce</a:t>
            </a:r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(DDL příkazy =&gt; automatický </a:t>
            </a:r>
            <a:r>
              <a:rPr lang="cs-CZ" dirty="0" err="1"/>
              <a:t>commit</a:t>
            </a:r>
            <a:r>
              <a:rPr lang="cs-CZ" dirty="0"/>
              <a:t>)</a:t>
            </a:r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84213" y="3860800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Nepotvrzené transakce nevidí ostatní, brání provedení změn jiných uživatelů </a:t>
            </a:r>
          </a:p>
          <a:p>
            <a:r>
              <a:rPr lang="cs-CZ" dirty="0"/>
              <a:t>(zamykání sloupců, řádků, tabulek)</a:t>
            </a:r>
          </a:p>
          <a:p>
            <a:endParaRPr lang="cs-CZ" dirty="0"/>
          </a:p>
          <a:p>
            <a:r>
              <a:rPr lang="cs-CZ" b="1" dirty="0"/>
              <a:t>Co nejkratší transakce!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5373216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PGADMIN  </a:t>
            </a:r>
            <a:r>
              <a:rPr lang="en-US" dirty="0" err="1" smtClean="0"/>
              <a:t>automatick</a:t>
            </a:r>
            <a:r>
              <a:rPr lang="cs-CZ" dirty="0" smtClean="0"/>
              <a:t>ý </a:t>
            </a:r>
            <a:r>
              <a:rPr lang="cs-CZ" dirty="0" err="1" smtClean="0"/>
              <a:t>commit</a:t>
            </a:r>
            <a:r>
              <a:rPr lang="en-US" dirty="0" smtClean="0"/>
              <a:t> !!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3" y="1341438"/>
            <a:ext cx="630493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/>
              <a:t>Vytvo</a:t>
            </a:r>
            <a:r>
              <a:rPr lang="cs-CZ" dirty="0" err="1" smtClean="0"/>
              <a:t>řte</a:t>
            </a:r>
            <a:r>
              <a:rPr lang="cs-CZ" dirty="0" smtClean="0"/>
              <a:t> tabulku </a:t>
            </a:r>
            <a:r>
              <a:rPr lang="en-US" dirty="0" smtClean="0"/>
              <a:t>(</a:t>
            </a:r>
            <a:r>
              <a:rPr lang="en-US" dirty="0" err="1" smtClean="0"/>
              <a:t>va</a:t>
            </a:r>
            <a:r>
              <a:rPr lang="cs-CZ" dirty="0" err="1" smtClean="0"/>
              <a:t>še</a:t>
            </a:r>
            <a:r>
              <a:rPr lang="cs-CZ" dirty="0" smtClean="0"/>
              <a:t> příjmení jako název </a:t>
            </a:r>
            <a:r>
              <a:rPr lang="cs-CZ" dirty="0" err="1" smtClean="0"/>
              <a:t>tabuky</a:t>
            </a:r>
            <a:r>
              <a:rPr lang="en-US" dirty="0" smtClean="0"/>
              <a:t>)</a:t>
            </a:r>
            <a:endParaRPr lang="cs-CZ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cs-CZ" i="1" dirty="0" err="1" smtClean="0"/>
              <a:t>manager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cs-CZ" i="1" dirty="0" smtClean="0"/>
              <a:t>study_</a:t>
            </a:r>
            <a:r>
              <a:rPr lang="cs-CZ" i="1" dirty="0" err="1" smtClean="0"/>
              <a:t>name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datumový sloupec </a:t>
            </a:r>
            <a:r>
              <a:rPr lang="cs-CZ" i="1" dirty="0" err="1" smtClean="0"/>
              <a:t>managed</a:t>
            </a:r>
            <a:r>
              <a:rPr lang="cs-CZ" i="1" dirty="0" smtClean="0"/>
              <a:t>_</a:t>
            </a:r>
            <a:r>
              <a:rPr lang="cs-CZ" i="1" dirty="0" err="1" smtClean="0"/>
              <a:t>since</a:t>
            </a:r>
            <a:endParaRPr lang="cs-CZ" i="1" dirty="0"/>
          </a:p>
          <a:p>
            <a:pPr>
              <a:buFont typeface="Arial" charset="0"/>
              <a:buChar char="•"/>
            </a:pPr>
            <a:r>
              <a:rPr lang="cs-CZ" dirty="0" smtClean="0"/>
              <a:t>Naplňte první 2 sloupce tabulky záznamy z tabulky </a:t>
            </a:r>
            <a:r>
              <a:rPr lang="cs-CZ" dirty="0" err="1" smtClean="0"/>
              <a:t>studies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(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r>
              <a:rPr lang="cs-CZ" dirty="0" smtClean="0"/>
              <a:t>, study_</a:t>
            </a:r>
            <a:r>
              <a:rPr lang="cs-CZ" dirty="0" err="1" smtClean="0"/>
              <a:t>name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Arial" charset="0"/>
              <a:buChar char="•"/>
            </a:pPr>
            <a:r>
              <a:rPr lang="cs-CZ" dirty="0" smtClean="0"/>
              <a:t>Smažte řádky s </a:t>
            </a:r>
            <a:r>
              <a:rPr lang="cs-CZ" dirty="0" err="1" smtClean="0"/>
              <a:t>managerem</a:t>
            </a:r>
            <a:r>
              <a:rPr lang="cs-CZ" dirty="0" smtClean="0"/>
              <a:t> Chroust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Operátory a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6D17-3DA8-4F55-87D3-1C6106A58A3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55576" y="980728"/>
          <a:ext cx="7704856" cy="544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224"/>
                <a:gridCol w="4020500"/>
                <a:gridCol w="166813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+,-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čítání</a:t>
                      </a:r>
                      <a:r>
                        <a:rPr lang="en-US" sz="1600" dirty="0" smtClean="0"/>
                        <a:t>,</a:t>
                      </a:r>
                      <a:r>
                        <a:rPr lang="cs-CZ" sz="1600" baseline="0" dirty="0" smtClean="0"/>
                        <a:t> odečítání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*,/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cs-CZ" sz="1600" dirty="0" err="1" smtClean="0"/>
                        <a:t>ásobení</a:t>
                      </a:r>
                      <a:r>
                        <a:rPr lang="cs-CZ" sz="1600" baseline="0" dirty="0" smtClean="0"/>
                        <a:t>, dělení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=, &lt;&gt;, &gt;=,</a:t>
                      </a:r>
                      <a:r>
                        <a:rPr lang="en-US" sz="1600" baseline="0" dirty="0" smtClean="0"/>
                        <a:t> &lt;=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Rovnost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nerovnost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NOT</a:t>
                      </a:r>
                      <a:r>
                        <a:rPr lang="en-US" sz="1600" dirty="0" smtClean="0"/>
                        <a:t>]</a:t>
                      </a:r>
                      <a:r>
                        <a:rPr lang="cs-CZ" sz="1600" dirty="0" smtClean="0"/>
                        <a:t> IN (hodnota, </a:t>
                      </a:r>
                      <a:r>
                        <a:rPr lang="cs-CZ" sz="1600" dirty="0" err="1" smtClean="0"/>
                        <a:t>hodnota</a:t>
                      </a:r>
                      <a:r>
                        <a:rPr lang="cs-CZ" sz="1600" dirty="0" smtClean="0"/>
                        <a:t>, …)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Rovnost </a:t>
                      </a:r>
                      <a:r>
                        <a:rPr lang="en-US" sz="1600" dirty="0" smtClean="0"/>
                        <a:t>[NEROVNOST] 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skupinou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pojení textových</a:t>
                      </a:r>
                      <a:r>
                        <a:rPr lang="cs-CZ" sz="1600" baseline="0" dirty="0" smtClean="0"/>
                        <a:t> řetězců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NOT, AND, OR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Negace, logický součin, logický součet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TRUNC(</a:t>
                      </a:r>
                      <a:r>
                        <a:rPr lang="en-US" sz="1600" dirty="0" smtClean="0"/>
                        <a:t>x,[n]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</a:t>
                      </a:r>
                      <a:r>
                        <a:rPr lang="cs-CZ" sz="1600" baseline="0" dirty="0" smtClean="0"/>
                        <a:t> desetinných míst (odstranění čas</a:t>
                      </a:r>
                      <a:r>
                        <a:rPr lang="en-US" sz="1600" baseline="0" dirty="0" err="1" smtClean="0"/>
                        <a:t>ov</a:t>
                      </a:r>
                      <a:r>
                        <a:rPr lang="cs-CZ" sz="1600" baseline="0" dirty="0" smtClean="0"/>
                        <a:t>é frakce z </a:t>
                      </a:r>
                      <a:r>
                        <a:rPr lang="cs-CZ" sz="1600" baseline="0" dirty="0" err="1" smtClean="0"/>
                        <a:t>datumu</a:t>
                      </a:r>
                      <a:r>
                        <a:rPr lang="cs-CZ" sz="1600" baseline="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COALESCE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Vrac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první NOT NULL argument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GREATEST /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dirty="0" smtClean="0"/>
                        <a:t>LEAST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největší/nejmenší argument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DECODE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Nahrazování 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 WHEN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podm</a:t>
                      </a:r>
                      <a:r>
                        <a:rPr lang="cs-CZ" sz="1600" dirty="0" smtClean="0"/>
                        <a:t> END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Podmíněný výraz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NVL, NVL2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Nahrazen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hodnoty NULL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</a:t>
            </a:r>
            <a:r>
              <a:rPr lang="cs-CZ" dirty="0" err="1" smtClean="0"/>
              <a:t>datumy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55576" y="1125538"/>
          <a:ext cx="7632848" cy="5059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4283"/>
                <a:gridCol w="3436024"/>
                <a:gridCol w="165254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CURRENT_DATE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cap="all" baseline="0" dirty="0" err="1" smtClean="0"/>
                        <a:t>current</a:t>
                      </a:r>
                      <a:r>
                        <a:rPr lang="cs-CZ" u="none" cap="all" baseline="0" dirty="0" smtClean="0"/>
                        <a:t>_</a:t>
                      </a:r>
                      <a:r>
                        <a:rPr lang="cs-CZ" u="none" cap="all" baseline="0" dirty="0" err="1" smtClean="0"/>
                        <a:t>timestamp</a:t>
                      </a:r>
                      <a:endParaRPr lang="en-US" u="none" cap="all" baseline="0" dirty="0" smtClean="0"/>
                    </a:p>
                    <a:p>
                      <a:r>
                        <a:rPr lang="en-US" u="none" cap="all" baseline="0" dirty="0" smtClean="0"/>
                        <a:t>NOW()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TO_CHAR()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Konverze na 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TO_DATE()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Konverze na 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r>
                        <a:rPr lang="en-US" dirty="0" smtClean="0"/>
                        <a:t>+-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</a:t>
                      </a:r>
                      <a:r>
                        <a:rPr lang="cs-CZ" baseline="0" dirty="0" smtClean="0"/>
                        <a:t>čet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Přičítání, odečítání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dnů mezi </a:t>
                      </a:r>
                      <a:r>
                        <a:rPr lang="cs-CZ" dirty="0" err="1" smtClean="0"/>
                        <a:t>datumy</a:t>
                      </a:r>
                      <a:r>
                        <a:rPr lang="cs-CZ" dirty="0" smtClean="0"/>
                        <a:t> (desetinná</a:t>
                      </a:r>
                      <a:r>
                        <a:rPr lang="cs-CZ" baseline="0" dirty="0" smtClean="0"/>
                        <a:t> část udává časový rozdíl)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MONTHS_BETWEEN(datum,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datum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ADD_MONTHS(datum,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Přičtení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textem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99592" y="1125538"/>
          <a:ext cx="7488832" cy="4333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6278"/>
                <a:gridCol w="3371193"/>
                <a:gridCol w="162136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SUBSTR(text, od,</a:t>
                      </a:r>
                      <a:r>
                        <a:rPr lang="cs-CZ" sz="1600" baseline="0" dirty="0" smtClean="0"/>
                        <a:t> počet)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podřetězec textu dle pozice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INSTR(text, </a:t>
                      </a:r>
                      <a:r>
                        <a:rPr lang="cs-CZ" sz="1600" dirty="0" err="1" smtClean="0"/>
                        <a:t>subtext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Hledání podřetězce v textu, vrací pozici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STRPOS(text, subtext)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PG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REPLACE(text,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puvodni</a:t>
                      </a:r>
                      <a:r>
                        <a:rPr lang="cs-CZ" sz="1600" baseline="0" dirty="0" smtClean="0"/>
                        <a:t>, nove)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podřetězce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LOWER(text)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malá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UPPER(text)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velká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LTRIM(text), RTRIM(text)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 mezer zleva zprava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LENGTH(text)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Délka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TRANSLATE(text, znaky,znaky)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 znacích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1019</Words>
  <Application>Microsoft Office PowerPoint</Application>
  <PresentationFormat>Předvádění na obrazovce (4:3)</PresentationFormat>
  <Paragraphs>292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Databázové systémy a SQL</vt:lpstr>
      <vt:lpstr>CREATE TABLE</vt:lpstr>
      <vt:lpstr>INSERT</vt:lpstr>
      <vt:lpstr>UPDATE, DELETE</vt:lpstr>
      <vt:lpstr>TRANSAKCE</vt:lpstr>
      <vt:lpstr>Cvičení 1</vt:lpstr>
      <vt:lpstr>Operátory a funkce</vt:lpstr>
      <vt:lpstr>Operátory a funkce – práce s datumy</vt:lpstr>
      <vt:lpstr>Operátory a funkce – práce s textem</vt:lpstr>
      <vt:lpstr>Operátory a funkce – práce s čísly</vt:lpstr>
      <vt:lpstr>Operátory a funkce – agregační funkce</vt:lpstr>
      <vt:lpstr>NULL, prázdná hodnota</vt:lpstr>
      <vt:lpstr>Logické operátory</vt:lpstr>
      <vt:lpstr>LOGICKÉ OPERÁTORY - cvičení</vt:lpstr>
      <vt:lpstr>MODIFIKÁTOR DISTINCT</vt:lpstr>
      <vt:lpstr>Cvičení 2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275</cp:revision>
  <dcterms:created xsi:type="dcterms:W3CDTF">2011-01-19T10:31:11Z</dcterms:created>
  <dcterms:modified xsi:type="dcterms:W3CDTF">2012-10-01T15:51:46Z</dcterms:modified>
</cp:coreProperties>
</file>