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02" r:id="rId3"/>
    <p:sldId id="281" r:id="rId4"/>
    <p:sldId id="297" r:id="rId5"/>
    <p:sldId id="298" r:id="rId6"/>
    <p:sldId id="299" r:id="rId7"/>
    <p:sldId id="303" r:id="rId8"/>
    <p:sldId id="304" r:id="rId9"/>
    <p:sldId id="300" r:id="rId10"/>
    <p:sldId id="301" r:id="rId11"/>
    <p:sldId id="291" r:id="rId12"/>
    <p:sldId id="305" r:id="rId13"/>
    <p:sldId id="276" r:id="rId14"/>
    <p:sldId id="277" r:id="rId15"/>
    <p:sldId id="278" r:id="rId16"/>
    <p:sldId id="279" r:id="rId17"/>
    <p:sldId id="295" r:id="rId18"/>
    <p:sldId id="292" r:id="rId19"/>
    <p:sldId id="296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E00"/>
    <a:srgbClr val="EFDEA9"/>
    <a:srgbClr val="66737C"/>
    <a:srgbClr val="C4CDD6"/>
    <a:srgbClr val="E2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89" d="100"/>
          <a:sy n="89" d="100"/>
        </p:scale>
        <p:origin x="-1052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9.10.2012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9.10.2012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3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2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576" y="1268760"/>
            <a:ext cx="7652480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Zjistěte počet pacientů v jednotlivých  studiích</a:t>
            </a:r>
          </a:p>
          <a:p>
            <a:r>
              <a:rPr lang="cs-CZ" dirty="0" smtClean="0"/>
              <a:t>	STUDY_NAME, počet pacientů</a:t>
            </a:r>
          </a:p>
          <a:p>
            <a:endParaRPr lang="cs-CZ" dirty="0" smtClean="0"/>
          </a:p>
          <a:p>
            <a:r>
              <a:rPr lang="cs-CZ" dirty="0" smtClean="0"/>
              <a:t>Zjistěte počet pacientů dle pohlaví v jednotlivých  studiích</a:t>
            </a:r>
          </a:p>
          <a:p>
            <a:r>
              <a:rPr lang="cs-CZ" dirty="0" smtClean="0"/>
              <a:t>	STUDY_NAME, pohlaví, počet pacientů</a:t>
            </a:r>
          </a:p>
          <a:p>
            <a:endParaRPr lang="cs-CZ" dirty="0" smtClean="0"/>
          </a:p>
          <a:p>
            <a:r>
              <a:rPr lang="cs-CZ" dirty="0" smtClean="0"/>
              <a:t>Zjistěte počet zapojených pracovišť do jednotlivých studií</a:t>
            </a:r>
          </a:p>
          <a:p>
            <a:r>
              <a:rPr lang="cs-CZ" dirty="0" smtClean="0"/>
              <a:t>	STUDY_NAME, počet pracovišť</a:t>
            </a:r>
          </a:p>
          <a:p>
            <a:endParaRPr lang="cs-CZ" dirty="0" smtClean="0"/>
          </a:p>
          <a:p>
            <a:r>
              <a:rPr lang="cs-CZ" dirty="0" smtClean="0"/>
              <a:t>Vypište pracoviště zapojená do více studií</a:t>
            </a:r>
          </a:p>
          <a:p>
            <a:r>
              <a:rPr lang="cs-CZ" dirty="0" smtClean="0"/>
              <a:t>	SITE, počet studií</a:t>
            </a:r>
          </a:p>
          <a:p>
            <a:endParaRPr lang="cs-CZ" dirty="0" smtClean="0"/>
          </a:p>
          <a:p>
            <a:r>
              <a:rPr lang="cs-CZ" dirty="0" smtClean="0"/>
              <a:t>Vypište všechny studie a počet zařazených pacientů v jednotlivých letech</a:t>
            </a:r>
          </a:p>
          <a:p>
            <a:r>
              <a:rPr lang="cs-CZ" dirty="0" smtClean="0"/>
              <a:t>	STUDY_NAME, rok(DATE_OF_ENROLLMENT)</a:t>
            </a:r>
          </a:p>
          <a:p>
            <a:endParaRPr lang="cs-CZ" dirty="0" smtClean="0"/>
          </a:p>
          <a:p>
            <a:r>
              <a:rPr lang="cs-CZ" dirty="0" smtClean="0"/>
              <a:t>Zjistěte počet pacientů v jednotlivých  studiích po pracovištích</a:t>
            </a:r>
          </a:p>
          <a:p>
            <a:r>
              <a:rPr lang="cs-CZ" dirty="0" smtClean="0"/>
              <a:t>	STUDY_NAME, SITE, počet pacientů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3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412776"/>
            <a:ext cx="637007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všechny pacienty ze studií study_id 3 a 23</a:t>
            </a:r>
          </a:p>
          <a:p>
            <a:endParaRPr lang="cs-CZ" dirty="0" smtClean="0"/>
          </a:p>
          <a:p>
            <a:r>
              <a:rPr lang="cs-CZ" dirty="0" smtClean="0"/>
              <a:t>Vypište všechny unikátní pacienty ze studií study_id 3 a 23</a:t>
            </a:r>
          </a:p>
          <a:p>
            <a:endParaRPr lang="en-US" dirty="0" smtClean="0"/>
          </a:p>
          <a:p>
            <a:r>
              <a:rPr lang="en-US" dirty="0" err="1" smtClean="0"/>
              <a:t>Vypi</a:t>
            </a:r>
            <a:r>
              <a:rPr lang="cs-CZ" dirty="0" err="1" smtClean="0"/>
              <a:t>šte</a:t>
            </a:r>
            <a:r>
              <a:rPr lang="cs-CZ" dirty="0" smtClean="0"/>
              <a:t> společné pacienty ze studií study_id 3 a 23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</a:t>
            </a:r>
            <a:r>
              <a:rPr lang="cs-CZ" dirty="0" err="1" smtClean="0"/>
              <a:t>ácí</a:t>
            </a:r>
            <a:r>
              <a:rPr lang="cs-CZ" dirty="0" smtClean="0"/>
              <a:t>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83568" y="1772816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Kolika studií se účastní centra z Brna?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83568" y="2348880"/>
            <a:ext cx="609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Kolika studií se účastní centra z Prahy (všechny obvody)?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35340" y="2996952"/>
            <a:ext cx="5852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Seznam studií, které se účastní Brno, ale nikdo z Prahy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Subdotazy SQL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6874639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dirty="0"/>
              <a:t>Zanořené dotazy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uzavřené </a:t>
            </a:r>
            <a:r>
              <a:rPr lang="cs-CZ" sz="2400" dirty="0"/>
              <a:t>v kulatých závorkách </a:t>
            </a:r>
            <a:r>
              <a:rPr lang="cs-CZ" sz="2400" b="1" dirty="0"/>
              <a:t>()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vložení</a:t>
            </a:r>
            <a:r>
              <a:rPr lang="cs-CZ" sz="2400" dirty="0"/>
              <a:t>:</a:t>
            </a:r>
          </a:p>
          <a:p>
            <a:r>
              <a:rPr lang="cs-CZ" sz="2400" dirty="0"/>
              <a:t>		místo názvu </a:t>
            </a:r>
            <a:r>
              <a:rPr lang="cs-CZ" sz="2400" dirty="0" smtClean="0"/>
              <a:t>sloupce</a:t>
            </a:r>
            <a:endParaRPr lang="cs-CZ" sz="2400" dirty="0"/>
          </a:p>
          <a:p>
            <a:r>
              <a:rPr lang="cs-CZ" sz="2400" dirty="0"/>
              <a:t>		místo názvu tabulky</a:t>
            </a:r>
          </a:p>
          <a:p>
            <a:r>
              <a:rPr lang="cs-CZ" sz="2400" dirty="0"/>
              <a:t>		v sekci WHERE</a:t>
            </a:r>
            <a:endParaRPr lang="cs-CZ" dirty="0"/>
          </a:p>
          <a:p>
            <a:endParaRPr lang="cs-CZ" dirty="0"/>
          </a:p>
          <a:p>
            <a:r>
              <a:rPr lang="cs-CZ" b="1" dirty="0" smtClean="0"/>
              <a:t>Místo sloupce:</a:t>
            </a:r>
          </a:p>
          <a:p>
            <a:r>
              <a:rPr lang="cs-CZ" dirty="0" smtClean="0"/>
              <a:t>SELECT</a:t>
            </a:r>
            <a:r>
              <a:rPr lang="en-US" dirty="0" smtClean="0"/>
              <a:t> COUNT(</a:t>
            </a:r>
            <a:r>
              <a:rPr lang="en-US" dirty="0" err="1" smtClean="0"/>
              <a:t>patient_id</a:t>
            </a:r>
            <a:r>
              <a:rPr lang="en-US" dirty="0" smtClean="0"/>
              <a:t>),</a:t>
            </a:r>
            <a:r>
              <a:rPr lang="cs-CZ" dirty="0" smtClean="0"/>
              <a:t> </a:t>
            </a:r>
            <a:r>
              <a:rPr lang="en-US" b="1" dirty="0" smtClean="0"/>
              <a:t>(select </a:t>
            </a:r>
            <a:r>
              <a:rPr lang="en-US" b="1" dirty="0"/>
              <a:t>count</a:t>
            </a:r>
            <a:r>
              <a:rPr lang="cs-CZ" b="1" dirty="0"/>
              <a:t>  (</a:t>
            </a:r>
            <a:r>
              <a:rPr lang="en-US" b="1" dirty="0"/>
              <a:t>*) </a:t>
            </a:r>
            <a:r>
              <a:rPr lang="cs-CZ" b="1" dirty="0"/>
              <a:t>FROM</a:t>
            </a:r>
            <a:r>
              <a:rPr lang="en-US" b="1" dirty="0"/>
              <a:t> </a:t>
            </a:r>
            <a:r>
              <a:rPr lang="en-US" b="1" dirty="0" smtClean="0"/>
              <a:t> patients) </a:t>
            </a:r>
          </a:p>
          <a:p>
            <a:r>
              <a:rPr lang="cs-CZ" dirty="0" smtClean="0"/>
              <a:t>FROM</a:t>
            </a:r>
            <a:r>
              <a:rPr lang="en-US" dirty="0" smtClean="0"/>
              <a:t> </a:t>
            </a:r>
            <a:r>
              <a:rPr lang="en-US" dirty="0" err="1" smtClean="0"/>
              <a:t>patient_study</a:t>
            </a:r>
            <a:endParaRPr lang="en-US" dirty="0" smtClean="0"/>
          </a:p>
          <a:p>
            <a:r>
              <a:rPr lang="en-US" dirty="0" smtClean="0"/>
              <a:t>WHERE </a:t>
            </a:r>
            <a:r>
              <a:rPr lang="en-US" dirty="0" err="1" smtClean="0"/>
              <a:t>study_id</a:t>
            </a:r>
            <a:r>
              <a:rPr lang="en-US" dirty="0" smtClean="0"/>
              <a:t> = 3 </a:t>
            </a:r>
            <a:r>
              <a:rPr lang="cs-CZ" dirty="0" smtClean="0"/>
              <a:t>;</a:t>
            </a:r>
            <a:endParaRPr lang="cs-CZ" dirty="0"/>
          </a:p>
          <a:p>
            <a:endParaRPr lang="cs-CZ" dirty="0"/>
          </a:p>
          <a:p>
            <a:r>
              <a:rPr lang="cs-CZ" dirty="0"/>
              <a:t>- vnořený dotaz na pozici sloupce musí vrátit právě jeden řádek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Zano</a:t>
            </a:r>
            <a:r>
              <a:rPr lang="cs-CZ" dirty="0" err="1" smtClean="0"/>
              <a:t>řený</a:t>
            </a:r>
            <a:r>
              <a:rPr lang="cs-CZ" dirty="0" smtClean="0"/>
              <a:t> dotaz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0065-CAA8-4B40-BEE5-5221F084C997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34821" name="TextovéPole 4"/>
          <p:cNvSpPr txBox="1">
            <a:spLocks noChangeArrowheads="1"/>
          </p:cNvSpPr>
          <p:nvPr/>
        </p:nvSpPr>
        <p:spPr bwMode="auto">
          <a:xfrm>
            <a:off x="827584" y="1412776"/>
            <a:ext cx="5177699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err="1" smtClean="0"/>
              <a:t>Subdotaz</a:t>
            </a:r>
            <a:r>
              <a:rPr lang="en-US" b="1" dirty="0" smtClean="0"/>
              <a:t> na </a:t>
            </a:r>
            <a:r>
              <a:rPr lang="en-US" b="1" dirty="0" err="1" smtClean="0"/>
              <a:t>pozici</a:t>
            </a:r>
            <a:r>
              <a:rPr lang="en-US" b="1" dirty="0" smtClean="0"/>
              <a:t> FROM </a:t>
            </a:r>
            <a:r>
              <a:rPr lang="en-US" b="1" dirty="0" err="1" smtClean="0"/>
              <a:t>nahrazuje</a:t>
            </a:r>
            <a:r>
              <a:rPr lang="en-US" b="1" dirty="0" smtClean="0"/>
              <a:t> </a:t>
            </a:r>
            <a:r>
              <a:rPr lang="en-US" b="1" dirty="0" err="1" smtClean="0"/>
              <a:t>tabulku</a:t>
            </a:r>
            <a:endParaRPr lang="en-US" b="1" dirty="0" smtClean="0"/>
          </a:p>
          <a:p>
            <a:endParaRPr lang="cs-CZ" dirty="0" smtClean="0"/>
          </a:p>
          <a:p>
            <a:r>
              <a:rPr lang="en-US" dirty="0" smtClean="0"/>
              <a:t>SELECT  </a:t>
            </a:r>
            <a:r>
              <a:rPr lang="en-US" dirty="0"/>
              <a:t>COUNT(*)  FROM </a:t>
            </a:r>
            <a:r>
              <a:rPr lang="en-US" b="1" dirty="0"/>
              <a:t>(</a:t>
            </a:r>
          </a:p>
          <a:p>
            <a:r>
              <a:rPr lang="en-US" b="1" dirty="0"/>
              <a:t>   </a:t>
            </a:r>
            <a:r>
              <a:rPr lang="cs-CZ" b="1" dirty="0"/>
              <a:t>SELECT </a:t>
            </a:r>
            <a:r>
              <a:rPr lang="cs-CZ" b="1" dirty="0" smtClean="0"/>
              <a:t>study_id, COUNT</a:t>
            </a:r>
            <a:r>
              <a:rPr lang="en-US" b="1" dirty="0" smtClean="0"/>
              <a:t>(*)</a:t>
            </a:r>
          </a:p>
          <a:p>
            <a:r>
              <a:rPr lang="en-US" b="1" dirty="0" smtClean="0"/>
              <a:t>      </a:t>
            </a:r>
            <a:r>
              <a:rPr lang="en-US" b="1" dirty="0"/>
              <a:t>FROM </a:t>
            </a:r>
            <a:r>
              <a:rPr lang="en-US" b="1" dirty="0" err="1" smtClean="0"/>
              <a:t>patient_st</a:t>
            </a:r>
            <a:r>
              <a:rPr lang="en-US" b="1" dirty="0" smtClean="0"/>
              <a:t> </a:t>
            </a:r>
            <a:r>
              <a:rPr lang="en-US" b="1" dirty="0" err="1" smtClean="0"/>
              <a:t>udy</a:t>
            </a:r>
            <a:r>
              <a:rPr lang="en-US" b="1" dirty="0" smtClean="0"/>
              <a:t> GROUP BY </a:t>
            </a:r>
            <a:r>
              <a:rPr lang="en-US" b="1" dirty="0" err="1" smtClean="0"/>
              <a:t>study_id</a:t>
            </a:r>
            <a:endParaRPr lang="en-US" b="1" dirty="0"/>
          </a:p>
          <a:p>
            <a:r>
              <a:rPr lang="en-US" b="1" dirty="0" smtClean="0"/>
              <a:t>)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11560" y="1268760"/>
            <a:ext cx="609788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/>
              <a:t>Varianty: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= (</a:t>
            </a:r>
            <a:r>
              <a:rPr lang="en-US" dirty="0" smtClean="0"/>
              <a:t>SELECT</a:t>
            </a:r>
            <a:r>
              <a:rPr lang="cs-CZ" dirty="0" smtClean="0"/>
              <a:t> sloupec FROM</a:t>
            </a:r>
            <a:r>
              <a:rPr lang="en-US" dirty="0" smtClean="0"/>
              <a:t>…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= ANY (</a:t>
            </a:r>
            <a:r>
              <a:rPr lang="en-US" dirty="0" smtClean="0"/>
              <a:t>SELECT</a:t>
            </a:r>
            <a:r>
              <a:rPr lang="cs-CZ" dirty="0" smtClean="0"/>
              <a:t> sloupec FROM</a:t>
            </a:r>
            <a:r>
              <a:rPr lang="en-US" dirty="0" smtClean="0"/>
              <a:t>…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WHERE sloupec IN (SELECT sloupec FROM …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&gt; ALL (SELECT </a:t>
            </a:r>
            <a:r>
              <a:rPr lang="cs-CZ" dirty="0" smtClean="0"/>
              <a:t>sloupec FROM </a:t>
            </a:r>
            <a:r>
              <a:rPr lang="en-US" dirty="0" smtClean="0"/>
              <a:t>…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/>
              <a:t>EXISTS (</a:t>
            </a:r>
            <a:r>
              <a:rPr lang="en-US" dirty="0" smtClean="0"/>
              <a:t>SELECT</a:t>
            </a:r>
            <a:r>
              <a:rPr lang="cs-CZ" dirty="0" smtClean="0"/>
              <a:t> * FROM</a:t>
            </a:r>
            <a:r>
              <a:rPr lang="en-US" dirty="0" smtClean="0"/>
              <a:t>….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/>
              <a:t>NOT EXISTS (</a:t>
            </a:r>
            <a:r>
              <a:rPr lang="en-US" dirty="0" smtClean="0"/>
              <a:t>SELECT</a:t>
            </a:r>
            <a:r>
              <a:rPr lang="cs-CZ" dirty="0" smtClean="0"/>
              <a:t> * FROM</a:t>
            </a:r>
            <a:r>
              <a:rPr lang="en-US" dirty="0" smtClean="0"/>
              <a:t>…</a:t>
            </a:r>
            <a:endParaRPr lang="cs-CZ" dirty="0"/>
          </a:p>
        </p:txBody>
      </p:sp>
      <p:sp>
        <p:nvSpPr>
          <p:cNvPr id="35846" name="TextovéPole 5"/>
          <p:cNvSpPr txBox="1">
            <a:spLocks noChangeArrowheads="1"/>
          </p:cNvSpPr>
          <p:nvPr/>
        </p:nvSpPr>
        <p:spPr bwMode="auto">
          <a:xfrm>
            <a:off x="212725" y="3789363"/>
            <a:ext cx="899795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SELECT * FROM </a:t>
            </a:r>
            <a:r>
              <a:rPr lang="cs-CZ" dirty="0" err="1" smtClean="0"/>
              <a:t>patients</a:t>
            </a:r>
            <a:r>
              <a:rPr lang="en-US" dirty="0" smtClean="0"/>
              <a:t> </a:t>
            </a:r>
            <a:r>
              <a:rPr lang="en-US" dirty="0"/>
              <a:t>WHERE 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en-US" dirty="0" smtClean="0"/>
              <a:t>  </a:t>
            </a:r>
            <a:r>
              <a:rPr lang="en-US" dirty="0"/>
              <a:t>= </a:t>
            </a:r>
            <a:r>
              <a:rPr lang="en-US" dirty="0" smtClean="0"/>
              <a:t>(</a:t>
            </a:r>
            <a:endParaRPr lang="cs-CZ" dirty="0" smtClean="0"/>
          </a:p>
          <a:p>
            <a:r>
              <a:rPr lang="cs-CZ" dirty="0" smtClean="0"/>
              <a:t>      SELECT</a:t>
            </a:r>
            <a:r>
              <a:rPr lang="en-US" dirty="0" smtClean="0"/>
              <a:t> </a:t>
            </a:r>
            <a:r>
              <a:rPr lang="cs-CZ" dirty="0" smtClean="0"/>
              <a:t>MAX</a:t>
            </a:r>
            <a:r>
              <a:rPr lang="en-US" dirty="0" smtClean="0"/>
              <a:t>(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en-US" dirty="0" smtClean="0"/>
              <a:t>) </a:t>
            </a:r>
            <a:r>
              <a:rPr lang="cs-CZ" dirty="0" smtClean="0"/>
              <a:t>FROM</a:t>
            </a:r>
            <a:r>
              <a:rPr lang="en-US" dirty="0" smtClean="0"/>
              <a:t> </a:t>
            </a:r>
            <a:r>
              <a:rPr lang="cs-CZ" dirty="0" err="1" smtClean="0"/>
              <a:t>patients</a:t>
            </a:r>
            <a:r>
              <a:rPr lang="en-US" dirty="0" smtClean="0"/>
              <a:t>);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SELECT * FROM </a:t>
            </a:r>
            <a:r>
              <a:rPr lang="cs-CZ" dirty="0" err="1" smtClean="0"/>
              <a:t>patients</a:t>
            </a:r>
            <a:r>
              <a:rPr lang="en-US" dirty="0" smtClean="0"/>
              <a:t> WHERE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 </a:t>
            </a:r>
            <a:r>
              <a:rPr lang="en-US" dirty="0" smtClean="0"/>
              <a:t> IS NOT NULL </a:t>
            </a:r>
          </a:p>
          <a:p>
            <a:r>
              <a:rPr lang="en-US" dirty="0" smtClean="0"/>
              <a:t>	AND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en-US" dirty="0" smtClean="0"/>
              <a:t> &gt;= ALL (</a:t>
            </a:r>
            <a:endParaRPr lang="cs-CZ" dirty="0" smtClean="0"/>
          </a:p>
          <a:p>
            <a:r>
              <a:rPr lang="cs-CZ" dirty="0" smtClean="0"/>
              <a:t>      SELECT</a:t>
            </a:r>
            <a:r>
              <a:rPr lang="en-US" dirty="0" smtClean="0"/>
              <a:t> 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en-US" dirty="0" smtClean="0"/>
              <a:t>  </a:t>
            </a:r>
            <a:r>
              <a:rPr lang="cs-CZ" dirty="0" smtClean="0"/>
              <a:t>FROM</a:t>
            </a:r>
            <a:r>
              <a:rPr lang="en-US" dirty="0" smtClean="0"/>
              <a:t> </a:t>
            </a:r>
            <a:r>
              <a:rPr lang="cs-CZ" dirty="0" err="1" smtClean="0"/>
              <a:t>patients</a:t>
            </a:r>
            <a:r>
              <a:rPr lang="en-US" dirty="0" smtClean="0"/>
              <a:t>);</a:t>
            </a:r>
          </a:p>
          <a:p>
            <a:endParaRPr lang="en-US" dirty="0"/>
          </a:p>
          <a:p>
            <a:r>
              <a:rPr lang="en-US" dirty="0"/>
              <a:t>SELECT * FROM </a:t>
            </a:r>
            <a:r>
              <a:rPr lang="cs-CZ" dirty="0" err="1" smtClean="0"/>
              <a:t>patients</a:t>
            </a:r>
            <a:r>
              <a:rPr lang="en-US" dirty="0" smtClean="0"/>
              <a:t> tab1 WHERE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 </a:t>
            </a:r>
            <a:r>
              <a:rPr lang="en-US" dirty="0" smtClean="0"/>
              <a:t> IS NOT NULL  </a:t>
            </a:r>
          </a:p>
          <a:p>
            <a:r>
              <a:rPr lang="en-US" dirty="0" smtClean="0"/>
              <a:t>      AND NOT </a:t>
            </a:r>
            <a:r>
              <a:rPr lang="en-US" dirty="0"/>
              <a:t>EXISTS  </a:t>
            </a:r>
            <a:r>
              <a:rPr lang="en-US" dirty="0" smtClean="0"/>
              <a:t>(</a:t>
            </a:r>
            <a:endParaRPr lang="cs-CZ" dirty="0" smtClean="0"/>
          </a:p>
          <a:p>
            <a:r>
              <a:rPr lang="cs-CZ" dirty="0" smtClean="0"/>
              <a:t>     SELECT</a:t>
            </a:r>
            <a:r>
              <a:rPr lang="en-US" dirty="0" smtClean="0"/>
              <a:t>  </a:t>
            </a:r>
            <a:r>
              <a:rPr lang="en-US" dirty="0"/>
              <a:t>* </a:t>
            </a:r>
            <a:r>
              <a:rPr lang="cs-CZ" dirty="0" smtClean="0"/>
              <a:t>FROM</a:t>
            </a:r>
            <a:r>
              <a:rPr lang="en-US" dirty="0" smtClean="0"/>
              <a:t> </a:t>
            </a:r>
            <a:r>
              <a:rPr lang="cs-CZ" dirty="0" err="1" smtClean="0"/>
              <a:t>patients</a:t>
            </a:r>
            <a:r>
              <a:rPr lang="en-US" dirty="0" smtClean="0"/>
              <a:t> tab2 </a:t>
            </a:r>
            <a:r>
              <a:rPr lang="en-US" dirty="0"/>
              <a:t>WHERE tab2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en-US" dirty="0" smtClean="0"/>
              <a:t> </a:t>
            </a:r>
            <a:r>
              <a:rPr lang="en-US" dirty="0"/>
              <a:t>&gt; tab1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en-US" dirty="0" smtClean="0"/>
              <a:t> );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342900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Nejmladší pacient</a:t>
            </a:r>
            <a:r>
              <a:rPr lang="cs-CZ" dirty="0" smtClean="0"/>
              <a:t>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36869" name="TextovéPole 4"/>
          <p:cNvSpPr txBox="1">
            <a:spLocks noChangeArrowheads="1"/>
          </p:cNvSpPr>
          <p:nvPr/>
        </p:nvSpPr>
        <p:spPr bwMode="auto">
          <a:xfrm>
            <a:off x="200025" y="1412875"/>
            <a:ext cx="796884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Napište 3 varianty, které zobrazí řádek s </a:t>
            </a:r>
            <a:r>
              <a:rPr lang="cs-CZ" dirty="0" smtClean="0"/>
              <a:t>nejstarším pacientem</a:t>
            </a:r>
            <a:endParaRPr lang="cs-CZ" dirty="0"/>
          </a:p>
          <a:p>
            <a:endParaRPr lang="cs-CZ" dirty="0"/>
          </a:p>
          <a:p>
            <a:r>
              <a:rPr lang="cs-CZ" dirty="0"/>
              <a:t>Napište dotaz, který vrátí všechny </a:t>
            </a:r>
            <a:r>
              <a:rPr lang="cs-CZ" dirty="0" smtClean="0"/>
              <a:t>pacienty kromě nejstaršího a nejmladšího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Vypište všechny studie a počet zařazených pacientů v jednotlivých letech</a:t>
            </a:r>
          </a:p>
          <a:p>
            <a:r>
              <a:rPr lang="cs-CZ" dirty="0" smtClean="0"/>
              <a:t>a u každé nejmladšího a nejstaršího pacienta v daném roce</a:t>
            </a:r>
          </a:p>
          <a:p>
            <a:r>
              <a:rPr lang="cs-CZ" dirty="0" smtClean="0"/>
              <a:t>	STUDY_NAME, rok(DATE_OF_ENROLLMENT), </a:t>
            </a:r>
          </a:p>
          <a:p>
            <a:r>
              <a:rPr lang="cs-CZ" dirty="0" smtClean="0"/>
              <a:t>	min(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), </a:t>
            </a:r>
            <a:r>
              <a:rPr lang="cs-CZ" dirty="0" err="1" smtClean="0"/>
              <a:t>max</a:t>
            </a:r>
            <a:r>
              <a:rPr lang="cs-CZ" dirty="0" smtClean="0"/>
              <a:t>(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) </a:t>
            </a:r>
          </a:p>
          <a:p>
            <a:endParaRPr lang="cs-CZ" dirty="0" smtClean="0"/>
          </a:p>
          <a:p>
            <a:r>
              <a:rPr lang="cs-CZ" dirty="0" smtClean="0"/>
              <a:t>Zjistěte počet pacientů ve  studiích, kde počet pacientek není větší než 10</a:t>
            </a:r>
          </a:p>
          <a:p>
            <a:r>
              <a:rPr lang="cs-CZ" dirty="0" smtClean="0"/>
              <a:t>	STUDY_NAME, počet pacientů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registru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68841" y="1124744"/>
            <a:ext cx="877515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Registr/studie se skládá z 1 až n formulářů, které se vyplňují v určité fázi  péče o pacienta</a:t>
            </a:r>
          </a:p>
          <a:p>
            <a:endParaRPr lang="cs-CZ" sz="1600" dirty="0" smtClean="0"/>
          </a:p>
          <a:p>
            <a:r>
              <a:rPr lang="cs-CZ" sz="1600" dirty="0" smtClean="0"/>
              <a:t>Formulář se skládá z 1 až n skupin otázek</a:t>
            </a:r>
          </a:p>
          <a:p>
            <a:endParaRPr lang="cs-CZ" sz="1600" dirty="0" smtClean="0"/>
          </a:p>
          <a:p>
            <a:r>
              <a:rPr lang="cs-CZ" sz="1600" dirty="0" smtClean="0"/>
              <a:t>Skupina otázek je tvořena 1 až n otázkami</a:t>
            </a:r>
          </a:p>
          <a:p>
            <a:endParaRPr lang="cs-CZ" sz="1600" dirty="0" smtClean="0"/>
          </a:p>
          <a:p>
            <a:r>
              <a:rPr lang="cs-CZ" sz="1600" dirty="0" smtClean="0"/>
              <a:t>Otázky mohou být různého datové typu, (číslo, text, datum, číselník)</a:t>
            </a:r>
          </a:p>
          <a:p>
            <a:endParaRPr lang="cs-CZ" sz="1600" dirty="0" smtClean="0"/>
          </a:p>
          <a:p>
            <a:r>
              <a:rPr lang="cs-CZ" sz="1600" dirty="0" smtClean="0"/>
              <a:t>Číselník je sada povolených odpovědí na danou otázku (výběr z nabídky „roletka“, </a:t>
            </a:r>
            <a:r>
              <a:rPr lang="cs-CZ" sz="1600" dirty="0" err="1" smtClean="0"/>
              <a:t>combo</a:t>
            </a:r>
            <a:r>
              <a:rPr lang="cs-CZ" sz="1600" dirty="0" smtClean="0"/>
              <a:t> box)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TRIALDB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pic>
        <p:nvPicPr>
          <p:cNvPr id="8" name="Obrázek 7" descr="export_patien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836711"/>
            <a:ext cx="5904656" cy="5603837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3995936" y="119675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Formulář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220072" y="2708920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Skupina otázek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444208" y="400506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176795" y="5517232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Položky číselníku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20272" y="4869160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Číselník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484784"/>
            <a:ext cx="518924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Najděte formulář bez definované skupiny otázek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Najděte formulář s největším počtem skupin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Najděte formulář s největším počtem otázek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Najděte nejčastěji používaný číselník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</a:t>
            </a:r>
            <a:r>
              <a:rPr lang="cs-CZ" dirty="0" err="1" smtClean="0"/>
              <a:t>áce</a:t>
            </a:r>
            <a:r>
              <a:rPr lang="cs-CZ" dirty="0" smtClean="0"/>
              <a:t> s více tabulkami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1916832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pacienta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Jmeno</a:t>
                      </a:r>
                      <a:r>
                        <a:rPr lang="cs-CZ" sz="160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Prijmeni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Nov</a:t>
                      </a:r>
                      <a:r>
                        <a:rPr lang="cs-CZ" sz="1600" dirty="0" err="1" smtClean="0"/>
                        <a:t>ák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Nová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292080" y="1844824"/>
          <a:ext cx="3312366" cy="1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122"/>
                <a:gridCol w="1104122"/>
                <a:gridCol w="1104122"/>
              </a:tblGrid>
              <a:tr h="58364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pacienta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Datum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vysetreni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Vysledek</a:t>
                      </a:r>
                      <a:r>
                        <a:rPr lang="cs-CZ" sz="1600" baseline="0" dirty="0" smtClean="0"/>
                        <a:t> vy</a:t>
                      </a:r>
                      <a:r>
                        <a:rPr lang="en-US" sz="1600" baseline="0" dirty="0" err="1" smtClean="0"/>
                        <a:t>setreni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12.1.2011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39,5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15.3.2011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36,8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2.2.2011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37,5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539552" y="3933056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lekare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Jmeno</a:t>
                      </a:r>
                      <a:r>
                        <a:rPr lang="cs-CZ" sz="160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Prijmeni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Petr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Šikovný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Levá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r>
                        <a:rPr lang="cs-CZ" sz="160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635896" y="1268760"/>
            <a:ext cx="261481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Spojení sloupců = JOIN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788024" y="249289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339752" y="335699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5445224"/>
            <a:ext cx="387798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Spojení řádků – množinové operace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Množinové operace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7560C-0600-4DED-8761-D9EF3CAF5BDB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38917" name="TextovéPole 4"/>
          <p:cNvSpPr txBox="1">
            <a:spLocks noChangeArrowheads="1"/>
          </p:cNvSpPr>
          <p:nvPr/>
        </p:nvSpPr>
        <p:spPr bwMode="auto">
          <a:xfrm>
            <a:off x="827584" y="2060848"/>
            <a:ext cx="72891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UNION   	Sjednocení množin – duplicitní řádky vyloučeny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UNION ALL  	Sjednocení množin včetně duplicit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INTERSECT 	Průnik množin – pouze shodné řádky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MINUS 	Rozdíl množin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1052736"/>
            <a:ext cx="7528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Operace s dotazy, které vrací stejnou datovou strukturu (stejné sloupce)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971600" y="3861048"/>
            <a:ext cx="36814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sloupec FROM tabulka</a:t>
            </a:r>
          </a:p>
          <a:p>
            <a:r>
              <a:rPr lang="cs-CZ" dirty="0" smtClean="0"/>
              <a:t>UNION</a:t>
            </a:r>
          </a:p>
          <a:p>
            <a:r>
              <a:rPr lang="cs-CZ" dirty="0" smtClean="0"/>
              <a:t>SELECT sloupec FROM tabulka2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691680" y="5085184"/>
            <a:ext cx="6058069" cy="646331"/>
          </a:xfrm>
          <a:prstGeom prst="rect">
            <a:avLst/>
          </a:prstGeom>
          <a:solidFill>
            <a:srgbClr val="ECCE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rtlCol="0">
            <a:spAutoFit/>
          </a:bodyPr>
          <a:lstStyle/>
          <a:p>
            <a:r>
              <a:rPr lang="cs-CZ" dirty="0" smtClean="0"/>
              <a:t>Počet s</a:t>
            </a:r>
            <a:r>
              <a:rPr lang="en-US" dirty="0" err="1" smtClean="0"/>
              <a:t>loupc</a:t>
            </a:r>
            <a:r>
              <a:rPr lang="cs-CZ" dirty="0" smtClean="0"/>
              <a:t>ů</a:t>
            </a:r>
            <a:r>
              <a:rPr lang="en-US" dirty="0" smtClean="0"/>
              <a:t> </a:t>
            </a:r>
            <a:r>
              <a:rPr lang="en-US" dirty="0" err="1" smtClean="0"/>
              <a:t>prvn</a:t>
            </a:r>
            <a:r>
              <a:rPr lang="cs-CZ" dirty="0" err="1" smtClean="0"/>
              <a:t>ího</a:t>
            </a:r>
            <a:r>
              <a:rPr lang="cs-CZ" dirty="0" smtClean="0"/>
              <a:t> a druhého dotazu musí být stejný </a:t>
            </a:r>
          </a:p>
          <a:p>
            <a:r>
              <a:rPr lang="cs-CZ" dirty="0" smtClean="0"/>
              <a:t>a musí být stejného datového typu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SELECT – více tabulek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95536" y="1196752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572000" y="177281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35390" y="3995772"/>
            <a:ext cx="264046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Spojování tabulek = </a:t>
            </a:r>
            <a:r>
              <a:rPr lang="cs-CZ" dirty="0" err="1" smtClean="0"/>
              <a:t>join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1560" y="4509120"/>
            <a:ext cx="7848872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Druhy spojení: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vnitřní – </a:t>
            </a:r>
            <a:r>
              <a:rPr lang="cs-CZ" b="1" dirty="0" err="1" smtClean="0"/>
              <a:t>inner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cs-CZ" dirty="0" smtClean="0"/>
              <a:t> – jen spojitelné řádky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vnější – </a:t>
            </a:r>
            <a:r>
              <a:rPr lang="cs-CZ" dirty="0" err="1" smtClean="0"/>
              <a:t>outer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en-US" dirty="0" smtClean="0"/>
              <a:t> - </a:t>
            </a:r>
            <a:r>
              <a:rPr lang="cs-CZ" dirty="0" smtClean="0"/>
              <a:t> </a:t>
            </a:r>
            <a:r>
              <a:rPr lang="cs-CZ" b="1" dirty="0" err="1" smtClean="0"/>
              <a:t>left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cs-CZ" dirty="0" smtClean="0"/>
              <a:t>, </a:t>
            </a:r>
            <a:r>
              <a:rPr lang="cs-CZ" b="1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en-US" dirty="0" smtClean="0"/>
              <a:t>, </a:t>
            </a:r>
            <a:r>
              <a:rPr lang="en-US" b="1" dirty="0" smtClean="0"/>
              <a:t>full</a:t>
            </a:r>
            <a:r>
              <a:rPr lang="en-US" dirty="0" smtClean="0"/>
              <a:t> join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	všechny řádky jedné tabulky + </a:t>
            </a:r>
            <a:r>
              <a:rPr lang="cs-CZ" dirty="0" err="1" smtClean="0"/>
              <a:t>napojitelné</a:t>
            </a:r>
            <a:r>
              <a:rPr lang="cs-CZ" dirty="0" smtClean="0"/>
              <a:t> řádky druhé tabulky</a:t>
            </a:r>
          </a:p>
          <a:p>
            <a:r>
              <a:rPr lang="cs-CZ" dirty="0" smtClean="0"/>
              <a:t>	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JOIN - syntaxe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540608" cy="11387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u="sng" dirty="0" err="1" smtClean="0"/>
              <a:t>Vnit</a:t>
            </a:r>
            <a:r>
              <a:rPr lang="cs-CZ" b="1" u="sng" dirty="0" err="1" smtClean="0"/>
              <a:t>řní</a:t>
            </a:r>
            <a:r>
              <a:rPr lang="cs-CZ" b="1" u="sng" dirty="0" smtClean="0"/>
              <a:t> spojení</a:t>
            </a:r>
          </a:p>
          <a:p>
            <a:endParaRPr lang="en-US" b="1" u="sng" dirty="0" smtClean="0"/>
          </a:p>
          <a:p>
            <a:r>
              <a:rPr lang="cs-CZ" sz="1600" dirty="0" smtClean="0"/>
              <a:t>SELECT * FROM tabulka1, tabulka2 WHERE tabulka1.sloupec (PK) = </a:t>
            </a:r>
            <a:r>
              <a:rPr lang="en-US" sz="1600" dirty="0" smtClean="0"/>
              <a:t>tabulka2.sloupec</a:t>
            </a:r>
            <a:r>
              <a:rPr lang="cs-CZ" sz="1600" dirty="0" smtClean="0"/>
              <a:t> (FK)</a:t>
            </a:r>
          </a:p>
          <a:p>
            <a:r>
              <a:rPr lang="cs-CZ" sz="1600" dirty="0" smtClean="0"/>
              <a:t>SELECT * FROM pacient,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WHERE 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endParaRPr lang="cs-CZ" sz="1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11562" y="2924944"/>
          <a:ext cx="799288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332148"/>
                <a:gridCol w="1332148"/>
                <a:gridCol w="1332148"/>
                <a:gridCol w="1332148"/>
                <a:gridCol w="1332148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ID_pacienta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OUTER JOIN – syntaxe 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80138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 smtClean="0"/>
              <a:t>Vn</a:t>
            </a:r>
            <a:r>
              <a:rPr lang="cs-CZ" b="1" u="sng" dirty="0" err="1" smtClean="0"/>
              <a:t>ější</a:t>
            </a:r>
            <a:r>
              <a:rPr lang="cs-CZ" b="1" u="sng" dirty="0" smtClean="0"/>
              <a:t> spojení</a:t>
            </a:r>
          </a:p>
          <a:p>
            <a:endParaRPr lang="en-US" b="1" u="sng" dirty="0" smtClean="0"/>
          </a:p>
          <a:p>
            <a:r>
              <a:rPr lang="cs-CZ" sz="1600" dirty="0" smtClean="0"/>
              <a:t>SELECT * FROM tabulka1 </a:t>
            </a:r>
            <a:r>
              <a:rPr lang="cs-CZ" sz="1600" b="1" dirty="0" smtClean="0"/>
              <a:t>LEFT JOIN </a:t>
            </a:r>
            <a:r>
              <a:rPr lang="cs-CZ" sz="1600" dirty="0" smtClean="0"/>
              <a:t>tabulka2 ON tabulka1.sloupec = </a:t>
            </a:r>
            <a:r>
              <a:rPr lang="en-US" sz="1600" dirty="0" smtClean="0"/>
              <a:t>tabulka2.sloupec</a:t>
            </a:r>
            <a:endParaRPr lang="cs-CZ" sz="1600" dirty="0" smtClean="0"/>
          </a:p>
          <a:p>
            <a:r>
              <a:rPr lang="cs-CZ" sz="1600" dirty="0" smtClean="0"/>
              <a:t>SELECT * FROM pacient </a:t>
            </a:r>
            <a:r>
              <a:rPr lang="cs-CZ" sz="1600" b="1" dirty="0" smtClean="0"/>
              <a:t>LEFT JOIN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ON 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endParaRPr lang="cs-CZ" sz="1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11562" y="2924944"/>
          <a:ext cx="799288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332148"/>
                <a:gridCol w="1332148"/>
                <a:gridCol w="1332148"/>
                <a:gridCol w="1332148"/>
                <a:gridCol w="1332148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ID_pacienta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cs-CZ" dirty="0" err="1" smtClean="0"/>
                        <a:t>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79512" y="5301208"/>
            <a:ext cx="84219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/>
              <a:t>ORACLE varianta</a:t>
            </a:r>
          </a:p>
          <a:p>
            <a:r>
              <a:rPr lang="cs-CZ" sz="1600" dirty="0" smtClean="0"/>
              <a:t>SELECT * FROM tabulka1, tabulka2 WHERE tabulka1.sloupec = </a:t>
            </a:r>
            <a:r>
              <a:rPr lang="en-US" sz="1600" dirty="0" smtClean="0"/>
              <a:t>tabulka2.sloupec</a:t>
            </a:r>
            <a:r>
              <a:rPr lang="cs-CZ" sz="1600" b="1" dirty="0" smtClean="0">
                <a:solidFill>
                  <a:srgbClr val="FF0000"/>
                </a:solidFill>
              </a:rPr>
              <a:t>(+)</a:t>
            </a:r>
          </a:p>
          <a:p>
            <a:r>
              <a:rPr lang="cs-CZ" sz="1600" dirty="0" smtClean="0"/>
              <a:t>SELECT * FROM pacient,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WHERE 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r>
              <a:rPr lang="cs-CZ" sz="1600" b="1" dirty="0" smtClean="0">
                <a:solidFill>
                  <a:srgbClr val="FF0000"/>
                </a:solidFill>
              </a:rPr>
              <a:t>(+)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VYUKA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763688" y="1268760"/>
            <a:ext cx="5863593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Vazba student – </a:t>
            </a:r>
            <a:r>
              <a:rPr lang="cs-CZ" dirty="0" err="1" smtClean="0"/>
              <a:t>predmet</a:t>
            </a:r>
            <a:r>
              <a:rPr lang="cs-CZ" dirty="0" smtClean="0"/>
              <a:t>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VYUKA</a:t>
            </a:r>
          </a:p>
        </p:txBody>
      </p:sp>
      <p:pic>
        <p:nvPicPr>
          <p:cNvPr id="1028" name="Picture 4" descr="C:\aa\export_vil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3938" y="1957388"/>
            <a:ext cx="7096125" cy="2943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1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4596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1) Zapište své jméno do tabulky STUDENT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2180861"/>
            <a:ext cx="6211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2) Zapište si vybraný předmět/předměty do tabulky VYUKA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1560" y="5301208"/>
            <a:ext cx="54553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7) </a:t>
            </a:r>
            <a:r>
              <a:rPr lang="cs-CZ" dirty="0" err="1" smtClean="0"/>
              <a:t>Odhlašte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sebe</a:t>
            </a:r>
            <a:r>
              <a:rPr lang="cs-CZ" dirty="0" smtClean="0"/>
              <a:t>  ze všech předmětů</a:t>
            </a:r>
          </a:p>
          <a:p>
            <a:endParaRPr lang="cs-CZ" dirty="0" smtClean="0"/>
          </a:p>
          <a:p>
            <a:r>
              <a:rPr lang="cs-CZ" dirty="0" smtClean="0"/>
              <a:t>8) Přihlaste se jedním příkazem do všech předmětů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1560" y="2804930"/>
            <a:ext cx="6190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3) Vypište studenty zapsané do alespoň jednoho předmětu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11560" y="3428999"/>
            <a:ext cx="6613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4) Vypište všechny studenty s vybraným předmět</a:t>
            </a:r>
            <a:r>
              <a:rPr lang="en-US" dirty="0" err="1" smtClean="0"/>
              <a:t>em</a:t>
            </a:r>
            <a:r>
              <a:rPr lang="cs-CZ" dirty="0" smtClean="0"/>
              <a:t>/předměty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11560" y="4053068"/>
            <a:ext cx="6754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5) Vypište všechny předměty a k nim počet zapsaných studentů 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4677137"/>
            <a:ext cx="4113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6) Vypište učící učitele a jeho studenty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TRIALDB</a:t>
            </a:r>
            <a:r>
              <a:rPr lang="cs-CZ" dirty="0" smtClean="0"/>
              <a:t>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pic>
        <p:nvPicPr>
          <p:cNvPr id="5" name="Obrázek 4" descr="export_patien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924944"/>
            <a:ext cx="6385891" cy="280098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187624" y="1124744"/>
            <a:ext cx="6989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Vazba pacienti – studie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PATIENT_STUDY</a:t>
            </a:r>
          </a:p>
          <a:p>
            <a:r>
              <a:rPr lang="cs-CZ" dirty="0" smtClean="0"/>
              <a:t>Vazba studie – pracoviště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STUDIES_SITES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2608</TotalTime>
  <Words>956</Words>
  <Application>Microsoft Office PowerPoint</Application>
  <PresentationFormat>Předvádění na obrazovce (4:3)</PresentationFormat>
  <Paragraphs>314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Databázové systémy a SQL</vt:lpstr>
      <vt:lpstr>Práce s více tabulkami</vt:lpstr>
      <vt:lpstr>Množinové operace</vt:lpstr>
      <vt:lpstr>SELECT – více tabulek</vt:lpstr>
      <vt:lpstr>JOIN - syntaxe</vt:lpstr>
      <vt:lpstr>OUTER JOIN – syntaxe  </vt:lpstr>
      <vt:lpstr>VYUKA – datový model</vt:lpstr>
      <vt:lpstr>Cvičení 1</vt:lpstr>
      <vt:lpstr>TRIALDB – datový model</vt:lpstr>
      <vt:lpstr>Cvičení 2</vt:lpstr>
      <vt:lpstr>Cvičení 3</vt:lpstr>
      <vt:lpstr>Domácí úkol</vt:lpstr>
      <vt:lpstr>Subdotazy SQL</vt:lpstr>
      <vt:lpstr>Zanořený dotaz</vt:lpstr>
      <vt:lpstr>Vnořený dotaz za WHERE</vt:lpstr>
      <vt:lpstr>Cvičení 2</vt:lpstr>
      <vt:lpstr>Struktura registru</vt:lpstr>
      <vt:lpstr>TRIALDB – datový model</vt:lpstr>
      <vt:lpstr>Cvičení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307</cp:revision>
  <dcterms:created xsi:type="dcterms:W3CDTF">2011-01-19T10:31:11Z</dcterms:created>
  <dcterms:modified xsi:type="dcterms:W3CDTF">2012-10-09T06:08:37Z</dcterms:modified>
</cp:coreProperties>
</file>