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7" r:id="rId3"/>
    <p:sldId id="314" r:id="rId4"/>
    <p:sldId id="308" r:id="rId5"/>
    <p:sldId id="309" r:id="rId6"/>
    <p:sldId id="315" r:id="rId7"/>
    <p:sldId id="310" r:id="rId8"/>
    <p:sldId id="311" r:id="rId9"/>
    <p:sldId id="312" r:id="rId10"/>
    <p:sldId id="296" r:id="rId11"/>
    <p:sldId id="298" r:id="rId12"/>
    <p:sldId id="299" r:id="rId13"/>
    <p:sldId id="300" r:id="rId14"/>
    <p:sldId id="306" r:id="rId15"/>
    <p:sldId id="313" r:id="rId16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16.10.2012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16.10.2012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4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9807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1)  Zjistěte počet řádků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420888"/>
            <a:ext cx="740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_id)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988841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2) </a:t>
            </a: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QUESTION_ID je unikátní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1484784"/>
            <a:ext cx="4002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</a:t>
            </a:r>
            <a:r>
              <a:rPr lang="en-US" dirty="0" smtClean="0"/>
              <a:t>(*) FROM questions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3284984"/>
            <a:ext cx="8345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2852936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Ověřte, zda QUESTION_DESCRIPTION je unikátní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4149080"/>
            <a:ext cx="624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FROM </a:t>
            </a:r>
            <a:r>
              <a:rPr lang="cs-CZ" dirty="0" err="1" smtClean="0"/>
              <a:t>questions</a:t>
            </a:r>
            <a:endParaRPr lang="cs-CZ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</a:p>
          <a:p>
            <a:r>
              <a:rPr lang="cs-CZ" dirty="0" smtClean="0"/>
              <a:t>HAVING COUNT(*) &gt; 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3717032"/>
            <a:ext cx="747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QUESTION_DESCRIPTION, které se opakují více než 10x</a:t>
            </a: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4750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Najděte formulář s největším počtem otázek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QUESTION_GROUP_QUESTIONS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2420888"/>
            <a:ext cx="754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Vypište vše z uvedených </a:t>
            </a:r>
            <a:r>
              <a:rPr lang="cs-CZ" smtClean="0"/>
              <a:t>tabulek vnitřním spojením </a:t>
            </a:r>
            <a:r>
              <a:rPr lang="cs-CZ" dirty="0" smtClean="0"/>
              <a:t>přes příslušné klíče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2924944"/>
            <a:ext cx="72315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*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 </a:t>
            </a:r>
          </a:p>
          <a:p>
            <a:r>
              <a:rPr lang="cs-CZ" dirty="0" smtClean="0"/>
              <a:t>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 </a:t>
            </a:r>
          </a:p>
          <a:p>
            <a:r>
              <a:rPr lang="cs-CZ" dirty="0" smtClean="0"/>
              <a:t> 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7343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Seskupte dle cluster_id a cluster_</a:t>
            </a:r>
            <a:r>
              <a:rPr lang="cs-CZ" dirty="0" err="1" smtClean="0"/>
              <a:t>description</a:t>
            </a:r>
            <a:r>
              <a:rPr lang="cs-CZ" dirty="0" smtClean="0"/>
              <a:t> a spočítejte počet řádků</a:t>
            </a:r>
          </a:p>
          <a:p>
            <a:r>
              <a:rPr lang="cs-CZ" dirty="0" smtClean="0"/>
              <a:t>	= počet otázek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16832"/>
            <a:ext cx="72315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077072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řádky s maximální hodnotou COUNT(*)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340768"/>
            <a:ext cx="72315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cluster_</a:t>
            </a:r>
            <a:r>
              <a:rPr lang="cs-CZ" dirty="0" err="1" smtClean="0"/>
              <a:t>description</a:t>
            </a:r>
            <a:r>
              <a:rPr lang="cs-CZ" dirty="0" smtClean="0"/>
              <a:t>, </a:t>
            </a:r>
            <a:r>
              <a:rPr lang="cs-CZ" dirty="0" err="1" smtClean="0"/>
              <a:t>pocet</a:t>
            </a:r>
            <a:r>
              <a:rPr lang="cs-CZ" dirty="0" smtClean="0"/>
              <a:t> FROM (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c.cluster_id</a:t>
            </a:r>
            <a:r>
              <a:rPr lang="en-US" dirty="0" smtClean="0"/>
              <a:t>, </a:t>
            </a:r>
            <a:r>
              <a:rPr lang="en-US" dirty="0" err="1" smtClean="0"/>
              <a:t>c.cluster_description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  <a:p>
            <a:r>
              <a:rPr lang="cs-CZ" dirty="0" smtClean="0"/>
              <a:t>ORDER BY </a:t>
            </a:r>
            <a:r>
              <a:rPr lang="cs-CZ" dirty="0" err="1" smtClean="0"/>
              <a:t>count</a:t>
            </a:r>
            <a:r>
              <a:rPr lang="cs-CZ" dirty="0" smtClean="0"/>
              <a:t>(*) DESC</a:t>
            </a:r>
          </a:p>
          <a:p>
            <a:r>
              <a:rPr lang="cs-CZ" dirty="0" smtClean="0"/>
              <a:t>) WHERE </a:t>
            </a:r>
            <a:r>
              <a:rPr lang="cs-CZ" dirty="0" smtClean="0">
                <a:solidFill>
                  <a:srgbClr val="FF0000"/>
                </a:solidFill>
              </a:rPr>
              <a:t>ROWNUM = 1</a:t>
            </a:r>
          </a:p>
          <a:p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84784"/>
            <a:ext cx="831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Najděte záznamy v tabulce QUESTIONS s </a:t>
            </a:r>
            <a:r>
              <a:rPr lang="cs-CZ" dirty="0" err="1" smtClean="0"/>
              <a:t>datatype</a:t>
            </a:r>
            <a:r>
              <a:rPr lang="cs-CZ" dirty="0" smtClean="0"/>
              <a:t> = </a:t>
            </a:r>
            <a:r>
              <a:rPr lang="en-US" dirty="0" smtClean="0"/>
              <a:t>‘E’, pro </a:t>
            </a:r>
            <a:r>
              <a:rPr lang="en-US" dirty="0" err="1" smtClean="0"/>
              <a:t>kter</a:t>
            </a:r>
            <a:r>
              <a:rPr lang="cs-CZ" dirty="0" smtClean="0"/>
              <a:t>é neexistuje</a:t>
            </a:r>
          </a:p>
          <a:p>
            <a:r>
              <a:rPr lang="cs-CZ" dirty="0" smtClean="0"/>
              <a:t>   záznam v tabulce DISCRETE_VALUE_GROUPS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97659" y="2924944"/>
            <a:ext cx="8646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questions q WHERE </a:t>
            </a:r>
            <a:r>
              <a:rPr lang="en-US" dirty="0" err="1" smtClean="0"/>
              <a:t>datatype</a:t>
            </a:r>
            <a:r>
              <a:rPr lang="en-US" dirty="0" smtClean="0"/>
              <a:t> ='E' </a:t>
            </a:r>
          </a:p>
          <a:p>
            <a:r>
              <a:rPr lang="en-US" dirty="0" smtClean="0"/>
              <a:t>AND NOT EXISTS(SELECT * FROM </a:t>
            </a:r>
            <a:r>
              <a:rPr lang="en-US" dirty="0" err="1" smtClean="0"/>
              <a:t>discrete_value_groups</a:t>
            </a:r>
            <a:r>
              <a:rPr lang="en-US" dirty="0" smtClean="0"/>
              <a:t> </a:t>
            </a:r>
            <a:r>
              <a:rPr lang="en-US" dirty="0" err="1" smtClean="0"/>
              <a:t>dvg</a:t>
            </a:r>
            <a:endParaRPr lang="en-US" dirty="0" smtClean="0"/>
          </a:p>
          <a:p>
            <a:r>
              <a:rPr lang="cs-CZ" dirty="0" smtClean="0"/>
              <a:t>WHERE Q.DISCRETE_VALUE_GROUP_ID = DVG.DISCRETE_VALUE_GRP_ID)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484784"/>
            <a:ext cx="51892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bez definované skupiny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skupin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nejčastěji používaný 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Subdotazy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69847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 smtClean="0"/>
              <a:t>()</a:t>
            </a:r>
            <a:endParaRPr lang="en-US" sz="24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s</a:t>
            </a:r>
            <a:r>
              <a:rPr lang="en-US" sz="2400" dirty="0" err="1" smtClean="0"/>
              <a:t>tejn</a:t>
            </a:r>
            <a:r>
              <a:rPr lang="cs-CZ" sz="2400" dirty="0" smtClean="0"/>
              <a:t>á syntaxe jako obyčejný dotaz</a:t>
            </a:r>
            <a:endParaRPr lang="cs-CZ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vložení: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2861642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sloupec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tabulka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en-US" sz="2400" dirty="0" err="1" smtClean="0"/>
              <a:t>podm</a:t>
            </a:r>
            <a:r>
              <a:rPr lang="cs-CZ" sz="2400" dirty="0" smtClean="0"/>
              <a:t>í</a:t>
            </a:r>
            <a:r>
              <a:rPr lang="en-US" sz="2400" dirty="0" err="1" smtClean="0"/>
              <a:t>nka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2996952"/>
            <a:ext cx="309892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sloupce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11965" y="3501008"/>
            <a:ext cx="301236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místo názvu tabulky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9992" y="4005064"/>
            <a:ext cx="246413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98648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000" dirty="0"/>
          </a:p>
          <a:p>
            <a:endParaRPr lang="cs-CZ" sz="2000" b="1" dirty="0" smtClean="0"/>
          </a:p>
          <a:p>
            <a:r>
              <a:rPr lang="cs-CZ" sz="2000" dirty="0" smtClean="0"/>
              <a:t>SELECT</a:t>
            </a:r>
            <a:r>
              <a:rPr lang="en-US" sz="2000" dirty="0" smtClean="0"/>
              <a:t> COUNT(</a:t>
            </a:r>
            <a:r>
              <a:rPr lang="en-US" sz="2000" dirty="0" err="1" smtClean="0"/>
              <a:t>patient_id</a:t>
            </a:r>
            <a:r>
              <a:rPr lang="en-US" sz="2000" dirty="0" smtClean="0"/>
              <a:t>),</a:t>
            </a:r>
            <a:r>
              <a:rPr lang="cs-CZ" sz="2000" dirty="0" smtClean="0"/>
              <a:t> </a:t>
            </a:r>
            <a:endParaRPr lang="en-US" sz="2000" dirty="0" smtClean="0"/>
          </a:p>
          <a:p>
            <a:r>
              <a:rPr lang="en-US" sz="2000" b="1" dirty="0" smtClean="0"/>
              <a:t>	(SELECT COUNT</a:t>
            </a:r>
            <a:r>
              <a:rPr lang="cs-CZ" sz="2000" b="1" dirty="0" smtClean="0"/>
              <a:t>  </a:t>
            </a:r>
            <a:r>
              <a:rPr lang="cs-CZ" sz="2000" b="1" dirty="0"/>
              <a:t>(</a:t>
            </a:r>
            <a:r>
              <a:rPr lang="en-US" sz="2000" b="1" dirty="0"/>
              <a:t>*) </a:t>
            </a:r>
            <a:r>
              <a:rPr lang="cs-CZ" sz="2000" b="1" dirty="0"/>
              <a:t>FROM</a:t>
            </a:r>
            <a:r>
              <a:rPr lang="en-US" sz="2000" b="1" dirty="0"/>
              <a:t> </a:t>
            </a:r>
            <a:r>
              <a:rPr lang="en-US" sz="2000" b="1" dirty="0" smtClean="0"/>
              <a:t> patients) </a:t>
            </a:r>
          </a:p>
          <a:p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patient_study</a:t>
            </a:r>
            <a:endParaRPr lang="en-US" sz="2000" dirty="0" smtClean="0"/>
          </a:p>
          <a:p>
            <a:r>
              <a:rPr lang="en-US" sz="2000" smtClean="0"/>
              <a:t>GROUP BY 0</a:t>
            </a:r>
            <a:r>
              <a:rPr lang="cs-CZ" sz="2000" smtClean="0"/>
              <a:t>;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- </a:t>
            </a:r>
            <a:r>
              <a:rPr lang="cs-CZ" sz="2000" b="1" dirty="0"/>
              <a:t>vnořený dotaz na pozici sloupce musí vrátit právě jeden </a:t>
            </a:r>
            <a:r>
              <a:rPr lang="cs-CZ" sz="2000" b="1" dirty="0" smtClean="0"/>
              <a:t>řádek</a:t>
            </a:r>
            <a:r>
              <a:rPr lang="en-US" sz="2000" b="1" dirty="0" smtClean="0"/>
              <a:t>!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4509120"/>
            <a:ext cx="5750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Cvičení:</a:t>
            </a:r>
          </a:p>
          <a:p>
            <a:r>
              <a:rPr lang="cs-CZ" dirty="0" smtClean="0"/>
              <a:t>Napište dotaz, který vrátí seznam </a:t>
            </a:r>
            <a:r>
              <a:rPr lang="en-US" dirty="0" smtClean="0"/>
              <a:t>v</a:t>
            </a:r>
            <a:r>
              <a:rPr lang="cs-CZ" dirty="0" smtClean="0"/>
              <a:t>šech studentů, </a:t>
            </a:r>
            <a:br>
              <a:rPr lang="cs-CZ" dirty="0" smtClean="0"/>
            </a:br>
            <a:r>
              <a:rPr lang="cs-CZ" dirty="0" smtClean="0"/>
              <a:t>     počet jejich registrovaných předmětů </a:t>
            </a:r>
            <a:br>
              <a:rPr lang="cs-CZ" dirty="0" smtClean="0"/>
            </a:br>
            <a:r>
              <a:rPr lang="cs-CZ" dirty="0" smtClean="0"/>
              <a:t>     a kolik je to procent ze všech dostupných předmětů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412777"/>
            <a:ext cx="57266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Subdotaz</a:t>
            </a:r>
            <a:r>
              <a:rPr lang="en-US" sz="2000" b="1" dirty="0" smtClean="0"/>
              <a:t> na </a:t>
            </a:r>
            <a:r>
              <a:rPr lang="en-US" sz="2000" b="1" dirty="0" err="1" smtClean="0"/>
              <a:t>pozici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nahrazuje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tabulku</a:t>
            </a:r>
            <a:endParaRPr lang="en-US" sz="2000" b="1" dirty="0" smtClean="0"/>
          </a:p>
          <a:p>
            <a:endParaRPr lang="cs-CZ" sz="2000" dirty="0" smtClean="0"/>
          </a:p>
          <a:p>
            <a:r>
              <a:rPr lang="en-US" sz="2000" dirty="0" smtClean="0"/>
              <a:t>SELECT  </a:t>
            </a:r>
            <a:r>
              <a:rPr lang="en-US" sz="2000" dirty="0"/>
              <a:t>COUNT(*)  FROM </a:t>
            </a:r>
            <a:r>
              <a:rPr lang="en-US" sz="2000" b="1" dirty="0"/>
              <a:t>(</a:t>
            </a:r>
          </a:p>
          <a:p>
            <a:r>
              <a:rPr lang="en-US" sz="2000" b="1" dirty="0"/>
              <a:t>   </a:t>
            </a:r>
            <a:r>
              <a:rPr lang="cs-CZ" sz="2000" b="1" dirty="0"/>
              <a:t>SELECT </a:t>
            </a:r>
            <a:r>
              <a:rPr lang="cs-CZ" sz="2000" b="1" dirty="0" smtClean="0"/>
              <a:t>study_id, COUNT</a:t>
            </a:r>
            <a:r>
              <a:rPr lang="en-US" sz="2000" b="1" dirty="0" smtClean="0"/>
              <a:t>(*)</a:t>
            </a:r>
          </a:p>
          <a:p>
            <a:r>
              <a:rPr lang="en-US" sz="2000" b="1" dirty="0" smtClean="0"/>
              <a:t>      </a:t>
            </a:r>
            <a:r>
              <a:rPr lang="en-US" sz="2000" b="1" dirty="0"/>
              <a:t>FROM </a:t>
            </a:r>
            <a:r>
              <a:rPr lang="en-US" sz="2000" b="1" dirty="0" err="1" smtClean="0"/>
              <a:t>patient_study</a:t>
            </a:r>
            <a:r>
              <a:rPr lang="en-US" sz="2000" b="1" dirty="0" smtClean="0"/>
              <a:t> GROUP BY </a:t>
            </a:r>
            <a:r>
              <a:rPr lang="en-US" sz="2000" b="1" dirty="0" err="1" smtClean="0"/>
              <a:t>study_id</a:t>
            </a:r>
            <a:endParaRPr lang="en-US" sz="2000" b="1" dirty="0"/>
          </a:p>
          <a:p>
            <a:r>
              <a:rPr lang="cs-CZ" sz="2000" b="1" dirty="0" smtClean="0"/>
              <a:t>    </a:t>
            </a:r>
            <a:r>
              <a:rPr lang="en-US" sz="2000" b="1" dirty="0" smtClean="0"/>
              <a:t>)</a:t>
            </a: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645024"/>
            <a:ext cx="7467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Jakýkoliv SELECT dotaz je možné ozávorkovat a použít místo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Počet možných zanoření závisí na konkrétním databázovém SW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797152"/>
            <a:ext cx="665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Využijte předchozí dotaz a vypočítejte kolik </a:t>
            </a:r>
            <a:r>
              <a:rPr lang="cs-CZ" dirty="0" err="1" smtClean="0"/>
              <a:t>studento</a:t>
            </a:r>
            <a:r>
              <a:rPr lang="cs-CZ" dirty="0" smtClean="0"/>
              <a:t>-předmětů</a:t>
            </a:r>
            <a:br>
              <a:rPr lang="cs-CZ" dirty="0" smtClean="0"/>
            </a:br>
            <a:r>
              <a:rPr lang="cs-CZ" dirty="0" smtClean="0"/>
              <a:t>   bude odučeno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7468711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Varianty:</a:t>
            </a:r>
          </a:p>
          <a:p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/>
            <a:r>
              <a:rPr lang="cs-CZ" dirty="0" smtClean="0"/>
              <a:t>	zanořený dotaz musí vrátit právě 1 řádek a 1 sloupec</a:t>
            </a:r>
          </a:p>
          <a:p>
            <a:pPr lvl="1"/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b="1" dirty="0">
                <a:solidFill>
                  <a:srgbClr val="FF0000"/>
                </a:solidFill>
              </a:rPr>
              <a:t>ANY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WHERE sloupec </a:t>
            </a:r>
            <a:r>
              <a:rPr lang="cs-CZ" b="1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(SELECT sloupec FROM 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&gt;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(SELECT </a:t>
            </a:r>
            <a:r>
              <a:rPr lang="cs-CZ" dirty="0" smtClean="0"/>
              <a:t>sloupec FROM </a:t>
            </a:r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cs-CZ" dirty="0" smtClean="0"/>
              <a:t>	zanořený dotaz musí vrátit 1 sloupec a libovolný počet řádků 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EXISTS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NOT EXISTS </a:t>
            </a:r>
            <a:r>
              <a:rPr lang="en-US" dirty="0"/>
              <a:t>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 smtClean="0"/>
          </a:p>
          <a:p>
            <a:pPr lvl="2"/>
            <a:r>
              <a:rPr lang="cs-CZ" dirty="0" smtClean="0"/>
              <a:t>zanořený dotaz může vracet libovolný počet řádků i sloupců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Zanořené dotazy se obvykle propojují s nadřazeným dotazem </a:t>
            </a:r>
          </a:p>
          <a:p>
            <a:pPr lvl="1"/>
            <a:r>
              <a:rPr lang="cs-CZ" dirty="0" smtClean="0"/>
              <a:t>pomocí podmínky v sekci WHERE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690930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</a:t>
            </a:r>
            <a:r>
              <a:rPr lang="cs-CZ" dirty="0" smtClean="0"/>
              <a:t>student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smtClean="0"/>
              <a:t>datum</a:t>
            </a:r>
            <a:r>
              <a:rPr lang="en-US" dirty="0" smtClean="0"/>
              <a:t>_</a:t>
            </a:r>
            <a:r>
              <a:rPr lang="en-US" dirty="0" err="1" smtClean="0"/>
              <a:t>narozeni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dat</a:t>
            </a:r>
            <a:r>
              <a:rPr lang="en-US" dirty="0" err="1" smtClean="0"/>
              <a:t>um_narozeni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tab1.</a:t>
            </a:r>
            <a:r>
              <a:rPr lang="cs-CZ" dirty="0" err="1" smtClean="0"/>
              <a:t>da</a:t>
            </a:r>
            <a:r>
              <a:rPr lang="en-US" dirty="0" err="1" smtClean="0"/>
              <a:t>tum_narozeni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539552" y="1412776"/>
            <a:ext cx="796884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Napište 3 varianty, které zobrazí řádek s </a:t>
            </a:r>
            <a:r>
              <a:rPr lang="cs-CZ" dirty="0" smtClean="0"/>
              <a:t>nejstarším </a:t>
            </a:r>
            <a:r>
              <a:rPr lang="en-US" dirty="0" err="1" smtClean="0"/>
              <a:t>studentem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Napište dotaz, který vrátí všechny </a:t>
            </a:r>
            <a:r>
              <a:rPr lang="en-US" dirty="0" err="1" smtClean="0"/>
              <a:t>studenty</a:t>
            </a:r>
            <a:r>
              <a:rPr lang="cs-CZ" dirty="0" smtClean="0"/>
              <a:t> kromě nejstaršího a nejmladšího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a u každé nejmladšího a nejstaršího pacienta v daném roce</a:t>
            </a:r>
          </a:p>
          <a:p>
            <a:r>
              <a:rPr lang="cs-CZ" dirty="0" smtClean="0"/>
              <a:t>	STUDY_NAME, rok(DATE_OF_ENROLLMENT), </a:t>
            </a:r>
          </a:p>
          <a:p>
            <a:r>
              <a:rPr lang="cs-CZ" dirty="0" smtClean="0"/>
              <a:t>	min(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),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ve  studiích, kde počet pacientek není větší než 10</a:t>
            </a:r>
          </a:p>
          <a:p>
            <a:r>
              <a:rPr lang="cs-CZ" dirty="0" smtClean="0"/>
              <a:t>	STUDY_NAME, počet pacientů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registru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68841" y="1124744"/>
            <a:ext cx="877515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/>
              <a:t>Registr/studie se skládá z 1 až n formulářů, které se vyplňují v určité fázi  péče o pacienta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Formulář se skládá z 1 až n skupin otázek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Skupina otázek je tvořena 1 až n otázkami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Otázky mohou být různého datové typu</a:t>
            </a:r>
            <a:r>
              <a:rPr lang="en-US" sz="1600" dirty="0" smtClean="0"/>
              <a:t> </a:t>
            </a:r>
            <a:r>
              <a:rPr lang="cs-CZ" sz="1600" dirty="0" smtClean="0"/>
              <a:t>(číslo, text, datum, číselník)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Číselník je sada povolených odpovědí na danou otázku (výběr z nabídky „roletka“, </a:t>
            </a:r>
            <a:r>
              <a:rPr lang="cs-CZ" sz="1600" dirty="0" err="1" smtClean="0"/>
              <a:t>combo</a:t>
            </a:r>
            <a:r>
              <a:rPr lang="cs-CZ" sz="1600" dirty="0" smtClean="0"/>
              <a:t> box)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8" name="Obrázek 7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836711"/>
            <a:ext cx="5904656" cy="560383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995936" y="11967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Formulář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270892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Skupina otázek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4208" y="400506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76795" y="551723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číselníku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20272" y="486916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2800</TotalTime>
  <Words>711</Words>
  <Application>Microsoft Office PowerPoint</Application>
  <PresentationFormat>Předvádění na obrazovce (4:3)</PresentationFormat>
  <Paragraphs>189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Databázové systémy a SQL</vt:lpstr>
      <vt:lpstr>Subdotazy SQL</vt:lpstr>
      <vt:lpstr>Subdotazy SQL - místo sloupce</vt:lpstr>
      <vt:lpstr>Zanořený dotaz – místo názvu tabulky</vt:lpstr>
      <vt:lpstr>Vnořený dotaz za WHERE</vt:lpstr>
      <vt:lpstr>Vnořený dotaz za WHERE</vt:lpstr>
      <vt:lpstr>Cvičení 2</vt:lpstr>
      <vt:lpstr>Struktura registru</vt:lpstr>
      <vt:lpstr>TRIALDB – datový model</vt:lpstr>
      <vt:lpstr>Cvičení</vt:lpstr>
      <vt:lpstr>Cvičení</vt:lpstr>
      <vt:lpstr>Cvičení</vt:lpstr>
      <vt:lpstr>Cvičení</vt:lpstr>
      <vt:lpstr>Cvičení</vt:lpstr>
      <vt:lpstr>Cvičení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346</cp:revision>
  <dcterms:created xsi:type="dcterms:W3CDTF">2011-01-19T10:31:11Z</dcterms:created>
  <dcterms:modified xsi:type="dcterms:W3CDTF">2012-10-16T04:29:05Z</dcterms:modified>
</cp:coreProperties>
</file>