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0" r:id="rId3"/>
    <p:sldId id="315" r:id="rId4"/>
    <p:sldId id="311" r:id="rId5"/>
    <p:sldId id="312" r:id="rId6"/>
    <p:sldId id="313" r:id="rId7"/>
    <p:sldId id="314" r:id="rId8"/>
    <p:sldId id="299" r:id="rId9"/>
    <p:sldId id="298" r:id="rId10"/>
    <p:sldId id="300" r:id="rId11"/>
    <p:sldId id="301" r:id="rId12"/>
    <p:sldId id="302" r:id="rId13"/>
    <p:sldId id="316" r:id="rId14"/>
    <p:sldId id="318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9" r:id="rId23"/>
    <p:sldId id="317" r:id="rId2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9" d="100"/>
          <a:sy n="89" d="100"/>
        </p:scale>
        <p:origin x="-499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29.10.2012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5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6285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EVENT_HEADER – 1 řádek = 1 vyplněný formulář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19145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75856" y="1772816"/>
            <a:ext cx="53773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HEADER_UID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STUDY_ID – klíč ke studii/registru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PATIENT_ID – klíč k pacientovi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PHASE_ID – klíč k fázi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CLUSTER_ID – klíč k popisu formuláře</a:t>
            </a:r>
          </a:p>
          <a:p>
            <a:pPr>
              <a:buFont typeface="Arial" pitchFamily="34" charset="0"/>
              <a:buChar char="•"/>
            </a:pPr>
            <a:r>
              <a:rPr lang="cs-CZ" smtClean="0"/>
              <a:t> DATE_COLLECTED </a:t>
            </a:r>
            <a:r>
              <a:rPr lang="cs-CZ" dirty="0" smtClean="0"/>
              <a:t>– datum vyplnění formuláře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DATETIME_LAST_MODIFIED </a:t>
            </a:r>
            <a:br>
              <a:rPr lang="cs-CZ" dirty="0" smtClean="0"/>
            </a:br>
            <a:r>
              <a:rPr lang="cs-CZ" dirty="0" smtClean="0"/>
              <a:t>     datum poslední změny dat ve formuláři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EVENT_SUBHEADER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473584" y="1052736"/>
            <a:ext cx="667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EVENT_SUBHEADER – 1 řádek = 1 vyplněná skupina otázek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808" y="1556792"/>
            <a:ext cx="59843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SUBHEADER_ID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HEADER_UID – klíč k vyplněnému formuláři</a:t>
            </a:r>
            <a:br>
              <a:rPr lang="cs-CZ" dirty="0" smtClean="0"/>
            </a:br>
            <a:r>
              <a:rPr lang="cs-CZ" dirty="0" smtClean="0"/>
              <a:t>		(EVENT_HEADER)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QUESTION_GROUP_ID – klíč k popisu skupiny otázek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REPEAT_INSTANCE</a:t>
            </a:r>
            <a:br>
              <a:rPr lang="cs-CZ" dirty="0" smtClean="0"/>
            </a:br>
            <a:r>
              <a:rPr lang="cs-CZ" dirty="0" smtClean="0"/>
              <a:t>       pořadové číslo vyplněné skupiny na formuláři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17032"/>
            <a:ext cx="8058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aoblený obdélníkový popisek 9"/>
          <p:cNvSpPr/>
          <p:nvPr/>
        </p:nvSpPr>
        <p:spPr>
          <a:xfrm>
            <a:off x="3563888" y="3429000"/>
            <a:ext cx="2520280" cy="648072"/>
          </a:xfrm>
          <a:prstGeom prst="wedgeRoundRectCallout">
            <a:avLst>
              <a:gd name="adj1" fmla="val -71770"/>
              <a:gd name="adj2" fmla="val 102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Neopakující se skupina – </a:t>
            </a:r>
            <a:r>
              <a:rPr lang="cs-CZ" sz="1400" dirty="0" err="1" smtClean="0"/>
              <a:t>repeat</a:t>
            </a:r>
            <a:r>
              <a:rPr lang="cs-CZ" sz="1400" dirty="0" smtClean="0"/>
              <a:t> instance vždy 0</a:t>
            </a:r>
            <a:endParaRPr lang="cs-CZ" sz="14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139952" y="4221088"/>
            <a:ext cx="3312368" cy="648072"/>
          </a:xfrm>
          <a:prstGeom prst="wedgeRoundRectCallout">
            <a:avLst>
              <a:gd name="adj1" fmla="val -42910"/>
              <a:gd name="adj2" fmla="val 121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Opakující se skupina </a:t>
            </a:r>
            <a:br>
              <a:rPr lang="cs-CZ" sz="1400" dirty="0" smtClean="0"/>
            </a:br>
            <a:r>
              <a:rPr lang="cs-CZ" sz="1400" dirty="0" err="1" smtClean="0"/>
              <a:t>repeat</a:t>
            </a:r>
            <a:r>
              <a:rPr lang="cs-CZ" sz="1400" dirty="0" smtClean="0"/>
              <a:t> instance = řádek tabulky= =řádek v EVENT_SUBHEADER</a:t>
            </a:r>
            <a:endParaRPr lang="cs-CZ" sz="1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35496" y="5517232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1</a:t>
            </a:r>
            <a:endParaRPr lang="cs-CZ" sz="1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5496" y="5805264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2</a:t>
            </a:r>
            <a:endParaRPr lang="cs-CZ" sz="1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866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EAV_XXX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198742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411760" y="1340768"/>
            <a:ext cx="63177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EAV_XXX – 1 řádek = 1 vložená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+ QUESTION_ID </a:t>
            </a:r>
            <a:br>
              <a:rPr lang="cs-CZ" dirty="0" smtClean="0"/>
            </a:br>
            <a:r>
              <a:rPr lang="cs-CZ" dirty="0" smtClean="0"/>
              <a:t>   složený primární klíč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klíč ke skupině (EVENT_SUBHEADER)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QUESTION_ID – klíč k definici otázky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 – datum a čas vyplnění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MVBS – údaje o přesnosti či chybějící hodnotě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VALUE – vlastní vyplněná hodnota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124744"/>
            <a:ext cx="5249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 smtClean="0">
                <a:solidFill>
                  <a:srgbClr val="FF0000"/>
                </a:solidFill>
              </a:rPr>
              <a:t>EXISTS</a:t>
            </a:r>
            <a:r>
              <a:rPr lang="en-US" dirty="0" smtClean="0"/>
              <a:t> (SELECT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 smtClean="0">
                <a:solidFill>
                  <a:srgbClr val="FF0000"/>
                </a:solidFill>
              </a:rPr>
              <a:t>NOT EXISTS </a:t>
            </a:r>
            <a:r>
              <a:rPr lang="en-US" dirty="0" smtClean="0"/>
              <a:t>(SELECT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988840"/>
            <a:ext cx="61509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všechny sloupce tabulky student pro ty studenty, </a:t>
            </a:r>
          </a:p>
          <a:p>
            <a:r>
              <a:rPr lang="cs-CZ" dirty="0" smtClean="0"/>
              <a:t>   kteří mají zapsaný předmět </a:t>
            </a:r>
            <a:r>
              <a:rPr lang="cs-CZ" dirty="0" smtClean="0"/>
              <a:t>Bi5447, ale nemají zapsán</a:t>
            </a:r>
            <a:br>
              <a:rPr lang="cs-CZ" dirty="0" smtClean="0"/>
            </a:br>
            <a:r>
              <a:rPr lang="cs-CZ" dirty="0" smtClean="0"/>
              <a:t>   předmět Bi3030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1043608" y="3212976"/>
            <a:ext cx="633670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SELECT * FROM student </a:t>
            </a:r>
          </a:p>
          <a:p>
            <a:r>
              <a:rPr lang="cs-CZ" sz="1600" dirty="0" smtClean="0"/>
              <a:t>    WHERE EXISTS </a:t>
            </a:r>
          </a:p>
          <a:p>
            <a:r>
              <a:rPr lang="cs-CZ" sz="1600" dirty="0" smtClean="0"/>
              <a:t>        (SELECT * FROM </a:t>
            </a:r>
            <a:r>
              <a:rPr lang="cs-CZ" sz="1600" dirty="0" err="1" smtClean="0"/>
              <a:t>vyuka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          WHERE </a:t>
            </a:r>
            <a:r>
              <a:rPr lang="cs-CZ" sz="1600" dirty="0" err="1" smtClean="0"/>
              <a:t>vyuka.predmet</a:t>
            </a:r>
            <a:r>
              <a:rPr lang="cs-CZ" sz="1600" dirty="0" smtClean="0"/>
              <a:t>_id = 'Bi5447' AND </a:t>
            </a:r>
          </a:p>
          <a:p>
            <a:r>
              <a:rPr lang="cs-CZ" sz="1600" dirty="0" smtClean="0"/>
              <a:t>          student.student_</a:t>
            </a:r>
            <a:r>
              <a:rPr lang="cs-CZ" sz="1600" dirty="0" err="1" smtClean="0"/>
              <a:t>uco</a:t>
            </a:r>
            <a:r>
              <a:rPr lang="cs-CZ" sz="1600" dirty="0" smtClean="0"/>
              <a:t> = </a:t>
            </a:r>
            <a:r>
              <a:rPr lang="cs-CZ" sz="1600" dirty="0" err="1" smtClean="0"/>
              <a:t>vyuka.student</a:t>
            </a:r>
            <a:r>
              <a:rPr lang="cs-CZ" sz="1600" dirty="0" smtClean="0"/>
              <a:t>_</a:t>
            </a:r>
            <a:r>
              <a:rPr lang="cs-CZ" sz="1600" dirty="0" err="1" smtClean="0"/>
              <a:t>uco</a:t>
            </a:r>
            <a:endParaRPr lang="cs-CZ" sz="1600" dirty="0" smtClean="0"/>
          </a:p>
          <a:p>
            <a:r>
              <a:rPr lang="cs-CZ" sz="1600" dirty="0" smtClean="0"/>
              <a:t>        )</a:t>
            </a:r>
          </a:p>
          <a:p>
            <a:r>
              <a:rPr lang="cs-CZ" sz="1600" dirty="0" smtClean="0"/>
              <a:t>    AND NOT EXISTS </a:t>
            </a:r>
          </a:p>
          <a:p>
            <a:r>
              <a:rPr lang="cs-CZ" sz="1600" dirty="0" smtClean="0"/>
              <a:t>        (SELECT * FROM </a:t>
            </a:r>
            <a:r>
              <a:rPr lang="cs-CZ" sz="1600" dirty="0" err="1" smtClean="0"/>
              <a:t>vyuka</a:t>
            </a:r>
            <a:r>
              <a:rPr lang="cs-CZ" sz="1600" dirty="0" smtClean="0"/>
              <a:t> </a:t>
            </a:r>
          </a:p>
          <a:p>
            <a:r>
              <a:rPr lang="cs-CZ" sz="1600" dirty="0" smtClean="0"/>
              <a:t>          WHERE </a:t>
            </a:r>
            <a:r>
              <a:rPr lang="cs-CZ" sz="1600" dirty="0" err="1" smtClean="0"/>
              <a:t>vyuka.predmet</a:t>
            </a:r>
            <a:r>
              <a:rPr lang="cs-CZ" sz="1600" dirty="0" smtClean="0"/>
              <a:t>_id = 'Bi3030' AND </a:t>
            </a:r>
          </a:p>
          <a:p>
            <a:r>
              <a:rPr lang="cs-CZ" sz="1600" dirty="0" smtClean="0"/>
              <a:t>          student.student_</a:t>
            </a:r>
            <a:r>
              <a:rPr lang="cs-CZ" sz="1600" dirty="0" err="1" smtClean="0"/>
              <a:t>uco</a:t>
            </a:r>
            <a:r>
              <a:rPr lang="cs-CZ" sz="1600" dirty="0" smtClean="0"/>
              <a:t> = </a:t>
            </a:r>
            <a:r>
              <a:rPr lang="cs-CZ" sz="1600" dirty="0" err="1" smtClean="0"/>
              <a:t>vyuka.student</a:t>
            </a:r>
            <a:r>
              <a:rPr lang="cs-CZ" sz="1600" dirty="0" smtClean="0"/>
              <a:t>_</a:t>
            </a:r>
            <a:r>
              <a:rPr lang="cs-CZ" sz="1600" dirty="0" err="1" smtClean="0"/>
              <a:t>uco</a:t>
            </a:r>
            <a:endParaRPr lang="cs-CZ" sz="1600" dirty="0" smtClean="0"/>
          </a:p>
          <a:p>
            <a:r>
              <a:rPr lang="cs-CZ" sz="1600" dirty="0" smtClean="0"/>
              <a:t>        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124744"/>
            <a:ext cx="728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Kolik vyplněných desetinných čísel obsahuje registr study_id = 3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EAV_REAL, EVENT_HEADER, EVENT_SUBHEADER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1844824"/>
            <a:ext cx="52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Spojte uvedené tabulky dle klíčů – vnitřní spojení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2420888"/>
            <a:ext cx="8533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3212976"/>
            <a:ext cx="599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Přidejte podmínku na konkrétní studii a spočítejte řádky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17032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 smtClean="0"/>
              <a:t>eh.study</a:t>
            </a:r>
            <a:r>
              <a:rPr lang="cs-CZ" dirty="0" smtClean="0"/>
              <a:t>_id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3727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těchto hodnot je záporných?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0848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284984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to unikátních otázek (</a:t>
            </a:r>
            <a:r>
              <a:rPr lang="cs-CZ" dirty="0" err="1" smtClean="0"/>
              <a:t>question</a:t>
            </a:r>
            <a:r>
              <a:rPr lang="cs-CZ" dirty="0" smtClean="0"/>
              <a:t>_id)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789040"/>
            <a:ext cx="8597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COUNT(distinct </a:t>
            </a:r>
            <a:r>
              <a:rPr lang="en-US" dirty="0" err="1" smtClean="0"/>
              <a:t>question_id</a:t>
            </a:r>
            <a:r>
              <a:rPr lang="en-US" dirty="0" smtClean="0"/>
              <a:t>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768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Jaké jsou průměrné hodnoty a směrodatná hodnota jednotlivých otázek?</a:t>
            </a:r>
            <a:br>
              <a:rPr lang="cs-CZ" dirty="0" smtClean="0"/>
            </a:br>
            <a:r>
              <a:rPr lang="cs-CZ" dirty="0" smtClean="0"/>
              <a:t> (</a:t>
            </a:r>
            <a:r>
              <a:rPr lang="cs-CZ" dirty="0" err="1" smtClean="0"/>
              <a:t>vynechte</a:t>
            </a:r>
            <a:r>
              <a:rPr lang="cs-CZ" dirty="0" smtClean="0"/>
              <a:t> záporné hodnoty</a:t>
            </a:r>
            <a:r>
              <a:rPr lang="cs-CZ" dirty="0" smtClean="0"/>
              <a:t>) – QUESTION_ID + agregační funkce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question_id</a:t>
            </a:r>
            <a:r>
              <a:rPr lang="en-US" dirty="0" smtClean="0"/>
              <a:t>, AVG(value), STDDEV(value), MIN(value), MAX(value)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86104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Doplňte k seznamu název otázky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4365104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AVG(</a:t>
            </a:r>
            <a:r>
              <a:rPr lang="cs-CZ" dirty="0" err="1" smtClean="0"/>
              <a:t>value</a:t>
            </a:r>
            <a:r>
              <a:rPr lang="cs-CZ" dirty="0" smtClean="0"/>
              <a:t>), STDDEV(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, questions q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 AND </a:t>
            </a:r>
            <a:r>
              <a:rPr lang="en-US" dirty="0" err="1" smtClean="0"/>
              <a:t>er.question_id</a:t>
            </a:r>
            <a:r>
              <a:rPr lang="en-US" dirty="0" smtClean="0"/>
              <a:t> = </a:t>
            </a:r>
            <a:r>
              <a:rPr lang="en-US" dirty="0" err="1" smtClean="0"/>
              <a:t>q.question_id</a:t>
            </a:r>
            <a:endParaRPr lang="en-US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24744"/>
            <a:ext cx="69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otázky </a:t>
            </a:r>
            <a:r>
              <a:rPr lang="cs-CZ" dirty="0" err="1" smtClean="0"/>
              <a:t>question</a:t>
            </a:r>
            <a:r>
              <a:rPr lang="cs-CZ" dirty="0" smtClean="0"/>
              <a:t>_id = 161 (PATIENT_ID, VALUE)</a:t>
            </a:r>
            <a:br>
              <a:rPr lang="cs-CZ" dirty="0" smtClean="0"/>
            </a:br>
            <a:r>
              <a:rPr lang="cs-CZ" dirty="0" smtClean="0"/>
              <a:t>  pro všechny založené formuláře cluster_id = </a:t>
            </a:r>
            <a:r>
              <a:rPr lang="cs-CZ" dirty="0" smtClean="0"/>
              <a:t>65, stud</a:t>
            </a:r>
            <a:r>
              <a:rPr lang="en-US" dirty="0" err="1" smtClean="0"/>
              <a:t>y_id</a:t>
            </a:r>
            <a:r>
              <a:rPr lang="en-US" dirty="0" smtClean="0"/>
              <a:t> = 3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988840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formulářů cluster_id = 65 , study_id = 3?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192" y="2348880"/>
            <a:ext cx="8852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 3 AND </a:t>
            </a:r>
            <a:r>
              <a:rPr lang="en-US" dirty="0" err="1" smtClean="0"/>
              <a:t>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996952"/>
            <a:ext cx="74945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 INNER JOIN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161)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4797152"/>
            <a:ext cx="85802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EVENT_SUBHEADER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820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Vytvořte z vnořeného dotazu VIEW a přepište předchozí dotaz s jeho použitím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72816"/>
            <a:ext cx="7866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CREATE VIEW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endParaRPr lang="cs-CZ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er.value</a:t>
            </a:r>
            <a:r>
              <a:rPr lang="cs-CZ" dirty="0" smtClean="0"/>
              <a:t> 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161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212976"/>
            <a:ext cx="59000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endParaRPr lang="en-US" u="sng" dirty="0" smtClean="0"/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objekty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3945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Nejvýznamnější databázové objekty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(</a:t>
            </a:r>
            <a:r>
              <a:rPr lang="cs-CZ" dirty="0" err="1" smtClean="0"/>
              <a:t>tables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Pohledy (</a:t>
            </a:r>
            <a:r>
              <a:rPr lang="cs-CZ" dirty="0" err="1" smtClean="0"/>
              <a:t>views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Indexy (</a:t>
            </a:r>
            <a:r>
              <a:rPr lang="cs-CZ" dirty="0" err="1" smtClean="0"/>
              <a:t>indexes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Sekvence (</a:t>
            </a:r>
            <a:r>
              <a:rPr lang="cs-CZ" dirty="0" err="1" smtClean="0"/>
              <a:t>sequences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Procedury</a:t>
            </a:r>
            <a:r>
              <a:rPr lang="en-US" dirty="0" smtClean="0"/>
              <a:t> (procedures)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Funkce</a:t>
            </a:r>
            <a:r>
              <a:rPr lang="en-US" dirty="0" smtClean="0"/>
              <a:t> (functions)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Triggery</a:t>
            </a:r>
            <a:r>
              <a:rPr lang="en-US" dirty="0" smtClean="0"/>
              <a:t> (triggers)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73016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Informace o objektech jsou uloženy v </a:t>
            </a:r>
            <a:r>
              <a:rPr lang="cs-CZ" dirty="0" err="1" smtClean="0"/>
              <a:t>metadatech</a:t>
            </a:r>
            <a:r>
              <a:rPr lang="cs-CZ" dirty="0" smtClean="0"/>
              <a:t> (systémových datech) databáze</a:t>
            </a:r>
          </a:p>
          <a:p>
            <a:r>
              <a:rPr lang="cs-CZ" dirty="0" smtClean="0"/>
              <a:t>Přístup k nim je databázově specifický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437112"/>
            <a:ext cx="8792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systémové tabulky – uživatelům pouze pro čtení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metatabulka</a:t>
            </a:r>
            <a:r>
              <a:rPr lang="cs-CZ" dirty="0" smtClean="0"/>
              <a:t> o </a:t>
            </a:r>
            <a:r>
              <a:rPr lang="cs-CZ" dirty="0" err="1" smtClean="0"/>
              <a:t>metatabulkách</a:t>
            </a:r>
            <a:r>
              <a:rPr lang="cs-CZ" dirty="0" smtClean="0"/>
              <a:t> – DICTIONARY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USER_XXX – objekty vytvořené uživatelem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ALL_XXX – objekty přístupné uživateli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DBA_XXX – všechny objekty databáze – přístupné jen administrátorovi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577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Lepší varianta umožňující využití pro libovolnou otázku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1796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OR REPLACE VIEW </a:t>
            </a:r>
            <a:r>
              <a:rPr lang="en-US" dirty="0" err="1" smtClean="0"/>
              <a:t>subheader_eav</a:t>
            </a:r>
            <a:endParaRPr lang="en-US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er.question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WHERE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861048"/>
            <a:ext cx="6853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</a:t>
            </a:r>
            <a:r>
              <a:rPr lang="cs-CZ" dirty="0" smtClean="0"/>
              <a:t> AND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 = 161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7758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dvou otázek (161, 27) ve tvaru </a:t>
            </a:r>
            <a:r>
              <a:rPr lang="cs-CZ" dirty="0" err="1" smtClean="0"/>
              <a:t>patient</a:t>
            </a:r>
            <a:r>
              <a:rPr lang="cs-CZ" dirty="0" smtClean="0"/>
              <a:t>_id, value1, value2</a:t>
            </a:r>
          </a:p>
          <a:p>
            <a:r>
              <a:rPr lang="cs-CZ" dirty="0" smtClean="0"/>
              <a:t> pro všechny existující formuláře cluster_id = 65 , study_id = 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70839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365104"/>
            <a:ext cx="8045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varianta: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subheader_eav</a:t>
            </a:r>
            <a:r>
              <a:rPr lang="en-US" dirty="0" smtClean="0"/>
              <a:t> es2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161 </a:t>
            </a:r>
          </a:p>
          <a:p>
            <a:r>
              <a:rPr lang="en-US" dirty="0" smtClean="0"/>
              <a:t>       AND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 es2.question_id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27</a:t>
            </a:r>
          </a:p>
          <a:p>
            <a:r>
              <a:rPr lang="en-US" dirty="0" smtClean="0"/>
              <a:t>AND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8720"/>
            <a:ext cx="53655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</a:t>
            </a:r>
            <a:r>
              <a:rPr lang="en-US" dirty="0" err="1" smtClean="0"/>
              <a:t>formul</a:t>
            </a:r>
            <a:r>
              <a:rPr lang="cs-CZ" dirty="0" err="1" smtClean="0"/>
              <a:t>áře</a:t>
            </a:r>
            <a:r>
              <a:rPr lang="cs-CZ" dirty="0" smtClean="0"/>
              <a:t> </a:t>
            </a:r>
            <a:r>
              <a:rPr lang="cs-CZ" dirty="0" smtClean="0"/>
              <a:t>(cluster_id </a:t>
            </a:r>
            <a:r>
              <a:rPr lang="cs-CZ" dirty="0" smtClean="0"/>
              <a:t>= 65 , study_id = </a:t>
            </a:r>
            <a:r>
              <a:rPr lang="cs-CZ" dirty="0" smtClean="0"/>
              <a:t>3), </a:t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dirty="0" smtClean="0"/>
              <a:t>které nemají vyplněny otázky </a:t>
            </a:r>
            <a:r>
              <a:rPr lang="cs-CZ" dirty="0" err="1" smtClean="0"/>
              <a:t>question</a:t>
            </a:r>
            <a:r>
              <a:rPr lang="cs-CZ" dirty="0" smtClean="0"/>
              <a:t>_id </a:t>
            </a:r>
            <a:r>
              <a:rPr lang="cs-CZ" dirty="0" smtClean="0"/>
              <a:t>161</a:t>
            </a:r>
            <a:r>
              <a:rPr lang="cs-CZ" dirty="0" smtClean="0"/>
              <a:t>, </a:t>
            </a:r>
            <a:r>
              <a:rPr lang="cs-CZ" dirty="0" smtClean="0"/>
              <a:t>27</a:t>
            </a:r>
            <a:br>
              <a:rPr lang="cs-CZ" dirty="0" smtClean="0"/>
            </a:br>
            <a:r>
              <a:rPr lang="cs-CZ" dirty="0" smtClean="0"/>
              <a:t>   </a:t>
            </a:r>
            <a:r>
              <a:rPr lang="cs-CZ" dirty="0" smtClean="0"/>
              <a:t>ve tvaru </a:t>
            </a:r>
            <a:r>
              <a:rPr lang="cs-CZ" dirty="0" err="1" smtClean="0"/>
              <a:t>patient</a:t>
            </a:r>
            <a:r>
              <a:rPr lang="cs-CZ" dirty="0" smtClean="0"/>
              <a:t>_id, 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305903"/>
            <a:ext cx="781502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 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</a:p>
          <a:p>
            <a:r>
              <a:rPr lang="cs-CZ" dirty="0" smtClean="0"/>
              <a:t>AND  NOT EXISTS </a:t>
            </a:r>
          </a:p>
          <a:p>
            <a:r>
              <a:rPr lang="cs-CZ" dirty="0" smtClean="0"/>
              <a:t>    (SELECT * FROM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</a:t>
            </a:r>
          </a:p>
          <a:p>
            <a:r>
              <a:rPr lang="cs-CZ" dirty="0" smtClean="0"/>
              <a:t>    )</a:t>
            </a:r>
          </a:p>
          <a:p>
            <a:r>
              <a:rPr lang="cs-CZ" dirty="0" smtClean="0"/>
              <a:t>AND NOT  EXISTS </a:t>
            </a:r>
          </a:p>
          <a:p>
            <a:r>
              <a:rPr lang="cs-CZ" dirty="0" smtClean="0"/>
              <a:t>    (SELECT * FROM 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 WHERE 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cs-CZ" dirty="0" smtClean="0"/>
              <a:t>    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4860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 </a:t>
            </a:r>
            <a:r>
              <a:rPr lang="cs-CZ" dirty="0" err="1" smtClean="0"/>
              <a:t>PosgreSQL</a:t>
            </a:r>
            <a:r>
              <a:rPr lang="cs-CZ" dirty="0" smtClean="0"/>
              <a:t> databázi </a:t>
            </a:r>
            <a:r>
              <a:rPr lang="cs-CZ" dirty="0" smtClean="0"/>
              <a:t>i</a:t>
            </a:r>
            <a:r>
              <a:rPr lang="cs-CZ" dirty="0" smtClean="0"/>
              <a:t>mportujte další skript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cs-CZ" dirty="0" smtClean="0"/>
              <a:t>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204864"/>
            <a:ext cx="33682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1 databáze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Každý uživatel má </a:t>
            </a:r>
            <a:br>
              <a:rPr lang="cs-CZ" dirty="0" smtClean="0"/>
            </a:br>
            <a:r>
              <a:rPr lang="cs-CZ" dirty="0" smtClean="0"/>
              <a:t>   automaticky své schéma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ve svém schématu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0" y="2132856"/>
            <a:ext cx="35605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N databází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 každé databázi je jedno </a:t>
            </a:r>
            <a:br>
              <a:rPr lang="cs-CZ" dirty="0" smtClean="0"/>
            </a:br>
            <a:r>
              <a:rPr lang="cs-CZ" dirty="0" smtClean="0"/>
              <a:t>  výchozí schéma </a:t>
            </a:r>
            <a:r>
              <a:rPr lang="cs-CZ" i="1" dirty="0" smtClean="0"/>
              <a:t>public</a:t>
            </a:r>
            <a:r>
              <a:rPr lang="cs-CZ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V každé databázi je možné </a:t>
            </a:r>
            <a:br>
              <a:rPr lang="cs-CZ" dirty="0" smtClean="0"/>
            </a:br>
            <a:r>
              <a:rPr lang="cs-CZ" dirty="0" smtClean="0"/>
              <a:t>  vytvářet další schémata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 libovolném schématu,</a:t>
            </a:r>
            <a:br>
              <a:rPr lang="cs-CZ" dirty="0" smtClean="0"/>
            </a:br>
            <a:r>
              <a:rPr lang="cs-CZ" dirty="0" smtClean="0"/>
              <a:t>   defaultně v public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124744"/>
            <a:ext cx="5480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Schéma = sada databázových objektů patřící </a:t>
            </a:r>
            <a:br>
              <a:rPr lang="cs-CZ" dirty="0" smtClean="0"/>
            </a:br>
            <a:r>
              <a:rPr lang="cs-CZ" dirty="0" smtClean="0"/>
              <a:t>                   obvykle jednomu  projektu/ podprojektu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640" y="5373216"/>
            <a:ext cx="498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Odkaz na objekt ve schématu: </a:t>
            </a:r>
            <a:r>
              <a:rPr lang="cs-CZ" dirty="0" err="1" smtClean="0"/>
              <a:t>schema.objekt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např.: student.</a:t>
            </a:r>
            <a:r>
              <a:rPr lang="cs-CZ" dirty="0" err="1" smtClean="0"/>
              <a:t>patients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6394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Metatabulky</a:t>
            </a:r>
            <a:r>
              <a:rPr lang="cs-CZ" dirty="0" smtClean="0"/>
              <a:t> USER_TABLES, ALL_TABLES, DBA_TABLES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table_</a:t>
            </a:r>
            <a:r>
              <a:rPr lang="cs-CZ" dirty="0" err="1" smtClean="0"/>
              <a:t>name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dirty="0" err="1" smtClean="0"/>
              <a:t>metatabulka</a:t>
            </a:r>
            <a:r>
              <a:rPr lang="cs-CZ" dirty="0" smtClean="0"/>
              <a:t> TAB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</a:t>
            </a:r>
            <a:r>
              <a:rPr lang="cs-CZ" dirty="0" err="1" smtClean="0"/>
              <a:t>tname</a:t>
            </a:r>
            <a:r>
              <a:rPr lang="en-US" dirty="0" smtClean="0"/>
              <a:t>, </a:t>
            </a:r>
            <a:r>
              <a:rPr lang="en-US" dirty="0" err="1" smtClean="0"/>
              <a:t>tabtype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Sloupce tabulky - USER_TAB_COLUMNS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table_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column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data_type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PostgreSQL</a:t>
            </a:r>
            <a:r>
              <a:rPr lang="cs-CZ" dirty="0" smtClean="0"/>
              <a:t> (ANSI standard)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information_schema.tables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information_schema.columns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4615968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RENAME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</a:t>
            </a:r>
            <a:r>
              <a:rPr lang="cs-CZ" dirty="0" smtClean="0"/>
              <a:t> </a:t>
            </a:r>
            <a:r>
              <a:rPr lang="en-US" dirty="0" err="1" smtClean="0"/>
              <a:t>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589240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views</a:t>
            </a:r>
            <a:r>
              <a:rPr lang="en-US" dirty="0" smtClean="0"/>
              <a:t>, tab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644008" y="5589240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PostgreSQL</a:t>
            </a:r>
            <a:r>
              <a:rPr lang="cs-CZ" dirty="0" smtClean="0"/>
              <a:t>/ANSI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_</a:t>
            </a:r>
            <a:r>
              <a:rPr lang="cs-CZ" dirty="0" err="1" smtClean="0"/>
              <a:t>schema.views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  <p:sp>
        <p:nvSpPr>
          <p:cNvPr id="8" name="Obdélník 7"/>
          <p:cNvSpPr/>
          <p:nvPr/>
        </p:nvSpPr>
        <p:spPr>
          <a:xfrm>
            <a:off x="4283968" y="4509120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ORACLE </a:t>
            </a:r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	user_</a:t>
            </a:r>
            <a:r>
              <a:rPr lang="cs-CZ" dirty="0" err="1" smtClean="0"/>
              <a:t>indexes</a:t>
            </a:r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Sekvence 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sekv.NEXTVAL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sekv.CURRVAL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ORACLE 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ALTER SEQUENCE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sequences</a:t>
            </a:r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573325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r>
              <a:rPr lang="cs-CZ" dirty="0" smtClean="0"/>
              <a:t>/ANSI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information_schema.sequences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uložení dat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690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Uložení vlastních dat v </a:t>
            </a:r>
            <a:r>
              <a:rPr lang="cs-CZ" dirty="0" err="1" smtClean="0"/>
              <a:t>TrialDB</a:t>
            </a:r>
            <a:r>
              <a:rPr lang="cs-CZ" dirty="0" smtClean="0"/>
              <a:t> není klasický relační datový model</a:t>
            </a:r>
          </a:p>
          <a:p>
            <a:r>
              <a:rPr lang="cs-CZ" dirty="0" smtClean="0"/>
              <a:t>Generalizovaný model – EAV model – Entity – </a:t>
            </a:r>
            <a:r>
              <a:rPr lang="cs-CZ" dirty="0" err="1" smtClean="0"/>
              <a:t>Attribute</a:t>
            </a:r>
            <a:r>
              <a:rPr lang="cs-CZ" dirty="0" smtClean="0"/>
              <a:t> -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9330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Entita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Atribut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PacientXY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cs-CZ" dirty="0" err="1" smtClean="0"/>
                        <a:t>ýška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83568" y="5723964"/>
            <a:ext cx="721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datovém modelu </a:t>
            </a:r>
            <a:r>
              <a:rPr lang="cs-CZ" dirty="0" err="1" smtClean="0"/>
              <a:t>TrialDB</a:t>
            </a:r>
            <a:r>
              <a:rPr lang="cs-CZ" dirty="0" smtClean="0"/>
              <a:t> – rozpracované pro jednotlivé datové typy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43608" y="23488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401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043608" y="1844824"/>
            <a:ext cx="25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Klasický datový model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43608" y="3501008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EAV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837344"/>
            <a:ext cx="5421600" cy="5688000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1619672" y="1124744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formuláře</a:t>
            </a:r>
            <a:endParaRPr lang="cs-CZ" sz="1400" dirty="0"/>
          </a:p>
        </p:txBody>
      </p:sp>
      <p:sp>
        <p:nvSpPr>
          <p:cNvPr id="7" name="Zaoblený obdélník 6"/>
          <p:cNvSpPr/>
          <p:nvPr/>
        </p:nvSpPr>
        <p:spPr>
          <a:xfrm>
            <a:off x="1619672" y="206084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skupiny</a:t>
            </a:r>
            <a:endParaRPr lang="cs-CZ" sz="1400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314096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Vlastní data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3150</TotalTime>
  <Words>1505</Words>
  <Application>Microsoft Office PowerPoint</Application>
  <PresentationFormat>Předvádění na obrazovce (4:3)</PresentationFormat>
  <Paragraphs>300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Databázové systémy a SQL</vt:lpstr>
      <vt:lpstr>Databázové objekty</vt:lpstr>
      <vt:lpstr>Hierarchie objektů</vt:lpstr>
      <vt:lpstr>Tabulky</vt:lpstr>
      <vt:lpstr>Pohledy (VIEWS)</vt:lpstr>
      <vt:lpstr>Indexes</vt:lpstr>
      <vt:lpstr>Sekvence</vt:lpstr>
      <vt:lpstr>TRIALDB – uložení dat </vt:lpstr>
      <vt:lpstr>TRIALDB – datový model</vt:lpstr>
      <vt:lpstr>Tabulka EVENT_HEADER</vt:lpstr>
      <vt:lpstr>Tabulka EVENT_SUBHEADER</vt:lpstr>
      <vt:lpstr>Tabulky EAV_XXX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381</cp:revision>
  <dcterms:created xsi:type="dcterms:W3CDTF">2011-01-19T10:31:11Z</dcterms:created>
  <dcterms:modified xsi:type="dcterms:W3CDTF">2012-10-29T12:42:00Z</dcterms:modified>
</cp:coreProperties>
</file>