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84" r:id="rId4"/>
    <p:sldId id="288" r:id="rId5"/>
    <p:sldId id="285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87" r:id="rId1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4.11.2012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4.11.2012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96752"/>
            <a:ext cx="343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Vyberte jen prvních 5 záznamů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988840"/>
            <a:ext cx="86753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SELECT *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endParaRPr lang="cs-CZ" dirty="0" smtClean="0"/>
          </a:p>
          <a:p>
            <a:r>
              <a:rPr lang="en-US" dirty="0" smtClean="0"/>
              <a:t>RANK() OVER (ORDER BY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en-US" dirty="0" err="1" smtClean="0"/>
              <a:t>prumer</a:t>
            </a:r>
            <a:r>
              <a:rPr lang="en-US" dirty="0" smtClean="0"/>
              <a:t>) DESC) </a:t>
            </a:r>
            <a:r>
              <a:rPr lang="en-US" dirty="0" err="1" smtClean="0"/>
              <a:t>poradi</a:t>
            </a:r>
            <a:r>
              <a:rPr lang="en-US" dirty="0" smtClean="0"/>
              <a:t>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WHERE </a:t>
            </a:r>
            <a:r>
              <a:rPr lang="cs-CZ" b="1" dirty="0" err="1" smtClean="0"/>
              <a:t>poradi</a:t>
            </a:r>
            <a:r>
              <a:rPr lang="cs-CZ" b="1" dirty="0" smtClean="0"/>
              <a:t> &lt;= 5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5445224"/>
            <a:ext cx="4766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Jaké je slabé místo uvedeného postupu?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8601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věku pacientek při diagnóze (po letech)</a:t>
            </a:r>
          </a:p>
          <a:p>
            <a:r>
              <a:rPr lang="cs-CZ" dirty="0" smtClean="0"/>
              <a:t>STUDY_ID = 169, Datum dg. QUESTION_ID=2646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564904"/>
            <a:ext cx="531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Nejprve spočítejte věk jednotlivých žen v době dg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3284984"/>
            <a:ext cx="92127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cs-CZ" dirty="0" smtClean="0"/>
              <a:t>p.</a:t>
            </a:r>
            <a:r>
              <a:rPr lang="en-US" dirty="0" err="1" smtClean="0"/>
              <a:t>patient_id</a:t>
            </a:r>
            <a:r>
              <a:rPr lang="en-US" dirty="0" smtClean="0"/>
              <a:t>, TRUNC(MONTHS_BETWEEN (</a:t>
            </a:r>
            <a:r>
              <a:rPr lang="en-US" dirty="0" err="1" smtClean="0"/>
              <a:t>ed.value</a:t>
            </a:r>
            <a:r>
              <a:rPr lang="en-US" dirty="0" smtClean="0"/>
              <a:t>, </a:t>
            </a:r>
            <a:r>
              <a:rPr lang="en-US" dirty="0" err="1" smtClean="0"/>
              <a:t>p.date_of_birth</a:t>
            </a:r>
            <a:r>
              <a:rPr lang="en-US" dirty="0" smtClean="0"/>
              <a:t>)/12)</a:t>
            </a:r>
          </a:p>
          <a:p>
            <a:r>
              <a:rPr lang="en-US" dirty="0" smtClean="0"/>
              <a:t>FROM patients p, </a:t>
            </a:r>
            <a:r>
              <a:rPr lang="en-US" dirty="0" err="1" smtClean="0"/>
              <a:t>patient_study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r>
              <a:rPr lang="en-US" dirty="0" smtClean="0"/>
              <a:t>,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eav_date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  <a:r>
              <a:rPr lang="en-US" dirty="0" err="1" smtClean="0"/>
              <a:t>ps.study_id</a:t>
            </a:r>
            <a:r>
              <a:rPr lang="en-US" dirty="0" smtClean="0"/>
              <a:t> = 169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</a:t>
            </a:r>
            <a:r>
              <a:rPr lang="en-US" dirty="0" err="1" smtClean="0"/>
              <a:t>ps.study_id</a:t>
            </a:r>
            <a:r>
              <a:rPr lang="en-US" dirty="0" smtClean="0"/>
              <a:t> and </a:t>
            </a:r>
            <a:r>
              <a:rPr lang="en-US" dirty="0" err="1" smtClean="0"/>
              <a:t>EH.patient_id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</a:p>
          <a:p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ed.subheader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ed.question_id</a:t>
            </a:r>
            <a:r>
              <a:rPr lang="en-US" dirty="0" smtClean="0"/>
              <a:t> = 2646 and </a:t>
            </a:r>
            <a:r>
              <a:rPr lang="en-US" dirty="0" err="1" smtClean="0"/>
              <a:t>p.test_patient</a:t>
            </a:r>
            <a:r>
              <a:rPr lang="en-US" dirty="0" smtClean="0"/>
              <a:t> =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916832"/>
            <a:ext cx="81039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COUNT(*),   </a:t>
            </a:r>
          </a:p>
          <a:p>
            <a:r>
              <a:rPr lang="en-US" sz="1200" dirty="0" smtClean="0"/>
              <a:t> SUM(COUNT(*)) OVER (ORDER BY </a:t>
            </a:r>
            <a:r>
              <a:rPr lang="en-US" sz="1200" dirty="0" err="1" smtClean="0"/>
              <a:t>vek</a:t>
            </a:r>
            <a:r>
              <a:rPr lang="en-US" sz="1200" dirty="0" smtClean="0"/>
              <a:t>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en-US" sz="1200" dirty="0" smtClean="0"/>
              <a:t> SELECT </a:t>
            </a:r>
            <a:r>
              <a:rPr lang="en-US" sz="1200" dirty="0" err="1" smtClean="0"/>
              <a:t>p.patient_id</a:t>
            </a:r>
            <a:r>
              <a:rPr lang="en-US" sz="1200" dirty="0" smtClean="0"/>
              <a:t>, TRUNC(MONTHS_BETWEEN (</a:t>
            </a:r>
            <a:r>
              <a:rPr lang="en-US" sz="1200" dirty="0" err="1" smtClean="0"/>
              <a:t>ed.value</a:t>
            </a:r>
            <a:r>
              <a:rPr lang="en-US" sz="1200" dirty="0" smtClean="0"/>
              <a:t>, </a:t>
            </a:r>
            <a:r>
              <a:rPr lang="en-US" sz="1200" dirty="0" err="1" smtClean="0"/>
              <a:t>p.date_of_birth</a:t>
            </a:r>
            <a:r>
              <a:rPr lang="en-US" sz="1200" dirty="0" smtClean="0"/>
              <a:t>)/12) </a:t>
            </a:r>
            <a:r>
              <a:rPr lang="en-US" sz="1200" dirty="0" err="1" smtClean="0"/>
              <a:t>vek</a:t>
            </a:r>
            <a:endParaRPr lang="en-US" sz="1200" dirty="0" smtClean="0"/>
          </a:p>
          <a:p>
            <a:r>
              <a:rPr lang="en-US" sz="1200" dirty="0" smtClean="0"/>
              <a:t> FROM patients p, </a:t>
            </a:r>
            <a:r>
              <a:rPr lang="en-US" sz="1200" dirty="0" err="1" smtClean="0"/>
              <a:t>patient_study</a:t>
            </a:r>
            <a:r>
              <a:rPr lang="en-US" sz="1200" dirty="0" smtClean="0"/>
              <a:t> </a:t>
            </a:r>
            <a:r>
              <a:rPr lang="en-US" sz="1200" dirty="0" err="1" smtClean="0"/>
              <a:t>ps</a:t>
            </a:r>
            <a:r>
              <a:rPr lang="en-US" sz="1200" dirty="0" smtClean="0"/>
              <a:t>, </a:t>
            </a:r>
            <a:r>
              <a:rPr lang="en-US" sz="1200" dirty="0" err="1" smtClean="0"/>
              <a:t>event_header</a:t>
            </a:r>
            <a:r>
              <a:rPr lang="en-US" sz="1200" dirty="0" smtClean="0"/>
              <a:t> eh, </a:t>
            </a:r>
            <a:r>
              <a:rPr lang="en-US" sz="1200" dirty="0" err="1" smtClean="0"/>
              <a:t>event_subheader</a:t>
            </a:r>
            <a:r>
              <a:rPr lang="en-US" sz="1200" dirty="0" smtClean="0"/>
              <a:t> </a:t>
            </a:r>
            <a:r>
              <a:rPr lang="en-US" sz="1200" dirty="0" err="1" smtClean="0"/>
              <a:t>es</a:t>
            </a:r>
            <a:r>
              <a:rPr lang="en-US" sz="1200" dirty="0" smtClean="0"/>
              <a:t>, </a:t>
            </a:r>
            <a:r>
              <a:rPr lang="en-US" sz="1200" dirty="0" err="1" smtClean="0"/>
              <a:t>eav_date</a:t>
            </a:r>
            <a:r>
              <a:rPr lang="en-US" sz="1200" dirty="0" smtClean="0"/>
              <a:t> </a:t>
            </a:r>
            <a:r>
              <a:rPr lang="en-US" sz="1200" dirty="0" err="1" smtClean="0"/>
              <a:t>ed</a:t>
            </a:r>
            <a:endParaRPr lang="en-US" sz="1200" dirty="0" smtClean="0"/>
          </a:p>
          <a:p>
            <a:r>
              <a:rPr lang="en-US" sz="1200" dirty="0" smtClean="0"/>
              <a:t> WHERE </a:t>
            </a:r>
            <a:r>
              <a:rPr lang="en-US" sz="1200" dirty="0" err="1" smtClean="0"/>
              <a:t>p.patient_id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ps.patient_id</a:t>
            </a:r>
            <a:r>
              <a:rPr lang="en-US" sz="1200" dirty="0" smtClean="0"/>
              <a:t> and </a:t>
            </a:r>
            <a:r>
              <a:rPr lang="en-US" sz="1200" dirty="0" err="1" smtClean="0"/>
              <a:t>ps.study_id</a:t>
            </a:r>
            <a:r>
              <a:rPr lang="en-US" sz="1200" dirty="0" smtClean="0"/>
              <a:t> = 169 </a:t>
            </a:r>
          </a:p>
          <a:p>
            <a:r>
              <a:rPr lang="en-US" sz="1200" dirty="0" smtClean="0"/>
              <a:t> and </a:t>
            </a:r>
            <a:r>
              <a:rPr lang="en-US" sz="1200" dirty="0" err="1" smtClean="0"/>
              <a:t>eh.study_id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ps.study_id</a:t>
            </a:r>
            <a:r>
              <a:rPr lang="en-US" sz="1200" dirty="0" smtClean="0"/>
              <a:t> and </a:t>
            </a:r>
            <a:r>
              <a:rPr lang="en-US" sz="1200" dirty="0" err="1" smtClean="0"/>
              <a:t>EH.patient_id</a:t>
            </a:r>
            <a:r>
              <a:rPr lang="en-US" sz="1200" dirty="0" smtClean="0"/>
              <a:t> = </a:t>
            </a:r>
            <a:r>
              <a:rPr lang="en-US" sz="1200" dirty="0" err="1" smtClean="0"/>
              <a:t>ps.patient_id</a:t>
            </a:r>
            <a:r>
              <a:rPr lang="en-US" sz="1200" dirty="0" smtClean="0"/>
              <a:t> and </a:t>
            </a:r>
          </a:p>
          <a:p>
            <a:r>
              <a:rPr lang="cs-CZ" sz="1200" dirty="0" smtClean="0"/>
              <a:t> </a:t>
            </a:r>
            <a:r>
              <a:rPr lang="cs-CZ" sz="1200" dirty="0" err="1" smtClean="0"/>
              <a:t>eh.header</a:t>
            </a:r>
            <a:r>
              <a:rPr lang="cs-CZ" sz="1200" dirty="0" smtClean="0"/>
              <a:t>_</a:t>
            </a:r>
            <a:r>
              <a:rPr lang="cs-CZ" sz="1200" dirty="0" err="1" smtClean="0"/>
              <a:t>uid</a:t>
            </a:r>
            <a:r>
              <a:rPr lang="cs-CZ" sz="1200" dirty="0" smtClean="0"/>
              <a:t> = es.</a:t>
            </a:r>
            <a:r>
              <a:rPr lang="cs-CZ" sz="1200" dirty="0" err="1" smtClean="0"/>
              <a:t>header</a:t>
            </a:r>
            <a:r>
              <a:rPr lang="cs-CZ" sz="1200" dirty="0" smtClean="0"/>
              <a:t>_</a:t>
            </a:r>
            <a:r>
              <a:rPr lang="cs-CZ" sz="1200" dirty="0" err="1" smtClean="0"/>
              <a:t>uid</a:t>
            </a:r>
            <a:r>
              <a:rPr lang="cs-CZ" sz="1200" dirty="0" smtClean="0"/>
              <a:t> </a:t>
            </a:r>
            <a:r>
              <a:rPr lang="cs-CZ" sz="1200" dirty="0" err="1" smtClean="0"/>
              <a:t>and</a:t>
            </a:r>
            <a:r>
              <a:rPr lang="cs-CZ" sz="1200" dirty="0" smtClean="0"/>
              <a:t> es.</a:t>
            </a:r>
            <a:r>
              <a:rPr lang="cs-CZ" sz="1200" dirty="0" err="1" smtClean="0"/>
              <a:t>subheader</a:t>
            </a:r>
            <a:r>
              <a:rPr lang="cs-CZ" sz="1200" dirty="0" smtClean="0"/>
              <a:t>_id = </a:t>
            </a:r>
            <a:r>
              <a:rPr lang="cs-CZ" sz="1200" dirty="0" err="1" smtClean="0"/>
              <a:t>ed.subheader</a:t>
            </a:r>
            <a:r>
              <a:rPr lang="cs-CZ" sz="1200" dirty="0" smtClean="0"/>
              <a:t>_id </a:t>
            </a:r>
          </a:p>
          <a:p>
            <a:r>
              <a:rPr lang="en-US" sz="1200" dirty="0" smtClean="0"/>
              <a:t> and </a:t>
            </a:r>
            <a:r>
              <a:rPr lang="en-US" sz="1200" dirty="0" err="1" smtClean="0"/>
              <a:t>ed.question_id</a:t>
            </a:r>
            <a:r>
              <a:rPr lang="en-US" sz="1200" dirty="0" smtClean="0"/>
              <a:t> = 2646 and </a:t>
            </a:r>
            <a:r>
              <a:rPr lang="en-US" sz="1200" dirty="0" err="1" smtClean="0"/>
              <a:t>p.test_patient</a:t>
            </a:r>
            <a:r>
              <a:rPr lang="en-US" sz="1200" dirty="0" smtClean="0"/>
              <a:t> = 0 and </a:t>
            </a:r>
          </a:p>
          <a:p>
            <a:r>
              <a:rPr lang="en-US" sz="1200" dirty="0" smtClean="0"/>
              <a:t> TRUNC(MONTHS_BETWEEN (</a:t>
            </a:r>
            <a:r>
              <a:rPr lang="en-US" sz="1200" dirty="0" err="1" smtClean="0"/>
              <a:t>ed.value</a:t>
            </a:r>
            <a:r>
              <a:rPr lang="en-US" sz="1200" dirty="0" smtClean="0"/>
              <a:t>, </a:t>
            </a:r>
            <a:r>
              <a:rPr lang="en-US" sz="1200" dirty="0" err="1" smtClean="0"/>
              <a:t>p.date_of_birth</a:t>
            </a:r>
            <a:r>
              <a:rPr lang="en-US" sz="1200" dirty="0" smtClean="0"/>
              <a:t>)/12) between 1 and 100</a:t>
            </a:r>
          </a:p>
          <a:p>
            <a:r>
              <a:rPr lang="cs-CZ" sz="1200" dirty="0" smtClean="0"/>
              <a:t>) </a:t>
            </a:r>
          </a:p>
          <a:p>
            <a:r>
              <a:rPr lang="cs-CZ" sz="1200" dirty="0" smtClean="0"/>
              <a:t>GROUP BY vek</a:t>
            </a:r>
          </a:p>
          <a:p>
            <a:r>
              <a:rPr lang="cs-CZ" sz="1200" dirty="0" smtClean="0"/>
              <a:t>ORDER BY vek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561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Seskupte podle věku a přidejte kumulativní procenta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96752"/>
            <a:ext cx="8651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uvede rozdíl mezi hodnotou kumulativní četnosti aktuálního</a:t>
            </a:r>
          </a:p>
          <a:p>
            <a:r>
              <a:rPr lang="cs-CZ" u="sng" dirty="0" smtClean="0"/>
              <a:t>věku s předchozím řádkem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2056686"/>
            <a:ext cx="9480096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SELECT vek, </a:t>
            </a:r>
            <a:r>
              <a:rPr lang="cs-CZ" sz="1400" dirty="0" err="1" smtClean="0"/>
              <a:t>pocet</a:t>
            </a:r>
            <a:r>
              <a:rPr lang="cs-CZ" sz="1400" dirty="0" smtClean="0"/>
              <a:t>, 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 -  LAG(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, 1) OVER (ORDER BY vek) </a:t>
            </a:r>
            <a:r>
              <a:rPr lang="cs-CZ" sz="1400" dirty="0" err="1" smtClean="0"/>
              <a:t>narust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FROM (</a:t>
            </a:r>
          </a:p>
          <a:p>
            <a:r>
              <a:rPr lang="cs-CZ" sz="1400" dirty="0" smtClean="0"/>
              <a:t> SELECT vek, COUNT(*) </a:t>
            </a:r>
            <a:r>
              <a:rPr lang="cs-CZ" sz="1400" dirty="0" err="1" smtClean="0"/>
              <a:t>pocet</a:t>
            </a:r>
            <a:r>
              <a:rPr lang="cs-CZ" sz="1400" dirty="0" smtClean="0"/>
              <a:t>,   </a:t>
            </a:r>
          </a:p>
          <a:p>
            <a:r>
              <a:rPr lang="en-US" sz="1400" dirty="0" smtClean="0"/>
              <a:t>  SUM(COUNT(*)) OVER (ORDER BY </a:t>
            </a:r>
            <a:r>
              <a:rPr lang="en-US" sz="1400" dirty="0" err="1" smtClean="0"/>
              <a:t>vek</a:t>
            </a:r>
            <a:r>
              <a:rPr lang="en-US" sz="1400" dirty="0" smtClean="0"/>
              <a:t> ROWS BETWEEN UNBOUNDED PRECEDING AND CURRENT ROW) / </a:t>
            </a:r>
          </a:p>
          <a:p>
            <a:r>
              <a:rPr lang="cs-CZ" sz="1400" dirty="0" smtClean="0"/>
              <a:t>  SUM(COUNT(*)) OVER () * 100 </a:t>
            </a:r>
            <a:r>
              <a:rPr lang="cs-CZ" sz="1400" dirty="0" err="1" smtClean="0"/>
              <a:t>kum</a:t>
            </a:r>
            <a:r>
              <a:rPr lang="cs-CZ" sz="1400" dirty="0" smtClean="0"/>
              <a:t>_</a:t>
            </a:r>
            <a:r>
              <a:rPr lang="cs-CZ" sz="1400" dirty="0" err="1" smtClean="0"/>
              <a:t>proc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 FROM (</a:t>
            </a:r>
          </a:p>
          <a:p>
            <a:r>
              <a:rPr lang="en-US" sz="1400" dirty="0" smtClean="0"/>
              <a:t>  SELECT </a:t>
            </a:r>
            <a:r>
              <a:rPr lang="en-US" sz="1400" dirty="0" err="1" smtClean="0"/>
              <a:t>p.patient_id</a:t>
            </a:r>
            <a:r>
              <a:rPr lang="en-US" sz="1400" dirty="0" smtClean="0"/>
              <a:t>, TRUNC(MONTHS_BETWEEN (</a:t>
            </a:r>
            <a:r>
              <a:rPr lang="en-US" sz="1400" dirty="0" err="1" smtClean="0"/>
              <a:t>ed.value</a:t>
            </a:r>
            <a:r>
              <a:rPr lang="en-US" sz="1400" dirty="0" smtClean="0"/>
              <a:t>, </a:t>
            </a:r>
            <a:r>
              <a:rPr lang="en-US" sz="1400" dirty="0" err="1" smtClean="0"/>
              <a:t>p.date_of_birth</a:t>
            </a:r>
            <a:r>
              <a:rPr lang="en-US" sz="1400" dirty="0" smtClean="0"/>
              <a:t>)/12) </a:t>
            </a:r>
            <a:r>
              <a:rPr lang="en-US" sz="1400" dirty="0" err="1" smtClean="0"/>
              <a:t>vek</a:t>
            </a:r>
            <a:endParaRPr lang="en-US" sz="1400" dirty="0" smtClean="0"/>
          </a:p>
          <a:p>
            <a:r>
              <a:rPr lang="en-US" sz="1400" dirty="0" smtClean="0"/>
              <a:t>  FROM patients p, </a:t>
            </a:r>
            <a:r>
              <a:rPr lang="en-US" sz="1400" dirty="0" err="1" smtClean="0"/>
              <a:t>patient_study</a:t>
            </a:r>
            <a:r>
              <a:rPr lang="en-US" sz="1400" dirty="0" smtClean="0"/>
              <a:t> </a:t>
            </a:r>
            <a:r>
              <a:rPr lang="en-US" sz="1400" dirty="0" err="1" smtClean="0"/>
              <a:t>ps</a:t>
            </a:r>
            <a:r>
              <a:rPr lang="en-US" sz="1400" dirty="0" smtClean="0"/>
              <a:t>, </a:t>
            </a:r>
            <a:r>
              <a:rPr lang="en-US" sz="1400" dirty="0" err="1" smtClean="0"/>
              <a:t>event_header</a:t>
            </a:r>
            <a:r>
              <a:rPr lang="en-US" sz="1400" dirty="0" smtClean="0"/>
              <a:t> eh, </a:t>
            </a:r>
            <a:r>
              <a:rPr lang="en-US" sz="1400" dirty="0" err="1" smtClean="0"/>
              <a:t>event_subheader</a:t>
            </a:r>
            <a:r>
              <a:rPr lang="en-US" sz="1400" dirty="0" smtClean="0"/>
              <a:t> </a:t>
            </a:r>
            <a:r>
              <a:rPr lang="en-US" sz="1400" dirty="0" err="1" smtClean="0"/>
              <a:t>es</a:t>
            </a:r>
            <a:r>
              <a:rPr lang="en-US" sz="1400" dirty="0" smtClean="0"/>
              <a:t>, </a:t>
            </a:r>
            <a:r>
              <a:rPr lang="en-US" sz="1400" dirty="0" err="1" smtClean="0"/>
              <a:t>eav_date</a:t>
            </a:r>
            <a:r>
              <a:rPr lang="en-US" sz="1400" dirty="0" smtClean="0"/>
              <a:t> </a:t>
            </a:r>
            <a:r>
              <a:rPr lang="en-US" sz="1400" dirty="0" err="1" smtClean="0"/>
              <a:t>ed</a:t>
            </a:r>
            <a:endParaRPr lang="en-US" sz="1400" dirty="0" smtClean="0"/>
          </a:p>
          <a:p>
            <a:r>
              <a:rPr lang="en-US" sz="1400" dirty="0" smtClean="0"/>
              <a:t>  WHERE </a:t>
            </a:r>
            <a:r>
              <a:rPr lang="en-US" sz="1400" dirty="0" err="1" smtClean="0"/>
              <a:t>p.patient_id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ps.patient_id</a:t>
            </a:r>
            <a:r>
              <a:rPr lang="en-US" sz="1400" dirty="0" smtClean="0"/>
              <a:t> and </a:t>
            </a:r>
            <a:r>
              <a:rPr lang="en-US" sz="1400" dirty="0" err="1" smtClean="0"/>
              <a:t>ps.study_id</a:t>
            </a:r>
            <a:r>
              <a:rPr lang="en-US" sz="1400" dirty="0" smtClean="0"/>
              <a:t> = 169 </a:t>
            </a:r>
          </a:p>
          <a:p>
            <a:r>
              <a:rPr lang="en-US" sz="1400" dirty="0" smtClean="0"/>
              <a:t>  and </a:t>
            </a:r>
            <a:r>
              <a:rPr lang="en-US" sz="1400" dirty="0" err="1" smtClean="0"/>
              <a:t>eh.study_id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ps.study_id</a:t>
            </a:r>
            <a:r>
              <a:rPr lang="en-US" sz="1400" dirty="0" smtClean="0"/>
              <a:t> and </a:t>
            </a:r>
            <a:r>
              <a:rPr lang="en-US" sz="1400" dirty="0" err="1" smtClean="0"/>
              <a:t>EH.patient_id</a:t>
            </a:r>
            <a:r>
              <a:rPr lang="en-US" sz="1400" dirty="0" smtClean="0"/>
              <a:t> = </a:t>
            </a:r>
            <a:r>
              <a:rPr lang="en-US" sz="1400" dirty="0" err="1" smtClean="0"/>
              <a:t>ps.patient_id</a:t>
            </a:r>
            <a:r>
              <a:rPr lang="en-US" sz="1400" dirty="0" smtClean="0"/>
              <a:t> and </a:t>
            </a:r>
          </a:p>
          <a:p>
            <a:r>
              <a:rPr lang="cs-CZ" sz="1400" dirty="0" smtClean="0"/>
              <a:t>  </a:t>
            </a:r>
            <a:r>
              <a:rPr lang="cs-CZ" sz="1400" dirty="0" err="1" smtClean="0"/>
              <a:t>eh.header</a:t>
            </a:r>
            <a:r>
              <a:rPr lang="cs-CZ" sz="1400" dirty="0" smtClean="0"/>
              <a:t>_</a:t>
            </a:r>
            <a:r>
              <a:rPr lang="cs-CZ" sz="1400" dirty="0" err="1" smtClean="0"/>
              <a:t>uid</a:t>
            </a:r>
            <a:r>
              <a:rPr lang="cs-CZ" sz="1400" dirty="0" smtClean="0"/>
              <a:t> = es.</a:t>
            </a:r>
            <a:r>
              <a:rPr lang="cs-CZ" sz="1400" dirty="0" err="1" smtClean="0"/>
              <a:t>header</a:t>
            </a:r>
            <a:r>
              <a:rPr lang="cs-CZ" sz="1400" dirty="0" smtClean="0"/>
              <a:t>_</a:t>
            </a:r>
            <a:r>
              <a:rPr lang="cs-CZ" sz="1400" dirty="0" err="1" smtClean="0"/>
              <a:t>uid</a:t>
            </a:r>
            <a:r>
              <a:rPr lang="cs-CZ" sz="1400" dirty="0" smtClean="0"/>
              <a:t> </a:t>
            </a:r>
            <a:r>
              <a:rPr lang="cs-CZ" sz="1400" dirty="0" err="1" smtClean="0"/>
              <a:t>and</a:t>
            </a:r>
            <a:r>
              <a:rPr lang="cs-CZ" sz="1400" dirty="0" smtClean="0"/>
              <a:t> es.</a:t>
            </a:r>
            <a:r>
              <a:rPr lang="cs-CZ" sz="1400" dirty="0" err="1" smtClean="0"/>
              <a:t>subheader</a:t>
            </a:r>
            <a:r>
              <a:rPr lang="cs-CZ" sz="1400" dirty="0" smtClean="0"/>
              <a:t>_id = </a:t>
            </a:r>
            <a:r>
              <a:rPr lang="cs-CZ" sz="1400" dirty="0" err="1" smtClean="0"/>
              <a:t>ed.subheader</a:t>
            </a:r>
            <a:r>
              <a:rPr lang="cs-CZ" sz="1400" dirty="0" smtClean="0"/>
              <a:t>_id </a:t>
            </a:r>
          </a:p>
          <a:p>
            <a:r>
              <a:rPr lang="en-US" sz="1400" dirty="0" smtClean="0"/>
              <a:t>  and </a:t>
            </a:r>
            <a:r>
              <a:rPr lang="en-US" sz="1400" dirty="0" err="1" smtClean="0"/>
              <a:t>ed.question_id</a:t>
            </a:r>
            <a:r>
              <a:rPr lang="en-US" sz="1400" dirty="0" smtClean="0"/>
              <a:t> = 2646 and </a:t>
            </a:r>
            <a:r>
              <a:rPr lang="en-US" sz="1400" dirty="0" err="1" smtClean="0"/>
              <a:t>p.test_patient</a:t>
            </a:r>
            <a:r>
              <a:rPr lang="en-US" sz="1400" dirty="0" smtClean="0"/>
              <a:t> = 0 and </a:t>
            </a:r>
          </a:p>
          <a:p>
            <a:r>
              <a:rPr lang="en-US" sz="1400" dirty="0" smtClean="0"/>
              <a:t>  TRUNC(MONTHS_BETWEEN (</a:t>
            </a:r>
            <a:r>
              <a:rPr lang="en-US" sz="1400" dirty="0" err="1" smtClean="0"/>
              <a:t>ed.value</a:t>
            </a:r>
            <a:r>
              <a:rPr lang="en-US" sz="1400" dirty="0" smtClean="0"/>
              <a:t>, </a:t>
            </a:r>
            <a:r>
              <a:rPr lang="en-US" sz="1400" dirty="0" err="1" smtClean="0"/>
              <a:t>p.</a:t>
            </a:r>
            <a:r>
              <a:rPr lang="en-US" sz="1400" u="sng" dirty="0" err="1" smtClean="0"/>
              <a:t>date_of_birth</a:t>
            </a:r>
            <a:r>
              <a:rPr lang="en-US" sz="1400" u="sng" dirty="0" smtClean="0"/>
              <a:t>)/12) between 1 and 100</a:t>
            </a:r>
          </a:p>
          <a:p>
            <a:r>
              <a:rPr lang="cs-CZ" sz="1400" dirty="0" smtClean="0"/>
              <a:t> ) </a:t>
            </a:r>
          </a:p>
          <a:p>
            <a:r>
              <a:rPr lang="cs-CZ" sz="1400" dirty="0" smtClean="0"/>
              <a:t> GROUP BY vek</a:t>
            </a:r>
          </a:p>
          <a:p>
            <a:r>
              <a:rPr lang="cs-CZ" sz="1400" dirty="0" smtClean="0"/>
              <a:t>)</a:t>
            </a:r>
          </a:p>
          <a:p>
            <a:r>
              <a:rPr lang="cs-CZ" sz="1400" dirty="0" smtClean="0"/>
              <a:t>ORDER BY 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Domácí úkol:</a:t>
            </a:r>
            <a:endParaRPr lang="cs-CZ" dirty="0" smtClean="0"/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Vytvořte sestavu</a:t>
            </a:r>
            <a:r>
              <a:rPr lang="cs-CZ" smtClean="0"/>
              <a:t>: rok - měsíc, </a:t>
            </a:r>
            <a:r>
              <a:rPr lang="cs-CZ" dirty="0" smtClean="0"/>
              <a:t>počet_nově zařazených pacientů,</a:t>
            </a:r>
          </a:p>
          <a:p>
            <a:pPr marL="342900" indent="-342900"/>
            <a:r>
              <a:rPr lang="cs-CZ" dirty="0" smtClean="0"/>
              <a:t>	</a:t>
            </a:r>
            <a:r>
              <a:rPr lang="cs-CZ" dirty="0" smtClean="0"/>
              <a:t>		kumulativní_počet_pacientů</a:t>
            </a:r>
          </a:p>
          <a:p>
            <a:pPr marL="342900" indent="-342900"/>
            <a:r>
              <a:rPr lang="cs-CZ" dirty="0" smtClean="0"/>
              <a:t>    z tabulky </a:t>
            </a:r>
            <a:r>
              <a:rPr lang="cs-CZ" dirty="0" err="1" smtClean="0"/>
              <a:t>patient</a:t>
            </a:r>
            <a:r>
              <a:rPr lang="cs-CZ" dirty="0" smtClean="0"/>
              <a:t>_study sloupec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enrollment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2) Vypište</a:t>
            </a:r>
            <a:r>
              <a:rPr lang="cs-CZ" dirty="0" smtClean="0"/>
              <a:t> jen 10 měsíců s největším přírůstkem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3) Ve kterém kalendářním roce bylo těchto měsíců nejvíce?</a:t>
            </a:r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484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</a:t>
            </a:r>
            <a:r>
              <a:rPr lang="cs-CZ" dirty="0" smtClean="0"/>
              <a:t>ž 127 WHEN,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ELSE nepovinné,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Vyhodnocování 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832817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</a:p>
          <a:p>
            <a:r>
              <a:rPr lang="en-US" dirty="0" smtClean="0"/>
              <a:t>	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</a:t>
            </a:r>
            <a:r>
              <a:rPr lang="en-US" dirty="0" smtClean="0"/>
              <a:t>   </a:t>
            </a:r>
            <a:r>
              <a:rPr lang="en-US" dirty="0" smtClean="0"/>
              <a:t>WHEN </a:t>
            </a:r>
            <a:r>
              <a:rPr lang="en-US" dirty="0" err="1" smtClean="0"/>
              <a:t>vek</a:t>
            </a:r>
            <a:r>
              <a:rPr lang="en-US" dirty="0" smtClean="0"/>
              <a:t> &lt; 30 THEN '</a:t>
            </a:r>
            <a:r>
              <a:rPr lang="en-US" dirty="0" err="1" smtClean="0"/>
              <a:t>kat</a:t>
            </a:r>
            <a:r>
              <a:rPr lang="en-US" dirty="0" smtClean="0"/>
              <a:t> &lt; 30'</a:t>
            </a:r>
          </a:p>
          <a:p>
            <a:r>
              <a:rPr lang="en-US" dirty="0" smtClean="0"/>
              <a:t>   	</a:t>
            </a:r>
            <a:r>
              <a:rPr lang="en-US" dirty="0" smtClean="0"/>
              <a:t>   </a:t>
            </a:r>
            <a:r>
              <a:rPr lang="en-US" dirty="0" smtClean="0"/>
              <a:t>WHEN </a:t>
            </a:r>
            <a:r>
              <a:rPr lang="en-US" dirty="0" err="1" smtClean="0"/>
              <a:t>vek</a:t>
            </a:r>
            <a:r>
              <a:rPr lang="en-US" dirty="0" smtClean="0"/>
              <a:t> &lt; 50 THEN '</a:t>
            </a:r>
            <a:r>
              <a:rPr lang="en-US" dirty="0" err="1" smtClean="0"/>
              <a:t>kat</a:t>
            </a:r>
            <a:r>
              <a:rPr lang="en-US" dirty="0" smtClean="0"/>
              <a:t> 30-49'	</a:t>
            </a:r>
          </a:p>
          <a:p>
            <a:r>
              <a:rPr lang="en-US" dirty="0" smtClean="0"/>
              <a:t>   	</a:t>
            </a:r>
            <a:r>
              <a:rPr lang="en-US" dirty="0" smtClean="0"/>
              <a:t>   </a:t>
            </a:r>
            <a:r>
              <a:rPr lang="en-US" dirty="0" smtClean="0"/>
              <a:t>WHEN </a:t>
            </a:r>
            <a:r>
              <a:rPr lang="en-US" dirty="0" err="1" smtClean="0"/>
              <a:t>vek</a:t>
            </a:r>
            <a:r>
              <a:rPr lang="en-US" dirty="0" smtClean="0"/>
              <a:t> &lt; 65 THEN '</a:t>
            </a:r>
            <a:r>
              <a:rPr lang="en-US" dirty="0" err="1" smtClean="0"/>
              <a:t>kat</a:t>
            </a:r>
            <a:r>
              <a:rPr lang="en-US" dirty="0" smtClean="0"/>
              <a:t> 50-64'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65 a </a:t>
            </a:r>
            <a:r>
              <a:rPr lang="en-US" dirty="0" err="1" smtClean="0"/>
              <a:t>starsi</a:t>
            </a:r>
            <a:r>
              <a:rPr lang="en-US" dirty="0" smtClean="0"/>
              <a:t>' </a:t>
            </a:r>
            <a:r>
              <a:rPr lang="en-US" dirty="0" smtClean="0"/>
              <a:t>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  <a:endParaRPr lang="en-US" dirty="0" smtClean="0"/>
          </a:p>
          <a:p>
            <a:r>
              <a:rPr lang="en-US" dirty="0" smtClean="0"/>
              <a:t>(SELECT TRUNC(MONTHS_BETWEEN (SYSDATE,  </a:t>
            </a:r>
            <a:r>
              <a:rPr lang="en-US" dirty="0" err="1" smtClean="0"/>
              <a:t>date_of_birth</a:t>
            </a:r>
            <a:r>
              <a:rPr lang="en-US" dirty="0" smtClean="0"/>
              <a:t>) / 12) </a:t>
            </a:r>
            <a:r>
              <a:rPr lang="en-US" dirty="0" err="1" smtClean="0"/>
              <a:t>vek</a:t>
            </a:r>
            <a:endParaRPr lang="en-US" dirty="0" smtClean="0"/>
          </a:p>
          <a:p>
            <a:r>
              <a:rPr lang="en-US" dirty="0" smtClean="0"/>
              <a:t>FROM patients) </a:t>
            </a:r>
            <a:r>
              <a:rPr lang="en-US" b="1" dirty="0" smtClean="0"/>
              <a:t>/*ORACLE*/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smtClean="0"/>
              <a:t>SELECT EXTRACT (YEAR FROM AGE(</a:t>
            </a:r>
            <a:r>
              <a:rPr lang="en-US" dirty="0" err="1" smtClean="0"/>
              <a:t>CURRENT_DATE,date_of_birth</a:t>
            </a:r>
            <a:r>
              <a:rPr lang="en-US" dirty="0" smtClean="0"/>
              <a:t>))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FROM </a:t>
            </a:r>
            <a:r>
              <a:rPr lang="en-US" dirty="0" smtClean="0"/>
              <a:t>patients) </a:t>
            </a:r>
            <a:r>
              <a:rPr lang="en-US" b="1" dirty="0" err="1" smtClean="0">
                <a:solidFill>
                  <a:srgbClr val="FF0000"/>
                </a:solidFill>
              </a:rPr>
              <a:t>jmeno_vnoreneho</a:t>
            </a:r>
            <a:r>
              <a:rPr lang="en-US" b="1" dirty="0" smtClean="0"/>
              <a:t> /*POSTGRESQL*/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SQL - 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64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(PARTITION </a:t>
            </a:r>
            <a:r>
              <a:rPr lang="cs-CZ" b="1" dirty="0" smtClean="0"/>
              <a:t>BY sex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Windowing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763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39552" y="5013176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653136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Parci</a:t>
            </a:r>
            <a:r>
              <a:rPr lang="cs-CZ" b="1" dirty="0" err="1" smtClean="0"/>
              <a:t>ální</a:t>
            </a:r>
            <a:r>
              <a:rPr lang="cs-CZ" b="1" dirty="0" smtClean="0"/>
              <a:t> součty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Windowing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484784"/>
            <a:ext cx="79134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study_id, COUNT(*), 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SUM(COUNT(*)) OVER (ORDER BY </a:t>
            </a:r>
            <a:r>
              <a:rPr lang="en-US" b="1" dirty="0" err="1" smtClean="0"/>
              <a:t>study_id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      </a:t>
            </a:r>
            <a:r>
              <a:rPr lang="en-US" b="1" dirty="0" smtClean="0"/>
              <a:t>ROWS BETWEEN UNBOUNDED PRECEDING AND CURRENT ROW)</a:t>
            </a:r>
          </a:p>
          <a:p>
            <a:r>
              <a:rPr lang="cs-CZ" dirty="0" smtClean="0"/>
              <a:t>  / SUM(COUNT(*)) OVER () * 100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kumul</a:t>
            </a:r>
            <a:r>
              <a:rPr lang="cs-CZ" dirty="0" smtClean="0"/>
              <a:t>_procento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Kumulativní </a:t>
            </a:r>
            <a:r>
              <a:rPr lang="cs-CZ" b="1" dirty="0" err="1" smtClean="0"/>
              <a:t>procentické</a:t>
            </a:r>
            <a:r>
              <a:rPr lang="cs-CZ" b="1" dirty="0" smtClean="0"/>
              <a:t> zastoupení 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3789040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517232"/>
            <a:ext cx="837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Klouzavý průměr:</a:t>
            </a:r>
          </a:p>
          <a:p>
            <a:r>
              <a:rPr lang="en-US" dirty="0" smtClean="0"/>
              <a:t>AVG(COUNT(*))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 smtClean="0"/>
              <a:t>5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429309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429309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LAG(COUNT(*),1,0)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</a:t>
            </a:r>
            <a:r>
              <a:rPr lang="en-US" i="1" dirty="0" smtClean="0"/>
              <a:t>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835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Najděte 5 studií s nejvyšším průměrným měsíčním přírůstkem nových formulářů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04864"/>
            <a:ext cx="7895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Nejprve připravte počty nových formulářů po měsících pro jednotlivé studie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(EVENT_HEADER. DATE_COLLECTED)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717032"/>
            <a:ext cx="706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-mm'), </a:t>
            </a:r>
            <a:endParaRPr lang="cs-CZ" dirty="0" smtClean="0"/>
          </a:p>
          <a:p>
            <a:r>
              <a:rPr lang="en-US" dirty="0" smtClean="0"/>
              <a:t>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</a:t>
            </a:r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675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b="1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268760"/>
            <a:ext cx="766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bude obsahovat průměrný počet nových formulářů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356992"/>
            <a:ext cx="712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Zapouzdřete a vytvořte sloupec s pořadím podle průměru sestupně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861048"/>
            <a:ext cx="88581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r>
              <a:rPr lang="en-US" b="1" dirty="0" smtClean="0"/>
              <a:t>RANK() OVER (ORDER BY </a:t>
            </a:r>
            <a:r>
              <a:rPr lang="cs-CZ" b="1" dirty="0" smtClean="0"/>
              <a:t>MAX</a:t>
            </a:r>
            <a:r>
              <a:rPr lang="en-US" b="1" dirty="0" smtClean="0"/>
              <a:t>(</a:t>
            </a:r>
            <a:r>
              <a:rPr lang="en-US" b="1" dirty="0" err="1" smtClean="0"/>
              <a:t>prumer</a:t>
            </a:r>
            <a:r>
              <a:rPr lang="en-US" b="1" dirty="0" smtClean="0"/>
              <a:t>) DESC) </a:t>
            </a:r>
            <a:endParaRPr lang="cs-CZ" b="1" dirty="0" smtClean="0"/>
          </a:p>
          <a:p>
            <a:r>
              <a:rPr lang="en-US" dirty="0" smtClean="0"/>
              <a:t>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</TotalTime>
  <Words>1270</Words>
  <Application>Microsoft Office PowerPoint</Application>
  <PresentationFormat>Předvádění na obrazovce (4:3)</PresentationFormat>
  <Paragraphs>221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Databázové systémy a SQL</vt:lpstr>
      <vt:lpstr>Podmíněný výraz CASE</vt:lpstr>
      <vt:lpstr>Analytic SQL - ORACLE</vt:lpstr>
      <vt:lpstr>Ranking function</vt:lpstr>
      <vt:lpstr>Windowing a reporting function</vt:lpstr>
      <vt:lpstr>Windowing a reporting function</vt:lpstr>
      <vt:lpstr>LAG, LEAD</vt:lpstr>
      <vt:lpstr>Cvičení</vt:lpstr>
      <vt:lpstr>Cvičení</vt:lpstr>
      <vt:lpstr>Cvičení</vt:lpstr>
      <vt:lpstr>Cvičení</vt:lpstr>
      <vt:lpstr>Cvičení</vt:lpstr>
      <vt:lpstr>Cvičení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388</cp:revision>
  <dcterms:created xsi:type="dcterms:W3CDTF">2011-01-19T10:31:11Z</dcterms:created>
  <dcterms:modified xsi:type="dcterms:W3CDTF">2012-11-04T13:53:30Z</dcterms:modified>
</cp:coreProperties>
</file>