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7" r:id="rId9"/>
    <p:sldId id="295" r:id="rId10"/>
    <p:sldId id="296" r:id="rId11"/>
    <p:sldId id="298" r:id="rId12"/>
    <p:sldId id="299" r:id="rId13"/>
    <p:sldId id="300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7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707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procedurou PROC_KALENDAR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908720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CREATE OR REPLACE PROCEDURE </a:t>
            </a:r>
            <a:r>
              <a:rPr lang="en-US" sz="1600" dirty="0" err="1" smtClean="0"/>
              <a:t>proc_kalendar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od</a:t>
            </a:r>
            <a:r>
              <a:rPr lang="en-US" sz="1600" dirty="0" smtClean="0"/>
              <a:t> DATE, </a:t>
            </a:r>
            <a:r>
              <a:rPr lang="en-US" sz="1600" dirty="0" err="1" smtClean="0"/>
              <a:t>mesicu</a:t>
            </a:r>
            <a:r>
              <a:rPr lang="en-US" sz="1600" dirty="0" smtClean="0"/>
              <a:t> NUMBER) IS</a:t>
            </a:r>
          </a:p>
          <a:p>
            <a:r>
              <a:rPr lang="cs-CZ" sz="1600" dirty="0" smtClean="0"/>
              <a:t>i NUMBER;</a:t>
            </a:r>
          </a:p>
          <a:p>
            <a:endParaRPr lang="cs-CZ" sz="1600" dirty="0" smtClean="0"/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DELETE FROM 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</a:p>
          <a:p>
            <a:r>
              <a:rPr lang="it-IT" sz="1600" dirty="0" smtClean="0"/>
              <a:t>   FOR i IN 0..mesicu-1 LOOP</a:t>
            </a:r>
          </a:p>
          <a:p>
            <a:r>
              <a:rPr lang="en-US" sz="1600" dirty="0" smtClean="0"/>
              <a:t>     insert into </a:t>
            </a:r>
            <a:r>
              <a:rPr lang="en-US" sz="1600" dirty="0" err="1" smtClean="0"/>
              <a:t>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mesic</a:t>
            </a:r>
            <a:r>
              <a:rPr lang="en-US" sz="1600" dirty="0" smtClean="0"/>
              <a:t>) values (</a:t>
            </a:r>
            <a:r>
              <a:rPr lang="en-US" sz="1600" dirty="0" err="1" smtClean="0"/>
              <a:t>to_char</a:t>
            </a:r>
            <a:r>
              <a:rPr lang="en-US" sz="1600" dirty="0" smtClean="0"/>
              <a:t>(</a:t>
            </a:r>
            <a:r>
              <a:rPr lang="en-US" sz="1600" dirty="0" err="1" smtClean="0"/>
              <a:t>add_months</a:t>
            </a:r>
            <a:r>
              <a:rPr lang="en-US" sz="1600" dirty="0" smtClean="0"/>
              <a:t>(</a:t>
            </a:r>
            <a:r>
              <a:rPr lang="en-US" sz="1600" dirty="0" err="1" smtClean="0"/>
              <a:t>od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), '</a:t>
            </a:r>
            <a:r>
              <a:rPr lang="en-US" sz="1600" dirty="0" err="1" smtClean="0"/>
              <a:t>yyyy</a:t>
            </a:r>
            <a:r>
              <a:rPr lang="en-US" sz="1600" dirty="0" smtClean="0"/>
              <a:t>-mm'));</a:t>
            </a:r>
          </a:p>
          <a:p>
            <a:r>
              <a:rPr lang="cs-CZ" sz="1600" dirty="0" smtClean="0"/>
              <a:t>   END LOOP;</a:t>
            </a:r>
          </a:p>
          <a:p>
            <a:r>
              <a:rPr lang="cs-CZ" sz="1600" dirty="0" smtClean="0"/>
              <a:t>   </a:t>
            </a:r>
          </a:p>
          <a:p>
            <a:r>
              <a:rPr lang="cs-CZ" sz="1600" dirty="0" smtClean="0"/>
              <a:t>END </a:t>
            </a:r>
            <a:r>
              <a:rPr lang="cs-CZ" sz="1600" dirty="0" err="1" smtClean="0"/>
              <a:t>proc</a:t>
            </a:r>
            <a:r>
              <a:rPr lang="cs-CZ" sz="1600" dirty="0" smtClean="0"/>
              <a:t>_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4293096"/>
            <a:ext cx="5808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begin</a:t>
            </a:r>
            <a:endParaRPr lang="cs-CZ" dirty="0" smtClean="0"/>
          </a:p>
          <a:p>
            <a:r>
              <a:rPr lang="cs-CZ" dirty="0" err="1" smtClean="0"/>
              <a:t>proc</a:t>
            </a:r>
            <a:r>
              <a:rPr lang="cs-CZ" dirty="0" smtClean="0"/>
              <a:t>_</a:t>
            </a:r>
            <a:r>
              <a:rPr lang="cs-CZ" dirty="0" err="1" smtClean="0"/>
              <a:t>kalendar</a:t>
            </a:r>
            <a:r>
              <a:rPr lang="cs-CZ" dirty="0" smtClean="0"/>
              <a:t>(to_</a:t>
            </a:r>
            <a:r>
              <a:rPr lang="cs-CZ" dirty="0" err="1" smtClean="0"/>
              <a:t>date</a:t>
            </a:r>
            <a:r>
              <a:rPr lang="cs-CZ" dirty="0" smtClean="0"/>
              <a:t>('01.01.20</a:t>
            </a:r>
            <a:r>
              <a:rPr lang="en-US" dirty="0" smtClean="0"/>
              <a:t>10</a:t>
            </a:r>
            <a:r>
              <a:rPr lang="cs-CZ" dirty="0" smtClean="0"/>
              <a:t>', '</a:t>
            </a:r>
            <a:r>
              <a:rPr lang="cs-CZ" dirty="0" err="1" smtClean="0"/>
              <a:t>dd.mm.yyyy</a:t>
            </a:r>
            <a:r>
              <a:rPr lang="cs-CZ" dirty="0" smtClean="0"/>
              <a:t>'), </a:t>
            </a:r>
            <a:r>
              <a:rPr lang="en-US" dirty="0" smtClean="0"/>
              <a:t>12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end</a:t>
            </a:r>
            <a:r>
              <a:rPr lang="cs-CZ" dirty="0" smtClean="0"/>
              <a:t>;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5733256"/>
            <a:ext cx="6945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k.</a:t>
            </a:r>
            <a:r>
              <a:rPr lang="cs-CZ" dirty="0" err="1" smtClean="0"/>
              <a:t>mesic</a:t>
            </a:r>
            <a:r>
              <a:rPr lang="cs-CZ" dirty="0" smtClean="0"/>
              <a:t>, NVL</a:t>
            </a:r>
            <a:r>
              <a:rPr lang="en-US" dirty="0" smtClean="0"/>
              <a:t>(</a:t>
            </a:r>
            <a:r>
              <a:rPr lang="cs-CZ" dirty="0" err="1" smtClean="0"/>
              <a:t>mp.pocet</a:t>
            </a:r>
            <a:r>
              <a:rPr lang="en-US" dirty="0" smtClean="0"/>
              <a:t>,0) </a:t>
            </a:r>
            <a:r>
              <a:rPr lang="en-US" dirty="0" err="1" smtClean="0"/>
              <a:t>pocet</a:t>
            </a:r>
            <a:r>
              <a:rPr lang="cs-CZ" dirty="0" smtClean="0"/>
              <a:t> FROM </a:t>
            </a:r>
          </a:p>
          <a:p>
            <a:r>
              <a:rPr lang="cs-CZ" dirty="0" err="1" smtClean="0"/>
              <a:t>kalendar</a:t>
            </a:r>
            <a:r>
              <a:rPr lang="cs-CZ" dirty="0" smtClean="0"/>
              <a:t> k LEFT JOIN </a:t>
            </a:r>
            <a:r>
              <a:rPr lang="cs-CZ" dirty="0" err="1" smtClean="0"/>
              <a:t>mesicni</a:t>
            </a:r>
            <a:r>
              <a:rPr lang="cs-CZ" dirty="0" smtClean="0"/>
              <a:t>_pocty </a:t>
            </a:r>
            <a:r>
              <a:rPr lang="cs-CZ" dirty="0" err="1" smtClean="0"/>
              <a:t>mp</a:t>
            </a:r>
            <a:r>
              <a:rPr lang="cs-CZ" dirty="0" smtClean="0"/>
              <a:t> ON k.</a:t>
            </a:r>
            <a:r>
              <a:rPr lang="cs-CZ" dirty="0" err="1" smtClean="0"/>
              <a:t>mesic</a:t>
            </a:r>
            <a:r>
              <a:rPr lang="cs-CZ" dirty="0" smtClean="0"/>
              <a:t> = </a:t>
            </a:r>
            <a:r>
              <a:rPr lang="cs-CZ" dirty="0" err="1" smtClean="0"/>
              <a:t>mp.mesic</a:t>
            </a:r>
            <a:r>
              <a:rPr lang="cs-CZ" dirty="0" smtClean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40050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9592" y="537321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 PL/SQL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05273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cs-CZ" dirty="0" err="1" smtClean="0"/>
              <a:t>age</a:t>
            </a:r>
            <a:r>
              <a:rPr lang="en-US" dirty="0" smtClean="0"/>
              <a:t> (datum1 DATE, datum2 DATE) RETURN NUMBER</a:t>
            </a:r>
          </a:p>
          <a:p>
            <a:r>
              <a:rPr lang="cs-CZ" dirty="0" smtClean="0"/>
              <a:t>IS</a:t>
            </a:r>
          </a:p>
          <a:p>
            <a:r>
              <a:rPr lang="cs-CZ" dirty="0" smtClean="0"/>
              <a:t>roku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/>
              <a:t>    roku := ABS(TRUNC(MONTHS_BETWEEN(datum1, datum2) / 12));</a:t>
            </a:r>
          </a:p>
          <a:p>
            <a:r>
              <a:rPr lang="cs-CZ" dirty="0" smtClean="0"/>
              <a:t>    RETURN roku;</a:t>
            </a:r>
          </a:p>
          <a:p>
            <a:r>
              <a:rPr lang="cs-CZ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414908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age(SYSDATE, </a:t>
            </a:r>
            <a:r>
              <a:rPr lang="en-US" dirty="0" err="1" smtClean="0"/>
              <a:t>date_of_birth</a:t>
            </a:r>
            <a:r>
              <a:rPr lang="en-US" dirty="0" smtClean="0"/>
              <a:t>) FROM patients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7890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v POSTGRESQL – jazyk </a:t>
            </a:r>
            <a:r>
              <a:rPr lang="cs-CZ" dirty="0" err="1" smtClean="0"/>
              <a:t>plpgsql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112474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en-US" dirty="0" err="1" smtClean="0"/>
              <a:t>f_insert</a:t>
            </a:r>
            <a:r>
              <a:rPr lang="en-US" dirty="0" smtClean="0"/>
              <a:t> (NUMERIC) RETURNS NUMERIC</a:t>
            </a:r>
          </a:p>
          <a:p>
            <a:r>
              <a:rPr lang="en-US" dirty="0" smtClean="0"/>
              <a:t>AS </a:t>
            </a:r>
          </a:p>
          <a:p>
            <a:r>
              <a:rPr lang="en-US" dirty="0" smtClean="0"/>
              <a:t>$$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1..$1 LOOP</a:t>
            </a:r>
          </a:p>
          <a:p>
            <a:r>
              <a:rPr lang="en-US" dirty="0" smtClean="0"/>
              <a:t>  INSERT INTO </a:t>
            </a:r>
            <a:r>
              <a:rPr lang="en-US" dirty="0" err="1" smtClean="0"/>
              <a:t>dk_insert</a:t>
            </a:r>
            <a:r>
              <a:rPr lang="en-US" dirty="0" smtClean="0"/>
              <a:t> (a) VALUES ((RANDOM() * 100) :: NUMERIC);</a:t>
            </a:r>
          </a:p>
          <a:p>
            <a:r>
              <a:rPr lang="en-US" dirty="0" smtClean="0"/>
              <a:t>END LOOP;</a:t>
            </a:r>
          </a:p>
          <a:p>
            <a:r>
              <a:rPr lang="en-US" dirty="0" smtClean="0"/>
              <a:t>RETURN $1;</a:t>
            </a:r>
          </a:p>
          <a:p>
            <a:r>
              <a:rPr lang="en-US" dirty="0" smtClean="0"/>
              <a:t>END;</a:t>
            </a:r>
          </a:p>
          <a:p>
            <a:endParaRPr lang="en-US" dirty="0" smtClean="0"/>
          </a:p>
          <a:p>
            <a:r>
              <a:rPr lang="en-US" dirty="0" smtClean="0"/>
              <a:t>$$ LANGUAGE PLPGSQL;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544522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f_insert(100) FROM GENERATE_SERIES(1,1);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4725144"/>
            <a:ext cx="449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CREATE</a:t>
            </a:r>
            <a:r>
              <a:rPr lang="en-US" dirty="0" smtClean="0"/>
              <a:t> </a:t>
            </a:r>
            <a:r>
              <a:rPr lang="cs-CZ" dirty="0" smtClean="0"/>
              <a:t>TABLE</a:t>
            </a:r>
            <a:r>
              <a:rPr lang="en-US" dirty="0" smtClean="0"/>
              <a:t> </a:t>
            </a:r>
            <a:r>
              <a:rPr lang="en-US" dirty="0" err="1" smtClean="0"/>
              <a:t>dk_insert</a:t>
            </a:r>
            <a:r>
              <a:rPr lang="en-US" dirty="0" smtClean="0"/>
              <a:t> (a </a:t>
            </a:r>
            <a:r>
              <a:rPr lang="cs-CZ" dirty="0" smtClean="0"/>
              <a:t>NUMERIC</a:t>
            </a:r>
            <a:r>
              <a:rPr lang="en-US" dirty="0" smtClean="0"/>
              <a:t>);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Seskupen</a:t>
            </a:r>
            <a:r>
              <a:rPr lang="cs-CZ" dirty="0" smtClean="0"/>
              <a:t>í SQL příkazů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1052736"/>
            <a:ext cx="3026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SQL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Procedury a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2348880"/>
            <a:ext cx="61895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Skripty = seřazený seznam SQL  DDL/DML příkazů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CREATE, DROP, INSERT, UPDATE, DELETE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Příkazy odděleny středníkem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Vytváření databázové struktury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Jednorázové vkládání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Transformace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ORACLE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tvořit jednoduché </a:t>
            </a:r>
            <a:r>
              <a:rPr lang="cs-CZ" dirty="0" err="1" smtClean="0"/>
              <a:t>reportovací</a:t>
            </a:r>
            <a:r>
              <a:rPr lang="cs-CZ" dirty="0" smtClean="0"/>
              <a:t> sestavy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příkaz SELECT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použití proměnných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skript se spouští v </a:t>
            </a:r>
            <a:r>
              <a:rPr lang="cs-CZ" b="1" dirty="0" err="1" smtClean="0"/>
              <a:t>sqlplus</a:t>
            </a:r>
            <a:r>
              <a:rPr lang="cs-CZ" dirty="0" smtClean="0"/>
              <a:t> aplikaci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POSTGRESQL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Skripty spustitelné stejně jako příkazy v </a:t>
            </a:r>
            <a:r>
              <a:rPr lang="en-US" dirty="0" err="1" smtClean="0"/>
              <a:t>pgAdmin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Nebo v aplikaci </a:t>
            </a:r>
            <a:r>
              <a:rPr lang="en-US" b="1" dirty="0" err="1" smtClean="0"/>
              <a:t>p</a:t>
            </a:r>
            <a:r>
              <a:rPr lang="cs-CZ" b="1" dirty="0" err="1" smtClean="0"/>
              <a:t>sql</a:t>
            </a:r>
            <a:r>
              <a:rPr lang="cs-CZ" b="1" dirty="0" smtClean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1916832"/>
            <a:ext cx="14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SQL skripty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Procedury a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PL/SQL (ORACLE)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339752" y="3573016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Procedura </a:t>
            </a:r>
            <a:r>
              <a:rPr lang="en-US" b="1" dirty="0" smtClean="0"/>
              <a:t>	</a:t>
            </a:r>
            <a:r>
              <a:rPr lang="cs-CZ" b="1" dirty="0" smtClean="0"/>
              <a:t>x</a:t>
            </a:r>
            <a:r>
              <a:rPr lang="en-US" b="1" dirty="0" smtClean="0"/>
              <a:t>	</a:t>
            </a:r>
            <a:r>
              <a:rPr lang="cs-CZ" b="1" dirty="0" smtClean="0"/>
              <a:t> </a:t>
            </a:r>
            <a:r>
              <a:rPr lang="en-US" b="1" dirty="0" smtClean="0"/>
              <a:t>F</a:t>
            </a:r>
            <a:r>
              <a:rPr lang="cs-CZ" b="1" dirty="0" err="1" smtClean="0"/>
              <a:t>unkce</a:t>
            </a: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4077072"/>
            <a:ext cx="29921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1návratová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v SELECT příkazu</a:t>
            </a:r>
            <a:br>
              <a:rPr lang="cs-CZ" dirty="0" smtClean="0"/>
            </a:br>
            <a:r>
              <a:rPr lang="cs-CZ" dirty="0" smtClean="0"/>
              <a:t>   stejně jako např. funkce </a:t>
            </a:r>
            <a:br>
              <a:rPr lang="cs-CZ" dirty="0" smtClean="0"/>
            </a:br>
            <a:r>
              <a:rPr lang="en-US" dirty="0" smtClean="0"/>
              <a:t>    </a:t>
            </a:r>
            <a:r>
              <a:rPr lang="cs-CZ" dirty="0" smtClean="0"/>
              <a:t>ROUND, SUBSTR, 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4077072"/>
            <a:ext cx="4253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Vstupní a výstupní parametry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Lze spustit pouze v anonymním bloku</a:t>
            </a:r>
            <a:br>
              <a:rPr lang="cs-CZ" dirty="0" smtClean="0"/>
            </a:br>
            <a:r>
              <a:rPr lang="cs-CZ" dirty="0" smtClean="0"/>
              <a:t> nebo z jiné procedury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33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Pascal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procedur či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anonymní blok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56792"/>
            <a:ext cx="4124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Ad-hoc spouštěný blok PL/SQL kódu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Neukládá se, není součástí databáze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Připomíná SQL skript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Obsahuje PL</a:t>
            </a:r>
            <a:r>
              <a:rPr lang="en-US" dirty="0" smtClean="0"/>
              <a:t>/</a:t>
            </a:r>
            <a:r>
              <a:rPr lang="cs-CZ" dirty="0" smtClean="0"/>
              <a:t>SQL </a:t>
            </a:r>
            <a:r>
              <a:rPr lang="cs-CZ" dirty="0" err="1" smtClean="0"/>
              <a:t>kon</a:t>
            </a:r>
            <a:r>
              <a:rPr lang="en-US" dirty="0" smtClean="0"/>
              <a:t>s</a:t>
            </a:r>
            <a:r>
              <a:rPr lang="cs-CZ" dirty="0" err="1" smtClean="0"/>
              <a:t>trukce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Ohraničen BEGIN END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822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b="1" dirty="0" smtClean="0"/>
              <a:t>Id </a:t>
            </a:r>
            <a:r>
              <a:rPr lang="en-US" b="1" dirty="0" err="1" smtClean="0"/>
              <a:t>pacient</a:t>
            </a:r>
            <a:r>
              <a:rPr lang="cs-CZ" b="1" dirty="0" smtClean="0"/>
              <a:t>ů s chybným datem narození zapiš do pomocné tabulky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4149080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	END IF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END LOOP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FOR </a:t>
            </a:r>
            <a:r>
              <a:rPr lang="cs-CZ" dirty="0" err="1" smtClean="0">
                <a:solidFill>
                  <a:srgbClr val="00B050"/>
                </a:solidFill>
              </a:rPr>
              <a:t>rs</a:t>
            </a:r>
            <a:r>
              <a:rPr lang="cs-CZ" dirty="0" smtClean="0">
                <a:solidFill>
                  <a:srgbClr val="00B050"/>
                </a:solidFill>
              </a:rPr>
              <a:t> IN (SELECT </a:t>
            </a:r>
            <a:r>
              <a:rPr lang="en-US" dirty="0" smtClean="0">
                <a:solidFill>
                  <a:srgbClr val="00B050"/>
                </a:solidFill>
              </a:rPr>
              <a:t>* FROM patients) LOOP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příkaz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proměnná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prom</a:t>
            </a:r>
            <a:r>
              <a:rPr lang="cs-CZ" dirty="0" err="1" smtClean="0"/>
              <a:t>ěnná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se nemusí deklarovat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753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  <a:endParaRPr lang="cs-CZ" dirty="0" smtClean="0">
              <a:solidFill>
                <a:srgbClr val="00B05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6933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DECLARE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i:=0;</a:t>
            </a:r>
          </a:p>
          <a:p>
            <a:r>
              <a:rPr lang="cs-CZ" dirty="0" smtClean="0"/>
              <a:t>DELETE FROM TEST_TAB;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rs</a:t>
            </a:r>
            <a:r>
              <a:rPr lang="en-US" dirty="0" smtClean="0"/>
              <a:t> IN (SELECT * FROM patients) LOOP</a:t>
            </a:r>
          </a:p>
          <a:p>
            <a:r>
              <a:rPr lang="cs-CZ" dirty="0" smtClean="0"/>
              <a:t>    IF (</a:t>
            </a:r>
            <a:r>
              <a:rPr lang="cs-CZ" dirty="0" err="1" smtClean="0"/>
              <a:t>rs.date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&gt; SYSDATE) THEN</a:t>
            </a:r>
          </a:p>
          <a:p>
            <a:r>
              <a:rPr lang="en-US" dirty="0" smtClean="0"/>
              <a:t>        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r>
              <a:rPr lang="cs-CZ" dirty="0" smtClean="0"/>
              <a:t>        </a:t>
            </a:r>
            <a:r>
              <a:rPr lang="cs-CZ" dirty="0" smtClean="0">
                <a:solidFill>
                  <a:srgbClr val="FF0000"/>
                </a:solidFill>
              </a:rPr>
              <a:t>i:=i+1;</a:t>
            </a:r>
          </a:p>
          <a:p>
            <a:r>
              <a:rPr lang="cs-CZ" dirty="0" smtClean="0"/>
              <a:t>    END IF;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 LOOP;</a:t>
            </a:r>
            <a:endParaRPr lang="en-US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DBMS_OUTPUT.PUT_LINE('Celkem ' || i);</a:t>
            </a:r>
            <a:endParaRPr lang="cs-CZ" dirty="0" smtClean="0"/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79977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  <a:p>
            <a:r>
              <a:rPr lang="cs-CZ" b="1" i="1" dirty="0" smtClean="0"/>
              <a:t>DBMS_OUTPUT.PUT_LINE('Celkem ' || i);</a:t>
            </a:r>
            <a:r>
              <a:rPr lang="en-US" b="1" i="1" dirty="0" smtClean="0"/>
              <a:t> - v</a:t>
            </a:r>
            <a:r>
              <a:rPr lang="cs-CZ" b="1" i="1" dirty="0" err="1" smtClean="0"/>
              <a:t>ýpis</a:t>
            </a:r>
            <a:r>
              <a:rPr lang="cs-CZ" b="1" i="1" dirty="0" smtClean="0"/>
              <a:t> ladící informace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Uložená procedura/funkce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26876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PROCEDURE</a:t>
            </a:r>
            <a:r>
              <a:rPr lang="en-US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proc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IS</a:t>
            </a:r>
          </a:p>
          <a:p>
            <a:r>
              <a:rPr lang="cs-CZ" dirty="0" smtClean="0"/>
              <a:t>i NUMBER;</a:t>
            </a:r>
            <a:r>
              <a:rPr lang="en-US" dirty="0" smtClean="0"/>
              <a:t> -- </a:t>
            </a:r>
            <a:r>
              <a:rPr lang="en-US" dirty="0" err="1" smtClean="0"/>
              <a:t>deklarace</a:t>
            </a:r>
            <a:r>
              <a:rPr lang="en-US" dirty="0" smtClean="0"/>
              <a:t> prom</a:t>
            </a:r>
            <a:r>
              <a:rPr lang="cs-CZ" dirty="0" err="1" smtClean="0"/>
              <a:t>ěných</a:t>
            </a:r>
            <a:endParaRPr lang="cs-CZ" dirty="0" smtClean="0"/>
          </a:p>
          <a:p>
            <a:r>
              <a:rPr lang="cs-CZ" dirty="0" smtClean="0"/>
              <a:t>BEGIN </a:t>
            </a:r>
          </a:p>
          <a:p>
            <a:r>
              <a:rPr lang="cs-CZ" dirty="0" smtClean="0"/>
              <a:t>    –tělo procedury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99695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err="1" smtClean="0"/>
              <a:t>jmeno_funkce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RETURN NUMBER </a:t>
            </a:r>
            <a:r>
              <a:rPr lang="en-US" dirty="0" smtClean="0"/>
              <a:t>IS</a:t>
            </a:r>
            <a:endParaRPr lang="cs-CZ" dirty="0" smtClean="0"/>
          </a:p>
          <a:p>
            <a:r>
              <a:rPr lang="en-US" dirty="0" smtClean="0"/>
              <a:t>i</a:t>
            </a:r>
            <a:r>
              <a:rPr lang="cs-CZ" dirty="0" smtClean="0"/>
              <a:t> NUMBER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BEGIN</a:t>
            </a:r>
            <a:endParaRPr lang="cs-CZ" dirty="0" smtClean="0"/>
          </a:p>
          <a:p>
            <a:r>
              <a:rPr lang="cs-CZ" dirty="0" smtClean="0"/>
              <a:t>  --tělo funkce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4941168"/>
            <a:ext cx="6596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Parametry</a:t>
            </a:r>
            <a:r>
              <a:rPr lang="en-US" dirty="0" smtClean="0"/>
              <a:t> – </a:t>
            </a:r>
            <a:r>
              <a:rPr lang="cs-CZ" dirty="0" smtClean="0"/>
              <a:t>(</a:t>
            </a:r>
            <a:r>
              <a:rPr lang="en-US" dirty="0" err="1" smtClean="0"/>
              <a:t>jmeno_parametru</a:t>
            </a:r>
            <a:r>
              <a:rPr lang="en-US" dirty="0" smtClean="0"/>
              <a:t> </a:t>
            </a:r>
            <a:r>
              <a:rPr lang="en-US" dirty="0" err="1" smtClean="0"/>
              <a:t>datovy_typ</a:t>
            </a:r>
            <a:r>
              <a:rPr lang="en-US" dirty="0" smtClean="0"/>
              <a:t> </a:t>
            </a:r>
            <a:r>
              <a:rPr lang="cs-CZ" dirty="0" smtClean="0"/>
              <a:t>) </a:t>
            </a:r>
            <a:r>
              <a:rPr lang="en-US" dirty="0" smtClean="0"/>
              <a:t>odd</a:t>
            </a:r>
            <a:r>
              <a:rPr lang="cs-CZ" dirty="0" err="1" smtClean="0"/>
              <a:t>ěleno</a:t>
            </a:r>
            <a:r>
              <a:rPr lang="cs-CZ" dirty="0" smtClean="0"/>
              <a:t> čárkami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cs-CZ" dirty="0" smtClean="0"/>
              <a:t>Např.: (</a:t>
            </a:r>
            <a:r>
              <a:rPr lang="en-US" dirty="0" smtClean="0"/>
              <a:t>datum </a:t>
            </a:r>
            <a:r>
              <a:rPr lang="cs-CZ" dirty="0" smtClean="0"/>
              <a:t>DATE, </a:t>
            </a:r>
            <a:r>
              <a:rPr lang="en-US" dirty="0" err="1" smtClean="0"/>
              <a:t>cislo</a:t>
            </a:r>
            <a:r>
              <a:rPr lang="cs-CZ" dirty="0" smtClean="0"/>
              <a:t> NUMBER)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</TotalTime>
  <Words>838</Words>
  <Application>Microsoft Office PowerPoint</Application>
  <PresentationFormat>Předvádění na obrazovce (4:3)</PresentationFormat>
  <Paragraphs>180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Seskupení SQL příkazů</vt:lpstr>
      <vt:lpstr>Procedury a funkce</vt:lpstr>
      <vt:lpstr>Základy PL/SQL</vt:lpstr>
      <vt:lpstr>PL/SQL anonymní blok</vt:lpstr>
      <vt:lpstr>PL/SQL - FOR</vt:lpstr>
      <vt:lpstr>PL/SQL - IF</vt:lpstr>
      <vt:lpstr>Proměnná v PL/SQL</vt:lpstr>
      <vt:lpstr>Uložená procedura/funkce</vt:lpstr>
      <vt:lpstr>Procedura – vytvoření časové osy</vt:lpstr>
      <vt:lpstr>PL/SQL procedura</vt:lpstr>
      <vt:lpstr>Příklad PL/SQL funkce</vt:lpstr>
      <vt:lpstr>Funkce v POSTGRESQL – jazyk plpgsql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427</cp:revision>
  <dcterms:created xsi:type="dcterms:W3CDTF">2011-01-19T10:31:11Z</dcterms:created>
  <dcterms:modified xsi:type="dcterms:W3CDTF">2012-11-12T14:49:07Z</dcterms:modified>
</cp:coreProperties>
</file>