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95" r:id="rId3"/>
    <p:sldId id="296" r:id="rId4"/>
    <p:sldId id="297" r:id="rId5"/>
    <p:sldId id="298" r:id="rId6"/>
    <p:sldId id="299" r:id="rId7"/>
    <p:sldId id="301" r:id="rId8"/>
    <p:sldId id="302" r:id="rId9"/>
    <p:sldId id="300" r:id="rId10"/>
    <p:sldId id="303" r:id="rId11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59" d="100"/>
          <a:sy n="59" d="100"/>
        </p:scale>
        <p:origin x="-1302" y="-7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19.11.2012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19.11.2012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en-US" dirty="0" smtClean="0"/>
              <a:t>9</a:t>
            </a:r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POSTGRESQL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827584" y="2420888"/>
            <a:ext cx="64807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COPY country FROM ‘</a:t>
            </a:r>
            <a:r>
              <a:rPr lang="en-US" dirty="0" smtClean="0"/>
              <a:t>C:/vstup.txt’</a:t>
            </a:r>
          </a:p>
          <a:p>
            <a:endParaRPr lang="en-US" dirty="0" smtClean="0"/>
          </a:p>
          <a:p>
            <a:r>
              <a:rPr lang="cs-CZ" dirty="0" smtClean="0"/>
              <a:t>COPY country TO ‘</a:t>
            </a:r>
            <a:r>
              <a:rPr lang="en-US" dirty="0" smtClean="0"/>
              <a:t>C:/vystup.txt’</a:t>
            </a:r>
          </a:p>
          <a:p>
            <a:endParaRPr lang="en-US" dirty="0" smtClean="0"/>
          </a:p>
          <a:p>
            <a:r>
              <a:rPr lang="en-US" dirty="0" err="1" smtClean="0"/>
              <a:t>Podporovan</a:t>
            </a:r>
            <a:r>
              <a:rPr lang="cs-CZ" dirty="0" smtClean="0"/>
              <a:t>é formáty </a:t>
            </a:r>
            <a:r>
              <a:rPr lang="en-US" dirty="0" smtClean="0"/>
              <a:t>: text, </a:t>
            </a:r>
            <a:r>
              <a:rPr lang="en-US" dirty="0" err="1" smtClean="0"/>
              <a:t>csv</a:t>
            </a:r>
            <a:r>
              <a:rPr lang="en-US" dirty="0" smtClean="0"/>
              <a:t>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Zdroje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– form</a:t>
            </a:r>
            <a:r>
              <a:rPr lang="cs-CZ" dirty="0" err="1" smtClean="0"/>
              <a:t>áty</a:t>
            </a:r>
            <a:endParaRPr lang="cs-CZ" dirty="0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467544" y="980728"/>
            <a:ext cx="820891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err="1" smtClean="0"/>
              <a:t>Plain</a:t>
            </a:r>
            <a:r>
              <a:rPr lang="cs-CZ" dirty="0" smtClean="0"/>
              <a:t> text = textový soubor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Sloupce oddělené oddělovačem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 Poziční formát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Databázově nezávislé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MS Excel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Přímo do MS Access, MS SQL server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Přes </a:t>
            </a:r>
            <a:r>
              <a:rPr lang="cs-CZ" dirty="0" err="1" smtClean="0"/>
              <a:t>plain</a:t>
            </a:r>
            <a:r>
              <a:rPr lang="cs-CZ" dirty="0" smtClean="0"/>
              <a:t> text, CSV formát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Jiná databáze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Datové pumpy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Databázové linky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 XML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Standard pro výměnu dat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 Strukturovaný textový soubor </a:t>
            </a:r>
          </a:p>
          <a:p>
            <a:pPr lvl="1">
              <a:lnSpc>
                <a:spcPct val="150000"/>
              </a:lnSpc>
            </a:pP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Import dat z </a:t>
            </a:r>
            <a:r>
              <a:rPr lang="cs-CZ" dirty="0" err="1" smtClean="0"/>
              <a:t>plain</a:t>
            </a:r>
            <a:r>
              <a:rPr lang="cs-CZ" dirty="0" smtClean="0"/>
              <a:t> textu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052736"/>
            <a:ext cx="7548861" cy="54938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 Importní grafické rozhraní cílové databáze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 Pokud existuje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Sada INSERT příkazů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 nutné </a:t>
            </a:r>
            <a:r>
              <a:rPr lang="cs-CZ" dirty="0" err="1" smtClean="0"/>
              <a:t>plain</a:t>
            </a:r>
            <a:r>
              <a:rPr lang="cs-CZ" dirty="0" smtClean="0"/>
              <a:t> text rozebrat a následně sestavit do INSERT příkazů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 sestavení např. v MS Excel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 použitelné do max. desítek tisíc řádků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Datová pumpa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 nutná konfigurace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 vhodné pro velké množství záznamů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 Externí tabulka (ORACLE)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 pro opakovaný import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 po konfiguraci databáze přistupuje k souboru jako k běžné tabulce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 SELECT dotazy přímo nad textovým souborem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Datové pumpy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187624" y="1124744"/>
            <a:ext cx="6232796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400" dirty="0" smtClean="0"/>
              <a:t> </a:t>
            </a:r>
            <a:r>
              <a:rPr lang="cs-CZ" sz="2000" dirty="0" smtClean="0"/>
              <a:t>SW aplikace 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000" dirty="0" smtClean="0"/>
              <a:t> Součást databáze (</a:t>
            </a:r>
            <a:r>
              <a:rPr lang="cs-CZ" sz="2000" dirty="0" err="1" smtClean="0"/>
              <a:t>sqlldr</a:t>
            </a:r>
            <a:r>
              <a:rPr lang="cs-CZ" sz="2000" dirty="0" smtClean="0"/>
              <a:t> ORACLE)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000" dirty="0" smtClean="0"/>
              <a:t> Aplikace třetích stran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000" dirty="0" smtClean="0"/>
              <a:t>„univerzální“, databázově nespecifické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000" dirty="0" smtClean="0"/>
              <a:t> Přenos dat mezi databázemi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000" dirty="0" smtClean="0"/>
              <a:t>Připojení k databázi přes standardní rozhraní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000" dirty="0" smtClean="0"/>
              <a:t>ODBC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000" dirty="0" smtClean="0"/>
              <a:t>OLE DB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000" dirty="0" smtClean="0"/>
              <a:t>ADO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000" dirty="0" smtClean="0"/>
              <a:t>Často chybí podpora specifických datových typů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ORACLE – import </a:t>
            </a:r>
            <a:r>
              <a:rPr lang="cs-CZ" dirty="0" err="1" smtClean="0"/>
              <a:t>plain</a:t>
            </a:r>
            <a:r>
              <a:rPr lang="cs-CZ" dirty="0" smtClean="0"/>
              <a:t> textu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1115616" y="836712"/>
            <a:ext cx="7776864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Generování INSERT dotazů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 příprava skript</a:t>
            </a:r>
            <a:r>
              <a:rPr lang="en-US" dirty="0" smtClean="0"/>
              <a:t>u</a:t>
            </a:r>
            <a:r>
              <a:rPr lang="cs-CZ" dirty="0" smtClean="0"/>
              <a:t> včetně definice tabulky (CREATE TABLE)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Spuštění skriptu v SQLPLUS, SQL DEVELOPER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SQL LOADER (</a:t>
            </a:r>
            <a:r>
              <a:rPr lang="cs-CZ" dirty="0" err="1" smtClean="0"/>
              <a:t>sqlldr</a:t>
            </a:r>
            <a:r>
              <a:rPr lang="cs-CZ" dirty="0" smtClean="0"/>
              <a:t>)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Datová pumpa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Ovládaný přes řídící skript (</a:t>
            </a:r>
            <a:r>
              <a:rPr lang="en-US" dirty="0" smtClean="0"/>
              <a:t>*</a:t>
            </a:r>
            <a:r>
              <a:rPr lang="cs-CZ" dirty="0" smtClean="0"/>
              <a:t>.</a:t>
            </a:r>
            <a:r>
              <a:rPr lang="cs-CZ" dirty="0" err="1" smtClean="0"/>
              <a:t>ctl</a:t>
            </a:r>
            <a:r>
              <a:rPr lang="cs-CZ" dirty="0" smtClean="0"/>
              <a:t>)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 Spuštění: </a:t>
            </a:r>
            <a:r>
              <a:rPr lang="cs-CZ" dirty="0" err="1" smtClean="0"/>
              <a:t>Sqlldr</a:t>
            </a:r>
            <a:r>
              <a:rPr lang="cs-CZ" dirty="0" smtClean="0"/>
              <a:t> </a:t>
            </a:r>
            <a:r>
              <a:rPr lang="cs-CZ" dirty="0" err="1" smtClean="0"/>
              <a:t>control</a:t>
            </a:r>
            <a:r>
              <a:rPr lang="cs-CZ" dirty="0" smtClean="0"/>
              <a:t>=soubor.</a:t>
            </a:r>
            <a:r>
              <a:rPr lang="cs-CZ" dirty="0" err="1" smtClean="0"/>
              <a:t>ctl</a:t>
            </a:r>
            <a:r>
              <a:rPr lang="en-US" dirty="0" smtClean="0"/>
              <a:t> , </a:t>
            </a:r>
            <a:r>
              <a:rPr lang="en-US" dirty="0" err="1" smtClean="0"/>
              <a:t>userid</a:t>
            </a:r>
            <a:r>
              <a:rPr lang="en-US" dirty="0" smtClean="0"/>
              <a:t>=</a:t>
            </a:r>
            <a:r>
              <a:rPr lang="en-US" dirty="0" err="1" smtClean="0"/>
              <a:t>student</a:t>
            </a:r>
            <a:r>
              <a:rPr lang="en-US" dirty="0" err="1" smtClean="0"/>
              <a:t>@TESTORCL</a:t>
            </a:r>
            <a:endParaRPr lang="en-US" dirty="0" smtClean="0"/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/>
              <a:t>C</a:t>
            </a:r>
            <a:r>
              <a:rPr lang="cs-CZ" dirty="0" err="1" smtClean="0"/>
              <a:t>ílová</a:t>
            </a:r>
            <a:r>
              <a:rPr lang="cs-CZ" dirty="0" smtClean="0"/>
              <a:t> tabulka musí existovat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Externí tabulky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 </a:t>
            </a:r>
            <a:r>
              <a:rPr lang="en-US" dirty="0" smtClean="0"/>
              <a:t>CREATE TABLE &lt;</a:t>
            </a:r>
            <a:r>
              <a:rPr lang="en-US" dirty="0" err="1" smtClean="0"/>
              <a:t>table_name</a:t>
            </a:r>
            <a:r>
              <a:rPr lang="en-US" dirty="0" smtClean="0"/>
              <a:t>&gt; (</a:t>
            </a:r>
            <a:br>
              <a:rPr lang="en-US" dirty="0" smtClean="0"/>
            </a:br>
            <a:r>
              <a:rPr lang="en-US" dirty="0" smtClean="0"/>
              <a:t>&lt;</a:t>
            </a:r>
            <a:r>
              <a:rPr lang="en-US" dirty="0" err="1" smtClean="0"/>
              <a:t>column_definitions</a:t>
            </a:r>
            <a:r>
              <a:rPr lang="en-US" dirty="0" smtClean="0"/>
              <a:t>&gt;)</a:t>
            </a:r>
            <a:br>
              <a:rPr lang="en-US" dirty="0" smtClean="0"/>
            </a:br>
            <a:r>
              <a:rPr lang="en-US" dirty="0" smtClean="0"/>
              <a:t>ORGANIZATION EXTERNAL</a:t>
            </a:r>
            <a:br>
              <a:rPr lang="en-US" dirty="0" smtClean="0"/>
            </a:br>
            <a:r>
              <a:rPr lang="cs-CZ" dirty="0" smtClean="0"/>
              <a:t>(popis souboru)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importu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755576" y="1196752"/>
            <a:ext cx="385143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Soubor klientky.</a:t>
            </a:r>
            <a:r>
              <a:rPr lang="cs-CZ" dirty="0" err="1" smtClean="0"/>
              <a:t>txt</a:t>
            </a:r>
            <a:endParaRPr lang="cs-CZ" dirty="0" smtClean="0"/>
          </a:p>
          <a:p>
            <a:endParaRPr lang="cs-CZ" dirty="0" smtClean="0"/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 ID_KLIENTKY </a:t>
            </a:r>
            <a:r>
              <a:rPr lang="cs-CZ" dirty="0" err="1" smtClean="0"/>
              <a:t>Integer</a:t>
            </a:r>
            <a:r>
              <a:rPr lang="cs-CZ" dirty="0" smtClean="0"/>
              <a:t> (9)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 Šifrované RČ (MD5) Text (32)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 Datum narození </a:t>
            </a:r>
            <a:r>
              <a:rPr lang="cs-CZ" dirty="0" err="1" smtClean="0"/>
              <a:t>Date</a:t>
            </a:r>
            <a:r>
              <a:rPr lang="cs-CZ" dirty="0" smtClean="0"/>
              <a:t> 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 Pojišťovna Text (3)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 Okres Text</a:t>
            </a:r>
            <a:r>
              <a:rPr lang="en-US" dirty="0" smtClean="0"/>
              <a:t>(30)</a:t>
            </a:r>
            <a:endParaRPr lang="cs-CZ" dirty="0" smtClean="0"/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 Rizikovost </a:t>
            </a:r>
            <a:r>
              <a:rPr lang="cs-CZ" dirty="0" err="1" smtClean="0"/>
              <a:t>Integer</a:t>
            </a:r>
            <a:r>
              <a:rPr lang="cs-CZ" dirty="0" smtClean="0"/>
              <a:t> (1)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 CENTRUM Text</a:t>
            </a:r>
            <a:r>
              <a:rPr lang="en-US" dirty="0" smtClean="0"/>
              <a:t>(3)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</p:txBody>
      </p:sp>
      <p:sp>
        <p:nvSpPr>
          <p:cNvPr id="5" name="Obdélník 4"/>
          <p:cNvSpPr/>
          <p:nvPr/>
        </p:nvSpPr>
        <p:spPr>
          <a:xfrm>
            <a:off x="539552" y="4293096"/>
            <a:ext cx="763284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OPTIONS (ERRORS=50000) </a:t>
            </a:r>
          </a:p>
          <a:p>
            <a:r>
              <a:rPr lang="cs-CZ" dirty="0" smtClean="0"/>
              <a:t>LOAD</a:t>
            </a:r>
            <a:r>
              <a:rPr lang="en-US" dirty="0" smtClean="0"/>
              <a:t>  </a:t>
            </a:r>
            <a:r>
              <a:rPr lang="cs-CZ" dirty="0" smtClean="0"/>
              <a:t> DATA</a:t>
            </a:r>
            <a:r>
              <a:rPr lang="en-US" dirty="0" smtClean="0"/>
              <a:t>  </a:t>
            </a:r>
            <a:r>
              <a:rPr lang="cs-CZ" dirty="0" smtClean="0"/>
              <a:t> </a:t>
            </a:r>
            <a:r>
              <a:rPr lang="cs-CZ" dirty="0" smtClean="0"/>
              <a:t>INFILE </a:t>
            </a:r>
            <a:r>
              <a:rPr lang="en-US" dirty="0" smtClean="0"/>
              <a:t> </a:t>
            </a:r>
            <a:r>
              <a:rPr lang="cs-CZ" dirty="0" smtClean="0"/>
              <a:t>"</a:t>
            </a:r>
            <a:r>
              <a:rPr lang="cs-CZ" dirty="0" smtClean="0"/>
              <a:t>C:\export\klientky.txt" </a:t>
            </a:r>
          </a:p>
          <a:p>
            <a:r>
              <a:rPr lang="cs-CZ" dirty="0" smtClean="0"/>
              <a:t>APPEND INTO TABLE </a:t>
            </a:r>
            <a:r>
              <a:rPr lang="cs-CZ" dirty="0" smtClean="0"/>
              <a:t>KLIENTKY</a:t>
            </a:r>
            <a:endParaRPr lang="cs-CZ" dirty="0" smtClean="0"/>
          </a:p>
          <a:p>
            <a:r>
              <a:rPr lang="cs-CZ" dirty="0" smtClean="0"/>
              <a:t>FIELDS TERMINATED BY ";" </a:t>
            </a:r>
          </a:p>
          <a:p>
            <a:r>
              <a:rPr lang="cs-CZ" dirty="0" smtClean="0"/>
              <a:t>OPTIONALLY ENCLOSED BY "'"  </a:t>
            </a:r>
          </a:p>
          <a:p>
            <a:r>
              <a:rPr lang="cs-CZ" dirty="0" smtClean="0"/>
              <a:t>(ID_KLIENTKY, RC, DAT_NAR DATE "DD.MM.YYYY", POJISTOVNA, OKRES "TRIM(:OKRES)", RIZIKOVOST, CENTRUM)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3861048"/>
            <a:ext cx="2957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err="1" smtClean="0"/>
              <a:t>Konfigurace</a:t>
            </a:r>
            <a:r>
              <a:rPr lang="en-US" dirty="0" smtClean="0"/>
              <a:t> pro </a:t>
            </a:r>
            <a:r>
              <a:rPr lang="en-US" dirty="0" err="1" smtClean="0"/>
              <a:t>sqlloader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ODBC konfigurace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9" y="1052736"/>
            <a:ext cx="3378836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3356992"/>
            <a:ext cx="5184576" cy="3084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OLEDB konfigurace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052736"/>
            <a:ext cx="3461370" cy="3973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916832"/>
            <a:ext cx="3677394" cy="4221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4644008" y="1052736"/>
            <a:ext cx="1406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.</a:t>
            </a:r>
            <a:r>
              <a:rPr lang="cs-CZ" dirty="0" err="1" smtClean="0"/>
              <a:t>udl</a:t>
            </a:r>
            <a:r>
              <a:rPr lang="cs-CZ" dirty="0" smtClean="0"/>
              <a:t> soubor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Datab</a:t>
            </a:r>
            <a:r>
              <a:rPr lang="cs-CZ" dirty="0" err="1" smtClean="0"/>
              <a:t>áze</a:t>
            </a:r>
            <a:r>
              <a:rPr lang="cs-CZ" dirty="0" smtClean="0"/>
              <a:t> a 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827584" y="1720840"/>
            <a:ext cx="79928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 smtClean="0"/>
              <a:t>library</a:t>
            </a:r>
            <a:r>
              <a:rPr lang="cs-CZ" dirty="0" smtClean="0"/>
              <a:t>(RODBC)</a:t>
            </a:r>
          </a:p>
          <a:p>
            <a:r>
              <a:rPr lang="cs-CZ" dirty="0" err="1" smtClean="0"/>
              <a:t>myconn</a:t>
            </a:r>
            <a:r>
              <a:rPr lang="cs-CZ" dirty="0" smtClean="0"/>
              <a:t> &lt;-</a:t>
            </a:r>
            <a:r>
              <a:rPr lang="cs-CZ" dirty="0" err="1" smtClean="0"/>
              <a:t>odbcConnect</a:t>
            </a:r>
            <a:r>
              <a:rPr lang="cs-CZ" dirty="0" smtClean="0"/>
              <a:t>("TRIALDB_ODBC", </a:t>
            </a:r>
            <a:r>
              <a:rPr lang="cs-CZ" dirty="0" err="1" smtClean="0"/>
              <a:t>uid</a:t>
            </a:r>
            <a:r>
              <a:rPr lang="cs-CZ" dirty="0" smtClean="0"/>
              <a:t>="klimes", </a:t>
            </a:r>
            <a:r>
              <a:rPr lang="cs-CZ" dirty="0" err="1" smtClean="0"/>
              <a:t>pwd</a:t>
            </a:r>
            <a:r>
              <a:rPr lang="cs-CZ" dirty="0" smtClean="0"/>
              <a:t>="")</a:t>
            </a:r>
          </a:p>
          <a:p>
            <a:r>
              <a:rPr lang="cs-CZ" dirty="0" smtClean="0"/>
              <a:t>b &lt;- </a:t>
            </a:r>
            <a:r>
              <a:rPr lang="cs-CZ" dirty="0" err="1" smtClean="0"/>
              <a:t>sqlFetch</a:t>
            </a:r>
            <a:r>
              <a:rPr lang="cs-CZ" dirty="0" smtClean="0"/>
              <a:t>(</a:t>
            </a:r>
            <a:r>
              <a:rPr lang="cs-CZ" dirty="0" err="1" smtClean="0"/>
              <a:t>myconn</a:t>
            </a:r>
            <a:r>
              <a:rPr lang="cs-CZ" dirty="0" smtClean="0"/>
              <a:t>, "TEST_KM") </a:t>
            </a:r>
            <a:r>
              <a:rPr lang="en-US" dirty="0" smtClean="0">
                <a:solidFill>
                  <a:srgbClr val="FF0000"/>
                </a:solidFill>
              </a:rPr>
              <a:t> #</a:t>
            </a:r>
            <a:r>
              <a:rPr lang="cs-CZ" dirty="0" smtClean="0">
                <a:solidFill>
                  <a:srgbClr val="FF0000"/>
                </a:solidFill>
              </a:rPr>
              <a:t>načtení vlastní tabulky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#</a:t>
            </a:r>
            <a:r>
              <a:rPr lang="cs-CZ" dirty="0" smtClean="0">
                <a:solidFill>
                  <a:srgbClr val="FF0000"/>
                </a:solidFill>
              </a:rPr>
              <a:t>načtení tabulky z jiného schématu</a:t>
            </a:r>
          </a:p>
          <a:p>
            <a:r>
              <a:rPr lang="cs-CZ" dirty="0" smtClean="0"/>
              <a:t>d &lt;- </a:t>
            </a:r>
            <a:r>
              <a:rPr lang="cs-CZ" dirty="0" err="1" smtClean="0"/>
              <a:t>sqlFetch</a:t>
            </a:r>
            <a:r>
              <a:rPr lang="cs-CZ" dirty="0" smtClean="0"/>
              <a:t>(</a:t>
            </a:r>
            <a:r>
              <a:rPr lang="cs-CZ" dirty="0" err="1" smtClean="0"/>
              <a:t>myconn</a:t>
            </a:r>
            <a:r>
              <a:rPr lang="cs-CZ" dirty="0" smtClean="0"/>
              <a:t>,"ACT_PROD.EP2_SLEDOVANE_PARAMETRY_D3")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#</a:t>
            </a:r>
            <a:r>
              <a:rPr lang="cs-CZ" dirty="0" smtClean="0">
                <a:solidFill>
                  <a:srgbClr val="FF0000"/>
                </a:solidFill>
              </a:rPr>
              <a:t>načtení SQL dotazu</a:t>
            </a:r>
            <a:endParaRPr lang="cs-CZ" dirty="0" smtClean="0"/>
          </a:p>
          <a:p>
            <a:r>
              <a:rPr lang="cs-CZ" dirty="0" err="1" smtClean="0"/>
              <a:t>pundat</a:t>
            </a:r>
            <a:r>
              <a:rPr lang="cs-CZ" dirty="0" smtClean="0"/>
              <a:t> &lt;- </a:t>
            </a:r>
            <a:r>
              <a:rPr lang="cs-CZ" dirty="0" err="1" smtClean="0"/>
              <a:t>sqlQuery</a:t>
            </a:r>
            <a:r>
              <a:rPr lang="cs-CZ" dirty="0" smtClean="0"/>
              <a:t>(</a:t>
            </a:r>
            <a:r>
              <a:rPr lang="cs-CZ" dirty="0" err="1" smtClean="0"/>
              <a:t>myconn</a:t>
            </a:r>
            <a:r>
              <a:rPr lang="cs-CZ" dirty="0" smtClean="0"/>
              <a:t>, "</a:t>
            </a:r>
            <a:r>
              <a:rPr lang="cs-CZ" dirty="0" err="1" smtClean="0"/>
              <a:t>select</a:t>
            </a:r>
            <a:r>
              <a:rPr lang="cs-CZ" dirty="0" smtClean="0"/>
              <a:t> *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Punishment</a:t>
            </a:r>
            <a:r>
              <a:rPr lang="cs-CZ" dirty="0" smtClean="0"/>
              <a:t>")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close</a:t>
            </a:r>
            <a:r>
              <a:rPr lang="cs-CZ" dirty="0" smtClean="0"/>
              <a:t>(</a:t>
            </a:r>
            <a:r>
              <a:rPr lang="cs-CZ" dirty="0" err="1" smtClean="0"/>
              <a:t>myconn</a:t>
            </a:r>
            <a:r>
              <a:rPr lang="cs-CZ" dirty="0" smtClean="0"/>
              <a:t>)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259468"/>
            <a:ext cx="5125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Načtení dat přímo z databáze – ODBC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4260</TotalTime>
  <Words>511</Words>
  <Application>Microsoft Office PowerPoint</Application>
  <PresentationFormat>Předvádění na obrazovce (4:3)</PresentationFormat>
  <Paragraphs>101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Databázové systémy a SQL</vt:lpstr>
      <vt:lpstr>Zdroje dat – formáty</vt:lpstr>
      <vt:lpstr>Import dat z plain textu</vt:lpstr>
      <vt:lpstr>Datové pumpy</vt:lpstr>
      <vt:lpstr>ORACLE – import plain textu</vt:lpstr>
      <vt:lpstr>Příklad importu </vt:lpstr>
      <vt:lpstr>ODBC konfigurace</vt:lpstr>
      <vt:lpstr>OLEDB konfigurace</vt:lpstr>
      <vt:lpstr>Databáze a R</vt:lpstr>
      <vt:lpstr>POSTGRESQL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klimes</cp:lastModifiedBy>
  <cp:revision>489</cp:revision>
  <dcterms:created xsi:type="dcterms:W3CDTF">2011-01-19T10:31:11Z</dcterms:created>
  <dcterms:modified xsi:type="dcterms:W3CDTF">2012-11-19T16:51:25Z</dcterms:modified>
</cp:coreProperties>
</file>