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image" Target="../media/image15.wmf"/><Relationship Id="rId7" Type="http://schemas.openxmlformats.org/officeDocument/2006/relationships/image" Target="../media/image19.wmf"/><Relationship Id="rId12" Type="http://schemas.openxmlformats.org/officeDocument/2006/relationships/image" Target="../media/image24.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0.pn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 Id="rId9" Type="http://schemas.openxmlformats.org/officeDocument/2006/relationships/image" Target="../media/image4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5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51.wmf"/><Relationship Id="rId1" Type="http://schemas.openxmlformats.org/officeDocument/2006/relationships/image" Target="../media/image47.wmf"/><Relationship Id="rId4" Type="http://schemas.openxmlformats.org/officeDocument/2006/relationships/image" Target="../media/image5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3.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7E04CA88-A6CE-46CF-82DF-07C8FA9B780D}" type="datetime1">
              <a:rPr lang="cs-CZ"/>
              <a:pPr>
                <a:defRPr/>
              </a:pPr>
              <a:t>29.10.2012</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79348F-C9AD-4E9A-A0F1-FE912E362F83}"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3F1049C0-590D-4C13-BB86-F44463B4100C}" type="datetime1">
              <a:rPr lang="cs-CZ"/>
              <a:pPr>
                <a:defRPr/>
              </a:pPr>
              <a:t>29.10.2012</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879D9B24-57B4-40DB-ABDE-14E77AFDFB82}"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F54B62CD-C7B4-4CAA-9D71-4B2155F6BFE7}"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D603791E-A07C-4F41-B51C-F61EB6A46222}" type="datetime1">
              <a:rPr lang="cs-CZ"/>
              <a:pPr>
                <a:defRPr/>
              </a:pPr>
              <a:t>29.10.2012</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090C624D-7941-4802-8092-6919B13DC209}" type="datetime1">
              <a:rPr lang="cs-CZ"/>
              <a:pPr>
                <a:defRPr/>
              </a:pPr>
              <a:t>29.10.2012</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B1A9DB90-F4F2-49C5-8623-D7360575FD83}"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4.bin"/><Relationship Id="rId11" Type="http://schemas.openxmlformats.org/officeDocument/2006/relationships/oleObject" Target="../embeddings/oleObject39.bin"/><Relationship Id="rId5" Type="http://schemas.openxmlformats.org/officeDocument/2006/relationships/oleObject" Target="../embeddings/oleObject33.bin"/><Relationship Id="rId10" Type="http://schemas.openxmlformats.org/officeDocument/2006/relationships/oleObject" Target="../embeddings/oleObject38.bin"/><Relationship Id="rId4" Type="http://schemas.openxmlformats.org/officeDocument/2006/relationships/oleObject" Target="../embeddings/oleObject32.bin"/><Relationship Id="rId9" Type="http://schemas.openxmlformats.org/officeDocument/2006/relationships/oleObject" Target="../embeddings/oleObject3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53.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 Id="rId9"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oleObject" Target="../embeddings/oleObject18.bin"/><Relationship Id="rId3" Type="http://schemas.openxmlformats.org/officeDocument/2006/relationships/oleObject" Target="../embeddings/oleObject8.bin"/><Relationship Id="rId7" Type="http://schemas.openxmlformats.org/officeDocument/2006/relationships/oleObject" Target="../embeddings/oleObject12.bin"/><Relationship Id="rId12" Type="http://schemas.openxmlformats.org/officeDocument/2006/relationships/oleObject" Target="../embeddings/oleObject17.bin"/><Relationship Id="rId2" Type="http://schemas.openxmlformats.org/officeDocument/2006/relationships/slideLayout" Target="../slideLayouts/slideLayout2.xml"/><Relationship Id="rId16" Type="http://schemas.openxmlformats.org/officeDocument/2006/relationships/oleObject" Target="../embeddings/oleObject21.bin"/><Relationship Id="rId1" Type="http://schemas.openxmlformats.org/officeDocument/2006/relationships/vmlDrawing" Target="../drawings/vmlDrawing2.vml"/><Relationship Id="rId6" Type="http://schemas.openxmlformats.org/officeDocument/2006/relationships/oleObject" Target="../embeddings/oleObject11.bin"/><Relationship Id="rId11" Type="http://schemas.openxmlformats.org/officeDocument/2006/relationships/oleObject" Target="../embeddings/oleObject16.bin"/><Relationship Id="rId5" Type="http://schemas.openxmlformats.org/officeDocument/2006/relationships/oleObject" Target="../embeddings/oleObject10.bin"/><Relationship Id="rId15" Type="http://schemas.openxmlformats.org/officeDocument/2006/relationships/oleObject" Target="../embeddings/oleObject20.bin"/><Relationship Id="rId10" Type="http://schemas.openxmlformats.org/officeDocument/2006/relationships/oleObject" Target="../embeddings/oleObject15.bin"/><Relationship Id="rId4" Type="http://schemas.openxmlformats.org/officeDocument/2006/relationships/oleObject" Target="../embeddings/oleObject9.bin"/><Relationship Id="rId9" Type="http://schemas.openxmlformats.org/officeDocument/2006/relationships/oleObject" Target="../embeddings/oleObject14.bin"/><Relationship Id="rId14" Type="http://schemas.openxmlformats.org/officeDocument/2006/relationships/oleObject" Target="../embeddings/oleObject19.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2.bin"/><Relationship Id="rId7" Type="http://schemas.openxmlformats.org/officeDocument/2006/relationships/image" Target="../media/image29.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8.emf"/><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6.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552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Jednovýběrový t-test</a:t>
            </a:r>
          </a:p>
          <a:p>
            <a:pPr marL="0" indent="0" algn="ctr">
              <a:buFont typeface="Wingdings 2" pitchFamily="18" charset="2"/>
              <a:buNone/>
            </a:pPr>
            <a:r>
              <a:rPr lang="cs-CZ" sz="2400" b="1" smtClean="0">
                <a:solidFill>
                  <a:schemeClr val="tx2"/>
                </a:solidFill>
                <a:latin typeface="Arial" pitchFamily="34" charset="0"/>
              </a:rPr>
              <a:t>Jednovýběrový test rozptylu</a:t>
            </a:r>
          </a:p>
        </p:txBody>
      </p:sp>
      <p:sp>
        <p:nvSpPr>
          <p:cNvPr id="235524" name="Nadpis 1"/>
          <p:cNvSpPr>
            <a:spLocks noGrp="1"/>
          </p:cNvSpPr>
          <p:nvPr>
            <p:ph type="ctrTitle" idx="4294967295"/>
          </p:nvPr>
        </p:nvSpPr>
        <p:spPr>
          <a:xfrm>
            <a:off x="755576" y="188640"/>
            <a:ext cx="7772400" cy="2031325"/>
          </a:xfrm>
          <a:noFill/>
        </p:spPr>
        <p:txBody>
          <a:bodyPr>
            <a:spAutoFit/>
          </a:bodyPr>
          <a:lstStyle/>
          <a:p>
            <a:r>
              <a:rPr lang="en-US" sz="4200" dirty="0" smtClean="0">
                <a:solidFill>
                  <a:schemeClr val="accent1"/>
                </a:solidFill>
                <a:latin typeface="Arial" pitchFamily="34" charset="0"/>
              </a:rPr>
              <a:t>VII</a:t>
            </a:r>
            <a:r>
              <a:rPr lang="cs-CZ" sz="4200" dirty="0" smtClean="0">
                <a:solidFill>
                  <a:schemeClr val="accent1"/>
                </a:solidFill>
                <a:latin typeface="Arial" pitchFamily="34" charset="0"/>
              </a:rPr>
              <a:t>. Statistické testy o parametrech jednoho výběrů</a:t>
            </a:r>
            <a:r>
              <a:rPr lang="en-US" sz="4200" dirty="0" smtClean="0">
                <a:solidFill>
                  <a:schemeClr val="accent1"/>
                </a:solidFill>
                <a:latin typeface="Arial" pitchFamily="34" charset="0"/>
              </a:rPr>
              <a:t/>
            </a:r>
            <a:br>
              <a:rPr lang="en-US" sz="4200" dirty="0" smtClean="0">
                <a:solidFill>
                  <a:schemeClr val="accent1"/>
                </a:solidFill>
                <a:latin typeface="Arial" pitchFamily="34" charset="0"/>
              </a:rPr>
            </a:br>
            <a:r>
              <a:rPr lang="en-US" sz="4200" dirty="0" err="1" smtClean="0">
                <a:solidFill>
                  <a:schemeClr val="accent1"/>
                </a:solidFill>
                <a:latin typeface="Arial" pitchFamily="34" charset="0"/>
              </a:rPr>
              <a:t>opakovanie</a:t>
            </a:r>
            <a:endParaRPr lang="cs-CZ" sz="4200" dirty="0" smtClean="0">
              <a:solidFill>
                <a:schemeClr val="accent1"/>
              </a:solidFill>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9619" name="Text Box 3"/>
          <p:cNvSpPr txBox="1">
            <a:spLocks noChangeArrowheads="1"/>
          </p:cNvSpPr>
          <p:nvPr/>
        </p:nvSpPr>
        <p:spPr bwMode="auto">
          <a:xfrm>
            <a:off x="0" y="1027113"/>
            <a:ext cx="9144000" cy="457200"/>
          </a:xfrm>
          <a:prstGeom prst="rect">
            <a:avLst/>
          </a:prstGeom>
          <a:solidFill>
            <a:srgbClr val="FFCC99"/>
          </a:solidFill>
          <a:ln w="9525">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Identifikace párovitosti (Korelace, Kovariance)</a:t>
            </a:r>
          </a:p>
        </p:txBody>
      </p:sp>
      <p:sp>
        <p:nvSpPr>
          <p:cNvPr id="239620" name="Text Box 4"/>
          <p:cNvSpPr txBox="1">
            <a:spLocks noChangeArrowheads="1"/>
          </p:cNvSpPr>
          <p:nvPr/>
        </p:nvSpPr>
        <p:spPr bwMode="auto">
          <a:xfrm>
            <a:off x="746125" y="2693988"/>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21" name="Text Box 5"/>
          <p:cNvSpPr txBox="1">
            <a:spLocks noChangeArrowheads="1"/>
          </p:cNvSpPr>
          <p:nvPr/>
        </p:nvSpPr>
        <p:spPr bwMode="auto">
          <a:xfrm rot="-5400000">
            <a:off x="-420687" y="3248025"/>
            <a:ext cx="2182812"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22" name="AutoShape 6"/>
          <p:cNvSpPr>
            <a:spLocks noChangeArrowheads="1"/>
          </p:cNvSpPr>
          <p:nvPr/>
        </p:nvSpPr>
        <p:spPr bwMode="auto">
          <a:xfrm>
            <a:off x="533400" y="2586038"/>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7"/>
          <p:cNvGrpSpPr>
            <a:grpSpLocks/>
          </p:cNvGrpSpPr>
          <p:nvPr/>
        </p:nvGrpSpPr>
        <p:grpSpPr bwMode="auto">
          <a:xfrm>
            <a:off x="1143000" y="2522538"/>
            <a:ext cx="838200" cy="2182812"/>
            <a:chOff x="192" y="1472"/>
            <a:chExt cx="528" cy="1375"/>
          </a:xfrm>
        </p:grpSpPr>
        <p:sp>
          <p:nvSpPr>
            <p:cNvPr id="239670" name="Text Box 8"/>
            <p:cNvSpPr txBox="1">
              <a:spLocks noChangeArrowheads="1"/>
            </p:cNvSpPr>
            <p:nvPr/>
          </p:nvSpPr>
          <p:spPr bwMode="auto">
            <a:xfrm>
              <a:off x="470" y="1580"/>
              <a:ext cx="116" cy="44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239671" name="Text Box 9"/>
            <p:cNvSpPr txBox="1">
              <a:spLocks noChangeArrowheads="1"/>
            </p:cNvSpPr>
            <p:nvPr/>
          </p:nvSpPr>
          <p:spPr bwMode="auto">
            <a:xfrm rot="-5400000">
              <a:off x="-265" y="1929"/>
              <a:ext cx="1375" cy="461"/>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239672"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39624" name="Text Box 11"/>
          <p:cNvSpPr txBox="1">
            <a:spLocks noChangeArrowheads="1"/>
          </p:cNvSpPr>
          <p:nvPr/>
        </p:nvSpPr>
        <p:spPr bwMode="auto">
          <a:xfrm>
            <a:off x="627063" y="2151063"/>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239625" name="AutoShape 12"/>
          <p:cNvSpPr>
            <a:spLocks noChangeArrowheads="1"/>
          </p:cNvSpPr>
          <p:nvPr/>
        </p:nvSpPr>
        <p:spPr bwMode="auto">
          <a:xfrm rot="2400000">
            <a:off x="1905000" y="3690938"/>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26" name="AutoShape 13"/>
          <p:cNvSpPr>
            <a:spLocks noChangeArrowheads="1"/>
          </p:cNvSpPr>
          <p:nvPr/>
        </p:nvSpPr>
        <p:spPr bwMode="auto">
          <a:xfrm rot="-3000000">
            <a:off x="1843088" y="2838450"/>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14"/>
          <p:cNvGrpSpPr>
            <a:grpSpLocks/>
          </p:cNvGrpSpPr>
          <p:nvPr/>
        </p:nvGrpSpPr>
        <p:grpSpPr bwMode="auto">
          <a:xfrm>
            <a:off x="3429000" y="1524000"/>
            <a:ext cx="3265488" cy="2301875"/>
            <a:chOff x="3031" y="1392"/>
            <a:chExt cx="2057" cy="1450"/>
          </a:xfrm>
        </p:grpSpPr>
        <p:sp>
          <p:nvSpPr>
            <p:cNvPr id="239666" name="Line 15"/>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7" name="Line 16"/>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8" name="Text Box 17"/>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9" name="Text Box 18"/>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grpSp>
        <p:nvGrpSpPr>
          <p:cNvPr id="4" name="Group 19"/>
          <p:cNvGrpSpPr>
            <a:grpSpLocks/>
          </p:cNvGrpSpPr>
          <p:nvPr/>
        </p:nvGrpSpPr>
        <p:grpSpPr bwMode="auto">
          <a:xfrm>
            <a:off x="3429000" y="4267200"/>
            <a:ext cx="3265488" cy="2301875"/>
            <a:chOff x="3031" y="1392"/>
            <a:chExt cx="2057" cy="1450"/>
          </a:xfrm>
        </p:grpSpPr>
        <p:sp>
          <p:nvSpPr>
            <p:cNvPr id="239662" name="Line 20"/>
            <p:cNvSpPr>
              <a:spLocks noChangeShapeType="1"/>
            </p:cNvSpPr>
            <p:nvPr/>
          </p:nvSpPr>
          <p:spPr bwMode="auto">
            <a:xfrm>
              <a:off x="3312" y="1440"/>
              <a:ext cx="0" cy="1152"/>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3" name="Line 21"/>
            <p:cNvSpPr>
              <a:spLocks noChangeShapeType="1"/>
            </p:cNvSpPr>
            <p:nvPr/>
          </p:nvSpPr>
          <p:spPr bwMode="auto">
            <a:xfrm>
              <a:off x="3312" y="2592"/>
              <a:ext cx="1632" cy="0"/>
            </a:xfrm>
            <a:prstGeom prst="line">
              <a:avLst/>
            </a:prstGeom>
            <a:noFill/>
            <a:ln w="254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64" name="Text Box 22"/>
            <p:cNvSpPr txBox="1">
              <a:spLocks noChangeArrowheads="1"/>
            </p:cNvSpPr>
            <p:nvPr/>
          </p:nvSpPr>
          <p:spPr bwMode="auto">
            <a:xfrm>
              <a:off x="3031" y="13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1</a:t>
              </a:r>
            </a:p>
          </p:txBody>
        </p:sp>
        <p:sp>
          <p:nvSpPr>
            <p:cNvPr id="239665" name="Text Box 23"/>
            <p:cNvSpPr txBox="1">
              <a:spLocks noChangeArrowheads="1"/>
            </p:cNvSpPr>
            <p:nvPr/>
          </p:nvSpPr>
          <p:spPr bwMode="auto">
            <a:xfrm>
              <a:off x="4807" y="2592"/>
              <a:ext cx="281" cy="250"/>
            </a:xfrm>
            <a:prstGeom prst="rect">
              <a:avLst/>
            </a:prstGeom>
            <a:noFill/>
            <a:ln w="25400">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X</a:t>
              </a:r>
              <a:r>
                <a:rPr lang="cs-CZ" sz="2000" baseline="-25000">
                  <a:solidFill>
                    <a:prstClr val="black"/>
                  </a:solidFill>
                  <a:latin typeface="Arial" pitchFamily="34" charset="0"/>
                  <a:cs typeface="Arial" pitchFamily="34" charset="0"/>
                </a:rPr>
                <a:t>2</a:t>
              </a:r>
            </a:p>
          </p:txBody>
        </p:sp>
      </p:grpSp>
      <p:sp>
        <p:nvSpPr>
          <p:cNvPr id="239629" name="Line 24"/>
          <p:cNvSpPr>
            <a:spLocks noChangeShapeType="1"/>
          </p:cNvSpPr>
          <p:nvPr/>
        </p:nvSpPr>
        <p:spPr bwMode="auto">
          <a:xfrm flipV="1">
            <a:off x="4038600" y="2133600"/>
            <a:ext cx="1676400" cy="1143000"/>
          </a:xfrm>
          <a:prstGeom prst="line">
            <a:avLst/>
          </a:prstGeom>
          <a:noFill/>
          <a:ln w="25400">
            <a:solidFill>
              <a:srgbClr val="FF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0" name="AutoShape 25"/>
          <p:cNvSpPr>
            <a:spLocks noChangeArrowheads="1"/>
          </p:cNvSpPr>
          <p:nvPr/>
        </p:nvSpPr>
        <p:spPr bwMode="auto">
          <a:xfrm>
            <a:off x="4191000" y="3048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1" name="AutoShape 26"/>
          <p:cNvSpPr>
            <a:spLocks noChangeArrowheads="1"/>
          </p:cNvSpPr>
          <p:nvPr/>
        </p:nvSpPr>
        <p:spPr bwMode="auto">
          <a:xfrm>
            <a:off x="4419600" y="2895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2" name="AutoShape 27"/>
          <p:cNvSpPr>
            <a:spLocks noChangeArrowheads="1"/>
          </p:cNvSpPr>
          <p:nvPr/>
        </p:nvSpPr>
        <p:spPr bwMode="auto">
          <a:xfrm>
            <a:off x="4648200" y="2743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3" name="AutoShape 28"/>
          <p:cNvSpPr>
            <a:spLocks noChangeArrowheads="1"/>
          </p:cNvSpPr>
          <p:nvPr/>
        </p:nvSpPr>
        <p:spPr bwMode="auto">
          <a:xfrm>
            <a:off x="4876800" y="2590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4" name="AutoShape 29"/>
          <p:cNvSpPr>
            <a:spLocks noChangeArrowheads="1"/>
          </p:cNvSpPr>
          <p:nvPr/>
        </p:nvSpPr>
        <p:spPr bwMode="auto">
          <a:xfrm>
            <a:off x="5105400" y="2438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5" name="AutoShape 30"/>
          <p:cNvSpPr>
            <a:spLocks noChangeArrowheads="1"/>
          </p:cNvSpPr>
          <p:nvPr/>
        </p:nvSpPr>
        <p:spPr bwMode="auto">
          <a:xfrm>
            <a:off x="5410200" y="2209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6" name="AutoShape 31"/>
          <p:cNvSpPr>
            <a:spLocks noChangeArrowheads="1"/>
          </p:cNvSpPr>
          <p:nvPr/>
        </p:nvSpPr>
        <p:spPr bwMode="auto">
          <a:xfrm>
            <a:off x="4572000" y="5715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7" name="AutoShape 32"/>
          <p:cNvSpPr>
            <a:spLocks noChangeArrowheads="1"/>
          </p:cNvSpPr>
          <p:nvPr/>
        </p:nvSpPr>
        <p:spPr bwMode="auto">
          <a:xfrm>
            <a:off x="45720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8" name="AutoShape 33"/>
          <p:cNvSpPr>
            <a:spLocks noChangeArrowheads="1"/>
          </p:cNvSpPr>
          <p:nvPr/>
        </p:nvSpPr>
        <p:spPr bwMode="auto">
          <a:xfrm>
            <a:off x="43434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39" name="AutoShape 34"/>
          <p:cNvSpPr>
            <a:spLocks noChangeArrowheads="1"/>
          </p:cNvSpPr>
          <p:nvPr/>
        </p:nvSpPr>
        <p:spPr bwMode="auto">
          <a:xfrm>
            <a:off x="43434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0" name="AutoShape 35"/>
          <p:cNvSpPr>
            <a:spLocks noChangeArrowheads="1"/>
          </p:cNvSpPr>
          <p:nvPr/>
        </p:nvSpPr>
        <p:spPr bwMode="auto">
          <a:xfrm>
            <a:off x="43434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1" name="AutoShape 36"/>
          <p:cNvSpPr>
            <a:spLocks noChangeArrowheads="1"/>
          </p:cNvSpPr>
          <p:nvPr/>
        </p:nvSpPr>
        <p:spPr bwMode="auto">
          <a:xfrm>
            <a:off x="48006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2" name="AutoShape 37"/>
          <p:cNvSpPr>
            <a:spLocks noChangeArrowheads="1"/>
          </p:cNvSpPr>
          <p:nvPr/>
        </p:nvSpPr>
        <p:spPr bwMode="auto">
          <a:xfrm>
            <a:off x="48006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3" name="AutoShape 38"/>
          <p:cNvSpPr>
            <a:spLocks noChangeArrowheads="1"/>
          </p:cNvSpPr>
          <p:nvPr/>
        </p:nvSpPr>
        <p:spPr bwMode="auto">
          <a:xfrm>
            <a:off x="48006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4" name="AutoShape 39"/>
          <p:cNvSpPr>
            <a:spLocks noChangeArrowheads="1"/>
          </p:cNvSpPr>
          <p:nvPr/>
        </p:nvSpPr>
        <p:spPr bwMode="auto">
          <a:xfrm>
            <a:off x="45720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5" name="AutoShape 40"/>
          <p:cNvSpPr>
            <a:spLocks noChangeArrowheads="1"/>
          </p:cNvSpPr>
          <p:nvPr/>
        </p:nvSpPr>
        <p:spPr bwMode="auto">
          <a:xfrm>
            <a:off x="4648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6" name="AutoShape 41"/>
          <p:cNvSpPr>
            <a:spLocks noChangeArrowheads="1"/>
          </p:cNvSpPr>
          <p:nvPr/>
        </p:nvSpPr>
        <p:spPr bwMode="auto">
          <a:xfrm>
            <a:off x="45720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7" name="AutoShape 42"/>
          <p:cNvSpPr>
            <a:spLocks noChangeArrowheads="1"/>
          </p:cNvSpPr>
          <p:nvPr/>
        </p:nvSpPr>
        <p:spPr bwMode="auto">
          <a:xfrm>
            <a:off x="5410200" y="5334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8" name="AutoShape 43"/>
          <p:cNvSpPr>
            <a:spLocks noChangeArrowheads="1"/>
          </p:cNvSpPr>
          <p:nvPr/>
        </p:nvSpPr>
        <p:spPr bwMode="auto">
          <a:xfrm>
            <a:off x="5105400" y="52578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49" name="AutoShape 44"/>
          <p:cNvSpPr>
            <a:spLocks noChangeArrowheads="1"/>
          </p:cNvSpPr>
          <p:nvPr/>
        </p:nvSpPr>
        <p:spPr bwMode="auto">
          <a:xfrm>
            <a:off x="5410200" y="5562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0" name="AutoShape 45"/>
          <p:cNvSpPr>
            <a:spLocks noChangeArrowheads="1"/>
          </p:cNvSpPr>
          <p:nvPr/>
        </p:nvSpPr>
        <p:spPr bwMode="auto">
          <a:xfrm>
            <a:off x="50292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1" name="AutoShape 46"/>
          <p:cNvSpPr>
            <a:spLocks noChangeArrowheads="1"/>
          </p:cNvSpPr>
          <p:nvPr/>
        </p:nvSpPr>
        <p:spPr bwMode="auto">
          <a:xfrm>
            <a:off x="5029200" y="5791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2" name="AutoShape 47"/>
          <p:cNvSpPr>
            <a:spLocks noChangeArrowheads="1"/>
          </p:cNvSpPr>
          <p:nvPr/>
        </p:nvSpPr>
        <p:spPr bwMode="auto">
          <a:xfrm>
            <a:off x="4800600" y="4724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3" name="AutoShape 48"/>
          <p:cNvSpPr>
            <a:spLocks noChangeArrowheads="1"/>
          </p:cNvSpPr>
          <p:nvPr/>
        </p:nvSpPr>
        <p:spPr bwMode="auto">
          <a:xfrm>
            <a:off x="4800600" y="49530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4" name="AutoShape 49"/>
          <p:cNvSpPr>
            <a:spLocks noChangeArrowheads="1"/>
          </p:cNvSpPr>
          <p:nvPr/>
        </p:nvSpPr>
        <p:spPr bwMode="auto">
          <a:xfrm>
            <a:off x="4800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5" name="AutoShape 50"/>
          <p:cNvSpPr>
            <a:spLocks noChangeArrowheads="1"/>
          </p:cNvSpPr>
          <p:nvPr/>
        </p:nvSpPr>
        <p:spPr bwMode="auto">
          <a:xfrm>
            <a:off x="4572000" y="48006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6" name="AutoShape 51"/>
          <p:cNvSpPr>
            <a:spLocks noChangeArrowheads="1"/>
          </p:cNvSpPr>
          <p:nvPr/>
        </p:nvSpPr>
        <p:spPr bwMode="auto">
          <a:xfrm>
            <a:off x="5105400" y="5029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7" name="AutoShape 52"/>
          <p:cNvSpPr>
            <a:spLocks noChangeArrowheads="1"/>
          </p:cNvSpPr>
          <p:nvPr/>
        </p:nvSpPr>
        <p:spPr bwMode="auto">
          <a:xfrm>
            <a:off x="4419600" y="51054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8" name="AutoShape 53"/>
          <p:cNvSpPr>
            <a:spLocks noChangeArrowheads="1"/>
          </p:cNvSpPr>
          <p:nvPr/>
        </p:nvSpPr>
        <p:spPr bwMode="auto">
          <a:xfrm>
            <a:off x="4495800" y="5410200"/>
            <a:ext cx="152400" cy="152400"/>
          </a:xfrm>
          <a:prstGeom prst="flowChartConnector">
            <a:avLst/>
          </a:prstGeom>
          <a:solidFill>
            <a:srgbClr val="FF0000"/>
          </a:solidFill>
          <a:ln w="9525">
            <a:no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9659" name="Text Box 54"/>
          <p:cNvSpPr txBox="1">
            <a:spLocks noChangeArrowheads="1"/>
          </p:cNvSpPr>
          <p:nvPr/>
        </p:nvSpPr>
        <p:spPr bwMode="auto">
          <a:xfrm>
            <a:off x="6343650" y="1839913"/>
            <a:ext cx="180975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0,954</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a:t>
            </a:r>
            <a:r>
              <a:rPr lang="en-US" sz="2000">
                <a:solidFill>
                  <a:prstClr val="black"/>
                </a:solidFill>
                <a:latin typeface="Arial" pitchFamily="34" charset="0"/>
                <a:cs typeface="Arial" pitchFamily="34" charset="0"/>
              </a:rPr>
              <a:t>001</a:t>
            </a:r>
            <a:r>
              <a:rPr lang="cs-CZ" sz="2000">
                <a:solidFill>
                  <a:prstClr val="black"/>
                </a:solidFill>
                <a:latin typeface="Arial" pitchFamily="34" charset="0"/>
                <a:cs typeface="Arial" pitchFamily="34" charset="0"/>
              </a:rPr>
              <a:t>)</a:t>
            </a:r>
          </a:p>
        </p:txBody>
      </p:sp>
      <p:sp>
        <p:nvSpPr>
          <p:cNvPr id="239660" name="Text Box 55"/>
          <p:cNvSpPr txBox="1">
            <a:spLocks noChangeArrowheads="1"/>
          </p:cNvSpPr>
          <p:nvPr/>
        </p:nvSpPr>
        <p:spPr bwMode="auto">
          <a:xfrm>
            <a:off x="6324600" y="4267200"/>
            <a:ext cx="1828800" cy="701675"/>
          </a:xfrm>
          <a:prstGeom prst="rect">
            <a:avLst/>
          </a:prstGeom>
          <a:noFill/>
          <a:ln w="9525">
            <a:noFill/>
            <a:miter lim="800000"/>
            <a:headEnd/>
            <a:tailEnd/>
          </a:ln>
        </p:spPr>
        <p:txBody>
          <a:bodyPr>
            <a:spAutoFit/>
          </a:bodyPr>
          <a:lstStyle/>
          <a:p>
            <a:pPr algn="ctr" fontAlgn="base">
              <a:spcBef>
                <a:spcPct val="20000"/>
              </a:spcBef>
              <a:spcAft>
                <a:spcPct val="0"/>
              </a:spcAft>
            </a:pP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r = 0,218</a:t>
            </a:r>
            <a:br>
              <a:rPr lang="cs-CZ" sz="2000">
                <a:solidFill>
                  <a:prstClr val="black"/>
                </a:solidFill>
                <a:latin typeface="Arial" pitchFamily="34" charset="0"/>
                <a:cs typeface="Arial" pitchFamily="34" charset="0"/>
              </a:rPr>
            </a:br>
            <a:r>
              <a:rPr lang="cs-CZ" sz="2000">
                <a:solidFill>
                  <a:prstClr val="black"/>
                </a:solidFill>
                <a:latin typeface="Arial" pitchFamily="34" charset="0"/>
                <a:cs typeface="Arial" pitchFamily="34" charset="0"/>
              </a:rPr>
              <a:t>(p</a:t>
            </a:r>
            <a:r>
              <a:rPr lang="en-US" sz="2000">
                <a:solidFill>
                  <a:prstClr val="black"/>
                </a:solidFill>
                <a:latin typeface="Arial" pitchFamily="34" charset="0"/>
                <a:cs typeface="Arial" pitchFamily="34" charset="0"/>
              </a:rPr>
              <a:t> &lt; 0</a:t>
            </a:r>
            <a:r>
              <a:rPr lang="cs-CZ" sz="2000">
                <a:solidFill>
                  <a:prstClr val="black"/>
                </a:solidFill>
                <a:latin typeface="Arial" pitchFamily="34" charset="0"/>
                <a:cs typeface="Arial" pitchFamily="34" charset="0"/>
              </a:rPr>
              <a:t>,812)</a:t>
            </a:r>
          </a:p>
        </p:txBody>
      </p:sp>
      <p:sp>
        <p:nvSpPr>
          <p:cNvPr id="239661" name="Rectangle 57"/>
          <p:cNvSpPr>
            <a:spLocks noGrp="1"/>
          </p:cNvSpPr>
          <p:nvPr>
            <p:ph type="title" idx="4294967295"/>
          </p:nvPr>
        </p:nvSpPr>
        <p:spPr>
          <a:noFill/>
        </p:spPr>
        <p:txBody>
          <a:bodyPr/>
          <a:lstStyle/>
          <a:p>
            <a:r>
              <a:rPr lang="cs-CZ" smtClean="0"/>
              <a:t>Dvouvýběrové testy: párové a nepárové III</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0643" name="Rectangle 2"/>
          <p:cNvSpPr>
            <a:spLocks noGrp="1"/>
          </p:cNvSpPr>
          <p:nvPr>
            <p:ph type="title" idx="4294967295"/>
          </p:nvPr>
        </p:nvSpPr>
        <p:spPr>
          <a:xfrm>
            <a:off x="128588" y="381000"/>
            <a:ext cx="8836025" cy="758825"/>
          </a:xfrm>
        </p:spPr>
        <p:txBody>
          <a:bodyPr/>
          <a:lstStyle/>
          <a:p>
            <a:r>
              <a:rPr lang="cs-CZ" smtClean="0"/>
              <a:t>Předpoklady nepárového dvouvýběrového </a:t>
            </a:r>
            <a:r>
              <a:rPr lang="en-US" smtClean="0"/>
              <a:t/>
            </a:r>
            <a:br>
              <a:rPr lang="en-US" smtClean="0"/>
            </a:br>
            <a:r>
              <a:rPr lang="cs-CZ" smtClean="0"/>
              <a:t>t-testu</a:t>
            </a:r>
          </a:p>
        </p:txBody>
      </p:sp>
      <p:sp>
        <p:nvSpPr>
          <p:cNvPr id="240644" name="Rectangle 3"/>
          <p:cNvSpPr>
            <a:spLocks noGrp="1"/>
          </p:cNvSpPr>
          <p:nvPr>
            <p:ph type="body" idx="4294967295"/>
          </p:nvPr>
        </p:nvSpPr>
        <p:spPr>
          <a:xfrm>
            <a:off x="301625" y="1400175"/>
            <a:ext cx="8534400" cy="4598988"/>
          </a:xfrm>
        </p:spPr>
        <p:txBody>
          <a:bodyPr/>
          <a:lstStyle/>
          <a:p>
            <a:r>
              <a:rPr lang="cs-CZ" sz="1700" smtClean="0"/>
              <a:t>Náhodný výběr subjektů jednotlivých skupin z jejich cílových populací</a:t>
            </a:r>
          </a:p>
          <a:p>
            <a:r>
              <a:rPr lang="cs-CZ" sz="1700" smtClean="0"/>
              <a:t>Nezávislost obou srovnávaných vzorků</a:t>
            </a:r>
          </a:p>
          <a:p>
            <a:r>
              <a:rPr lang="cs-CZ" sz="1700" smtClean="0"/>
              <a:t>Přibližně normální rozložení proměnné ve vzorcích, drobné odchylky od normality ovšem nejsou kritické, test je robustní proti drobným odchylkám od tohoto předpokladu, normalita může být testována testy normality</a:t>
            </a:r>
          </a:p>
          <a:p>
            <a:r>
              <a:rPr lang="cs-CZ" sz="1700" smtClean="0"/>
              <a:t>Rozptyl v obou vzorcích by měl být přibližně shodný (homoscedastic). Tento předpoklad je testován několika možnými testy – Levenův test nebo F-test.</a:t>
            </a:r>
          </a:p>
          <a:p>
            <a:r>
              <a:rPr lang="cs-CZ" sz="1700" smtClean="0"/>
              <a:t>Vždy je vhodné prohlédnout histogramy proměnné v jednotlivých vzorcích pro okometrické srovnání a ověření předpokladů normality a homogenity rozptylu – nenahradí statistické testy, ale poskytne prvotní představu. </a:t>
            </a:r>
          </a:p>
          <a:p>
            <a:endParaRPr lang="cs-CZ" sz="1700" smtClean="0"/>
          </a:p>
        </p:txBody>
      </p:sp>
      <p:grpSp>
        <p:nvGrpSpPr>
          <p:cNvPr id="2" name="Group 4"/>
          <p:cNvGrpSpPr>
            <a:grpSpLocks/>
          </p:cNvGrpSpPr>
          <p:nvPr/>
        </p:nvGrpSpPr>
        <p:grpSpPr bwMode="auto">
          <a:xfrm>
            <a:off x="539750" y="4295775"/>
            <a:ext cx="2749550" cy="1989138"/>
            <a:chOff x="3456" y="2818"/>
            <a:chExt cx="1732" cy="1253"/>
          </a:xfrm>
        </p:grpSpPr>
        <p:sp>
          <p:nvSpPr>
            <p:cNvPr id="240647" name="Text Box 5"/>
            <p:cNvSpPr txBox="1">
              <a:spLocks noChangeArrowheads="1"/>
            </p:cNvSpPr>
            <p:nvPr/>
          </p:nvSpPr>
          <p:spPr bwMode="auto">
            <a:xfrm>
              <a:off x="3635" y="3722"/>
              <a:ext cx="267" cy="254"/>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grpSp>
          <p:nvGrpSpPr>
            <p:cNvPr id="3" name="Group 6"/>
            <p:cNvGrpSpPr>
              <a:grpSpLocks/>
            </p:cNvGrpSpPr>
            <p:nvPr/>
          </p:nvGrpSpPr>
          <p:grpSpPr bwMode="auto">
            <a:xfrm>
              <a:off x="3456" y="2818"/>
              <a:ext cx="1732" cy="926"/>
              <a:chOff x="3456" y="2818"/>
              <a:chExt cx="1732" cy="926"/>
            </a:xfrm>
          </p:grpSpPr>
          <p:sp>
            <p:nvSpPr>
              <p:cNvPr id="240652" name="Line 7"/>
              <p:cNvSpPr>
                <a:spLocks noChangeShapeType="1"/>
              </p:cNvSpPr>
              <p:nvPr/>
            </p:nvSpPr>
            <p:spPr bwMode="auto">
              <a:xfrm>
                <a:off x="3840" y="2818"/>
                <a:ext cx="0" cy="926"/>
              </a:xfrm>
              <a:prstGeom prst="line">
                <a:avLst/>
              </a:prstGeom>
              <a:noFill/>
              <a:ln w="25400">
                <a:solidFill>
                  <a:srgbClr val="000000"/>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3" name="Line 8"/>
              <p:cNvSpPr>
                <a:spLocks noChangeShapeType="1"/>
              </p:cNvSpPr>
              <p:nvPr/>
            </p:nvSpPr>
            <p:spPr bwMode="auto">
              <a:xfrm>
                <a:off x="3836" y="3744"/>
                <a:ext cx="1352" cy="0"/>
              </a:xfrm>
              <a:prstGeom prst="line">
                <a:avLst/>
              </a:prstGeom>
              <a:noFill/>
              <a:ln w="25400">
                <a:solidFill>
                  <a:schemeClr val="tx1"/>
                </a:solidFill>
                <a:round/>
                <a:headEnd/>
                <a:tailEn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0654" name="Text Box 9"/>
              <p:cNvSpPr txBox="1">
                <a:spLocks noChangeArrowheads="1"/>
              </p:cNvSpPr>
              <p:nvPr/>
            </p:nvSpPr>
            <p:spPr bwMode="auto">
              <a:xfrm>
                <a:off x="3456" y="2832"/>
                <a:ext cx="384" cy="335"/>
              </a:xfrm>
              <a:prstGeom prst="rect">
                <a:avLst/>
              </a:prstGeom>
              <a:noFill/>
              <a:ln w="9525">
                <a:noFill/>
                <a:miter lim="800000"/>
                <a:headEnd/>
                <a:tailEnd/>
              </a:ln>
            </p:spPr>
            <p:txBody>
              <a:bodyPr anchor="ctr" anchorCtr="1"/>
              <a:lstStyle/>
              <a:p>
                <a:pPr eaLnBrk="0" fontAlgn="base" hangingPunct="0">
                  <a:spcBef>
                    <a:spcPct val="0"/>
                  </a:spcBef>
                  <a:spcAft>
                    <a:spcPct val="0"/>
                  </a:spcAft>
                </a:pPr>
                <a:r>
                  <a:rPr lang="cs-CZ" b="1">
                    <a:solidFill>
                      <a:prstClr val="black"/>
                    </a:solidFill>
                    <a:latin typeface="Symbol" pitchFamily="18" charset="2"/>
                    <a:cs typeface="Arial" pitchFamily="34" charset="0"/>
                  </a:rPr>
                  <a:t>j</a:t>
                </a:r>
                <a:r>
                  <a:rPr lang="cs-CZ" b="1">
                    <a:solidFill>
                      <a:prstClr val="black"/>
                    </a:solidFill>
                    <a:latin typeface="Arial" pitchFamily="34" charset="0"/>
                    <a:cs typeface="Arial" pitchFamily="34" charset="0"/>
                  </a:rPr>
                  <a:t>(x)</a:t>
                </a:r>
              </a:p>
            </p:txBody>
          </p:sp>
          <p:sp>
            <p:nvSpPr>
              <p:cNvPr id="240655" name="Freeform 10"/>
              <p:cNvSpPr>
                <a:spLocks/>
              </p:cNvSpPr>
              <p:nvPr/>
            </p:nvSpPr>
            <p:spPr bwMode="auto">
              <a:xfrm>
                <a:off x="4128" y="3024"/>
                <a:ext cx="645" cy="717"/>
              </a:xfrm>
              <a:custGeom>
                <a:avLst/>
                <a:gdLst>
                  <a:gd name="T0" fmla="*/ 0 w 244"/>
                  <a:gd name="T1" fmla="*/ 116 h 116"/>
                  <a:gd name="T2" fmla="*/ 39 w 244"/>
                  <a:gd name="T3" fmla="*/ 98 h 116"/>
                  <a:gd name="T4" fmla="*/ 68 w 244"/>
                  <a:gd name="T5" fmla="*/ 57 h 116"/>
                  <a:gd name="T6" fmla="*/ 92 w 244"/>
                  <a:gd name="T7" fmla="*/ 19 h 116"/>
                  <a:gd name="T8" fmla="*/ 132 w 244"/>
                  <a:gd name="T9" fmla="*/ 0 h 116"/>
                  <a:gd name="T10" fmla="*/ 163 w 244"/>
                  <a:gd name="T11" fmla="*/ 18 h 116"/>
                  <a:gd name="T12" fmla="*/ 179 w 244"/>
                  <a:gd name="T13" fmla="*/ 55 h 116"/>
                  <a:gd name="T14" fmla="*/ 204 w 244"/>
                  <a:gd name="T15" fmla="*/ 94 h 116"/>
                  <a:gd name="T16" fmla="*/ 244 w 244"/>
                  <a:gd name="T17" fmla="*/ 115 h 1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44"/>
                  <a:gd name="T28" fmla="*/ 0 h 116"/>
                  <a:gd name="T29" fmla="*/ 244 w 244"/>
                  <a:gd name="T30" fmla="*/ 116 h 1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44" h="116">
                    <a:moveTo>
                      <a:pt x="0" y="116"/>
                    </a:moveTo>
                    <a:cubicBezTo>
                      <a:pt x="6" y="113"/>
                      <a:pt x="28" y="108"/>
                      <a:pt x="39" y="98"/>
                    </a:cubicBezTo>
                    <a:cubicBezTo>
                      <a:pt x="50" y="88"/>
                      <a:pt x="59" y="70"/>
                      <a:pt x="68" y="57"/>
                    </a:cubicBezTo>
                    <a:cubicBezTo>
                      <a:pt x="77" y="44"/>
                      <a:pt x="81" y="28"/>
                      <a:pt x="92" y="19"/>
                    </a:cubicBezTo>
                    <a:cubicBezTo>
                      <a:pt x="103" y="10"/>
                      <a:pt x="120" y="0"/>
                      <a:pt x="132" y="0"/>
                    </a:cubicBezTo>
                    <a:cubicBezTo>
                      <a:pt x="144" y="0"/>
                      <a:pt x="155" y="9"/>
                      <a:pt x="163" y="18"/>
                    </a:cubicBezTo>
                    <a:cubicBezTo>
                      <a:pt x="171" y="27"/>
                      <a:pt x="172" y="42"/>
                      <a:pt x="179" y="55"/>
                    </a:cubicBezTo>
                    <a:cubicBezTo>
                      <a:pt x="186" y="68"/>
                      <a:pt x="193" y="84"/>
                      <a:pt x="204" y="94"/>
                    </a:cubicBezTo>
                    <a:cubicBezTo>
                      <a:pt x="215" y="104"/>
                      <a:pt x="236" y="111"/>
                      <a:pt x="244" y="115"/>
                    </a:cubicBezTo>
                  </a:path>
                </a:pathLst>
              </a:custGeom>
              <a:solidFill>
                <a:srgbClr val="3366FF"/>
              </a:solidFill>
              <a:ln w="28575" cap="flat" cmpd="sng">
                <a:solidFill>
                  <a:srgbClr val="000000"/>
                </a:solidFill>
                <a:prstDash val="solid"/>
                <a:round/>
                <a:headEnd type="none" w="med" len="med"/>
                <a:tailEnd type="none" w="med" len="med"/>
              </a:ln>
            </p:spPr>
            <p:txBody>
              <a:bodyPr anchor="ctr" anchorCtr="1"/>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1"/>
            <p:cNvGrpSpPr>
              <a:grpSpLocks/>
            </p:cNvGrpSpPr>
            <p:nvPr/>
          </p:nvGrpSpPr>
          <p:grpSpPr bwMode="auto">
            <a:xfrm>
              <a:off x="4272" y="3654"/>
              <a:ext cx="403" cy="417"/>
              <a:chOff x="4272" y="3654"/>
              <a:chExt cx="403" cy="417"/>
            </a:xfrm>
          </p:grpSpPr>
          <p:sp>
            <p:nvSpPr>
              <p:cNvPr id="240650" name="Text Box 12"/>
              <p:cNvSpPr txBox="1">
                <a:spLocks noChangeArrowheads="1"/>
              </p:cNvSpPr>
              <p:nvPr/>
            </p:nvSpPr>
            <p:spPr bwMode="auto">
              <a:xfrm>
                <a:off x="4272" y="3840"/>
                <a:ext cx="403" cy="231"/>
              </a:xfrm>
              <a:prstGeom prst="rect">
                <a:avLst/>
              </a:prstGeom>
              <a:noFill/>
              <a:ln w="9525">
                <a:noFill/>
                <a:miter lim="800000"/>
                <a:headEnd/>
                <a:tailEnd/>
              </a:ln>
            </p:spPr>
            <p:txBody>
              <a:bodyPr>
                <a:spAutoFit/>
              </a:bodyPr>
              <a:lstStyle/>
              <a:p>
                <a:pPr algn="ctr" fontAlgn="base">
                  <a:spcBef>
                    <a:spcPct val="50000"/>
                  </a:spcBef>
                  <a:spcAft>
                    <a:spcPct val="0"/>
                  </a:spcAft>
                </a:pPr>
                <a:r>
                  <a:rPr lang="en-US" b="1">
                    <a:solidFill>
                      <a:prstClr val="black"/>
                    </a:solidFill>
                    <a:latin typeface="Arial" pitchFamily="34" charset="0"/>
                    <a:cs typeface="Arial" pitchFamily="34" charset="0"/>
                  </a:rPr>
                  <a:t>μ</a:t>
                </a:r>
                <a:endParaRPr lang="cs-CZ" b="1">
                  <a:solidFill>
                    <a:prstClr val="black"/>
                  </a:solidFill>
                  <a:latin typeface="Arial" pitchFamily="34" charset="0"/>
                  <a:cs typeface="Arial" pitchFamily="34" charset="0"/>
                </a:endParaRPr>
              </a:p>
            </p:txBody>
          </p:sp>
          <p:sp>
            <p:nvSpPr>
              <p:cNvPr id="240651" name="Text Box 13"/>
              <p:cNvSpPr txBox="1">
                <a:spLocks noChangeArrowheads="1"/>
              </p:cNvSpPr>
              <p:nvPr/>
            </p:nvSpPr>
            <p:spPr bwMode="auto">
              <a:xfrm>
                <a:off x="4385" y="3654"/>
                <a:ext cx="121" cy="212"/>
              </a:xfrm>
              <a:prstGeom prst="rect">
                <a:avLst/>
              </a:prstGeom>
              <a:noFill/>
              <a:ln w="9525">
                <a:noFill/>
                <a:miter lim="800000"/>
                <a:headEnd/>
                <a:tailEnd/>
              </a:ln>
            </p:spPr>
            <p:txBody>
              <a:bodyPr>
                <a:spAutoFit/>
              </a:bodyPr>
              <a:lstStyle/>
              <a:p>
                <a:pPr algn="ctr" fontAlgn="base">
                  <a:spcBef>
                    <a:spcPct val="50000"/>
                  </a:spcBef>
                  <a:spcAft>
                    <a:spcPct val="0"/>
                  </a:spcAft>
                </a:pPr>
                <a:r>
                  <a:rPr lang="en-US" sz="1600" b="1">
                    <a:solidFill>
                      <a:prstClr val="black"/>
                    </a:solidFill>
                    <a:latin typeface="Arial" pitchFamily="34" charset="0"/>
                    <a:cs typeface="Arial" pitchFamily="34" charset="0"/>
                  </a:rPr>
                  <a:t>|</a:t>
                </a:r>
                <a:endParaRPr lang="cs-CZ" sz="1600" b="1">
                  <a:solidFill>
                    <a:prstClr val="black"/>
                  </a:solidFill>
                  <a:latin typeface="Arial" pitchFamily="34" charset="0"/>
                  <a:cs typeface="Arial" pitchFamily="34" charset="0"/>
                </a:endParaRPr>
              </a:p>
            </p:txBody>
          </p:sp>
        </p:grpSp>
      </p:grpSp>
      <p:pic>
        <p:nvPicPr>
          <p:cNvPr id="240646" name="Picture 14"/>
          <p:cNvPicPr>
            <a:picLocks noChangeAspect="1" noChangeArrowheads="1"/>
          </p:cNvPicPr>
          <p:nvPr/>
        </p:nvPicPr>
        <p:blipFill>
          <a:blip r:embed="rId2" cstate="print"/>
          <a:srcRect/>
          <a:stretch>
            <a:fillRect/>
          </a:stretch>
        </p:blipFill>
        <p:spPr bwMode="auto">
          <a:xfrm>
            <a:off x="4716463" y="4221163"/>
            <a:ext cx="3384550" cy="20193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9164" name="Rectangle 2"/>
          <p:cNvSpPr>
            <a:spLocks noGrp="1"/>
          </p:cNvSpPr>
          <p:nvPr>
            <p:ph type="title" idx="4294967295"/>
          </p:nvPr>
        </p:nvSpPr>
        <p:spPr/>
        <p:txBody>
          <a:bodyPr/>
          <a:lstStyle/>
          <a:p>
            <a:r>
              <a:rPr lang="cs-CZ" smtClean="0"/>
              <a:t>Nepárový dvouvýběrový t-test – výpočet I</a:t>
            </a:r>
          </a:p>
        </p:txBody>
      </p:sp>
      <p:sp>
        <p:nvSpPr>
          <p:cNvPr id="49165" name="Rectangle 3"/>
          <p:cNvSpPr>
            <a:spLocks noGrp="1"/>
          </p:cNvSpPr>
          <p:nvPr>
            <p:ph type="body" idx="4294967295"/>
          </p:nvPr>
        </p:nvSpPr>
        <p:spPr/>
        <p:txBody>
          <a:bodyPr/>
          <a:lstStyle/>
          <a:p>
            <a:pPr marL="381000" indent="-381000">
              <a:buFontTx/>
              <a:buAutoNum type="arabicPeriod"/>
            </a:pPr>
            <a:r>
              <a:rPr lang="cs-CZ" sz="1600" smtClean="0"/>
              <a:t>nulová hypotéza: průměry obou skupin jsou shodné, alternativní hypotéza je, že nejsou shodné, two tailed test</a:t>
            </a:r>
          </a:p>
          <a:p>
            <a:pPr marL="381000" indent="-381000">
              <a:buFontTx/>
              <a:buAutoNum type="arabicPeriod"/>
            </a:pPr>
            <a:r>
              <a:rPr lang="cs-CZ" sz="1600" smtClean="0"/>
              <a:t>prohlédnout průběh dat, průměr, medián apod. pro zjištění odchylek od normality a nehomogenita rozptylu, provést F –test</a:t>
            </a:r>
          </a:p>
          <a:p>
            <a:pPr marL="381000" indent="-381000">
              <a:buFontTx/>
              <a:buAutoNum type="arabicPeriod"/>
            </a:pPr>
            <a:endParaRPr lang="cs-CZ" sz="1600" smtClean="0"/>
          </a:p>
        </p:txBody>
      </p:sp>
      <p:sp>
        <p:nvSpPr>
          <p:cNvPr id="49166" name="Rectangle 4"/>
          <p:cNvSpPr>
            <a:spLocks noChangeArrowheads="1"/>
          </p:cNvSpPr>
          <p:nvPr/>
        </p:nvSpPr>
        <p:spPr bwMode="auto">
          <a:xfrm>
            <a:off x="4716463" y="2781300"/>
            <a:ext cx="3960812" cy="1981200"/>
          </a:xfrm>
          <a:prstGeom prst="rect">
            <a:avLst/>
          </a:prstGeom>
          <a:noFill/>
          <a:ln w="9525">
            <a:noFill/>
            <a:miter lim="800000"/>
            <a:headEnd/>
            <a:tailEnd/>
          </a:ln>
        </p:spPr>
        <p:txBody>
          <a:bodyPr lIns="449121" tIns="152352" bIns="38088" anchor="ctr">
            <a:spAutoFit/>
          </a:bodyPr>
          <a:lstStyle/>
          <a:p>
            <a:pPr fontAlgn="base">
              <a:spcBef>
                <a:spcPct val="20000"/>
              </a:spcBef>
              <a:spcAft>
                <a:spcPct val="0"/>
              </a:spcAft>
            </a:pPr>
            <a:r>
              <a:rPr lang="cs-CZ" sz="1600" b="1">
                <a:solidFill>
                  <a:prstClr val="black"/>
                </a:solidFill>
                <a:cs typeface="Arial" pitchFamily="34" charset="0"/>
              </a:rPr>
              <a:t>F-test pro srovnání dvou výběrových rozptylů</a:t>
            </a:r>
          </a:p>
          <a:p>
            <a:pPr lvl="1" fontAlgn="base">
              <a:spcBef>
                <a:spcPct val="20000"/>
              </a:spcBef>
              <a:spcAft>
                <a:spcPct val="0"/>
              </a:spcAft>
              <a:buFontTx/>
              <a:buChar char="•"/>
            </a:pPr>
            <a:r>
              <a:rPr lang="cs-CZ" sz="1600">
                <a:solidFill>
                  <a:prstClr val="black"/>
                </a:solidFill>
                <a:cs typeface="Arial" pitchFamily="34" charset="0"/>
              </a:rPr>
              <a:t>Používá se pro srovnání rozptylu dvou skupin hodnot, často za účelem ověření homogenity rozptylu těchto skupin dat.</a:t>
            </a:r>
          </a:p>
          <a:p>
            <a:pPr eaLnBrk="0" fontAlgn="base" hangingPunct="0">
              <a:spcBef>
                <a:spcPct val="0"/>
              </a:spcBef>
              <a:spcAft>
                <a:spcPct val="0"/>
              </a:spcAft>
            </a:pPr>
            <a:endParaRPr lang="cs-CZ">
              <a:solidFill>
                <a:prstClr val="black"/>
              </a:solidFill>
              <a:cs typeface="Arial" pitchFamily="34" charset="0"/>
            </a:endParaRPr>
          </a:p>
        </p:txBody>
      </p:sp>
      <p:sp>
        <p:nvSpPr>
          <p:cNvPr id="49167" name="Rectangle 5"/>
          <p:cNvSpPr>
            <a:spLocks noChangeArrowheads="1"/>
          </p:cNvSpPr>
          <p:nvPr/>
        </p:nvSpPr>
        <p:spPr bwMode="auto">
          <a:xfrm>
            <a:off x="179388" y="5440363"/>
            <a:ext cx="8748712" cy="825500"/>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600">
                <a:solidFill>
                  <a:prstClr val="black"/>
                </a:solidFill>
                <a:cs typeface="Arial" pitchFamily="34" charset="0"/>
              </a:rPr>
              <a:t>V případě ověření homogenity je testována hypotéza shody rozptylů (two tailed); v případě shodných rozptylů je vše v pořádku a je možné pokračovat ve výpočtu t-testu, v opačném případě není vhodné test počítat. </a:t>
            </a:r>
          </a:p>
        </p:txBody>
      </p:sp>
      <p:sp>
        <p:nvSpPr>
          <p:cNvPr id="49168" name="Text Box 6"/>
          <p:cNvSpPr txBox="1">
            <a:spLocks noChangeArrowheads="1"/>
          </p:cNvSpPr>
          <p:nvPr/>
        </p:nvSpPr>
        <p:spPr bwMode="auto">
          <a:xfrm>
            <a:off x="1044575" y="2852738"/>
            <a:ext cx="407988"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0</a:t>
            </a:r>
          </a:p>
        </p:txBody>
      </p:sp>
      <p:sp>
        <p:nvSpPr>
          <p:cNvPr id="49169" name="Text Box 7"/>
          <p:cNvSpPr txBox="1">
            <a:spLocks noChangeArrowheads="1"/>
          </p:cNvSpPr>
          <p:nvPr/>
        </p:nvSpPr>
        <p:spPr bwMode="auto">
          <a:xfrm>
            <a:off x="1979613" y="2852738"/>
            <a:ext cx="423862"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H</a:t>
            </a:r>
            <a:r>
              <a:rPr lang="cs-CZ" sz="1600" baseline="-25000">
                <a:solidFill>
                  <a:prstClr val="black"/>
                </a:solidFill>
                <a:latin typeface="Arial" pitchFamily="34" charset="0"/>
                <a:cs typeface="Arial" pitchFamily="34" charset="0"/>
              </a:rPr>
              <a:t>A</a:t>
            </a:r>
          </a:p>
        </p:txBody>
      </p:sp>
      <p:sp>
        <p:nvSpPr>
          <p:cNvPr id="49170" name="Text Box 8"/>
          <p:cNvSpPr txBox="1">
            <a:spLocks noChangeArrowheads="1"/>
          </p:cNvSpPr>
          <p:nvPr/>
        </p:nvSpPr>
        <p:spPr bwMode="auto">
          <a:xfrm>
            <a:off x="2700338" y="2852738"/>
            <a:ext cx="1754187" cy="336550"/>
          </a:xfrm>
          <a:prstGeom prst="rect">
            <a:avLst/>
          </a:prstGeom>
          <a:noFill/>
          <a:ln w="9525">
            <a:noFill/>
            <a:miter lim="800000"/>
            <a:headEnd/>
            <a:tailEnd/>
          </a:ln>
        </p:spPr>
        <p:txBody>
          <a:bodyPr wrap="none">
            <a:spAutoFit/>
          </a:bodyPr>
          <a:lstStyle/>
          <a:p>
            <a:pPr marL="342900" indent="-342900" fontAlgn="base">
              <a:spcBef>
                <a:spcPct val="20000"/>
              </a:spcBef>
              <a:spcAft>
                <a:spcPct val="0"/>
              </a:spcAft>
            </a:pPr>
            <a:r>
              <a:rPr lang="cs-CZ" sz="1600">
                <a:solidFill>
                  <a:prstClr val="black"/>
                </a:solidFill>
                <a:latin typeface="Arial" pitchFamily="34" charset="0"/>
                <a:cs typeface="Arial" pitchFamily="34" charset="0"/>
              </a:rPr>
              <a:t>Testová statistika</a:t>
            </a:r>
            <a:endParaRPr lang="cs-CZ" sz="1600" baseline="-25000">
              <a:solidFill>
                <a:prstClr val="black"/>
              </a:solidFill>
              <a:latin typeface="Arial" pitchFamily="34" charset="0"/>
              <a:cs typeface="Arial" pitchFamily="34" charset="0"/>
            </a:endParaRPr>
          </a:p>
        </p:txBody>
      </p:sp>
      <p:graphicFrame>
        <p:nvGraphicFramePr>
          <p:cNvPr id="49154" name="Object 9"/>
          <p:cNvGraphicFramePr>
            <a:graphicFrameLocks noChangeAspect="1"/>
          </p:cNvGraphicFramePr>
          <p:nvPr/>
        </p:nvGraphicFramePr>
        <p:xfrm>
          <a:off x="755650" y="3392488"/>
          <a:ext cx="815975" cy="349250"/>
        </p:xfrm>
        <a:graphic>
          <a:graphicData uri="http://schemas.openxmlformats.org/presentationml/2006/ole">
            <p:oleObj spid="_x0000_s20482" name="Rovnice" r:id="rId3" imgW="533160" imgH="228600" progId="Equation.3">
              <p:embed/>
            </p:oleObj>
          </a:graphicData>
        </a:graphic>
      </p:graphicFrame>
      <p:graphicFrame>
        <p:nvGraphicFramePr>
          <p:cNvPr id="49155" name="Object 10"/>
          <p:cNvGraphicFramePr>
            <a:graphicFrameLocks noChangeAspect="1"/>
          </p:cNvGraphicFramePr>
          <p:nvPr/>
        </p:nvGraphicFramePr>
        <p:xfrm>
          <a:off x="755650" y="4052888"/>
          <a:ext cx="815975" cy="349250"/>
        </p:xfrm>
        <a:graphic>
          <a:graphicData uri="http://schemas.openxmlformats.org/presentationml/2006/ole">
            <p:oleObj spid="_x0000_s20483" name="Rovnice" r:id="rId4" imgW="533160" imgH="228600" progId="Equation.3">
              <p:embed/>
            </p:oleObj>
          </a:graphicData>
        </a:graphic>
      </p:graphicFrame>
      <p:graphicFrame>
        <p:nvGraphicFramePr>
          <p:cNvPr id="49156" name="Object 11"/>
          <p:cNvGraphicFramePr>
            <a:graphicFrameLocks noChangeAspect="1"/>
          </p:cNvGraphicFramePr>
          <p:nvPr/>
        </p:nvGraphicFramePr>
        <p:xfrm>
          <a:off x="1763713" y="4052888"/>
          <a:ext cx="815975" cy="349250"/>
        </p:xfrm>
        <a:graphic>
          <a:graphicData uri="http://schemas.openxmlformats.org/presentationml/2006/ole">
            <p:oleObj spid="_x0000_s20484" name="Rovnice" r:id="rId5" imgW="533160" imgH="228600" progId="Equation.3">
              <p:embed/>
            </p:oleObj>
          </a:graphicData>
        </a:graphic>
      </p:graphicFrame>
      <p:graphicFrame>
        <p:nvGraphicFramePr>
          <p:cNvPr id="49157" name="Object 12"/>
          <p:cNvGraphicFramePr>
            <a:graphicFrameLocks noChangeAspect="1"/>
          </p:cNvGraphicFramePr>
          <p:nvPr/>
        </p:nvGraphicFramePr>
        <p:xfrm>
          <a:off x="1763713" y="3392488"/>
          <a:ext cx="815975" cy="349250"/>
        </p:xfrm>
        <a:graphic>
          <a:graphicData uri="http://schemas.openxmlformats.org/presentationml/2006/ole">
            <p:oleObj spid="_x0000_s20485" name="Rovnice" r:id="rId6" imgW="533160" imgH="228600" progId="Equation.3">
              <p:embed/>
            </p:oleObj>
          </a:graphicData>
        </a:graphic>
      </p:graphicFrame>
      <p:graphicFrame>
        <p:nvGraphicFramePr>
          <p:cNvPr id="49158" name="Object 13"/>
          <p:cNvGraphicFramePr>
            <a:graphicFrameLocks noChangeAspect="1"/>
          </p:cNvGraphicFramePr>
          <p:nvPr/>
        </p:nvGraphicFramePr>
        <p:xfrm>
          <a:off x="755650" y="4767263"/>
          <a:ext cx="815975" cy="349250"/>
        </p:xfrm>
        <a:graphic>
          <a:graphicData uri="http://schemas.openxmlformats.org/presentationml/2006/ole">
            <p:oleObj spid="_x0000_s20486" name="Rovnice" r:id="rId7" imgW="533160" imgH="228600" progId="Equation.3">
              <p:embed/>
            </p:oleObj>
          </a:graphicData>
        </a:graphic>
      </p:graphicFrame>
      <p:graphicFrame>
        <p:nvGraphicFramePr>
          <p:cNvPr id="49159" name="Object 14"/>
          <p:cNvGraphicFramePr>
            <a:graphicFrameLocks noChangeAspect="1"/>
          </p:cNvGraphicFramePr>
          <p:nvPr/>
        </p:nvGraphicFramePr>
        <p:xfrm>
          <a:off x="1763713" y="4767263"/>
          <a:ext cx="815975" cy="349250"/>
        </p:xfrm>
        <a:graphic>
          <a:graphicData uri="http://schemas.openxmlformats.org/presentationml/2006/ole">
            <p:oleObj spid="_x0000_s20487" name="Rovnice" r:id="rId8" imgW="533160" imgH="228600" progId="Equation.3">
              <p:embed/>
            </p:oleObj>
          </a:graphicData>
        </a:graphic>
      </p:graphicFrame>
      <p:graphicFrame>
        <p:nvGraphicFramePr>
          <p:cNvPr id="49160" name="Object 15"/>
          <p:cNvGraphicFramePr>
            <a:graphicFrameLocks noChangeAspect="1"/>
          </p:cNvGraphicFramePr>
          <p:nvPr/>
        </p:nvGraphicFramePr>
        <p:xfrm>
          <a:off x="3182938" y="3228975"/>
          <a:ext cx="717550" cy="698500"/>
        </p:xfrm>
        <a:graphic>
          <a:graphicData uri="http://schemas.openxmlformats.org/presentationml/2006/ole">
            <p:oleObj spid="_x0000_s20488" name="Rovnice" r:id="rId9" imgW="469800" imgH="457200" progId="Equation.3">
              <p:embed/>
            </p:oleObj>
          </a:graphicData>
        </a:graphic>
      </p:graphicFrame>
      <p:graphicFrame>
        <p:nvGraphicFramePr>
          <p:cNvPr id="49161" name="Object 16"/>
          <p:cNvGraphicFramePr>
            <a:graphicFrameLocks noChangeAspect="1"/>
          </p:cNvGraphicFramePr>
          <p:nvPr/>
        </p:nvGraphicFramePr>
        <p:xfrm>
          <a:off x="3182938" y="3929063"/>
          <a:ext cx="717550" cy="698500"/>
        </p:xfrm>
        <a:graphic>
          <a:graphicData uri="http://schemas.openxmlformats.org/presentationml/2006/ole">
            <p:oleObj spid="_x0000_s20489" name="Rovnice" r:id="rId10" imgW="469800" imgH="457200" progId="Equation.3">
              <p:embed/>
            </p:oleObj>
          </a:graphicData>
        </a:graphic>
      </p:graphicFrame>
      <p:graphicFrame>
        <p:nvGraphicFramePr>
          <p:cNvPr id="49162" name="Object 17"/>
          <p:cNvGraphicFramePr>
            <a:graphicFrameLocks noChangeAspect="1"/>
          </p:cNvGraphicFramePr>
          <p:nvPr/>
        </p:nvGraphicFramePr>
        <p:xfrm>
          <a:off x="2751138" y="4645025"/>
          <a:ext cx="1533525" cy="698500"/>
        </p:xfrm>
        <a:graphic>
          <a:graphicData uri="http://schemas.openxmlformats.org/presentationml/2006/ole">
            <p:oleObj spid="_x0000_s20490" name="Rovnice" r:id="rId11" imgW="1002960" imgH="457200" progId="Equation.3">
              <p:embed/>
            </p:oleObj>
          </a:graphicData>
        </a:graphic>
      </p:graphicFrame>
      <p:sp>
        <p:nvSpPr>
          <p:cNvPr id="49171" name="Rectangle 18"/>
          <p:cNvSpPr>
            <a:spLocks noChangeArrowheads="1"/>
          </p:cNvSpPr>
          <p:nvPr/>
        </p:nvSpPr>
        <p:spPr bwMode="auto">
          <a:xfrm>
            <a:off x="539750" y="2781300"/>
            <a:ext cx="4010025" cy="2592388"/>
          </a:xfrm>
          <a:prstGeom prst="rect">
            <a:avLst/>
          </a:prstGeom>
          <a:no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2" name="Line 19"/>
          <p:cNvSpPr>
            <a:spLocks noChangeShapeType="1"/>
          </p:cNvSpPr>
          <p:nvPr/>
        </p:nvSpPr>
        <p:spPr bwMode="auto">
          <a:xfrm>
            <a:off x="539750" y="4652963"/>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173" name="Line 20"/>
          <p:cNvSpPr>
            <a:spLocks noChangeShapeType="1"/>
          </p:cNvSpPr>
          <p:nvPr/>
        </p:nvSpPr>
        <p:spPr bwMode="auto">
          <a:xfrm>
            <a:off x="539750" y="3213100"/>
            <a:ext cx="399415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0183" name="Rectangle 2"/>
          <p:cNvSpPr>
            <a:spLocks noGrp="1"/>
          </p:cNvSpPr>
          <p:nvPr>
            <p:ph type="title" idx="4294967295"/>
          </p:nvPr>
        </p:nvSpPr>
        <p:spPr/>
        <p:txBody>
          <a:bodyPr/>
          <a:lstStyle/>
          <a:p>
            <a:r>
              <a:rPr lang="cs-CZ" smtClean="0"/>
              <a:t>Nepárový dvouvýběrový t-test – výpočet II</a:t>
            </a:r>
          </a:p>
        </p:txBody>
      </p:sp>
      <p:sp>
        <p:nvSpPr>
          <p:cNvPr id="50184" name="Rectangle 3"/>
          <p:cNvSpPr>
            <a:spLocks noGrp="1" noChangeArrowheads="1"/>
          </p:cNvSpPr>
          <p:nvPr>
            <p:ph type="body" idx="4294967295"/>
          </p:nvPr>
        </p:nvSpPr>
        <p:spPr>
          <a:noFill/>
        </p:spPr>
        <p:txBody>
          <a:bodyPr/>
          <a:lstStyle/>
          <a:p>
            <a:pPr marL="381000" indent="-381000">
              <a:buClr>
                <a:schemeClr val="tx1"/>
              </a:buClr>
              <a:buFontTx/>
              <a:buAutoNum type="arabicPeriod" startAt="3"/>
            </a:pPr>
            <a:r>
              <a:rPr lang="cs-CZ" sz="2100" dirty="0" smtClean="0"/>
              <a:t>Výpočet testové statistiky (stupně volnosti jsou                      </a:t>
            </a:r>
            <a:r>
              <a:rPr lang="en-US" sz="2100" dirty="0" smtClean="0"/>
              <a:t>    </a:t>
            </a:r>
            <a:r>
              <a:rPr lang="cs-CZ" sz="2100" dirty="0" smtClean="0"/>
              <a:t> </a:t>
            </a:r>
            <a:r>
              <a:rPr lang="cs-CZ" sz="2100" dirty="0" smtClean="0"/>
              <a:t>):</a:t>
            </a:r>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buClr>
                <a:schemeClr val="tx1"/>
              </a:buClr>
              <a:buFontTx/>
              <a:buAutoNum type="arabicPeriod" startAt="3"/>
            </a:pPr>
            <a:endParaRPr lang="cs-CZ" sz="2100" dirty="0" smtClean="0"/>
          </a:p>
          <a:p>
            <a:pPr marL="381000" indent="-381000" algn="just">
              <a:buClr>
                <a:srgbClr val="000000"/>
              </a:buClr>
              <a:buFontTx/>
              <a:buAutoNum type="arabicPeriod" startAt="4"/>
            </a:pPr>
            <a:r>
              <a:rPr lang="cs-CZ" sz="2100" dirty="0" smtClean="0">
                <a:solidFill>
                  <a:srgbClr val="000000"/>
                </a:solidFill>
                <a:cs typeface="Times New Roman" pitchFamily="18" charset="0"/>
              </a:rPr>
              <a:t>výsledné t srovnáme s tabulární hodnotou t pro dané stupně volnosti a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 (obvykle </a:t>
            </a:r>
            <a:r>
              <a:rPr lang="cs-CZ" sz="2100" dirty="0" smtClean="0">
                <a:solidFill>
                  <a:srgbClr val="000000"/>
                </a:solidFill>
                <a:latin typeface="Times New Roman" pitchFamily="18" charset="0"/>
                <a:cs typeface="Times New Roman" pitchFamily="18" charset="0"/>
                <a:sym typeface="Symbol" pitchFamily="18" charset="2"/>
              </a:rPr>
              <a:t></a:t>
            </a:r>
            <a:r>
              <a:rPr lang="cs-CZ" sz="2100" dirty="0" smtClean="0">
                <a:solidFill>
                  <a:srgbClr val="000000"/>
                </a:solidFill>
                <a:cs typeface="Times New Roman" pitchFamily="18" charset="0"/>
              </a:rPr>
              <a:t>=0,05)</a:t>
            </a:r>
            <a:endParaRPr lang="cs-CZ" sz="2100" dirty="0" smtClean="0">
              <a:solidFill>
                <a:srgbClr val="000000"/>
              </a:solidFill>
            </a:endParaRPr>
          </a:p>
          <a:p>
            <a:pPr marL="381000" indent="-381000" algn="just">
              <a:buClr>
                <a:srgbClr val="000000"/>
              </a:buClr>
              <a:buFontTx/>
              <a:buAutoNum type="arabicPeriod" startAt="4"/>
            </a:pPr>
            <a:r>
              <a:rPr lang="cs-CZ" sz="2100" dirty="0" smtClean="0">
                <a:solidFill>
                  <a:srgbClr val="000000"/>
                </a:solidFill>
              </a:rPr>
              <a:t>Lze </a:t>
            </a:r>
            <a:r>
              <a:rPr lang="cs-CZ" sz="2100" dirty="0" smtClean="0"/>
              <a:t>spočítat interval spolehlivosti pro rozdíl průměrů (např. 95%), počet stupňů volnosti a s</a:t>
            </a:r>
            <a:r>
              <a:rPr lang="cs-CZ" sz="2100" baseline="30000" dirty="0" smtClean="0"/>
              <a:t>2</a:t>
            </a:r>
            <a:r>
              <a:rPr lang="cs-CZ" sz="2100" dirty="0" smtClean="0"/>
              <a:t> odpovídají předchozím vzorcům </a:t>
            </a:r>
            <a:endParaRPr lang="cs-CZ" sz="3700" dirty="0" smtClean="0">
              <a:solidFill>
                <a:srgbClr val="000000"/>
              </a:solidFill>
            </a:endParaRPr>
          </a:p>
          <a:p>
            <a:pPr marL="381000" indent="-381000" algn="just">
              <a:buClr>
                <a:srgbClr val="000000"/>
              </a:buClr>
              <a:buFontTx/>
              <a:buAutoNum type="arabicPeriod" startAt="4"/>
            </a:pPr>
            <a:endParaRPr lang="cs-CZ" sz="2100" dirty="0" smtClean="0"/>
          </a:p>
          <a:p>
            <a:pPr marL="381000" indent="-381000">
              <a:buClr>
                <a:schemeClr val="tx1"/>
              </a:buClr>
              <a:buFontTx/>
              <a:buAutoNum type="arabicPeriod" startAt="3"/>
            </a:pPr>
            <a:endParaRPr lang="cs-CZ" sz="2100" dirty="0" smtClean="0"/>
          </a:p>
        </p:txBody>
      </p:sp>
      <p:sp>
        <p:nvSpPr>
          <p:cNvPr id="50185" name="Rectangle 4"/>
          <p:cNvSpPr>
            <a:spLocks noChangeArrowheads="1"/>
          </p:cNvSpPr>
          <p:nvPr/>
        </p:nvSpPr>
        <p:spPr bwMode="auto">
          <a:xfrm>
            <a:off x="-57150" y="374808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86" name="Rectangle 5"/>
          <p:cNvSpPr>
            <a:spLocks noChangeArrowheads="1"/>
          </p:cNvSpPr>
          <p:nvPr/>
        </p:nvSpPr>
        <p:spPr bwMode="auto">
          <a:xfrm>
            <a:off x="-57150" y="38766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8" name="Object 6"/>
          <p:cNvGraphicFramePr>
            <a:graphicFrameLocks noChangeAspect="1"/>
          </p:cNvGraphicFramePr>
          <p:nvPr/>
        </p:nvGraphicFramePr>
        <p:xfrm>
          <a:off x="4298950" y="2449513"/>
          <a:ext cx="2665413" cy="739775"/>
        </p:xfrm>
        <a:graphic>
          <a:graphicData uri="http://schemas.openxmlformats.org/presentationml/2006/ole">
            <p:oleObj spid="_x0000_s21506" name="Rovnice" r:id="rId3" imgW="1651000" imgH="457200" progId="Equation.3">
              <p:embed/>
            </p:oleObj>
          </a:graphicData>
        </a:graphic>
      </p:graphicFrame>
      <p:sp>
        <p:nvSpPr>
          <p:cNvPr id="50187" name="Rectangle 7"/>
          <p:cNvSpPr>
            <a:spLocks noChangeArrowheads="1"/>
          </p:cNvSpPr>
          <p:nvPr/>
        </p:nvSpPr>
        <p:spPr bwMode="auto">
          <a:xfrm>
            <a:off x="-57150" y="3995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79" name="Object 8"/>
          <p:cNvGraphicFramePr>
            <a:graphicFrameLocks noChangeAspect="1"/>
          </p:cNvGraphicFramePr>
          <p:nvPr/>
        </p:nvGraphicFramePr>
        <p:xfrm>
          <a:off x="6012160" y="1628800"/>
          <a:ext cx="1363662" cy="334963"/>
        </p:xfrm>
        <a:graphic>
          <a:graphicData uri="http://schemas.openxmlformats.org/presentationml/2006/ole">
            <p:oleObj spid="_x0000_s21507" name="Rovnice" r:id="rId4" imgW="888840" imgH="215640" progId="Equation.3">
              <p:embed/>
            </p:oleObj>
          </a:graphicData>
        </a:graphic>
      </p:graphicFrame>
      <p:sp>
        <p:nvSpPr>
          <p:cNvPr id="50188" name="Rectangle 9"/>
          <p:cNvSpPr>
            <a:spLocks noChangeArrowheads="1"/>
          </p:cNvSpPr>
          <p:nvPr/>
        </p:nvSpPr>
        <p:spPr bwMode="auto">
          <a:xfrm>
            <a:off x="7011988" y="2468563"/>
            <a:ext cx="1966912" cy="701675"/>
          </a:xfrm>
          <a:prstGeom prst="rect">
            <a:avLst/>
          </a:prstGeom>
          <a:noFill/>
          <a:ln w="9525">
            <a:noFill/>
            <a:miter lim="800000"/>
            <a:headEnd/>
            <a:tailEnd/>
          </a:ln>
        </p:spPr>
        <p:txBody>
          <a:bodyPr anchor="ctr">
            <a:spAutoFit/>
          </a:bodyPr>
          <a:lstStyle/>
          <a:p>
            <a:pPr fontAlgn="base">
              <a:spcBef>
                <a:spcPct val="0"/>
              </a:spcBef>
              <a:spcAft>
                <a:spcPct val="0"/>
              </a:spcAft>
            </a:pPr>
            <a:r>
              <a:rPr lang="cs-CZ" sz="2000">
                <a:solidFill>
                  <a:prstClr val="black"/>
                </a:solidFill>
                <a:latin typeface="Arial" pitchFamily="34" charset="0"/>
                <a:cs typeface="Arial" pitchFamily="34" charset="0"/>
              </a:rPr>
              <a:t>vážený odhad rozptylu </a:t>
            </a:r>
          </a:p>
        </p:txBody>
      </p:sp>
      <p:sp>
        <p:nvSpPr>
          <p:cNvPr id="50189" name="AutoShape 10"/>
          <p:cNvSpPr>
            <a:spLocks noChangeArrowheads="1"/>
          </p:cNvSpPr>
          <p:nvPr/>
        </p:nvSpPr>
        <p:spPr bwMode="auto">
          <a:xfrm>
            <a:off x="4156075" y="2305050"/>
            <a:ext cx="4751388" cy="1008063"/>
          </a:xfrm>
          <a:prstGeom prst="roundRect">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190" name="Rectangle 11"/>
          <p:cNvSpPr>
            <a:spLocks noChangeArrowheads="1"/>
          </p:cNvSpPr>
          <p:nvPr/>
        </p:nvSpPr>
        <p:spPr bwMode="auto">
          <a:xfrm>
            <a:off x="-57150" y="3838575"/>
            <a:ext cx="9144000" cy="0"/>
          </a:xfrm>
          <a:prstGeom prst="rect">
            <a:avLst/>
          </a:prstGeom>
          <a:noFill/>
          <a:ln w="9525">
            <a:no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0180" name="Object 12"/>
          <p:cNvGraphicFramePr>
            <a:graphicFrameLocks noChangeAspect="1"/>
          </p:cNvGraphicFramePr>
          <p:nvPr/>
        </p:nvGraphicFramePr>
        <p:xfrm>
          <a:off x="828675" y="5276850"/>
          <a:ext cx="6767513" cy="1031875"/>
        </p:xfrm>
        <a:graphic>
          <a:graphicData uri="http://schemas.openxmlformats.org/presentationml/2006/ole">
            <p:oleObj spid="_x0000_s21508" r:id="rId5" imgW="3492500" imgH="533400" progId="">
              <p:embed/>
            </p:oleObj>
          </a:graphicData>
        </a:graphic>
      </p:graphicFrame>
      <p:graphicFrame>
        <p:nvGraphicFramePr>
          <p:cNvPr id="50181" name="Object 13"/>
          <p:cNvGraphicFramePr>
            <a:graphicFrameLocks noChangeAspect="1"/>
          </p:cNvGraphicFramePr>
          <p:nvPr/>
        </p:nvGraphicFramePr>
        <p:xfrm>
          <a:off x="168275" y="2349500"/>
          <a:ext cx="4011613" cy="1095375"/>
        </p:xfrm>
        <a:graphic>
          <a:graphicData uri="http://schemas.openxmlformats.org/presentationml/2006/ole">
            <p:oleObj spid="_x0000_s21509" name="Rovnice" r:id="rId6" imgW="2692080" imgH="73656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1207" name="Rectangle 2"/>
          <p:cNvSpPr>
            <a:spLocks noGrp="1"/>
          </p:cNvSpPr>
          <p:nvPr>
            <p:ph type="title" idx="4294967295"/>
          </p:nvPr>
        </p:nvSpPr>
        <p:spPr/>
        <p:txBody>
          <a:bodyPr/>
          <a:lstStyle/>
          <a:p>
            <a:r>
              <a:rPr lang="cs-CZ" smtClean="0"/>
              <a:t>Dvouvýběrový t-test - příklad</a:t>
            </a:r>
          </a:p>
        </p:txBody>
      </p:sp>
      <p:sp>
        <p:nvSpPr>
          <p:cNvPr id="51208" name="Rectangle 3"/>
          <p:cNvSpPr>
            <a:spLocks noGrp="1"/>
          </p:cNvSpPr>
          <p:nvPr>
            <p:ph type="body" idx="4294967295"/>
          </p:nvPr>
        </p:nvSpPr>
        <p:spPr>
          <a:xfrm>
            <a:off x="301625" y="1524000"/>
            <a:ext cx="8534400" cy="866775"/>
          </a:xfrm>
        </p:spPr>
        <p:txBody>
          <a:bodyPr/>
          <a:lstStyle/>
          <a:p>
            <a:pPr>
              <a:buFont typeface="Wingdings 2" pitchFamily="18" charset="2"/>
              <a:buNone/>
            </a:pPr>
            <a:r>
              <a:rPr lang="cs-CZ" sz="1300" smtClean="0"/>
              <a:t>Průměrná hmotnost ovcí v čase páření byla srovnávána pro kontrolní skupinu a skupinu krmenou zvýšenou dávkou potravy. Kontrolní skupina obsahuje 30 ovcí, skupina se zvýšeným příjmem potravy pak 24 ovcí.</a:t>
            </a:r>
          </a:p>
        </p:txBody>
      </p:sp>
      <p:sp>
        <p:nvSpPr>
          <p:cNvPr id="51209" name="Text Box 4"/>
          <p:cNvSpPr txBox="1">
            <a:spLocks noChangeArrowheads="1"/>
          </p:cNvSpPr>
          <p:nvPr/>
        </p:nvSpPr>
        <p:spPr bwMode="auto">
          <a:xfrm>
            <a:off x="179388" y="2101850"/>
            <a:ext cx="8856662" cy="3414713"/>
          </a:xfrm>
          <a:prstGeom prst="rect">
            <a:avLst/>
          </a:prstGeom>
          <a:noFill/>
          <a:ln w="9525">
            <a:noFill/>
            <a:miter lim="800000"/>
            <a:headEnd/>
            <a:tailEnd/>
          </a:ln>
        </p:spPr>
        <p:txBody>
          <a:bodyPr>
            <a:spAutoFit/>
          </a:bodyPr>
          <a:lstStyle/>
          <a:p>
            <a:pPr marL="342900" indent="-342900" fontAlgn="base">
              <a:spcBef>
                <a:spcPct val="20000"/>
              </a:spcBef>
              <a:spcAft>
                <a:spcPct val="0"/>
              </a:spcAft>
              <a:buFontTx/>
              <a:buChar char="•"/>
            </a:pPr>
            <a:r>
              <a:rPr lang="cs-CZ" sz="1200">
                <a:solidFill>
                  <a:srgbClr val="000000"/>
                </a:solidFill>
                <a:cs typeface="Times New Roman" pitchFamily="18" charset="0"/>
              </a:rPr>
              <a:t>Vlastní experiment byl prováděn tak, že na začátku máme  54 ovcí (ideálně stejného plemene, stejně staré atd.), které náhodně rozdělíme do dvou skupin (náhodné rozdělování objektů  do pokusných skupin je objektem celého specializovaného odvětví statistiky nazývaného randomizace). Poté co experiment proběhne, musíme nejprve ověřit teoretický předpoklad pro využití nepárového t-testu. Pro obě proměnné jsou vykresleny grafy (můžeme též spočítat základní popisnou statistiku), na kterých můžeme posoudit normalitu a homogenitu rozptylu, kromě  okometrického pohledu můžeme pro ověření normality použít testy normality, pro ověření homogenity rozptylu pak F-test</a:t>
            </a:r>
            <a:r>
              <a:rPr lang="cs-CZ" sz="1200">
                <a:solidFill>
                  <a:prstClr val="black"/>
                </a:solidFill>
                <a:cs typeface="Arial" pitchFamily="34" charset="0"/>
              </a:rPr>
              <a:t> </a:t>
            </a:r>
          </a:p>
          <a:p>
            <a:pPr marL="342900" indent="-342900" fontAlgn="base">
              <a:spcBef>
                <a:spcPct val="20000"/>
              </a:spcBef>
              <a:spcAft>
                <a:spcPct val="0"/>
              </a:spcAft>
              <a:buFontTx/>
              <a:buChar char="•"/>
            </a:pPr>
            <a:r>
              <a:rPr lang="cs-CZ" sz="1200">
                <a:solidFill>
                  <a:prstClr val="black"/>
                </a:solidFill>
                <a:cs typeface="Arial" pitchFamily="34" charset="0"/>
              </a:rPr>
              <a:t>Pokud platí všechny předpoklady Two sample nepárového t-testu, můžeme spočítat testovou charakteristiku, výsledné t je 2,43 s  52 stupni volnosti, podle tabulek je a t</a:t>
            </a:r>
            <a:r>
              <a:rPr lang="cs-CZ" sz="1200" baseline="-25000">
                <a:solidFill>
                  <a:prstClr val="black"/>
                </a:solidFill>
                <a:cs typeface="Arial" pitchFamily="34" charset="0"/>
              </a:rPr>
              <a:t>0,975 (52)</a:t>
            </a:r>
            <a:r>
              <a:rPr lang="cs-CZ" sz="1200">
                <a:solidFill>
                  <a:prstClr val="black"/>
                </a:solidFill>
                <a:cs typeface="Arial" pitchFamily="34" charset="0"/>
              </a:rPr>
              <a:t>= 2,01, tedy t&gt; t</a:t>
            </a:r>
            <a:r>
              <a:rPr lang="cs-CZ" sz="1200" baseline="-25000">
                <a:solidFill>
                  <a:prstClr val="black"/>
                </a:solidFill>
                <a:cs typeface="Arial" pitchFamily="34" charset="0"/>
              </a:rPr>
              <a:t>0,975 (52)</a:t>
            </a:r>
            <a:r>
              <a:rPr lang="cs-CZ" sz="1200">
                <a:solidFill>
                  <a:prstClr val="black"/>
                </a:solidFill>
                <a:cs typeface="Arial" pitchFamily="34" charset="0"/>
              </a:rPr>
              <a:t>= a nulovou hypotézu můžeme zamítnout, skutečná pravděpodobnost je pak 0,018. Rozdíl mezi skupinami je 1,59 kg ve prospěch skupiny s lepší výživou. </a:t>
            </a: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endParaRPr lang="cs-CZ" sz="1200">
              <a:solidFill>
                <a:prstClr val="black"/>
              </a:solidFill>
              <a:cs typeface="Arial" pitchFamily="34" charset="0"/>
            </a:endParaRPr>
          </a:p>
          <a:p>
            <a:pPr marL="342900" indent="-342900" fontAlgn="base">
              <a:spcBef>
                <a:spcPct val="20000"/>
              </a:spcBef>
              <a:spcAft>
                <a:spcPct val="0"/>
              </a:spcAft>
              <a:buFontTx/>
              <a:buChar char="•"/>
            </a:pPr>
            <a:r>
              <a:rPr lang="cs-CZ" sz="1200">
                <a:solidFill>
                  <a:prstClr val="black"/>
                </a:solidFill>
                <a:cs typeface="Arial" pitchFamily="34" charset="0"/>
              </a:rPr>
              <a:t>Pro rozdíl mezi oběma soubory jsou spočítány 95% konfidenční intervaly  jako 1,59</a:t>
            </a:r>
            <a:r>
              <a:rPr lang="en-US" sz="1200">
                <a:solidFill>
                  <a:prstClr val="black"/>
                </a:solidFill>
                <a:cs typeface="Arial" pitchFamily="34" charset="0"/>
              </a:rPr>
              <a:t>±</a:t>
            </a:r>
            <a:r>
              <a:rPr lang="cs-CZ" sz="1200">
                <a:solidFill>
                  <a:prstClr val="black"/>
                </a:solidFill>
                <a:cs typeface="Arial" pitchFamily="34" charset="0"/>
              </a:rPr>
              <a:t>2.01*(0,655) kg, což odpovídá rozsahu 0,28 až 2,91 kg. To, že konfidenční interval nezahrnuje 0 je dalším potvrzením, že mezi skupinami je významný rozdíl – jde o další způsob testování významnosti rozdílů mezi skupinami dat – nulovou hypotézu o tom, že rozdíl průměrů dvou skupin dat je roven nějaké hodnotě zamítáme v případě, kdy 95% konfidenční interval rozdílu nezahrnuje tuto hodnotu (v tomto případě 0).</a:t>
            </a:r>
          </a:p>
        </p:txBody>
      </p:sp>
      <p:sp>
        <p:nvSpPr>
          <p:cNvPr id="51210" name="Rectangle 5"/>
          <p:cNvSpPr>
            <a:spLocks noChangeArrowheads="1"/>
          </p:cNvSpPr>
          <p:nvPr/>
        </p:nvSpPr>
        <p:spPr bwMode="auto">
          <a:xfrm>
            <a:off x="0" y="30718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211" name="Rectangle 6"/>
          <p:cNvSpPr>
            <a:spLocks noChangeArrowheads="1"/>
          </p:cNvSpPr>
          <p:nvPr/>
        </p:nvSpPr>
        <p:spPr bwMode="auto">
          <a:xfrm>
            <a:off x="0" y="32004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2" name="Object 7"/>
          <p:cNvGraphicFramePr>
            <a:graphicFrameLocks noChangeAspect="1"/>
          </p:cNvGraphicFramePr>
          <p:nvPr/>
        </p:nvGraphicFramePr>
        <p:xfrm>
          <a:off x="4276725" y="4051300"/>
          <a:ext cx="1647825" cy="457200"/>
        </p:xfrm>
        <a:graphic>
          <a:graphicData uri="http://schemas.openxmlformats.org/presentationml/2006/ole">
            <p:oleObj spid="_x0000_s22530" name="Rovnice" r:id="rId3" imgW="1651000" imgH="457200" progId="Equation.3">
              <p:embed/>
            </p:oleObj>
          </a:graphicData>
        </a:graphic>
      </p:graphicFrame>
      <p:sp>
        <p:nvSpPr>
          <p:cNvPr id="51212" name="Rectangle 8"/>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3" name="Object 9"/>
          <p:cNvGraphicFramePr>
            <a:graphicFrameLocks noChangeAspect="1"/>
          </p:cNvGraphicFramePr>
          <p:nvPr/>
        </p:nvGraphicFramePr>
        <p:xfrm>
          <a:off x="6292850" y="4146550"/>
          <a:ext cx="942975" cy="219075"/>
        </p:xfrm>
        <a:graphic>
          <a:graphicData uri="http://schemas.openxmlformats.org/presentationml/2006/ole">
            <p:oleObj spid="_x0000_s22531" name="Rovnice" r:id="rId4" imgW="939392" imgH="215806" progId="Equation.3">
              <p:embed/>
            </p:oleObj>
          </a:graphicData>
        </a:graphic>
      </p:graphicFrame>
      <p:sp>
        <p:nvSpPr>
          <p:cNvPr id="51213" name="Rectangle 10"/>
          <p:cNvSpPr>
            <a:spLocks noChangeArrowheads="1"/>
          </p:cNvSpPr>
          <p:nvPr/>
        </p:nvSpPr>
        <p:spPr bwMode="auto">
          <a:xfrm>
            <a:off x="0" y="31623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1204" name="Object 11"/>
          <p:cNvGraphicFramePr>
            <a:graphicFrameLocks noChangeAspect="1"/>
          </p:cNvGraphicFramePr>
          <p:nvPr/>
        </p:nvGraphicFramePr>
        <p:xfrm>
          <a:off x="2051050" y="5516563"/>
          <a:ext cx="3495675" cy="533400"/>
        </p:xfrm>
        <a:graphic>
          <a:graphicData uri="http://schemas.openxmlformats.org/presentationml/2006/ole">
            <p:oleObj spid="_x0000_s22532" r:id="rId5" imgW="3492500" imgH="533400" progId="">
              <p:embed/>
            </p:oleObj>
          </a:graphicData>
        </a:graphic>
      </p:graphicFrame>
      <p:graphicFrame>
        <p:nvGraphicFramePr>
          <p:cNvPr id="51205" name="Object 12"/>
          <p:cNvGraphicFramePr>
            <a:graphicFrameLocks noChangeAspect="1"/>
          </p:cNvGraphicFramePr>
          <p:nvPr/>
        </p:nvGraphicFramePr>
        <p:xfrm>
          <a:off x="1476375" y="3940175"/>
          <a:ext cx="2519363" cy="712788"/>
        </p:xfrm>
        <a:graphic>
          <a:graphicData uri="http://schemas.openxmlformats.org/presentationml/2006/ole">
            <p:oleObj spid="_x0000_s22533" name="Rovnice" r:id="rId6" imgW="2463480" imgH="698400" progId="Equation.3">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1667" name="Rectangle 2"/>
          <p:cNvSpPr>
            <a:spLocks noGrp="1"/>
          </p:cNvSpPr>
          <p:nvPr>
            <p:ph type="title" idx="4294967295"/>
          </p:nvPr>
        </p:nvSpPr>
        <p:spPr/>
        <p:txBody>
          <a:bodyPr/>
          <a:lstStyle/>
          <a:p>
            <a:r>
              <a:rPr lang="cs-CZ" smtClean="0"/>
              <a:t>Neparametrické alternativy nepárového t-testu</a:t>
            </a:r>
          </a:p>
        </p:txBody>
      </p:sp>
      <p:graphicFrame>
        <p:nvGraphicFramePr>
          <p:cNvPr id="462975" name="Group 127"/>
          <p:cNvGraphicFramePr>
            <a:graphicFrameLocks noGrp="1"/>
          </p:cNvGraphicFramePr>
          <p:nvPr/>
        </p:nvGraphicFramePr>
        <p:xfrm>
          <a:off x="298450" y="1524000"/>
          <a:ext cx="3625850" cy="4637405"/>
        </p:xfrm>
        <a:graphic>
          <a:graphicData uri="http://schemas.openxmlformats.org/drawingml/2006/table">
            <a:tbl>
              <a:tblPr/>
              <a:tblGrid>
                <a:gridCol w="415925"/>
                <a:gridCol w="425450"/>
                <a:gridCol w="730250"/>
                <a:gridCol w="730250"/>
                <a:gridCol w="552450"/>
                <a:gridCol w="771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Rank ALL</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X1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ea typeface="Times New Roman" pitchFamily="18" charset="0"/>
                          <a:cs typeface="Arial" pitchFamily="34" charset="0"/>
                        </a:rPr>
                        <a:t>X2 rank</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10</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6</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38</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13</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37</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12</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39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14</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29</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7,5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41</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15</a:t>
                      </a:r>
                      <a:endParaRPr kumimoji="0" lang="cs-CZ" sz="28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100" b="0" i="0" u="none" strike="noStrike" cap="none" normalizeH="0" baseline="0" smtClean="0">
                        <a:ln>
                          <a:noFill/>
                        </a:ln>
                        <a:solidFill>
                          <a:schemeClr val="tx1"/>
                        </a:solidFill>
                        <a:effectLst/>
                        <a:latin typeface="Calibri" pitchFamily="34" charset="0"/>
                      </a:endParaRPr>
                    </a:p>
                  </a:txBody>
                  <a:tcPr marL="90000" marR="90000" marT="0" marB="0"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1789" name="Rectangle 124"/>
          <p:cNvSpPr>
            <a:spLocks noChangeArrowheads="1"/>
          </p:cNvSpPr>
          <p:nvPr/>
        </p:nvSpPr>
        <p:spPr bwMode="auto">
          <a:xfrm>
            <a:off x="4068763" y="1431925"/>
            <a:ext cx="4824412" cy="4848225"/>
          </a:xfrm>
          <a:prstGeom prst="rect">
            <a:avLst/>
          </a:prstGeom>
          <a:noFill/>
          <a:ln w="9525">
            <a:noFill/>
            <a:miter lim="800000"/>
            <a:headEnd/>
            <a:tailEnd/>
          </a:ln>
        </p:spPr>
        <p:txBody>
          <a:bodyPr tIns="152352" bIns="38088" anchor="ctr">
            <a:spAutoFit/>
          </a:bodyPr>
          <a:lstStyle/>
          <a:p>
            <a:pPr algn="ctr" fontAlgn="base">
              <a:spcBef>
                <a:spcPct val="20000"/>
              </a:spcBef>
              <a:spcAft>
                <a:spcPct val="0"/>
              </a:spcAft>
            </a:pPr>
            <a:r>
              <a:rPr lang="cs-CZ" sz="2000" b="1">
                <a:solidFill>
                  <a:prstClr val="black"/>
                </a:solidFill>
                <a:cs typeface="Arial" pitchFamily="34" charset="0"/>
              </a:rPr>
              <a:t>Mann Whitney U-test</a:t>
            </a:r>
          </a:p>
          <a:p>
            <a:pPr fontAlgn="base">
              <a:spcBef>
                <a:spcPct val="20000"/>
              </a:spcBef>
              <a:spcAft>
                <a:spcPct val="0"/>
              </a:spcAft>
              <a:buFontTx/>
              <a:buChar char="•"/>
            </a:pPr>
            <a:r>
              <a:rPr lang="cs-CZ" sz="1600">
                <a:solidFill>
                  <a:prstClr val="black"/>
                </a:solidFill>
                <a:cs typeface="Arial" pitchFamily="34" charset="0"/>
              </a:rPr>
              <a:t>Stejně jako řada jiných neparametrických testů počítá i tento test s pořadím dat v souborech namísto s originálními daty. Jde o neparametrickou obdobu nepárového t-testu a z těchto neparametrických testů má nejvyšší sílu testu (95% párového t-testu).</a:t>
            </a:r>
          </a:p>
          <a:p>
            <a:pPr fontAlgn="base">
              <a:spcBef>
                <a:spcPct val="20000"/>
              </a:spcBef>
              <a:spcAft>
                <a:spcPct val="0"/>
              </a:spcAft>
              <a:buFontTx/>
              <a:buChar char="•"/>
            </a:pPr>
            <a:r>
              <a:rPr lang="cs-CZ" sz="1600">
                <a:solidFill>
                  <a:prstClr val="black"/>
                </a:solidFill>
                <a:cs typeface="Arial" pitchFamily="34" charset="0"/>
              </a:rPr>
              <a:t>V případě Mann-Whitney testu jsou nejprve čísla obou souborů sloučena a je vytvořeno jejich pořadí v tomto sloučeném souboru, pak jsou hodnoty vráceny do původních souborů a nadále se pracuje již jen s jejich pořadím. </a:t>
            </a:r>
          </a:p>
          <a:p>
            <a:pPr fontAlgn="base">
              <a:spcBef>
                <a:spcPct val="20000"/>
              </a:spcBef>
              <a:spcAft>
                <a:spcPct val="0"/>
              </a:spcAft>
              <a:buFontTx/>
              <a:buChar char="•"/>
            </a:pPr>
            <a:r>
              <a:rPr lang="cs-CZ" sz="1600">
                <a:solidFill>
                  <a:prstClr val="black"/>
                </a:solidFill>
                <a:cs typeface="Arial" pitchFamily="34" charset="0"/>
              </a:rPr>
              <a:t>Pro oba soubory je tedy vytvořen součet pořadí a menší z obou součtů je porovnán s kritickou hodnotou testu, pokud je tato hodnota menší než kritická hodnota testu, zamítáme nulovou hypotézu shody distribučních funkcí obou skupin.</a:t>
            </a:r>
          </a:p>
          <a:p>
            <a:pPr fontAlgn="base">
              <a:spcBef>
                <a:spcPct val="20000"/>
              </a:spcBef>
              <a:spcAft>
                <a:spcPct val="0"/>
              </a:spcAft>
              <a:buFontTx/>
              <a:buChar char="•"/>
            </a:pPr>
            <a:r>
              <a:rPr lang="cs-CZ" sz="1600">
                <a:solidFill>
                  <a:prstClr val="black"/>
                </a:solidFill>
                <a:cs typeface="Arial" pitchFamily="34" charset="0"/>
              </a:rPr>
              <a:t>Podobným způsobem je počítán i </a:t>
            </a:r>
            <a:r>
              <a:rPr lang="cs-CZ" sz="1600" b="1">
                <a:solidFill>
                  <a:prstClr val="black"/>
                </a:solidFill>
                <a:cs typeface="Arial" pitchFamily="34" charset="0"/>
              </a:rPr>
              <a:t>Wilcoxon rank sum test</a:t>
            </a:r>
            <a:r>
              <a:rPr lang="cs-CZ" sz="1600">
                <a:solidFill>
                  <a:prstClr val="black"/>
                </a:solidFill>
                <a:cs typeface="Arial" pitchFamily="34" charset="0"/>
              </a:rPr>
              <a:t> (pozor, existuje ještě Wilcoxnův párový test!!!)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2228" name="Rectangle 2"/>
          <p:cNvSpPr>
            <a:spLocks noGrp="1"/>
          </p:cNvSpPr>
          <p:nvPr>
            <p:ph type="title" idx="4294967295"/>
          </p:nvPr>
        </p:nvSpPr>
        <p:spPr/>
        <p:txBody>
          <a:bodyPr/>
          <a:lstStyle/>
          <a:p>
            <a:r>
              <a:rPr lang="cs-CZ" smtClean="0"/>
              <a:t>Mann – Whitney U test - příklad</a:t>
            </a:r>
          </a:p>
        </p:txBody>
      </p:sp>
      <p:sp>
        <p:nvSpPr>
          <p:cNvPr id="52229" name="Rectangle 3"/>
          <p:cNvSpPr>
            <a:spLocks noGrp="1"/>
          </p:cNvSpPr>
          <p:nvPr>
            <p:ph type="body" idx="4294967295"/>
          </p:nvPr>
        </p:nvSpPr>
        <p:spPr>
          <a:xfrm>
            <a:off x="301625" y="1524000"/>
            <a:ext cx="6353175" cy="4598988"/>
          </a:xfrm>
        </p:spPr>
        <p:txBody>
          <a:bodyPr/>
          <a:lstStyle/>
          <a:p>
            <a:r>
              <a:rPr lang="cs-CZ" sz="1700" dirty="0" smtClean="0"/>
              <a:t>17 štěňat bylo trénováno v chození na záchod metodou pozitivního posilování (pochvala, když jde na záchod venku) nebo negativního (trest, když jde na záchod doma). Jako parametr bylo měřeno, za kolik dní je štěně vycvičeno.</a:t>
            </a:r>
          </a:p>
          <a:p>
            <a:r>
              <a:rPr lang="cs-CZ" sz="1700" dirty="0" smtClean="0"/>
              <a:t>nulová hypotéza je, že není rozdíl v metodách tréninku, tedy, že oběma metodami je štěně vycvičeno za stejnou dobu.</a:t>
            </a:r>
          </a:p>
          <a:p>
            <a:r>
              <a:rPr lang="cs-CZ" sz="1700" dirty="0" smtClean="0"/>
              <a:t>po srovnání rozložení + malý počet hodnot je vhodné použít </a:t>
            </a:r>
            <a:r>
              <a:rPr lang="cs-CZ" sz="1700" dirty="0" err="1" smtClean="0"/>
              <a:t>neparametrický</a:t>
            </a:r>
            <a:r>
              <a:rPr lang="cs-CZ" sz="1700" dirty="0" smtClean="0"/>
              <a:t> test</a:t>
            </a:r>
          </a:p>
          <a:p>
            <a:r>
              <a:rPr lang="cs-CZ" sz="1700" dirty="0" smtClean="0"/>
              <a:t>je vytvořeno pořadí sloučených hodnot</a:t>
            </a:r>
          </a:p>
          <a:p>
            <a:r>
              <a:rPr lang="cs-CZ" sz="1700" dirty="0" smtClean="0"/>
              <a:t>pořadí hodnot v jednotlivých skupinách dat je sečteno a menší ze součtů je použit pro srovnání s kritickou hodnotou testu</a:t>
            </a:r>
          </a:p>
          <a:p>
            <a:r>
              <a:rPr lang="cs-CZ" sz="1700" dirty="0" smtClean="0"/>
              <a:t>výsledkem testu je p&lt;</a:t>
            </a:r>
            <a:r>
              <a:rPr lang="cs-CZ" sz="1700" dirty="0" smtClean="0">
                <a:sym typeface="Symbol" pitchFamily="18" charset="2"/>
              </a:rPr>
              <a:t></a:t>
            </a:r>
            <a:r>
              <a:rPr lang="cs-CZ" sz="1700" dirty="0" smtClean="0"/>
              <a:t>, nulovou hypotézu tedy zamítáme a výsledkem testu je, že pozitivní působení při výcviku štěňat dává lepší výsledky</a:t>
            </a:r>
          </a:p>
          <a:p>
            <a:endParaRPr lang="cs-CZ" sz="1700" dirty="0" smtClean="0"/>
          </a:p>
        </p:txBody>
      </p:sp>
      <p:sp>
        <p:nvSpPr>
          <p:cNvPr id="52230"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2226" name="Object 5"/>
          <p:cNvGraphicFramePr>
            <a:graphicFrameLocks noChangeAspect="1"/>
          </p:cNvGraphicFramePr>
          <p:nvPr/>
        </p:nvGraphicFramePr>
        <p:xfrm>
          <a:off x="6732588" y="1339850"/>
          <a:ext cx="2100262" cy="5257800"/>
        </p:xfrm>
        <a:graphic>
          <a:graphicData uri="http://schemas.openxmlformats.org/presentationml/2006/ole">
            <p:oleObj spid="_x0000_s23554" name="Graph" r:id="rId3" imgW="1440180" imgH="3599815" progId="STATISTICA.Graph">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2691" name="Rectangle 2"/>
          <p:cNvSpPr>
            <a:spLocks noGrp="1"/>
          </p:cNvSpPr>
          <p:nvPr>
            <p:ph type="title" idx="4294967295"/>
          </p:nvPr>
        </p:nvSpPr>
        <p:spPr/>
        <p:txBody>
          <a:bodyPr/>
          <a:lstStyle/>
          <a:p>
            <a:r>
              <a:rPr lang="cs-CZ" smtClean="0"/>
              <a:t>Párové dvouvýběrové testy – předpoklady </a:t>
            </a:r>
          </a:p>
        </p:txBody>
      </p:sp>
      <p:sp>
        <p:nvSpPr>
          <p:cNvPr id="242692" name="Rectangle 3"/>
          <p:cNvSpPr>
            <a:spLocks noGrp="1"/>
          </p:cNvSpPr>
          <p:nvPr>
            <p:ph type="body" idx="4294967295"/>
          </p:nvPr>
        </p:nvSpPr>
        <p:spPr>
          <a:xfrm>
            <a:off x="301625" y="1484313"/>
            <a:ext cx="8534400" cy="4598987"/>
          </a:xfrm>
        </p:spPr>
        <p:txBody>
          <a:bodyPr/>
          <a:lstStyle/>
          <a:p>
            <a:pPr marL="342900" indent="-342900"/>
            <a:r>
              <a:rPr lang="cs-CZ" sz="1700" smtClean="0"/>
              <a:t>Skupiny dat jsou spojeny přes objekt měření, příkladem může být měření parametrů pacienta před léčbou a po léčbě (nemusí jít přímo o stejný objekt, dalším příkladem mohou být např. krysy ze stejné linie). </a:t>
            </a:r>
          </a:p>
          <a:p>
            <a:pPr marL="342900" indent="-342900"/>
            <a:r>
              <a:rPr lang="cs-CZ" sz="1700" smtClean="0"/>
              <a:t>Oba soubory musí mít shodný počet hodnot, protože všechna měření v jednom souboru musí být spárována s měřením v druhém souboru. Při vlastním výpočtu se potom počítá se změnou hodnot (diferencí) subjektů v obou souborech. </a:t>
            </a:r>
          </a:p>
          <a:p>
            <a:pPr marL="342900" indent="-342900"/>
            <a:r>
              <a:rPr lang="cs-CZ" sz="1700" smtClean="0"/>
              <a:t>Před párovým testem je vhodné ověřit si zda existuje vazba mezi oběma skupinami – vynesení do grafu, korelace.</a:t>
            </a:r>
          </a:p>
          <a:p>
            <a:pPr marL="342900" indent="-342900">
              <a:buFont typeface="Wingdings 2" pitchFamily="18" charset="2"/>
              <a:buNone/>
            </a:pPr>
            <a:r>
              <a:rPr lang="cs-CZ" sz="1700" b="1" smtClean="0"/>
              <a:t>Existuje několik možných designů experimentu, stručně lze sumarizovat:</a:t>
            </a:r>
          </a:p>
          <a:p>
            <a:pPr marL="342900" indent="-342900">
              <a:buFontTx/>
              <a:buAutoNum type="arabicPeriod"/>
            </a:pPr>
            <a:r>
              <a:rPr lang="cs-CZ" sz="1700" smtClean="0"/>
              <a:t>pokus je párový a jako párový se projeví</a:t>
            </a:r>
          </a:p>
          <a:p>
            <a:pPr marL="342900" indent="-342900">
              <a:buFontTx/>
              <a:buAutoNum type="arabicPeriod"/>
            </a:pPr>
            <a:r>
              <a:rPr lang="cs-CZ" sz="1700" smtClean="0"/>
              <a:t>párové provedení pokusu – párově se neprojeví</a:t>
            </a:r>
          </a:p>
          <a:p>
            <a:pPr marL="762000" lvl="1" indent="-304800">
              <a:buFontTx/>
              <a:buChar char="•"/>
            </a:pPr>
            <a:r>
              <a:rPr lang="cs-CZ" sz="1400" smtClean="0"/>
              <a:t>možná párovost není</a:t>
            </a:r>
          </a:p>
          <a:p>
            <a:pPr marL="762000" lvl="1" indent="-304800">
              <a:buFontTx/>
              <a:buChar char="•"/>
            </a:pPr>
            <a:r>
              <a:rPr lang="cs-CZ" sz="1400" smtClean="0"/>
              <a:t>špatně provedený pokus – malé n, velká variabilita, špatný výběr jedinců</a:t>
            </a:r>
          </a:p>
          <a:p>
            <a:pPr marL="342900" indent="-342900">
              <a:buFontTx/>
              <a:buAutoNum type="arabicPeriod"/>
            </a:pPr>
            <a:r>
              <a:rPr lang="cs-CZ" sz="1700" smtClean="0"/>
              <a:t>čekali jsme nezávislé a jsou</a:t>
            </a:r>
          </a:p>
          <a:p>
            <a:pPr marL="342900" indent="-342900">
              <a:buFontTx/>
              <a:buAutoNum type="arabicPeriod"/>
            </a:pPr>
            <a:r>
              <a:rPr lang="cs-CZ" sz="1700" smtClean="0"/>
              <a:t>čekali jsem nezávislé a nejsou</a:t>
            </a:r>
          </a:p>
          <a:p>
            <a:pPr marL="762000" lvl="1" indent="-304800">
              <a:buFontTx/>
              <a:buChar char="•"/>
            </a:pPr>
            <a:r>
              <a:rPr lang="cs-CZ" sz="1400" smtClean="0"/>
              <a:t>vazba</a:t>
            </a:r>
          </a:p>
          <a:p>
            <a:pPr marL="762000" lvl="1" indent="-304800">
              <a:buFontTx/>
              <a:buChar char="•"/>
            </a:pPr>
            <a:r>
              <a:rPr lang="cs-CZ" sz="1400" smtClean="0"/>
              <a:t>náhoda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3254" name="Rectangle 2"/>
          <p:cNvSpPr>
            <a:spLocks noGrp="1"/>
          </p:cNvSpPr>
          <p:nvPr>
            <p:ph type="title" idx="4294967295"/>
          </p:nvPr>
        </p:nvSpPr>
        <p:spPr/>
        <p:txBody>
          <a:bodyPr/>
          <a:lstStyle/>
          <a:p>
            <a:r>
              <a:rPr lang="cs-CZ" smtClean="0"/>
              <a:t>Párový dvouvýběrový t-test</a:t>
            </a:r>
          </a:p>
        </p:txBody>
      </p:sp>
      <p:sp>
        <p:nvSpPr>
          <p:cNvPr id="53255" name="Rectangle 3"/>
          <p:cNvSpPr>
            <a:spLocks noGrp="1"/>
          </p:cNvSpPr>
          <p:nvPr>
            <p:ph type="body" idx="4294967295"/>
          </p:nvPr>
        </p:nvSpPr>
        <p:spPr>
          <a:xfrm>
            <a:off x="196850" y="1403350"/>
            <a:ext cx="8839200" cy="4598988"/>
          </a:xfrm>
        </p:spPr>
        <p:txBody>
          <a:bodyPr/>
          <a:lstStyle/>
          <a:p>
            <a:r>
              <a:rPr lang="cs-CZ" sz="1400" smtClean="0"/>
              <a:t>Tento test nemá žádné předpoklady o rozložení vstupních dat, protože je počítán až na základě jejich diferencí. </a:t>
            </a:r>
          </a:p>
          <a:p>
            <a:r>
              <a:rPr lang="cs-CZ" sz="1400" smtClean="0"/>
              <a:t>Tyto diference by měly být normálně rozloženy a otázkou v párovém t-testu je, zda se průměrná hodnota diferencí rovná nějakému číslu, typicky jde o srovnání s nulou jako důkaz neexistence změny mezi oběma spárovanými skupinami. </a:t>
            </a:r>
          </a:p>
          <a:p>
            <a:r>
              <a:rPr lang="cs-CZ" sz="1400" smtClean="0"/>
              <a:t>V podstatě jde o one sample t-test, kde místo rozdílu průměru vzorku a cílové populace je uveden průměr diferencí a srovnávané číslo (0 v případě otázky, zda není rozdíl mezi vzorky).</a:t>
            </a:r>
          </a:p>
          <a:p>
            <a:endParaRPr lang="cs-CZ" sz="1400" smtClean="0"/>
          </a:p>
          <a:p>
            <a:r>
              <a:rPr lang="cs-CZ" sz="1400" smtClean="0"/>
              <a:t>Pro srovnání s 0 (testovou statistikou je t rozložení):</a:t>
            </a:r>
          </a:p>
          <a:p>
            <a:endParaRPr lang="cs-CZ" sz="1400" smtClean="0"/>
          </a:p>
          <a:p>
            <a:r>
              <a:rPr lang="cs-CZ" sz="1400" smtClean="0"/>
              <a:t>Někdy je obtížné rozhodnout, zda jde nebo nejde o párové uspořádání, párový test by měl být použit pouze v případě, že můžeme potvrdit vazbu (korelace, vynesení do grafu), jedním z důvodů proč toto ověřovat je fakt, že v případě párového t-testu není nutné brát ohled na variabilitu původních dvou souborů, tento předpoklad však platí pouze v případě vazby mezi proměnnými. Výpočet obou typů testů se vlastně liší v použité s, jednou jde o s diferencí, v druhém případě o složený odhad rozptylu obou souborů.</a:t>
            </a:r>
          </a:p>
          <a:p>
            <a:r>
              <a:rPr lang="cs-CZ" sz="1400" smtClean="0"/>
              <a:t>Zda je párové uspořádání efektivnější lze určit na základě:</a:t>
            </a:r>
          </a:p>
          <a:p>
            <a:pPr lvl="1"/>
            <a:r>
              <a:rPr lang="cs-CZ" sz="1100" smtClean="0"/>
              <a:t>Síly vazby</a:t>
            </a:r>
          </a:p>
          <a:p>
            <a:pPr lvl="1"/>
            <a:r>
              <a:rPr lang="cs-CZ" sz="1100" smtClean="0"/>
              <a:t>Je-li s</a:t>
            </a:r>
            <a:r>
              <a:rPr lang="cs-CZ" sz="1100" baseline="-25000" smtClean="0"/>
              <a:t>D</a:t>
            </a:r>
            <a:r>
              <a:rPr lang="cs-CZ" sz="1100" smtClean="0"/>
              <a:t> výrazně menší než s</a:t>
            </a:r>
            <a:r>
              <a:rPr lang="cs-CZ" sz="1100" baseline="-25000" smtClean="0"/>
              <a:t>x1-x2</a:t>
            </a:r>
          </a:p>
          <a:p>
            <a:pPr lvl="1">
              <a:buFont typeface="Wingdings" pitchFamily="2" charset="2"/>
              <a:buNone/>
            </a:pPr>
            <a:endParaRPr lang="cs-CZ" sz="1100" baseline="-25000" smtClean="0"/>
          </a:p>
          <a:p>
            <a:r>
              <a:rPr lang="cs-CZ" sz="1400" smtClean="0"/>
              <a:t> Závislost je možné rozepsat pomocí vzorce: </a:t>
            </a:r>
          </a:p>
          <a:p>
            <a:endParaRPr lang="cs-CZ" sz="1400" smtClean="0"/>
          </a:p>
          <a:p>
            <a:r>
              <a:rPr lang="cs-CZ" sz="1400" smtClean="0"/>
              <a:t>v případě Cov=0, tedy v případě neexistence vazby pak s</a:t>
            </a:r>
            <a:r>
              <a:rPr lang="cs-CZ" sz="1400" baseline="-25000" smtClean="0"/>
              <a:t>D</a:t>
            </a:r>
            <a:r>
              <a:rPr lang="cs-CZ" sz="1400" baseline="30000" smtClean="0"/>
              <a:t>2</a:t>
            </a:r>
            <a:r>
              <a:rPr lang="cs-CZ" sz="1400" smtClean="0"/>
              <a:t> odpovídá součtu původních rozptylů, tedy přibližně S</a:t>
            </a:r>
            <a:r>
              <a:rPr lang="cs-CZ" sz="1400" baseline="-25000" smtClean="0"/>
              <a:t>x1-x2</a:t>
            </a:r>
            <a:r>
              <a:rPr lang="cs-CZ" sz="1400" smtClean="0"/>
              <a:t>.</a:t>
            </a:r>
          </a:p>
        </p:txBody>
      </p:sp>
      <p:sp>
        <p:nvSpPr>
          <p:cNvPr id="53256" name="Rectangle 4"/>
          <p:cNvSpPr>
            <a:spLocks noChangeArrowheads="1"/>
          </p:cNvSpPr>
          <p:nvPr/>
        </p:nvSpPr>
        <p:spPr bwMode="auto">
          <a:xfrm>
            <a:off x="0" y="32242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0" name="Object 5"/>
          <p:cNvGraphicFramePr>
            <a:graphicFrameLocks noChangeAspect="1"/>
          </p:cNvGraphicFramePr>
          <p:nvPr/>
        </p:nvGraphicFramePr>
        <p:xfrm>
          <a:off x="4643438" y="2911475"/>
          <a:ext cx="955675" cy="652463"/>
        </p:xfrm>
        <a:graphic>
          <a:graphicData uri="http://schemas.openxmlformats.org/presentationml/2006/ole">
            <p:oleObj spid="_x0000_s24578" r:id="rId3" imgW="596641" imgH="406224" progId="">
              <p:embed/>
            </p:oleObj>
          </a:graphicData>
        </a:graphic>
      </p:graphicFrame>
      <p:sp>
        <p:nvSpPr>
          <p:cNvPr id="53257" name="Rectangle 6"/>
          <p:cNvSpPr>
            <a:spLocks noChangeArrowheads="1"/>
          </p:cNvSpPr>
          <p:nvPr/>
        </p:nvSpPr>
        <p:spPr bwMode="auto">
          <a:xfrm>
            <a:off x="0" y="33385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1" name="Object 7"/>
          <p:cNvGraphicFramePr>
            <a:graphicFrameLocks noChangeAspect="1"/>
          </p:cNvGraphicFramePr>
          <p:nvPr/>
        </p:nvGraphicFramePr>
        <p:xfrm>
          <a:off x="5938838" y="3094038"/>
          <a:ext cx="865187" cy="288925"/>
        </p:xfrm>
        <a:graphic>
          <a:graphicData uri="http://schemas.openxmlformats.org/presentationml/2006/ole">
            <p:oleObj spid="_x0000_s24579" r:id="rId4" imgW="545626" imgH="177646" progId="">
              <p:embed/>
            </p:oleObj>
          </a:graphicData>
        </a:graphic>
      </p:graphicFrame>
      <p:sp>
        <p:nvSpPr>
          <p:cNvPr id="53258" name="Rectangle 8"/>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3252" name="Object 9"/>
          <p:cNvGraphicFramePr>
            <a:graphicFrameLocks noChangeAspect="1"/>
          </p:cNvGraphicFramePr>
          <p:nvPr/>
        </p:nvGraphicFramePr>
        <p:xfrm>
          <a:off x="3995738" y="5399088"/>
          <a:ext cx="2881312" cy="425450"/>
        </p:xfrm>
        <a:graphic>
          <a:graphicData uri="http://schemas.openxmlformats.org/presentationml/2006/ole">
            <p:oleObj spid="_x0000_s24580" r:id="rId5" imgW="1739900" imgH="254000" progId="">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4277" name="Rectangle 2"/>
          <p:cNvSpPr>
            <a:spLocks noGrp="1"/>
          </p:cNvSpPr>
          <p:nvPr>
            <p:ph type="title" idx="4294967295"/>
          </p:nvPr>
        </p:nvSpPr>
        <p:spPr/>
        <p:txBody>
          <a:bodyPr/>
          <a:lstStyle/>
          <a:p>
            <a:r>
              <a:rPr lang="cs-CZ" smtClean="0"/>
              <a:t>Párový dvouvýběrový t-test – příklad</a:t>
            </a:r>
          </a:p>
        </p:txBody>
      </p:sp>
      <p:sp>
        <p:nvSpPr>
          <p:cNvPr id="54278" name="Rectangle 3"/>
          <p:cNvSpPr>
            <a:spLocks noGrp="1"/>
          </p:cNvSpPr>
          <p:nvPr>
            <p:ph type="body" idx="4294967295"/>
          </p:nvPr>
        </p:nvSpPr>
        <p:spPr>
          <a:xfrm>
            <a:off x="250825" y="1484313"/>
            <a:ext cx="8534400" cy="1157287"/>
          </a:xfrm>
        </p:spPr>
        <p:txBody>
          <a:bodyPr/>
          <a:lstStyle/>
          <a:p>
            <a:pPr>
              <a:buFont typeface="Wingdings 2" pitchFamily="18" charset="2"/>
              <a:buNone/>
            </a:pPr>
            <a:r>
              <a:rPr lang="cs-CZ" sz="1400" smtClean="0"/>
              <a:t>Byl prováděn pokus s dietou 11 diabetických psů, každý pes byl vystaven dvěma dietám s odlišným typem sacharidů (snadno vstřebatelné X pozvolna se rozkládající na glukózu), hodnoty krevní glukózy v průběhu jednotlivých diet mají být srovnány pro zjištění vlivu diety na hladinu krevní glukózy. Protože každý pes absolvoval obě diety, jde o párové uspořádání, kdy výsledky hodnoty v obou pokusech jsou spojeny přes pokusné zvíře. </a:t>
            </a:r>
          </a:p>
        </p:txBody>
      </p:sp>
      <p:sp>
        <p:nvSpPr>
          <p:cNvPr id="54279" name="Rectangle 4"/>
          <p:cNvSpPr>
            <a:spLocks noChangeArrowheads="1"/>
          </p:cNvSpPr>
          <p:nvPr/>
        </p:nvSpPr>
        <p:spPr bwMode="auto">
          <a:xfrm>
            <a:off x="0" y="16287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4" name="Object 5"/>
          <p:cNvGraphicFramePr>
            <a:graphicFrameLocks noChangeAspect="1"/>
          </p:cNvGraphicFramePr>
          <p:nvPr/>
        </p:nvGraphicFramePr>
        <p:xfrm>
          <a:off x="6732588" y="2492375"/>
          <a:ext cx="2162175" cy="3600450"/>
        </p:xfrm>
        <a:graphic>
          <a:graphicData uri="http://schemas.openxmlformats.org/presentationml/2006/ole">
            <p:oleObj spid="_x0000_s25602" name="Graph" r:id="rId3" imgW="2160270" imgH="3599815" progId="STATISTICA.Graph">
              <p:embed/>
            </p:oleObj>
          </a:graphicData>
        </a:graphic>
      </p:graphicFrame>
      <p:sp>
        <p:nvSpPr>
          <p:cNvPr id="54280" name="Rectangle 6"/>
          <p:cNvSpPr>
            <a:spLocks noChangeArrowheads="1"/>
          </p:cNvSpPr>
          <p:nvPr/>
        </p:nvSpPr>
        <p:spPr bwMode="auto">
          <a:xfrm>
            <a:off x="323850" y="2570163"/>
            <a:ext cx="6264275" cy="3883025"/>
          </a:xfrm>
          <a:prstGeom prst="rect">
            <a:avLst/>
          </a:prstGeom>
          <a:noFill/>
          <a:ln w="9525">
            <a:noFill/>
            <a:miter lim="800000"/>
            <a:headEnd/>
            <a:tailEnd/>
          </a:ln>
        </p:spPr>
        <p:txBody>
          <a:bodyPr anchor="ctr">
            <a:spAutoFit/>
          </a:bodyPr>
          <a:lstStyle/>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Nulová hypotéza zní, že skutečný průměrný rozdíl mezi oběma dietami je 0, alternativní hypotéza zní, že to není 0.</a:t>
            </a:r>
          </a:p>
          <a:p>
            <a:pPr marL="457200" indent="-457200" fontAlgn="base">
              <a:spcBef>
                <a:spcPct val="20000"/>
              </a:spcBef>
              <a:spcAft>
                <a:spcPct val="0"/>
              </a:spcAft>
              <a:buFontTx/>
              <a:buAutoNum type="arabicPeriod"/>
            </a:pPr>
            <a:r>
              <a:rPr lang="cs-CZ" sz="1200" dirty="0">
                <a:solidFill>
                  <a:prstClr val="black"/>
                </a:solidFill>
                <a:cs typeface="Arial" pitchFamily="34" charset="0"/>
              </a:rPr>
              <a:t>Pro každého psa je spočítán rozdíl mezi jeho hladinou glukózy při obou dietách a měly by být ověřeny předpoklady pro </a:t>
            </a:r>
            <a:r>
              <a:rPr lang="cs-CZ" sz="1200" dirty="0" err="1">
                <a:solidFill>
                  <a:prstClr val="black"/>
                </a:solidFill>
                <a:cs typeface="Arial" pitchFamily="34" charset="0"/>
              </a:rPr>
              <a:t>one</a:t>
            </a:r>
            <a:r>
              <a:rPr lang="cs-CZ" sz="1200" dirty="0">
                <a:solidFill>
                  <a:prstClr val="black"/>
                </a:solidFill>
                <a:cs typeface="Arial" pitchFamily="34" charset="0"/>
              </a:rPr>
              <a:t> sample t-test – tedy alespoň přibližně normální rozložení.</a:t>
            </a:r>
          </a:p>
          <a:p>
            <a:pPr marL="457200" indent="-457200" fontAlgn="base">
              <a:spcBef>
                <a:spcPct val="20000"/>
              </a:spcBef>
              <a:spcAft>
                <a:spcPct val="0"/>
              </a:spcAft>
              <a:buFontTx/>
              <a:buAutoNum type="arabicPeriod"/>
            </a:pPr>
            <a:r>
              <a:rPr lang="cs-CZ" sz="1200" dirty="0">
                <a:solidFill>
                  <a:prstClr val="black"/>
                </a:solidFill>
                <a:cs typeface="Arial" pitchFamily="34" charset="0"/>
              </a:rPr>
              <a:t>Je spočítána testová charakteristika, výpočet vlastně probíhá jako </a:t>
            </a:r>
            <a:r>
              <a:rPr lang="cs-CZ" sz="1200" dirty="0" err="1">
                <a:solidFill>
                  <a:prstClr val="black"/>
                </a:solidFill>
                <a:cs typeface="Arial" pitchFamily="34" charset="0"/>
              </a:rPr>
              <a:t>one</a:t>
            </a:r>
            <a:r>
              <a:rPr lang="cs-CZ" sz="1200" dirty="0">
                <a:solidFill>
                  <a:prstClr val="black"/>
                </a:solidFill>
                <a:cs typeface="Arial" pitchFamily="34" charset="0"/>
              </a:rPr>
              <a:t>-sample t-test, kde je zjišťována významnost průměru diferencí obou souborů jako rozdíl mezi touto hodnotou a nulou (nula je hodnota, kterou by průměrná diference měla nabývat, pokud platí nulová hypotéza). T=4.37 s 10 stupni volnosti, skutečná hodnota p=0,0014 a tedy na hladině p=0,05 můžeme nulovou hypotézu </a:t>
            </a:r>
            <a:r>
              <a:rPr lang="cs-CZ" sz="1200" dirty="0" smtClean="0">
                <a:solidFill>
                  <a:prstClr val="black"/>
                </a:solidFill>
                <a:cs typeface="Arial" pitchFamily="34" charset="0"/>
              </a:rPr>
              <a:t>zamítnou</a:t>
            </a:r>
            <a:r>
              <a:rPr lang="en-US" sz="1200" dirty="0" smtClean="0">
                <a:solidFill>
                  <a:prstClr val="black"/>
                </a:solidFill>
                <a:cs typeface="Arial" pitchFamily="34" charset="0"/>
              </a:rPr>
              <a:t>t</a:t>
            </a: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endParaRPr lang="cs-CZ" sz="1200" dirty="0">
              <a:solidFill>
                <a:prstClr val="black"/>
              </a:solidFill>
              <a:cs typeface="Arial" pitchFamily="34" charset="0"/>
            </a:endParaRPr>
          </a:p>
          <a:p>
            <a:pPr marL="457200" indent="-457200" fontAlgn="base">
              <a:spcBef>
                <a:spcPct val="20000"/>
              </a:spcBef>
              <a:spcAft>
                <a:spcPct val="0"/>
              </a:spcAft>
              <a:buFontTx/>
              <a:buAutoNum type="arabicPeriod"/>
            </a:pPr>
            <a:r>
              <a:rPr lang="cs-CZ" sz="1200" dirty="0">
                <a:solidFill>
                  <a:prstClr val="black"/>
                </a:solidFill>
                <a:cs typeface="Arial" pitchFamily="34" charset="0"/>
              </a:rPr>
              <a:t>Závěrem můžeme říci, že nulová hypotéza neexistence rozdílu mezi oběma dietami byla zamítnuta, což znamená, že </a:t>
            </a:r>
            <a:r>
              <a:rPr lang="cs-CZ" sz="1200" dirty="0" err="1">
                <a:solidFill>
                  <a:prstClr val="black"/>
                </a:solidFill>
                <a:cs typeface="Arial" pitchFamily="34" charset="0"/>
              </a:rPr>
              <a:t>high</a:t>
            </a:r>
            <a:r>
              <a:rPr lang="cs-CZ" sz="1200" dirty="0">
                <a:solidFill>
                  <a:prstClr val="black"/>
                </a:solidFill>
                <a:cs typeface="Arial" pitchFamily="34" charset="0"/>
              </a:rPr>
              <a:t>-</a:t>
            </a:r>
            <a:r>
              <a:rPr lang="cs-CZ" sz="1200" dirty="0" err="1">
                <a:solidFill>
                  <a:prstClr val="black"/>
                </a:solidFill>
                <a:cs typeface="Arial" pitchFamily="34" charset="0"/>
              </a:rPr>
              <a:t>fibre</a:t>
            </a:r>
            <a:r>
              <a:rPr lang="cs-CZ" sz="1200" dirty="0">
                <a:solidFill>
                  <a:prstClr val="black"/>
                </a:solidFill>
                <a:cs typeface="Arial" pitchFamily="34" charset="0"/>
              </a:rPr>
              <a:t> dieta má  významný vliv na snížení hladiny krevní glukózy.</a:t>
            </a:r>
          </a:p>
          <a:p>
            <a:pPr marL="457200" indent="-457200" eaLnBrk="0" fontAlgn="base" hangingPunct="0">
              <a:spcBef>
                <a:spcPct val="0"/>
              </a:spcBef>
              <a:spcAft>
                <a:spcPct val="0"/>
              </a:spcAft>
              <a:buFontTx/>
              <a:buAutoNum type="arabicPeriod"/>
            </a:pPr>
            <a:endParaRPr lang="cs-CZ" sz="1400" dirty="0">
              <a:solidFill>
                <a:prstClr val="black"/>
              </a:solidFill>
              <a:cs typeface="Arial" pitchFamily="34" charset="0"/>
            </a:endParaRPr>
          </a:p>
        </p:txBody>
      </p:sp>
      <p:sp>
        <p:nvSpPr>
          <p:cNvPr id="54281" name="Rectangle 7"/>
          <p:cNvSpPr>
            <a:spLocks noChangeArrowheads="1"/>
          </p:cNvSpPr>
          <p:nvPr/>
        </p:nvSpPr>
        <p:spPr bwMode="auto">
          <a:xfrm>
            <a:off x="0" y="3124200"/>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4275" name="Object 8"/>
          <p:cNvGraphicFramePr>
            <a:graphicFrameLocks noChangeAspect="1"/>
          </p:cNvGraphicFramePr>
          <p:nvPr/>
        </p:nvGraphicFramePr>
        <p:xfrm>
          <a:off x="868363" y="4835525"/>
          <a:ext cx="3990975" cy="609600"/>
        </p:xfrm>
        <a:graphic>
          <a:graphicData uri="http://schemas.openxmlformats.org/presentationml/2006/ole">
            <p:oleObj spid="_x0000_s25603" r:id="rId4" imgW="3987800" imgH="609600" progId="">
              <p:embed/>
            </p:oleObj>
          </a:graphicData>
        </a:graphic>
      </p:graphicFrame>
      <p:sp>
        <p:nvSpPr>
          <p:cNvPr id="54282" name="Rectangle 9"/>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6547" name="Rectangle 2"/>
          <p:cNvSpPr>
            <a:spLocks noGrp="1"/>
          </p:cNvSpPr>
          <p:nvPr>
            <p:ph type="title" idx="4294967295"/>
          </p:nvPr>
        </p:nvSpPr>
        <p:spPr/>
        <p:txBody>
          <a:bodyPr/>
          <a:lstStyle/>
          <a:p>
            <a:r>
              <a:rPr lang="cs-CZ" smtClean="0"/>
              <a:t>Anotace</a:t>
            </a:r>
          </a:p>
        </p:txBody>
      </p:sp>
      <p:sp>
        <p:nvSpPr>
          <p:cNvPr id="236548" name="Rectangle 3"/>
          <p:cNvSpPr>
            <a:spLocks noGrp="1"/>
          </p:cNvSpPr>
          <p:nvPr>
            <p:ph type="body" idx="4294967295"/>
          </p:nvPr>
        </p:nvSpPr>
        <p:spPr/>
        <p:txBody>
          <a:bodyPr/>
          <a:lstStyle/>
          <a:p>
            <a:r>
              <a:rPr lang="cs-CZ" smtClean="0"/>
              <a:t>Jednovýběrové statistické testy srovnávají některou popisnou statistiku vzorku (průměr, směrodatnou odchylku) s jediným číslem, jehož význam je ze statistické hlediska hodnota cílové populace</a:t>
            </a:r>
          </a:p>
          <a:p>
            <a:r>
              <a:rPr lang="cs-CZ" smtClean="0"/>
              <a:t>Z hlediska statistické teorie jde o ověření, zda daný vzorek pochází z testované cílové populace.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55300" name="Rectangle 2"/>
          <p:cNvSpPr>
            <a:spLocks noGrp="1"/>
          </p:cNvSpPr>
          <p:nvPr>
            <p:ph type="title" idx="4294967295"/>
          </p:nvPr>
        </p:nvSpPr>
        <p:spPr/>
        <p:txBody>
          <a:bodyPr/>
          <a:lstStyle/>
          <a:p>
            <a:r>
              <a:rPr lang="cs-CZ" smtClean="0"/>
              <a:t>Neparametrická obdoba párového t-testu</a:t>
            </a:r>
          </a:p>
        </p:txBody>
      </p:sp>
      <p:sp>
        <p:nvSpPr>
          <p:cNvPr id="55301" name="Rectangle 3"/>
          <p:cNvSpPr>
            <a:spLocks noGrp="1"/>
          </p:cNvSpPr>
          <p:nvPr>
            <p:ph type="body" idx="4294967295"/>
          </p:nvPr>
        </p:nvSpPr>
        <p:spPr>
          <a:xfrm>
            <a:off x="301625" y="1422400"/>
            <a:ext cx="8534400" cy="4598988"/>
          </a:xfrm>
        </p:spPr>
        <p:txBody>
          <a:bodyPr/>
          <a:lstStyle/>
          <a:p>
            <a:pPr>
              <a:buFont typeface="Wingdings 2" pitchFamily="18" charset="2"/>
              <a:buNone/>
            </a:pPr>
            <a:r>
              <a:rPr lang="cs-CZ" sz="2000" b="1" smtClean="0"/>
              <a:t>Wilcoxon test</a:t>
            </a:r>
          </a:p>
          <a:p>
            <a:r>
              <a:rPr lang="cs-CZ" sz="1600" smtClean="0"/>
              <a:t>Jsou vytvořeny diference mezi soubory, je vytvořeno jejich pořadí bez ohledu na znaménko a poté je sečteno pořadí kladných a pořadí záporných rozdílů. Menší z těchto dvou hodnot je srovnána s kritickou hodnotou testu a pokud je menší než kritická hodnota testu, pak zamítáme hypotézu shody obou souborů hodnot. Pro test existuje aproximace na normální rozložení, ale pouze pro velká n&gt;25.</a:t>
            </a:r>
          </a:p>
        </p:txBody>
      </p:sp>
      <p:graphicFrame>
        <p:nvGraphicFramePr>
          <p:cNvPr id="471112" name="Group 72"/>
          <p:cNvGraphicFramePr>
            <a:graphicFrameLocks noGrp="1"/>
          </p:cNvGraphicFramePr>
          <p:nvPr/>
        </p:nvGraphicFramePr>
        <p:xfrm>
          <a:off x="4757738" y="2979738"/>
          <a:ext cx="3630612" cy="3200400"/>
        </p:xfrm>
        <a:graphic>
          <a:graphicData uri="http://schemas.openxmlformats.org/drawingml/2006/table">
            <a:tbl>
              <a:tblPr/>
              <a:tblGrid>
                <a:gridCol w="1041400"/>
                <a:gridCol w="809625"/>
                <a:gridCol w="627062"/>
                <a:gridCol w="1152525"/>
              </a:tblGrid>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Před zásahem</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Po zásahu</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Změna</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1" i="0" u="none" strike="noStrike" cap="none" normalizeH="0" baseline="0" smtClean="0">
                          <a:ln>
                            <a:noFill/>
                          </a:ln>
                          <a:solidFill>
                            <a:srgbClr val="000000"/>
                          </a:solidFill>
                          <a:effectLst/>
                          <a:latin typeface="Calibri" pitchFamily="34" charset="0"/>
                          <a:cs typeface="Times New Roman" pitchFamily="18" charset="0"/>
                        </a:rPr>
                        <a:t>Absolutní pořadí</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hlink"/>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10</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1,5</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8</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1,11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0,89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2,6</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-1,4</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7</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r h="244475">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1</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3</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-2</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200" b="0" i="0" u="none" strike="noStrike" cap="none" normalizeH="0" baseline="0" smtClean="0">
                          <a:ln>
                            <a:noFill/>
                          </a:ln>
                          <a:solidFill>
                            <a:srgbClr val="000000"/>
                          </a:solidFill>
                          <a:effectLst/>
                          <a:latin typeface="Calibri" pitchFamily="34" charset="0"/>
                          <a:cs typeface="Times New Roman" pitchFamily="18" charset="0"/>
                        </a:rPr>
                        <a:t>9</a:t>
                      </a:r>
                      <a:endParaRPr kumimoji="0" lang="cs-CZ" sz="29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3F3F3"/>
                    </a:solidFill>
                  </a:tcPr>
                </a:tc>
              </a:tr>
            </a:tbl>
          </a:graphicData>
        </a:graphic>
      </p:graphicFrame>
      <p:sp>
        <p:nvSpPr>
          <p:cNvPr id="55364" name="Rectangle 66"/>
          <p:cNvSpPr>
            <a:spLocks noChangeArrowheads="1"/>
          </p:cNvSpPr>
          <p:nvPr/>
        </p:nvSpPr>
        <p:spPr bwMode="auto">
          <a:xfrm>
            <a:off x="0" y="30051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55298" name="Object 67"/>
          <p:cNvGraphicFramePr>
            <a:graphicFrameLocks noChangeAspect="1"/>
          </p:cNvGraphicFramePr>
          <p:nvPr/>
        </p:nvGraphicFramePr>
        <p:xfrm>
          <a:off x="539750" y="3500438"/>
          <a:ext cx="3600450" cy="1250950"/>
        </p:xfrm>
        <a:graphic>
          <a:graphicData uri="http://schemas.openxmlformats.org/presentationml/2006/ole">
            <p:oleObj spid="_x0000_s26626" r:id="rId3" imgW="2438400" imgH="850900" progId="">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3715" name="Rectangle 2"/>
          <p:cNvSpPr>
            <a:spLocks noGrp="1"/>
          </p:cNvSpPr>
          <p:nvPr>
            <p:ph type="title" idx="4294967295"/>
          </p:nvPr>
        </p:nvSpPr>
        <p:spPr>
          <a:noFill/>
        </p:spPr>
        <p:txBody>
          <a:bodyPr/>
          <a:lstStyle/>
          <a:p>
            <a:r>
              <a:rPr lang="cs-CZ" smtClean="0"/>
              <a:t>Wilcoxonův test – příklad I</a:t>
            </a:r>
          </a:p>
        </p:txBody>
      </p:sp>
      <p:graphicFrame>
        <p:nvGraphicFramePr>
          <p:cNvPr id="472149" name="Group 85"/>
          <p:cNvGraphicFramePr>
            <a:graphicFrameLocks noGrp="1"/>
          </p:cNvGraphicFramePr>
          <p:nvPr/>
        </p:nvGraphicFramePr>
        <p:xfrm>
          <a:off x="450850" y="1311275"/>
          <a:ext cx="8153400" cy="2693991"/>
        </p:xfrm>
        <a:graphic>
          <a:graphicData uri="http://schemas.openxmlformats.org/drawingml/2006/table">
            <a:tbl>
              <a:tblPr/>
              <a:tblGrid>
                <a:gridCol w="1630363"/>
                <a:gridCol w="1631950"/>
                <a:gridCol w="1628775"/>
                <a:gridCol w="1631950"/>
                <a:gridCol w="1630362"/>
              </a:tblGrid>
              <a:tr h="2508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člověk</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dirty="0" smtClean="0">
                          <a:ln>
                            <a:noFill/>
                          </a:ln>
                          <a:solidFill>
                            <a:schemeClr val="tx1"/>
                          </a:solidFill>
                          <a:effectLst/>
                          <a:latin typeface="Calibri" pitchFamily="34" charset="0"/>
                        </a:rPr>
                        <a:t>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diference</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500" b="1" i="0" u="none" strike="noStrike" cap="none" normalizeH="0" baseline="0" smtClean="0">
                          <a:ln>
                            <a:noFill/>
                          </a:ln>
                          <a:solidFill>
                            <a:schemeClr val="tx1"/>
                          </a:solidFill>
                          <a:effectLst/>
                          <a:latin typeface="Calibri" pitchFamily="34" charset="0"/>
                        </a:rPr>
                        <a:t>pořadí</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2</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4,5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147</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3</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4</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144</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6</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141</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149</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143</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8</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150</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5</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7</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9</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136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9,5</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10</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148</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dirty="0" smtClean="0">
                          <a:ln>
                            <a:noFill/>
                          </a:ln>
                          <a:solidFill>
                            <a:schemeClr val="tx1"/>
                          </a:solidFill>
                          <a:effectLst/>
                          <a:latin typeface="Calibri" pitchFamily="34" charset="0"/>
                        </a:rPr>
                        <a:t>146</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300" b="0" i="0" u="none" strike="noStrike" cap="none" normalizeH="0" baseline="0" smtClean="0">
                          <a:ln>
                            <a:noFill/>
                          </a:ln>
                          <a:solidFill>
                            <a:schemeClr val="tx1"/>
                          </a:solidFill>
                          <a:effectLst/>
                          <a:latin typeface="Calibri" pitchFamily="34" charset="0"/>
                        </a:rPr>
                        <a:t>2</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43790" name="Text Box 77"/>
          <p:cNvSpPr txBox="1">
            <a:spLocks noChangeArrowheads="1"/>
          </p:cNvSpPr>
          <p:nvPr/>
        </p:nvSpPr>
        <p:spPr bwMode="auto">
          <a:xfrm>
            <a:off x="238125" y="4087813"/>
            <a:ext cx="8839200" cy="2557462"/>
          </a:xfrm>
          <a:prstGeom prst="rect">
            <a:avLst/>
          </a:prstGeom>
          <a:noFill/>
          <a:ln w="9525">
            <a:noFill/>
            <a:miter lim="800000"/>
            <a:headEnd/>
            <a:tailEnd/>
          </a:ln>
        </p:spPr>
        <p:txBody>
          <a:bodyPr>
            <a:spAutoFit/>
          </a:bodyPr>
          <a:lstStyle/>
          <a:p>
            <a:pPr fontAlgn="base">
              <a:spcBef>
                <a:spcPct val="20000"/>
              </a:spcBef>
              <a:spcAft>
                <a:spcPct val="0"/>
              </a:spcAft>
            </a:pPr>
            <a:r>
              <a:rPr lang="cs-CZ" sz="1400" b="1" dirty="0">
                <a:solidFill>
                  <a:prstClr val="black"/>
                </a:solidFill>
                <a:latin typeface="Arial" pitchFamily="34" charset="0"/>
                <a:cs typeface="Arial" pitchFamily="34" charset="0"/>
              </a:rPr>
              <a:t>A</a:t>
            </a:r>
            <a:r>
              <a:rPr lang="cs-CZ" sz="1400" dirty="0">
                <a:solidFill>
                  <a:prstClr val="black"/>
                </a:solidFill>
                <a:latin typeface="Arial" pitchFamily="34" charset="0"/>
                <a:cs typeface="Arial" pitchFamily="34" charset="0"/>
              </a:rPr>
              <a:t>…….parametr krve před podáním léku</a:t>
            </a:r>
          </a:p>
          <a:p>
            <a:pPr fontAlgn="base">
              <a:spcBef>
                <a:spcPct val="20000"/>
              </a:spcBef>
              <a:spcAft>
                <a:spcPct val="0"/>
              </a:spcAft>
            </a:pPr>
            <a:r>
              <a:rPr lang="cs-CZ" sz="1400" b="1" dirty="0">
                <a:solidFill>
                  <a:prstClr val="black"/>
                </a:solidFill>
                <a:latin typeface="Arial" pitchFamily="34" charset="0"/>
                <a:cs typeface="Arial" pitchFamily="34" charset="0"/>
              </a:rPr>
              <a:t>B</a:t>
            </a:r>
            <a:r>
              <a:rPr lang="cs-CZ" sz="1400" dirty="0">
                <a:solidFill>
                  <a:prstClr val="black"/>
                </a:solidFill>
                <a:latin typeface="Arial" pitchFamily="34" charset="0"/>
                <a:cs typeface="Arial" pitchFamily="34" charset="0"/>
              </a:rPr>
              <a:t>…….parametr krve po podání léku</a:t>
            </a:r>
          </a:p>
          <a:p>
            <a:pPr fontAlgn="base">
              <a:spcBef>
                <a:spcPct val="20000"/>
              </a:spcBef>
              <a:spcAft>
                <a:spcPct val="0"/>
              </a:spcAft>
            </a:pPr>
            <a:endParaRPr lang="cs-CZ" sz="1400" b="1" dirty="0">
              <a:solidFill>
                <a:prstClr val="black"/>
              </a:solidFill>
              <a:latin typeface="Arial" pitchFamily="34" charset="0"/>
              <a:cs typeface="Arial" pitchFamily="34" charset="0"/>
            </a:endParaRP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a:t>
            </a:r>
            <a:r>
              <a:rPr lang="cs-CZ" sz="1400" dirty="0">
                <a:solidFill>
                  <a:prstClr val="black"/>
                </a:solidFill>
                <a:latin typeface="Symbol" pitchFamily="18" charset="2"/>
                <a:cs typeface="Arial" pitchFamily="34" charset="0"/>
              </a:rPr>
              <a:t>Σ</a:t>
            </a:r>
            <a:r>
              <a:rPr lang="cs-CZ" sz="1400" dirty="0">
                <a:solidFill>
                  <a:prstClr val="black"/>
                </a:solidFill>
                <a:latin typeface="Times New Roman" pitchFamily="18" charset="0"/>
                <a:cs typeface="Arial" pitchFamily="34" charset="0"/>
              </a:rPr>
              <a:t> </a:t>
            </a:r>
            <a:r>
              <a:rPr lang="cs-CZ" sz="1400" dirty="0">
                <a:solidFill>
                  <a:prstClr val="black"/>
                </a:solidFill>
                <a:latin typeface="Arial" pitchFamily="34" charset="0"/>
                <a:cs typeface="Arial" pitchFamily="34" charset="0"/>
              </a:rPr>
              <a:t>pořadí kladných rozdílů = 51</a:t>
            </a:r>
          </a:p>
          <a:p>
            <a:pPr fontAlgn="base">
              <a:spcBef>
                <a:spcPct val="20000"/>
              </a:spcBef>
              <a:spcAft>
                <a:spcPct val="0"/>
              </a:spcAft>
            </a:pP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dirty="0">
                <a:solidFill>
                  <a:prstClr val="black"/>
                </a:solidFill>
                <a:latin typeface="Arial" pitchFamily="34" charset="0"/>
                <a:cs typeface="Arial" pitchFamily="34" charset="0"/>
              </a:rPr>
              <a:t>   …… = 4</a:t>
            </a:r>
          </a:p>
          <a:p>
            <a:pPr fontAlgn="base">
              <a:spcBef>
                <a:spcPct val="20000"/>
              </a:spcBef>
              <a:spcAft>
                <a:spcPct val="0"/>
              </a:spcAft>
            </a:pPr>
            <a:r>
              <a:rPr lang="cs-CZ" sz="1600" dirty="0">
                <a:solidFill>
                  <a:prstClr val="black"/>
                </a:solidFill>
                <a:latin typeface="Arial" pitchFamily="34" charset="0"/>
                <a:cs typeface="Arial" pitchFamily="34" charset="0"/>
              </a:rPr>
              <a:t>                           </a:t>
            </a:r>
            <a:r>
              <a:rPr lang="cs-CZ" sz="1400" b="1" dirty="0">
                <a:solidFill>
                  <a:prstClr val="black"/>
                </a:solidFill>
                <a:latin typeface="Arial" pitchFamily="34" charset="0"/>
                <a:cs typeface="Arial" pitchFamily="34" charset="0"/>
              </a:rPr>
              <a:t>W = min(W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;W</a:t>
            </a:r>
            <a:r>
              <a:rPr lang="cs-CZ" sz="1400" b="1" baseline="-25000" dirty="0">
                <a:solidFill>
                  <a:prstClr val="black"/>
                </a:solidFill>
                <a:latin typeface="Arial" pitchFamily="34" charset="0"/>
                <a:cs typeface="Arial" pitchFamily="34" charset="0"/>
              </a:rPr>
              <a:t>-</a:t>
            </a:r>
            <a:r>
              <a:rPr lang="cs-CZ" sz="1400" b="1" dirty="0">
                <a:solidFill>
                  <a:prstClr val="black"/>
                </a:solidFill>
                <a:latin typeface="Arial" pitchFamily="34" charset="0"/>
                <a:cs typeface="Arial" pitchFamily="34" charset="0"/>
              </a:rPr>
              <a:t>) = 4</a:t>
            </a:r>
            <a:br>
              <a:rPr lang="cs-CZ" sz="1400" b="1" dirty="0">
                <a:solidFill>
                  <a:prstClr val="black"/>
                </a:solidFill>
                <a:latin typeface="Arial" pitchFamily="34" charset="0"/>
                <a:cs typeface="Arial" pitchFamily="34" charset="0"/>
              </a:rPr>
            </a:br>
            <a:r>
              <a:rPr lang="cs-CZ" sz="1400" b="1" dirty="0">
                <a:solidFill>
                  <a:prstClr val="black"/>
                </a:solidFill>
                <a:latin typeface="Arial" pitchFamily="34" charset="0"/>
                <a:cs typeface="Arial" pitchFamily="34" charset="0"/>
              </a:rPr>
              <a:t>                              počet párů = n = 10</a:t>
            </a:r>
          </a:p>
          <a:p>
            <a:pPr fontAlgn="base">
              <a:spcBef>
                <a:spcPct val="20000"/>
              </a:spcBef>
              <a:spcAft>
                <a:spcPct val="0"/>
              </a:spcAft>
            </a:pPr>
            <a:r>
              <a:rPr lang="cs-CZ" sz="1400" dirty="0">
                <a:solidFill>
                  <a:prstClr val="black"/>
                </a:solidFill>
                <a:latin typeface="Arial" pitchFamily="34" charset="0"/>
                <a:cs typeface="Arial" pitchFamily="34" charset="0"/>
              </a:rPr>
              <a:t/>
            </a:r>
            <a:br>
              <a:rPr lang="cs-CZ" sz="1400" dirty="0">
                <a:solidFill>
                  <a:prstClr val="black"/>
                </a:solidFill>
                <a:latin typeface="Arial" pitchFamily="34" charset="0"/>
                <a:cs typeface="Arial" pitchFamily="34" charset="0"/>
              </a:rPr>
            </a:br>
            <a:r>
              <a:rPr lang="cs-CZ" sz="1400" dirty="0">
                <a:solidFill>
                  <a:prstClr val="black"/>
                </a:solidFill>
                <a:latin typeface="Arial" pitchFamily="34" charset="0"/>
                <a:cs typeface="Arial" pitchFamily="34" charset="0"/>
              </a:rPr>
              <a:t>Pokud je </a:t>
            </a:r>
            <a:r>
              <a:rPr lang="cs-CZ" sz="1400" b="1" dirty="0">
                <a:solidFill>
                  <a:prstClr val="black"/>
                </a:solidFill>
                <a:latin typeface="Arial" pitchFamily="34" charset="0"/>
                <a:cs typeface="Arial" pitchFamily="34" charset="0"/>
              </a:rPr>
              <a:t>W</a:t>
            </a:r>
            <a:r>
              <a:rPr lang="cs-CZ" sz="1400" dirty="0">
                <a:solidFill>
                  <a:prstClr val="black"/>
                </a:solidFill>
                <a:latin typeface="Arial" pitchFamily="34" charset="0"/>
                <a:cs typeface="Arial" pitchFamily="34" charset="0"/>
              </a:rPr>
              <a:t> menší než kritická hodnota testu, pak zamítáme hypotézu shody distribučních funkcí obou skupin. </a:t>
            </a:r>
          </a:p>
          <a:p>
            <a:pPr fontAlgn="base">
              <a:spcBef>
                <a:spcPct val="20000"/>
              </a:spcBef>
              <a:spcAft>
                <a:spcPct val="0"/>
              </a:spcAft>
            </a:pPr>
            <a:endParaRPr lang="cs-CZ" sz="1400" dirty="0">
              <a:solidFill>
                <a:prstClr val="black"/>
              </a:solidFill>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4739" name="Rectangle 2"/>
          <p:cNvSpPr>
            <a:spLocks noGrp="1"/>
          </p:cNvSpPr>
          <p:nvPr>
            <p:ph type="title" idx="4294967295"/>
          </p:nvPr>
        </p:nvSpPr>
        <p:spPr/>
        <p:txBody>
          <a:bodyPr/>
          <a:lstStyle/>
          <a:p>
            <a:r>
              <a:rPr lang="cs-CZ" smtClean="0"/>
              <a:t>Wilcoxonův test – příklad II</a:t>
            </a:r>
          </a:p>
        </p:txBody>
      </p:sp>
      <p:sp>
        <p:nvSpPr>
          <p:cNvPr id="244740" name="Rectangle 3"/>
          <p:cNvSpPr>
            <a:spLocks noGrp="1"/>
          </p:cNvSpPr>
          <p:nvPr>
            <p:ph type="body" idx="4294967295"/>
          </p:nvPr>
        </p:nvSpPr>
        <p:spPr/>
        <p:txBody>
          <a:bodyPr/>
          <a:lstStyle/>
          <a:p>
            <a:pPr marL="381000" indent="-381000">
              <a:buFont typeface="Wingdings 2" pitchFamily="18" charset="2"/>
              <a:buNone/>
            </a:pPr>
            <a:r>
              <a:rPr lang="cs-CZ" sz="1900" dirty="0" smtClean="0"/>
              <a:t>Byla testována nová dieta pro laboratorní krysy, při pokusu byl zjišťován její vliv na různých liniích krys, bylo proto zvoleno párové uspořádání kdy krysy v obou dietách jsou spojeny přes svoji linii, tj. na začátku byly dvojice krys stejné linie, jedna z nich byla náhodně přiřazena k dietě, druhá z dvojice pak do druhé diety.</a:t>
            </a:r>
          </a:p>
          <a:p>
            <a:pPr marL="381000" indent="-381000">
              <a:buFont typeface="Wingdings 2" pitchFamily="18" charset="2"/>
              <a:buNone/>
            </a:pPr>
            <a:endParaRPr lang="cs-CZ" sz="1900" dirty="0" smtClean="0"/>
          </a:p>
          <a:p>
            <a:pPr marL="381000" indent="-381000">
              <a:buFontTx/>
              <a:buAutoNum type="arabicPeriod"/>
            </a:pPr>
            <a:r>
              <a:rPr lang="cs-CZ" sz="1900" dirty="0" smtClean="0"/>
              <a:t>nulová hypotéza je, že váha krys není ovlivněna použitou dietou, alternativní, že ovlivnění dietou existuje</a:t>
            </a:r>
          </a:p>
          <a:p>
            <a:pPr marL="381000" indent="-381000">
              <a:buFontTx/>
              <a:buAutoNum type="arabicPeriod"/>
            </a:pPr>
            <a:r>
              <a:rPr lang="cs-CZ" sz="1900" dirty="0" smtClean="0"/>
              <a:t>spočítáme diference – tyto diference jsou nenormální a proto je vhodné využít </a:t>
            </a:r>
            <a:r>
              <a:rPr lang="cs-CZ" sz="1900" dirty="0" err="1" smtClean="0"/>
              <a:t>neparametrický</a:t>
            </a:r>
            <a:r>
              <a:rPr lang="cs-CZ" sz="1900" dirty="0" smtClean="0"/>
              <a:t> test</a:t>
            </a:r>
          </a:p>
          <a:p>
            <a:pPr marL="381000" indent="-381000">
              <a:buFontTx/>
              <a:buAutoNum type="arabicPeriod"/>
            </a:pPr>
            <a:r>
              <a:rPr lang="cs-CZ" sz="1900" dirty="0" smtClean="0"/>
              <a:t>Spočítáme sumu pořadí kladných a záporných diferencí, zde je menší suma záporných diferencí – 31</a:t>
            </a:r>
          </a:p>
          <a:p>
            <a:pPr marL="381000" indent="-381000">
              <a:buFontTx/>
              <a:buAutoNum type="arabicPeriod"/>
            </a:pPr>
            <a:r>
              <a:rPr lang="cs-CZ" sz="1900" dirty="0" smtClean="0"/>
              <a:t>výsledkem výpočtu je p&gt;0,05 a tedy nemáme dostatečné důkazy pro zamítnutí nulové hypotézy, nelze říci, že by nová dieta byla efektivnější než stará</a:t>
            </a:r>
          </a:p>
          <a:p>
            <a:pPr marL="381000" indent="-381000">
              <a:buFontTx/>
              <a:buAutoNum type="arabicPeriod"/>
            </a:pPr>
            <a:r>
              <a:rPr lang="cs-CZ" sz="1900" dirty="0" smtClean="0"/>
              <a:t>pro doplnění výsledků je vhodné zjistit také skutečnou velikost rozdílu hmotností ve skupinách, např. ve formě mediánu</a:t>
            </a:r>
          </a:p>
          <a:p>
            <a:pPr marL="381000" indent="-381000"/>
            <a:endParaRPr lang="cs-CZ" sz="19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5763" name="Rectangle 2"/>
          <p:cNvSpPr>
            <a:spLocks noGrp="1"/>
          </p:cNvSpPr>
          <p:nvPr>
            <p:ph type="title" idx="4294967295"/>
          </p:nvPr>
        </p:nvSpPr>
        <p:spPr>
          <a:noFill/>
        </p:spPr>
        <p:txBody>
          <a:bodyPr/>
          <a:lstStyle/>
          <a:p>
            <a:r>
              <a:rPr lang="cs-CZ" smtClean="0"/>
              <a:t>Znaménkový test – příklad I</a:t>
            </a:r>
          </a:p>
        </p:txBody>
      </p:sp>
      <p:sp>
        <p:nvSpPr>
          <p:cNvPr id="245764" name="Rectangle 3"/>
          <p:cNvSpPr>
            <a:spLocks noChangeArrowheads="1"/>
          </p:cNvSpPr>
          <p:nvPr/>
        </p:nvSpPr>
        <p:spPr bwMode="auto">
          <a:xfrm>
            <a:off x="258763" y="1566863"/>
            <a:ext cx="6172200" cy="3733800"/>
          </a:xfrm>
          <a:prstGeom prst="rect">
            <a:avLst/>
          </a:prstGeom>
          <a:solidFill>
            <a:srgbClr val="CCFFFF"/>
          </a:solidFill>
          <a:ln w="9525">
            <a:solidFill>
              <a:schemeClr val="tx1"/>
            </a:solidFill>
            <a:miter lim="800000"/>
            <a:headEnd/>
            <a:tailEnd/>
          </a:ln>
        </p:spPr>
        <p:txBody>
          <a:bodyPr wrap="none" anchor="ctr"/>
          <a:lstStyle/>
          <a:p>
            <a:pPr algn="ctr" fontAlgn="base">
              <a:spcBef>
                <a:spcPct val="20000"/>
              </a:spcBef>
              <a:spcAft>
                <a:spcPct val="0"/>
              </a:spcAft>
              <a:buFontTx/>
              <a:buChar char="•"/>
            </a:pPr>
            <a:endParaRPr lang="en-US" sz="2000">
              <a:solidFill>
                <a:prstClr val="black"/>
              </a:solidFill>
              <a:latin typeface="Arial" pitchFamily="34" charset="0"/>
              <a:cs typeface="Arial" pitchFamily="34" charset="0"/>
            </a:endParaRPr>
          </a:p>
        </p:txBody>
      </p:sp>
      <p:sp>
        <p:nvSpPr>
          <p:cNvPr id="245765" name="Text Box 4"/>
          <p:cNvSpPr txBox="1">
            <a:spLocks noChangeArrowheads="1"/>
          </p:cNvSpPr>
          <p:nvPr/>
        </p:nvSpPr>
        <p:spPr bwMode="auto">
          <a:xfrm>
            <a:off x="258763" y="1568450"/>
            <a:ext cx="6400800" cy="1141413"/>
          </a:xfrm>
          <a:prstGeom prst="rect">
            <a:avLst/>
          </a:prstGeom>
          <a:noFill/>
          <a:ln w="9525">
            <a:noFill/>
            <a:miter lim="800000"/>
            <a:headEnd/>
            <a:tailEnd/>
          </a:ln>
        </p:spPr>
        <p:txBody>
          <a:bodyPr>
            <a:spAutoFit/>
          </a:bodyPr>
          <a:lstStyle/>
          <a:p>
            <a:pPr marL="609600" indent="-609600" algn="ctr" fontAlgn="base">
              <a:spcBef>
                <a:spcPct val="20000"/>
              </a:spcBef>
              <a:spcAft>
                <a:spcPct val="0"/>
              </a:spcAft>
            </a:pPr>
            <a:r>
              <a:rPr lang="cs-CZ" sz="1600" b="1">
                <a:solidFill>
                  <a:prstClr val="black"/>
                </a:solidFill>
                <a:latin typeface="Arial" pitchFamily="34" charset="0"/>
                <a:cs typeface="Arial" pitchFamily="34" charset="0"/>
              </a:rPr>
              <a:t>Párově uspořádaný experiment pro nominální data</a:t>
            </a:r>
          </a:p>
          <a:p>
            <a:pPr marL="609600" indent="-609600" fontAlgn="base">
              <a:spcBef>
                <a:spcPct val="20000"/>
              </a:spcBef>
              <a:spcAft>
                <a:spcPct val="0"/>
              </a:spcAft>
            </a:pPr>
            <a:endParaRPr lang="cs-CZ" sz="1600" b="1">
              <a:solidFill>
                <a:prstClr val="black"/>
              </a:solidFill>
              <a:latin typeface="Arial" pitchFamily="34" charset="0"/>
              <a:cs typeface="Arial" pitchFamily="34" charset="0"/>
            </a:endParaRPr>
          </a:p>
          <a:p>
            <a:pPr marL="609600" indent="-609600" fontAlgn="base">
              <a:spcBef>
                <a:spcPct val="20000"/>
              </a:spcBef>
              <a:spcAft>
                <a:spcPct val="0"/>
              </a:spcAft>
            </a:pPr>
            <a:r>
              <a:rPr lang="cs-CZ" sz="1400" b="1">
                <a:solidFill>
                  <a:prstClr val="black"/>
                </a:solidFill>
                <a:latin typeface="Arial" pitchFamily="34" charset="0"/>
                <a:cs typeface="Arial" pitchFamily="34" charset="0"/>
              </a:rPr>
              <a:t>I. Dva preparáty, každý na ½ listu</a:t>
            </a:r>
          </a:p>
          <a:p>
            <a:pPr marL="609600" indent="-609600" fontAlgn="base">
              <a:spcBef>
                <a:spcPct val="20000"/>
              </a:spcBef>
              <a:spcAft>
                <a:spcPct val="0"/>
              </a:spcAft>
            </a:pPr>
            <a:r>
              <a:rPr lang="cs-CZ" sz="1400" b="1">
                <a:solidFill>
                  <a:prstClr val="black"/>
                </a:solidFill>
                <a:latin typeface="Arial" pitchFamily="34" charset="0"/>
                <a:cs typeface="Arial" pitchFamily="34" charset="0"/>
              </a:rPr>
              <a:t>     - sledovaná veličina: počet skvrn (hodnoceno pouze jako rozdíl)</a:t>
            </a:r>
          </a:p>
        </p:txBody>
      </p:sp>
      <p:graphicFrame>
        <p:nvGraphicFramePr>
          <p:cNvPr id="474206" name="Group 94"/>
          <p:cNvGraphicFramePr>
            <a:graphicFrameLocks noGrp="1"/>
          </p:cNvGraphicFramePr>
          <p:nvPr/>
        </p:nvGraphicFramePr>
        <p:xfrm>
          <a:off x="411163" y="2786063"/>
          <a:ext cx="5867400" cy="960120"/>
        </p:xfrm>
        <a:graphic>
          <a:graphicData uri="http://schemas.openxmlformats.org/drawingml/2006/table">
            <a:tbl>
              <a:tblPr/>
              <a:tblGrid>
                <a:gridCol w="533400"/>
                <a:gridCol w="531812"/>
                <a:gridCol w="534988"/>
                <a:gridCol w="533400"/>
                <a:gridCol w="533400"/>
                <a:gridCol w="533400"/>
                <a:gridCol w="533400"/>
                <a:gridCol w="533400"/>
                <a:gridCol w="534987"/>
                <a:gridCol w="531813"/>
                <a:gridCol w="533400"/>
              </a:tblGrid>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10">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Počet skvrn</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7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V</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0" i="0" u="none" strike="noStrike" cap="none" normalizeH="0" baseline="0" smtClean="0">
                          <a:ln>
                            <a:noFill/>
                          </a:ln>
                          <a:solidFill>
                            <a:schemeClr val="tx1"/>
                          </a:solidFill>
                          <a:effectLst/>
                          <a:latin typeface="Calibri" pitchFamily="34" charset="0"/>
                        </a:rPr>
                        <a:t>M</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07" name="Text Box 46"/>
          <p:cNvSpPr txBox="1">
            <a:spLocks noChangeArrowheads="1"/>
          </p:cNvSpPr>
          <p:nvPr/>
        </p:nvSpPr>
        <p:spPr bwMode="auto">
          <a:xfrm>
            <a:off x="334963" y="3624263"/>
            <a:ext cx="6019800" cy="1582737"/>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V – větší; M – menší</a:t>
            </a:r>
          </a:p>
          <a:p>
            <a:pPr fontAlgn="base">
              <a:spcBef>
                <a:spcPct val="20000"/>
              </a:spcBef>
              <a:spcAft>
                <a:spcPct val="0"/>
              </a:spcAft>
            </a:pPr>
            <a:r>
              <a:rPr lang="cs-CZ" sz="1400" b="1">
                <a:solidFill>
                  <a:prstClr val="black"/>
                </a:solidFill>
                <a:latin typeface="Arial" pitchFamily="34" charset="0"/>
                <a:cs typeface="Arial" pitchFamily="34" charset="0"/>
              </a:rPr>
              <a:t>n = 10 listů s rozdílnými výsledky</a:t>
            </a:r>
          </a:p>
          <a:p>
            <a:pPr fontAlgn="base">
              <a:spcBef>
                <a:spcPct val="20000"/>
              </a:spcBef>
              <a:spcAft>
                <a:spcPct val="0"/>
              </a:spcAft>
            </a:pPr>
            <a:r>
              <a:rPr lang="cs-CZ" sz="1400" b="1">
                <a:solidFill>
                  <a:prstClr val="black"/>
                </a:solidFill>
                <a:latin typeface="Arial" pitchFamily="34" charset="0"/>
                <a:cs typeface="Arial" pitchFamily="34" charset="0"/>
              </a:rPr>
              <a:t>               A je větší: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7</a:t>
            </a:r>
          </a:p>
          <a:p>
            <a:pPr fontAlgn="base">
              <a:spcBef>
                <a:spcPct val="20000"/>
              </a:spcBef>
              <a:spcAft>
                <a:spcPct val="0"/>
              </a:spcAft>
            </a:pPr>
            <a:r>
              <a:rPr lang="cs-CZ" sz="1400" b="1">
                <a:solidFill>
                  <a:prstClr val="black"/>
                </a:solidFill>
                <a:latin typeface="Arial" pitchFamily="34" charset="0"/>
                <a:cs typeface="Arial" pitchFamily="34" charset="0"/>
              </a:rPr>
              <a:t>jev</a:t>
            </a:r>
          </a:p>
          <a:p>
            <a:pPr fontAlgn="base">
              <a:spcBef>
                <a:spcPct val="20000"/>
              </a:spcBef>
              <a:spcAft>
                <a:spcPct val="0"/>
              </a:spcAft>
            </a:pPr>
            <a:r>
              <a:rPr lang="cs-CZ" sz="1400" b="1">
                <a:solidFill>
                  <a:prstClr val="black"/>
                </a:solidFill>
                <a:latin typeface="Arial" pitchFamily="34" charset="0"/>
                <a:cs typeface="Arial" pitchFamily="34" charset="0"/>
              </a:rPr>
              <a:t>               B je menší: -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3</a:t>
            </a:r>
          </a:p>
          <a:p>
            <a:pPr algn="ctr" fontAlgn="base">
              <a:spcBef>
                <a:spcPct val="20000"/>
              </a:spcBef>
              <a:spcAft>
                <a:spcPct val="0"/>
              </a:spcAft>
            </a:pPr>
            <a:r>
              <a:rPr lang="cs-CZ" sz="1400" b="1">
                <a:solidFill>
                  <a:prstClr val="black"/>
                </a:solidFill>
                <a:latin typeface="Arial" pitchFamily="34" charset="0"/>
                <a:cs typeface="Arial" pitchFamily="34" charset="0"/>
              </a:rPr>
              <a:t>    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3</a:t>
            </a:r>
          </a:p>
        </p:txBody>
      </p:sp>
      <p:sp>
        <p:nvSpPr>
          <p:cNvPr id="245808" name="Line 47"/>
          <p:cNvSpPr>
            <a:spLocks noChangeShapeType="1"/>
          </p:cNvSpPr>
          <p:nvPr/>
        </p:nvSpPr>
        <p:spPr bwMode="auto">
          <a:xfrm flipV="1">
            <a:off x="715963" y="4310063"/>
            <a:ext cx="3810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09" name="Line 48"/>
          <p:cNvSpPr>
            <a:spLocks noChangeShapeType="1"/>
          </p:cNvSpPr>
          <p:nvPr/>
        </p:nvSpPr>
        <p:spPr bwMode="auto">
          <a:xfrm>
            <a:off x="639763" y="4614863"/>
            <a:ext cx="457200" cy="1524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0" name="Rectangle 49"/>
          <p:cNvSpPr>
            <a:spLocks noChangeArrowheads="1"/>
          </p:cNvSpPr>
          <p:nvPr/>
        </p:nvSpPr>
        <p:spPr bwMode="auto">
          <a:xfrm>
            <a:off x="4191000" y="3933825"/>
            <a:ext cx="4800600" cy="2362200"/>
          </a:xfrm>
          <a:prstGeom prst="rect">
            <a:avLst/>
          </a:prstGeom>
          <a:solidFill>
            <a:srgbClr val="CCFF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11" name="Text Box 50"/>
          <p:cNvSpPr txBox="1">
            <a:spLocks noChangeArrowheads="1"/>
          </p:cNvSpPr>
          <p:nvPr/>
        </p:nvSpPr>
        <p:spPr bwMode="auto">
          <a:xfrm>
            <a:off x="4267200" y="3933825"/>
            <a:ext cx="4724400"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b="1">
                <a:solidFill>
                  <a:prstClr val="black"/>
                </a:solidFill>
                <a:latin typeface="Arial" pitchFamily="34" charset="0"/>
                <a:cs typeface="Arial" pitchFamily="34" charset="0"/>
              </a:rPr>
              <a:t>II. dvě protilátky z různých zdrojů (A;B) </a:t>
            </a:r>
          </a:p>
          <a:p>
            <a:pPr fontAlgn="base">
              <a:spcBef>
                <a:spcPct val="20000"/>
              </a:spcBef>
              <a:spcAft>
                <a:spcPct val="0"/>
              </a:spcAft>
            </a:pPr>
            <a:r>
              <a:rPr lang="cs-CZ" sz="1400" b="1">
                <a:solidFill>
                  <a:prstClr val="black"/>
                </a:solidFill>
                <a:latin typeface="Arial" pitchFamily="34" charset="0"/>
                <a:cs typeface="Arial" pitchFamily="34" charset="0"/>
              </a:rPr>
              <a:t>      – aplikované na vzorek s antigenem</a:t>
            </a:r>
          </a:p>
          <a:p>
            <a:pPr fontAlgn="base">
              <a:spcBef>
                <a:spcPct val="20000"/>
              </a:spcBef>
              <a:spcAft>
                <a:spcPct val="0"/>
              </a:spcAft>
            </a:pPr>
            <a:r>
              <a:rPr lang="cs-CZ" sz="1400" b="1">
                <a:solidFill>
                  <a:prstClr val="black"/>
                </a:solidFill>
                <a:latin typeface="Arial" pitchFamily="34" charset="0"/>
                <a:cs typeface="Arial" pitchFamily="34" charset="0"/>
              </a:rPr>
              <a:t>      n = 10</a:t>
            </a:r>
          </a:p>
        </p:txBody>
      </p:sp>
      <p:graphicFrame>
        <p:nvGraphicFramePr>
          <p:cNvPr id="474205" name="Group 93"/>
          <p:cNvGraphicFramePr>
            <a:graphicFrameLocks noGrp="1"/>
          </p:cNvGraphicFramePr>
          <p:nvPr/>
        </p:nvGraphicFramePr>
        <p:xfrm>
          <a:off x="4419600" y="4797425"/>
          <a:ext cx="4419600" cy="701040"/>
        </p:xfrm>
        <a:graphic>
          <a:graphicData uri="http://schemas.openxmlformats.org/drawingml/2006/table">
            <a:tbl>
              <a:tblPr/>
              <a:tblGrid>
                <a:gridCol w="401638"/>
                <a:gridCol w="401637"/>
                <a:gridCol w="401638"/>
                <a:gridCol w="401637"/>
                <a:gridCol w="401638"/>
                <a:gridCol w="403225"/>
                <a:gridCol w="401637"/>
                <a:gridCol w="401638"/>
                <a:gridCol w="401637"/>
                <a:gridCol w="401638"/>
                <a:gridCol w="401637"/>
              </a:tblGrid>
              <a:tr h="3175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A</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667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B</a:t>
                      </a:r>
                    </a:p>
                  </a:txBody>
                  <a:tcPr marL="0" marR="0" marT="0" marB="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45850" name="Text Box 89"/>
          <p:cNvSpPr txBox="1">
            <a:spLocks noChangeArrowheads="1"/>
          </p:cNvSpPr>
          <p:nvPr/>
        </p:nvSpPr>
        <p:spPr bwMode="auto">
          <a:xfrm>
            <a:off x="4267200" y="5457825"/>
            <a:ext cx="4700588" cy="815975"/>
          </a:xfrm>
          <a:prstGeom prst="rect">
            <a:avLst/>
          </a:prstGeom>
          <a:noFill/>
          <a:ln w="9525">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n – nenulových rozdílů: 6                 A: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4</a:t>
            </a:r>
          </a:p>
          <a:p>
            <a:pPr fontAlgn="base">
              <a:spcBef>
                <a:spcPct val="20000"/>
              </a:spcBef>
              <a:spcAft>
                <a:spcPct val="0"/>
              </a:spcAft>
            </a:pPr>
            <a:r>
              <a:rPr lang="cs-CZ" sz="1400" b="1">
                <a:solidFill>
                  <a:prstClr val="black"/>
                </a:solidFill>
                <a:latin typeface="Arial" pitchFamily="34" charset="0"/>
                <a:cs typeface="Arial" pitchFamily="34" charset="0"/>
              </a:rPr>
              <a:t>                                                               A: n</a:t>
            </a:r>
            <a:r>
              <a:rPr lang="cs-CZ" sz="1400" b="1" baseline="-25000">
                <a:solidFill>
                  <a:prstClr val="black"/>
                </a:solidFill>
                <a:latin typeface="Arial" pitchFamily="34" charset="0"/>
                <a:cs typeface="Arial" pitchFamily="34" charset="0"/>
              </a:rPr>
              <a:t>- </a:t>
            </a:r>
            <a:r>
              <a:rPr lang="cs-CZ" sz="1400" b="1">
                <a:solidFill>
                  <a:prstClr val="black"/>
                </a:solidFill>
                <a:latin typeface="Arial" pitchFamily="34" charset="0"/>
                <a:cs typeface="Arial" pitchFamily="34" charset="0"/>
              </a:rPr>
              <a:t>= 2</a:t>
            </a:r>
          </a:p>
          <a:p>
            <a:pPr algn="ctr" fontAlgn="base">
              <a:spcBef>
                <a:spcPct val="20000"/>
              </a:spcBef>
              <a:spcAft>
                <a:spcPct val="0"/>
              </a:spcAft>
            </a:pPr>
            <a:r>
              <a:rPr lang="cs-CZ" sz="1400" b="1">
                <a:solidFill>
                  <a:prstClr val="black"/>
                </a:solidFill>
                <a:latin typeface="Arial" pitchFamily="34" charset="0"/>
                <a:cs typeface="Arial" pitchFamily="34" charset="0"/>
              </a:rPr>
              <a:t>min(n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n</a:t>
            </a:r>
            <a:r>
              <a:rPr lang="cs-CZ" sz="1400" b="1" baseline="-25000">
                <a:solidFill>
                  <a:prstClr val="black"/>
                </a:solidFill>
                <a:latin typeface="Arial" pitchFamily="34" charset="0"/>
                <a:cs typeface="Arial" pitchFamily="34" charset="0"/>
              </a:rPr>
              <a:t>-</a:t>
            </a:r>
            <a:r>
              <a:rPr lang="cs-CZ" sz="1400" b="1">
                <a:solidFill>
                  <a:prstClr val="black"/>
                </a:solidFill>
                <a:latin typeface="Arial" pitchFamily="34" charset="0"/>
                <a:cs typeface="Arial" pitchFamily="34" charset="0"/>
              </a:rPr>
              <a:t>) = 2</a:t>
            </a:r>
          </a:p>
        </p:txBody>
      </p:sp>
      <p:sp>
        <p:nvSpPr>
          <p:cNvPr id="245851" name="Line 90"/>
          <p:cNvSpPr>
            <a:spLocks noChangeShapeType="1"/>
          </p:cNvSpPr>
          <p:nvPr/>
        </p:nvSpPr>
        <p:spPr bwMode="auto">
          <a:xfrm>
            <a:off x="6705600" y="5610225"/>
            <a:ext cx="533400" cy="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5852" name="Line 91"/>
          <p:cNvSpPr>
            <a:spLocks noChangeShapeType="1"/>
          </p:cNvSpPr>
          <p:nvPr/>
        </p:nvSpPr>
        <p:spPr bwMode="auto">
          <a:xfrm>
            <a:off x="6705600" y="5610225"/>
            <a:ext cx="609600" cy="228600"/>
          </a:xfrm>
          <a:prstGeom prst="line">
            <a:avLst/>
          </a:prstGeom>
          <a:noFill/>
          <a:ln w="19050">
            <a:solidFill>
              <a:srgbClr val="0000FF"/>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6787" name="Rectangle 2"/>
          <p:cNvSpPr>
            <a:spLocks noGrp="1"/>
          </p:cNvSpPr>
          <p:nvPr>
            <p:ph type="title" idx="4294967295"/>
          </p:nvPr>
        </p:nvSpPr>
        <p:spPr>
          <a:noFill/>
        </p:spPr>
        <p:txBody>
          <a:bodyPr/>
          <a:lstStyle/>
          <a:p>
            <a:r>
              <a:rPr lang="cs-CZ" smtClean="0"/>
              <a:t>Znaménkový test – příklady II</a:t>
            </a:r>
          </a:p>
        </p:txBody>
      </p:sp>
      <p:sp>
        <p:nvSpPr>
          <p:cNvPr id="246788" name="Rectangle 3"/>
          <p:cNvSpPr>
            <a:spLocks noGrp="1"/>
          </p:cNvSpPr>
          <p:nvPr>
            <p:ph type="body" idx="4294967295"/>
          </p:nvPr>
        </p:nvSpPr>
        <p:spPr/>
        <p:txBody>
          <a:bodyPr/>
          <a:lstStyle/>
          <a:p>
            <a:r>
              <a:rPr lang="cs-CZ" sz="1900" smtClean="0"/>
              <a:t>Na konferenci veterinářů bylo předneseno,že průměrný čas konzultace  je 12 minut. Následovala debata, zda je lepší použít medián nebo průměr. Jeden z nich se rozhodl ověřit teorii, že průměrná konzultace trvá 12 minut na vlastní praxi a zaznamenal si trvání svých 43 konzultací. K otestování hypotézy, že podíl konzultací kratších a delších než 12 minut použil znaménkový test.</a:t>
            </a:r>
          </a:p>
        </p:txBody>
      </p:sp>
      <p:graphicFrame>
        <p:nvGraphicFramePr>
          <p:cNvPr id="475163" name="Group 27"/>
          <p:cNvGraphicFramePr>
            <a:graphicFrameLocks noGrp="1"/>
          </p:cNvGraphicFramePr>
          <p:nvPr/>
        </p:nvGraphicFramePr>
        <p:xfrm>
          <a:off x="539750" y="3381375"/>
          <a:ext cx="2879725" cy="1920240"/>
        </p:xfrm>
        <a:graphic>
          <a:graphicData uri="http://schemas.openxmlformats.org/drawingml/2006/table">
            <a:tbl>
              <a:tblPr/>
              <a:tblGrid>
                <a:gridCol w="1316038"/>
                <a:gridCol w="1563687"/>
              </a:tblGrid>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D</a:t>
                      </a:r>
                      <a:r>
                        <a:rPr kumimoji="0" lang="cs-CZ" sz="1600" b="1" i="0" u="none" strike="noStrike" cap="none" normalizeH="0" baseline="0" smtClean="0">
                          <a:ln>
                            <a:noFill/>
                          </a:ln>
                          <a:solidFill>
                            <a:schemeClr val="tx1"/>
                          </a:solidFill>
                          <a:effectLst/>
                          <a:latin typeface="Arial" pitchFamily="34" charset="0"/>
                          <a:cs typeface="Times New Roman" pitchFamily="18" charset="0"/>
                        </a:rPr>
                        <a:t>é</a:t>
                      </a:r>
                      <a:r>
                        <a:rPr kumimoji="0" lang="cs-CZ" sz="1600" b="1" i="0" u="none" strike="noStrike" cap="none" normalizeH="0" baseline="0" smtClean="0">
                          <a:ln>
                            <a:noFill/>
                          </a:ln>
                          <a:solidFill>
                            <a:schemeClr val="tx1"/>
                          </a:solidFill>
                          <a:effectLst/>
                          <a:latin typeface="Calibri" pitchFamily="34" charset="0"/>
                          <a:cs typeface="Times New Roman" pitchFamily="18" charset="0"/>
                        </a:rPr>
                        <a:t>lka konzultace</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cs typeface="Times New Roman" pitchFamily="18" charset="0"/>
                        </a:rPr>
                        <a:t>Počet</a:t>
                      </a:r>
                      <a:endParaRPr kumimoji="0" lang="cs-CZ" sz="3300" b="1"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en-US" sz="1600" b="0" i="0" u="none" strike="noStrike" cap="none" normalizeH="0" baseline="0" smtClean="0">
                          <a:ln>
                            <a:noFill/>
                          </a:ln>
                          <a:solidFill>
                            <a:schemeClr val="tx1"/>
                          </a:solidFill>
                          <a:effectLst/>
                          <a:latin typeface="Calibri" pitchFamily="34" charset="0"/>
                          <a:cs typeface="Times New Roman" pitchFamily="18" charset="0"/>
                        </a:rPr>
                        <a:t>&lt;12</a:t>
                      </a:r>
                      <a:endParaRPr kumimoji="0" lang="en-US"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22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6</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&gt;12</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15</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Celkem</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chemeClr val="accent1"/>
                        </a:buClr>
                        <a:buSzPct val="85000"/>
                        <a:buFont typeface="Wingdings 2" pitchFamily="18" charset="2"/>
                        <a:buNone/>
                        <a:tabLst/>
                      </a:pPr>
                      <a:r>
                        <a:rPr kumimoji="0" lang="cs-CZ" sz="1600" b="0" i="0" u="none" strike="noStrike" cap="none" normalizeH="0" baseline="0" smtClean="0">
                          <a:ln>
                            <a:noFill/>
                          </a:ln>
                          <a:solidFill>
                            <a:schemeClr val="tx1"/>
                          </a:solidFill>
                          <a:effectLst/>
                          <a:latin typeface="Calibri" pitchFamily="34" charset="0"/>
                          <a:cs typeface="Times New Roman" pitchFamily="18" charset="0"/>
                        </a:rPr>
                        <a:t>43</a:t>
                      </a:r>
                      <a:endParaRPr kumimoji="0" lang="cs-CZ" sz="3300" b="0" i="0" u="none" strike="noStrike" cap="none" normalizeH="0" baseline="0" smtClean="0">
                        <a:ln>
                          <a:noFill/>
                        </a:ln>
                        <a:solidFill>
                          <a:schemeClr val="tx1"/>
                        </a:solidFill>
                        <a:effectLst/>
                        <a:latin typeface="Calibri" pitchFamily="34"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6810" name="Rectangle 25"/>
          <p:cNvSpPr>
            <a:spLocks noChangeArrowheads="1"/>
          </p:cNvSpPr>
          <p:nvPr/>
        </p:nvSpPr>
        <p:spPr bwMode="auto">
          <a:xfrm>
            <a:off x="3635375" y="3478213"/>
            <a:ext cx="5040313" cy="958850"/>
          </a:xfrm>
          <a:prstGeom prst="rect">
            <a:avLst/>
          </a:prstGeom>
          <a:noFill/>
          <a:ln w="9525">
            <a:noFill/>
            <a:miter lim="800000"/>
            <a:headEnd/>
            <a:tailEnd/>
          </a:ln>
        </p:spPr>
        <p:txBody>
          <a:bodyPr anchor="ctr">
            <a:spAutoFit/>
          </a:bodyPr>
          <a:lstStyle/>
          <a:p>
            <a:pPr fontAlgn="base">
              <a:spcBef>
                <a:spcPct val="0"/>
              </a:spcBef>
              <a:spcAft>
                <a:spcPct val="0"/>
              </a:spcAft>
            </a:pPr>
            <a:r>
              <a:rPr lang="cs-CZ" sz="1900">
                <a:solidFill>
                  <a:prstClr val="black"/>
                </a:solidFill>
                <a:cs typeface="Arial" pitchFamily="34" charset="0"/>
              </a:rPr>
              <a:t>Další výpočet probíhá obdobně jako v případě klasického znaménkového testu na diferencích dvou skupin dat.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7811" name="Freeform 2"/>
          <p:cNvSpPr>
            <a:spLocks/>
          </p:cNvSpPr>
          <p:nvPr/>
        </p:nvSpPr>
        <p:spPr bwMode="auto">
          <a:xfrm>
            <a:off x="1838325" y="5300663"/>
            <a:ext cx="4714875" cy="70485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2" name="Line 3"/>
          <p:cNvSpPr>
            <a:spLocks noChangeShapeType="1"/>
          </p:cNvSpPr>
          <p:nvPr/>
        </p:nvSpPr>
        <p:spPr bwMode="auto">
          <a:xfrm>
            <a:off x="2647950" y="2900363"/>
            <a:ext cx="117157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3" name="Line 4"/>
          <p:cNvSpPr>
            <a:spLocks noChangeShapeType="1"/>
          </p:cNvSpPr>
          <p:nvPr/>
        </p:nvSpPr>
        <p:spPr bwMode="auto">
          <a:xfrm flipH="1">
            <a:off x="1828800" y="1847850"/>
            <a:ext cx="0" cy="381000"/>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4" name="Line 5"/>
          <p:cNvSpPr>
            <a:spLocks noChangeShapeType="1"/>
          </p:cNvSpPr>
          <p:nvPr/>
        </p:nvSpPr>
        <p:spPr bwMode="auto">
          <a:xfrm>
            <a:off x="4586288" y="1847850"/>
            <a:ext cx="0" cy="35242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5" name="Line 6"/>
          <p:cNvSpPr>
            <a:spLocks noChangeShapeType="1"/>
          </p:cNvSpPr>
          <p:nvPr/>
        </p:nvSpPr>
        <p:spPr bwMode="auto">
          <a:xfrm flipV="1">
            <a:off x="7467600" y="3405188"/>
            <a:ext cx="0" cy="1385887"/>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6" name="Rectangle 7"/>
          <p:cNvSpPr>
            <a:spLocks noGrp="1"/>
          </p:cNvSpPr>
          <p:nvPr>
            <p:ph type="title" idx="4294967295"/>
          </p:nvPr>
        </p:nvSpPr>
        <p:spPr/>
        <p:txBody>
          <a:bodyPr/>
          <a:lstStyle/>
          <a:p>
            <a:r>
              <a:rPr lang="cs-CZ" smtClean="0"/>
              <a:t>Dvouvýběrové testy: schéma analýzy</a:t>
            </a:r>
          </a:p>
        </p:txBody>
      </p:sp>
      <p:sp>
        <p:nvSpPr>
          <p:cNvPr id="247817" name="AutoShape 8"/>
          <p:cNvSpPr>
            <a:spLocks noChangeArrowheads="1"/>
          </p:cNvSpPr>
          <p:nvPr/>
        </p:nvSpPr>
        <p:spPr bwMode="auto">
          <a:xfrm>
            <a:off x="0" y="1076325"/>
            <a:ext cx="9144000" cy="342900"/>
          </a:xfrm>
          <a:prstGeom prst="flowChartProcess">
            <a:avLst/>
          </a:prstGeom>
          <a:solidFill>
            <a:srgbClr val="FFCC99"/>
          </a:solidFill>
          <a:ln w="28575">
            <a:noFill/>
            <a:miter lim="800000"/>
            <a:headEnd/>
            <a:tailEnd/>
          </a:ln>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Nezávislé uspořádání</a:t>
            </a:r>
          </a:p>
        </p:txBody>
      </p:sp>
      <p:sp>
        <p:nvSpPr>
          <p:cNvPr id="247818" name="Line 9"/>
          <p:cNvSpPr>
            <a:spLocks noChangeShapeType="1"/>
          </p:cNvSpPr>
          <p:nvPr/>
        </p:nvSpPr>
        <p:spPr bwMode="auto">
          <a:xfrm>
            <a:off x="1838325" y="3667125"/>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19" name="Line 10"/>
          <p:cNvSpPr>
            <a:spLocks noChangeShapeType="1"/>
          </p:cNvSpPr>
          <p:nvPr/>
        </p:nvSpPr>
        <p:spPr bwMode="auto">
          <a:xfrm>
            <a:off x="2676525" y="5005388"/>
            <a:ext cx="3867150" cy="0"/>
          </a:xfrm>
          <a:prstGeom prst="line">
            <a:avLst/>
          </a:prstGeom>
          <a:noFill/>
          <a:ln w="28575">
            <a:solidFill>
              <a:srgbClr val="000000"/>
            </a:solidFill>
            <a:round/>
            <a:headEnd type="triangl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0" name="Line 11"/>
          <p:cNvSpPr>
            <a:spLocks noChangeShapeType="1"/>
          </p:cNvSpPr>
          <p:nvPr/>
        </p:nvSpPr>
        <p:spPr bwMode="auto">
          <a:xfrm>
            <a:off x="4586288" y="3662363"/>
            <a:ext cx="0" cy="133350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1" name="Rectangle 12"/>
          <p:cNvSpPr>
            <a:spLocks noChangeArrowheads="1"/>
          </p:cNvSpPr>
          <p:nvPr/>
        </p:nvSpPr>
        <p:spPr bwMode="auto">
          <a:xfrm>
            <a:off x="685800" y="4700588"/>
            <a:ext cx="1981200" cy="6096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neparametrické testy</a:t>
            </a:r>
          </a:p>
        </p:txBody>
      </p:sp>
      <p:sp>
        <p:nvSpPr>
          <p:cNvPr id="247822" name="Line 13"/>
          <p:cNvSpPr>
            <a:spLocks noChangeShapeType="1"/>
          </p:cNvSpPr>
          <p:nvPr/>
        </p:nvSpPr>
        <p:spPr bwMode="auto">
          <a:xfrm>
            <a:off x="5257800" y="2905125"/>
            <a:ext cx="129540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23" name="Rectangle 14"/>
          <p:cNvSpPr>
            <a:spLocks noChangeArrowheads="1"/>
          </p:cNvSpPr>
          <p:nvPr/>
        </p:nvSpPr>
        <p:spPr bwMode="auto">
          <a:xfrm>
            <a:off x="5105400" y="5586413"/>
            <a:ext cx="1152525"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testy:</a:t>
            </a:r>
          </a:p>
        </p:txBody>
      </p:sp>
      <p:sp>
        <p:nvSpPr>
          <p:cNvPr id="247824" name="Rectangle 15"/>
          <p:cNvSpPr>
            <a:spLocks noChangeArrowheads="1"/>
          </p:cNvSpPr>
          <p:nvPr/>
        </p:nvSpPr>
        <p:spPr bwMode="auto">
          <a:xfrm>
            <a:off x="5619750" y="2519363"/>
            <a:ext cx="8763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5" name="Rectangle 16"/>
          <p:cNvSpPr>
            <a:spLocks noChangeArrowheads="1"/>
          </p:cNvSpPr>
          <p:nvPr/>
        </p:nvSpPr>
        <p:spPr bwMode="auto">
          <a:xfrm>
            <a:off x="462915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26" name="Rectangle 17"/>
          <p:cNvSpPr>
            <a:spLocks noChangeArrowheads="1"/>
          </p:cNvSpPr>
          <p:nvPr/>
        </p:nvSpPr>
        <p:spPr bwMode="auto">
          <a:xfrm>
            <a:off x="2938463" y="2547938"/>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7827" name="Rectangle 18"/>
          <p:cNvSpPr>
            <a:spLocks noChangeArrowheads="1"/>
          </p:cNvSpPr>
          <p:nvPr/>
        </p:nvSpPr>
        <p:spPr bwMode="auto">
          <a:xfrm>
            <a:off x="6524625" y="2366963"/>
            <a:ext cx="1924050" cy="10668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nezávislý</a:t>
            </a:r>
          </a:p>
        </p:txBody>
      </p:sp>
      <p:sp>
        <p:nvSpPr>
          <p:cNvPr id="247828" name="Rectangle 19"/>
          <p:cNvSpPr>
            <a:spLocks noChangeArrowheads="1"/>
          </p:cNvSpPr>
          <p:nvPr/>
        </p:nvSpPr>
        <p:spPr bwMode="auto">
          <a:xfrm>
            <a:off x="6524625" y="4724400"/>
            <a:ext cx="1924050" cy="552450"/>
          </a:xfrm>
          <a:prstGeom prst="rect">
            <a:avLst/>
          </a:prstGeom>
          <a:solidFill>
            <a:srgbClr val="00FF00"/>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aproximace</a:t>
            </a:r>
          </a:p>
        </p:txBody>
      </p:sp>
      <p:sp>
        <p:nvSpPr>
          <p:cNvPr id="247829" name="Rectangle 20"/>
          <p:cNvSpPr>
            <a:spLocks noChangeArrowheads="1"/>
          </p:cNvSpPr>
          <p:nvPr/>
        </p:nvSpPr>
        <p:spPr bwMode="auto">
          <a:xfrm>
            <a:off x="6524625" y="5667375"/>
            <a:ext cx="1933575" cy="714375"/>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Man - Whitney</a:t>
            </a:r>
          </a:p>
          <a:p>
            <a:pPr algn="ctr" eaLnBrk="0" fontAlgn="base" hangingPunct="0">
              <a:spcBef>
                <a:spcPct val="0"/>
              </a:spcBef>
              <a:spcAft>
                <a:spcPct val="0"/>
              </a:spcAft>
            </a:pPr>
            <a:r>
              <a:rPr lang="cs-CZ" b="1">
                <a:solidFill>
                  <a:prstClr val="black"/>
                </a:solidFill>
                <a:latin typeface="Arial" pitchFamily="34" charset="0"/>
                <a:cs typeface="Arial" pitchFamily="34" charset="0"/>
              </a:rPr>
              <a:t>Mediánový test</a:t>
            </a:r>
          </a:p>
        </p:txBody>
      </p:sp>
      <p:sp>
        <p:nvSpPr>
          <p:cNvPr id="247830" name="AutoShape 21"/>
          <p:cNvSpPr>
            <a:spLocks noChangeArrowheads="1"/>
          </p:cNvSpPr>
          <p:nvPr/>
        </p:nvSpPr>
        <p:spPr bwMode="auto">
          <a:xfrm>
            <a:off x="762000" y="2147888"/>
            <a:ext cx="2152650" cy="1504950"/>
          </a:xfrm>
          <a:prstGeom prst="flowChartDecision">
            <a:avLst/>
          </a:prstGeom>
          <a:solidFill>
            <a:srgbClr val="FFFF99"/>
          </a:solidFill>
          <a:ln w="2857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1" name="AutoShape 22"/>
          <p:cNvSpPr>
            <a:spLocks noChangeArrowheads="1"/>
          </p:cNvSpPr>
          <p:nvPr/>
        </p:nvSpPr>
        <p:spPr bwMode="auto">
          <a:xfrm>
            <a:off x="3581400" y="2147888"/>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7832" name="Rectangle 23"/>
          <p:cNvSpPr>
            <a:spLocks noChangeArrowheads="1"/>
          </p:cNvSpPr>
          <p:nvPr/>
        </p:nvSpPr>
        <p:spPr bwMode="auto">
          <a:xfrm>
            <a:off x="3838575" y="2557463"/>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homogenita rozptylu</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a:t>
            </a:r>
          </a:p>
        </p:txBody>
      </p:sp>
      <p:sp>
        <p:nvSpPr>
          <p:cNvPr id="247833" name="Line 24"/>
          <p:cNvSpPr>
            <a:spLocks noChangeShapeType="1"/>
          </p:cNvSpPr>
          <p:nvPr/>
        </p:nvSpPr>
        <p:spPr bwMode="auto">
          <a:xfrm>
            <a:off x="1828800" y="1866900"/>
            <a:ext cx="4572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4" name="Rectangle 25"/>
          <p:cNvSpPr>
            <a:spLocks noChangeArrowheads="1"/>
          </p:cNvSpPr>
          <p:nvPr/>
        </p:nvSpPr>
        <p:spPr bwMode="auto">
          <a:xfrm>
            <a:off x="3119438" y="1524000"/>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5" name="Rectangle 26"/>
          <p:cNvSpPr>
            <a:spLocks noChangeArrowheads="1"/>
          </p:cNvSpPr>
          <p:nvPr/>
        </p:nvSpPr>
        <p:spPr bwMode="auto">
          <a:xfrm>
            <a:off x="4767263" y="1681163"/>
            <a:ext cx="15240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transformace</a:t>
            </a:r>
          </a:p>
        </p:txBody>
      </p:sp>
      <p:sp>
        <p:nvSpPr>
          <p:cNvPr id="247836" name="Line 27"/>
          <p:cNvSpPr>
            <a:spLocks noChangeShapeType="1"/>
          </p:cNvSpPr>
          <p:nvPr/>
        </p:nvSpPr>
        <p:spPr bwMode="auto">
          <a:xfrm flipH="1">
            <a:off x="6400800" y="1866900"/>
            <a:ext cx="0" cy="1033463"/>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7837" name="Rectangle 28"/>
          <p:cNvSpPr>
            <a:spLocks noChangeArrowheads="1"/>
          </p:cNvSpPr>
          <p:nvPr/>
        </p:nvSpPr>
        <p:spPr bwMode="auto">
          <a:xfrm>
            <a:off x="1295400" y="3967163"/>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7838" name="Rectangle 29"/>
          <p:cNvSpPr>
            <a:spLocks noChangeArrowheads="1"/>
          </p:cNvSpPr>
          <p:nvPr/>
        </p:nvSpPr>
        <p:spPr bwMode="auto">
          <a:xfrm>
            <a:off x="1981200" y="3471863"/>
            <a:ext cx="2590800"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sz="1600" dirty="0">
                <a:solidFill>
                  <a:prstClr val="black"/>
                </a:solidFill>
                <a:latin typeface="Symbol" pitchFamily="18" charset="2"/>
                <a:cs typeface="Arial" pitchFamily="34" charset="0"/>
              </a:rPr>
              <a:t>c</a:t>
            </a:r>
            <a:r>
              <a:rPr lang="cs-CZ" sz="1600" dirty="0">
                <a:solidFill>
                  <a:prstClr val="black"/>
                </a:solidFill>
                <a:latin typeface="Arial" pitchFamily="34" charset="0"/>
                <a:cs typeface="Arial" pitchFamily="34" charset="0"/>
              </a:rPr>
              <a:t>2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Kolmogorov</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Smirnov</a:t>
            </a:r>
            <a:r>
              <a:rPr lang="cs-CZ" sz="1600"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sz="1600" dirty="0" err="1">
                <a:solidFill>
                  <a:prstClr val="black"/>
                </a:solidFill>
                <a:latin typeface="Arial" pitchFamily="34" charset="0"/>
                <a:cs typeface="Arial" pitchFamily="34" charset="0"/>
              </a:rPr>
              <a:t>Shapiro</a:t>
            </a:r>
            <a:r>
              <a:rPr lang="cs-CZ" sz="1600" dirty="0">
                <a:solidFill>
                  <a:prstClr val="black"/>
                </a:solidFill>
                <a:latin typeface="Arial" pitchFamily="34" charset="0"/>
                <a:cs typeface="Arial" pitchFamily="34" charset="0"/>
              </a:rPr>
              <a:t>-</a:t>
            </a:r>
            <a:r>
              <a:rPr lang="cs-CZ" sz="1600" dirty="0" err="1">
                <a:solidFill>
                  <a:prstClr val="black"/>
                </a:solidFill>
                <a:latin typeface="Arial" pitchFamily="34" charset="0"/>
                <a:cs typeface="Arial" pitchFamily="34" charset="0"/>
              </a:rPr>
              <a:t>Wilks</a:t>
            </a:r>
            <a:r>
              <a:rPr lang="cs-CZ" sz="1600" dirty="0">
                <a:solidFill>
                  <a:prstClr val="black"/>
                </a:solidFill>
                <a:latin typeface="Arial" pitchFamily="34" charset="0"/>
                <a:cs typeface="Arial" pitchFamily="34" charset="0"/>
              </a:rPr>
              <a:t> test</a:t>
            </a:r>
          </a:p>
        </p:txBody>
      </p:sp>
      <p:sp>
        <p:nvSpPr>
          <p:cNvPr id="247839" name="Rectangle 30"/>
          <p:cNvSpPr>
            <a:spLocks noChangeArrowheads="1"/>
          </p:cNvSpPr>
          <p:nvPr/>
        </p:nvSpPr>
        <p:spPr bwMode="auto">
          <a:xfrm>
            <a:off x="5181600" y="3300413"/>
            <a:ext cx="91440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F-test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48835" name="Line 2"/>
          <p:cNvSpPr>
            <a:spLocks noChangeShapeType="1"/>
          </p:cNvSpPr>
          <p:nvPr/>
        </p:nvSpPr>
        <p:spPr bwMode="auto">
          <a:xfrm>
            <a:off x="3295650" y="1714500"/>
            <a:ext cx="0" cy="295275"/>
          </a:xfrm>
          <a:prstGeom prst="line">
            <a:avLst/>
          </a:prstGeom>
          <a:noFill/>
          <a:ln w="19050">
            <a:solidFill>
              <a:srgbClr val="000000"/>
            </a:solidFill>
            <a:round/>
            <a:headEnd type="triangle" w="med" len="me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6" name="Rectangle 3"/>
          <p:cNvSpPr>
            <a:spLocks noGrp="1"/>
          </p:cNvSpPr>
          <p:nvPr>
            <p:ph type="title" idx="4294967295"/>
          </p:nvPr>
        </p:nvSpPr>
        <p:spPr/>
        <p:txBody>
          <a:bodyPr/>
          <a:lstStyle/>
          <a:p>
            <a:r>
              <a:rPr lang="cs-CZ" smtClean="0"/>
              <a:t>Dvouvýběrové testy: schéma analýzy</a:t>
            </a:r>
          </a:p>
        </p:txBody>
      </p:sp>
      <p:sp>
        <p:nvSpPr>
          <p:cNvPr id="248837" name="AutoShape 4"/>
          <p:cNvSpPr>
            <a:spLocks noChangeArrowheads="1"/>
          </p:cNvSpPr>
          <p:nvPr/>
        </p:nvSpPr>
        <p:spPr bwMode="auto">
          <a:xfrm>
            <a:off x="0" y="1079500"/>
            <a:ext cx="9144000" cy="342900"/>
          </a:xfrm>
          <a:prstGeom prst="flowChartProcess">
            <a:avLst/>
          </a:prstGeom>
          <a:solidFill>
            <a:srgbClr val="FFCC99"/>
          </a:solidFill>
          <a:ln w="28575">
            <a:noFill/>
            <a:miter lim="800000"/>
            <a:headEnd/>
            <a:tailEnd/>
          </a:ln>
          <a:effectLst>
            <a:prstShdw prst="shdw17" dist="17961" dir="2700000">
              <a:srgbClr val="997A5C"/>
            </a:prstShdw>
          </a:effectLst>
        </p:spPr>
        <p:txBody>
          <a:bodyPr anchor="ctr"/>
          <a:lstStyle/>
          <a:p>
            <a:pPr algn="ctr" eaLnBrk="0" fontAlgn="base" hangingPunct="0">
              <a:spcBef>
                <a:spcPct val="0"/>
              </a:spcBef>
              <a:spcAft>
                <a:spcPct val="0"/>
              </a:spcAft>
            </a:pPr>
            <a:r>
              <a:rPr lang="cs-CZ" sz="2400" b="1" i="1">
                <a:solidFill>
                  <a:prstClr val="black"/>
                </a:solidFill>
                <a:latin typeface="Arial" pitchFamily="34" charset="0"/>
                <a:cs typeface="Arial" pitchFamily="34" charset="0"/>
              </a:rPr>
              <a:t>Párové uspořádání</a:t>
            </a:r>
          </a:p>
        </p:txBody>
      </p:sp>
      <p:sp>
        <p:nvSpPr>
          <p:cNvPr id="248838" name="Line 5"/>
          <p:cNvSpPr>
            <a:spLocks noChangeShapeType="1"/>
          </p:cNvSpPr>
          <p:nvPr/>
        </p:nvSpPr>
        <p:spPr bwMode="auto">
          <a:xfrm>
            <a:off x="3309938" y="3490913"/>
            <a:ext cx="0" cy="10668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39" name="Rectangle 6"/>
          <p:cNvSpPr>
            <a:spLocks noChangeArrowheads="1"/>
          </p:cNvSpPr>
          <p:nvPr/>
        </p:nvSpPr>
        <p:spPr bwMode="auto">
          <a:xfrm>
            <a:off x="2057400" y="4495800"/>
            <a:ext cx="2590800" cy="762000"/>
          </a:xfrm>
          <a:prstGeom prst="rect">
            <a:avLst/>
          </a:prstGeom>
          <a:solidFill>
            <a:srgbClr val="CC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neparametrické testy</a:t>
            </a:r>
          </a:p>
        </p:txBody>
      </p:sp>
      <p:sp>
        <p:nvSpPr>
          <p:cNvPr id="248840" name="Line 7"/>
          <p:cNvSpPr>
            <a:spLocks noChangeShapeType="1"/>
          </p:cNvSpPr>
          <p:nvPr/>
        </p:nvSpPr>
        <p:spPr bwMode="auto">
          <a:xfrm flipV="1">
            <a:off x="4295775" y="2714625"/>
            <a:ext cx="1962150" cy="0"/>
          </a:xfrm>
          <a:prstGeom prst="line">
            <a:avLst/>
          </a:prstGeom>
          <a:noFill/>
          <a:ln w="19050">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1" name="Freeform 8"/>
          <p:cNvSpPr>
            <a:spLocks/>
          </p:cNvSpPr>
          <p:nvPr/>
        </p:nvSpPr>
        <p:spPr bwMode="auto">
          <a:xfrm>
            <a:off x="3324225" y="5267325"/>
            <a:ext cx="2938463" cy="609600"/>
          </a:xfrm>
          <a:custGeom>
            <a:avLst/>
            <a:gdLst>
              <a:gd name="T0" fmla="*/ 0 w 472"/>
              <a:gd name="T1" fmla="*/ 0 h 23"/>
              <a:gd name="T2" fmla="*/ 0 w 472"/>
              <a:gd name="T3" fmla="*/ 23 h 23"/>
              <a:gd name="T4" fmla="*/ 472 w 472"/>
              <a:gd name="T5" fmla="*/ 23 h 23"/>
              <a:gd name="T6" fmla="*/ 0 60000 65536"/>
              <a:gd name="T7" fmla="*/ 0 60000 65536"/>
              <a:gd name="T8" fmla="*/ 0 60000 65536"/>
              <a:gd name="T9" fmla="*/ 0 w 472"/>
              <a:gd name="T10" fmla="*/ 0 h 23"/>
              <a:gd name="T11" fmla="*/ 472 w 472"/>
              <a:gd name="T12" fmla="*/ 23 h 23"/>
            </a:gdLst>
            <a:ahLst/>
            <a:cxnLst>
              <a:cxn ang="T6">
                <a:pos x="T0" y="T1"/>
              </a:cxn>
              <a:cxn ang="T7">
                <a:pos x="T2" y="T3"/>
              </a:cxn>
              <a:cxn ang="T8">
                <a:pos x="T4" y="T5"/>
              </a:cxn>
            </a:cxnLst>
            <a:rect l="T9" t="T10" r="T11" b="T12"/>
            <a:pathLst>
              <a:path w="472" h="23">
                <a:moveTo>
                  <a:pt x="0" y="0"/>
                </a:moveTo>
                <a:lnTo>
                  <a:pt x="0" y="23"/>
                </a:lnTo>
                <a:lnTo>
                  <a:pt x="472" y="23"/>
                </a:lnTo>
              </a:path>
            </a:pathLst>
          </a:custGeom>
          <a:noFill/>
          <a:ln w="19050" cmpd="sng">
            <a:solidFill>
              <a:srgbClr val="000000"/>
            </a:solidFill>
            <a:round/>
            <a:headEnd type="none" w="med" len="me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42" name="Rectangle 9"/>
          <p:cNvSpPr>
            <a:spLocks noChangeArrowheads="1"/>
          </p:cNvSpPr>
          <p:nvPr/>
        </p:nvSpPr>
        <p:spPr bwMode="auto">
          <a:xfrm>
            <a:off x="5249863" y="5348288"/>
            <a:ext cx="1409700" cy="38100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testy:</a:t>
            </a:r>
          </a:p>
        </p:txBody>
      </p:sp>
      <p:sp>
        <p:nvSpPr>
          <p:cNvPr id="248843" name="Rectangle 10"/>
          <p:cNvSpPr>
            <a:spLocks noChangeArrowheads="1"/>
          </p:cNvSpPr>
          <p:nvPr/>
        </p:nvSpPr>
        <p:spPr bwMode="auto">
          <a:xfrm>
            <a:off x="4886325" y="2357438"/>
            <a:ext cx="1057275"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ANO</a:t>
            </a:r>
          </a:p>
        </p:txBody>
      </p:sp>
      <p:sp>
        <p:nvSpPr>
          <p:cNvPr id="248844" name="Rectangle 11"/>
          <p:cNvSpPr>
            <a:spLocks noChangeArrowheads="1"/>
          </p:cNvSpPr>
          <p:nvPr/>
        </p:nvSpPr>
        <p:spPr bwMode="auto">
          <a:xfrm>
            <a:off x="733425" y="2362200"/>
            <a:ext cx="1704975" cy="76200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Diference</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D</a:t>
            </a:r>
          </a:p>
        </p:txBody>
      </p:sp>
      <p:sp>
        <p:nvSpPr>
          <p:cNvPr id="248845" name="Rectangle 12"/>
          <p:cNvSpPr>
            <a:spLocks noChangeArrowheads="1"/>
          </p:cNvSpPr>
          <p:nvPr/>
        </p:nvSpPr>
        <p:spPr bwMode="auto">
          <a:xfrm>
            <a:off x="6281738" y="2233613"/>
            <a:ext cx="1314450" cy="990600"/>
          </a:xfrm>
          <a:prstGeom prst="rect">
            <a:avLst/>
          </a:prstGeom>
          <a:solidFill>
            <a:srgbClr val="DDDDDD"/>
          </a:solidFill>
          <a:ln w="9525">
            <a:solidFill>
              <a:schemeClr val="tx1"/>
            </a:solidFill>
            <a:miter lim="800000"/>
            <a:headEnd/>
            <a:tailEnd/>
          </a:ln>
        </p:spPr>
        <p:txBody>
          <a:bodyPr anchor="ctr"/>
          <a:lstStyle/>
          <a:p>
            <a:pPr algn="ctr" eaLnBrk="0" fontAlgn="base" hangingPunct="0">
              <a:spcBef>
                <a:spcPct val="0"/>
              </a:spcBef>
              <a:spcAft>
                <a:spcPct val="0"/>
              </a:spcAft>
            </a:pPr>
            <a:r>
              <a:rPr lang="cs-CZ" sz="2400" b="1" u="sng">
                <a:solidFill>
                  <a:prstClr val="black"/>
                </a:solidFill>
                <a:latin typeface="Arial" pitchFamily="34" charset="0"/>
                <a:cs typeface="Arial" pitchFamily="34" charset="0"/>
              </a:rPr>
              <a:t>t-test</a:t>
            </a:r>
          </a:p>
          <a:p>
            <a:pPr algn="ctr" eaLnBrk="0" fontAlgn="base" hangingPunct="0">
              <a:spcBef>
                <a:spcPct val="0"/>
              </a:spcBef>
              <a:spcAft>
                <a:spcPct val="0"/>
              </a:spcAft>
            </a:pPr>
            <a:r>
              <a:rPr lang="cs-CZ" sz="2400" b="1">
                <a:solidFill>
                  <a:prstClr val="black"/>
                </a:solidFill>
                <a:latin typeface="Arial" pitchFamily="34" charset="0"/>
                <a:cs typeface="Arial" pitchFamily="34" charset="0"/>
              </a:rPr>
              <a:t>párový</a:t>
            </a:r>
          </a:p>
        </p:txBody>
      </p:sp>
      <p:sp>
        <p:nvSpPr>
          <p:cNvPr id="248846" name="Rectangle 13"/>
          <p:cNvSpPr>
            <a:spLocks noChangeArrowheads="1"/>
          </p:cNvSpPr>
          <p:nvPr/>
        </p:nvSpPr>
        <p:spPr bwMode="auto">
          <a:xfrm>
            <a:off x="6267450" y="5300663"/>
            <a:ext cx="2228850" cy="990600"/>
          </a:xfrm>
          <a:prstGeom prst="rect">
            <a:avLst/>
          </a:prstGeom>
          <a:solidFill>
            <a:srgbClr val="99CCFF"/>
          </a:solidFill>
          <a:ln w="9525">
            <a:solidFill>
              <a:schemeClr val="tx1"/>
            </a:solidFill>
            <a:miter lim="800000"/>
            <a:headEnd/>
            <a:tailEnd/>
          </a:ln>
        </p:spPr>
        <p:txBody>
          <a:bodyPr anchor="ctr"/>
          <a:lstStyle/>
          <a:p>
            <a:pPr algn="ctr" eaLnBrk="0" fontAlgn="base" hangingPunct="0">
              <a:spcBef>
                <a:spcPct val="0"/>
              </a:spcBef>
              <a:spcAft>
                <a:spcPct val="0"/>
              </a:spcAft>
            </a:pPr>
            <a:r>
              <a:rPr lang="cs-CZ" sz="2000" b="1">
                <a:solidFill>
                  <a:prstClr val="black"/>
                </a:solidFill>
                <a:latin typeface="Arial" pitchFamily="34" charset="0"/>
                <a:cs typeface="Arial" pitchFamily="34" charset="0"/>
              </a:rPr>
              <a:t>Znaménkový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Wilcoxonův test</a:t>
            </a:r>
          </a:p>
        </p:txBody>
      </p:sp>
      <p:sp>
        <p:nvSpPr>
          <p:cNvPr id="248847" name="AutoShape 14"/>
          <p:cNvSpPr>
            <a:spLocks noChangeArrowheads="1"/>
          </p:cNvSpPr>
          <p:nvPr/>
        </p:nvSpPr>
        <p:spPr bwMode="auto">
          <a:xfrm>
            <a:off x="2305050" y="1971675"/>
            <a:ext cx="2000250" cy="1504950"/>
          </a:xfrm>
          <a:prstGeom prst="flowChartDecision">
            <a:avLst/>
          </a:prstGeom>
          <a:solidFill>
            <a:srgbClr val="FFFF99"/>
          </a:solidFill>
          <a:ln w="28575">
            <a:solidFill>
              <a:srgbClr val="000000"/>
            </a:solidFill>
            <a:miter lim="800000"/>
            <a:headEnd/>
            <a:tailEnd/>
          </a:ln>
        </p:spPr>
        <p:txBody>
          <a:bodyPr/>
          <a:lstStyle/>
          <a:p>
            <a:pPr eaLnBrk="0" fontAlgn="base" hangingPunct="0">
              <a:spcBef>
                <a:spcPct val="0"/>
              </a:spcBef>
              <a:spcAft>
                <a:spcPct val="0"/>
              </a:spcAft>
            </a:pPr>
            <a:endParaRPr lang="en-US" sz="2400">
              <a:solidFill>
                <a:prstClr val="black"/>
              </a:solidFill>
              <a:latin typeface="Arial" pitchFamily="34" charset="0"/>
              <a:cs typeface="Arial" pitchFamily="34" charset="0"/>
            </a:endParaRPr>
          </a:p>
        </p:txBody>
      </p:sp>
      <p:sp>
        <p:nvSpPr>
          <p:cNvPr id="248848" name="Rectangle 15"/>
          <p:cNvSpPr>
            <a:spLocks noChangeArrowheads="1"/>
          </p:cNvSpPr>
          <p:nvPr/>
        </p:nvSpPr>
        <p:spPr bwMode="auto">
          <a:xfrm>
            <a:off x="2524125" y="2381250"/>
            <a:ext cx="1571625" cy="8953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normalita</a:t>
            </a:r>
          </a:p>
          <a:p>
            <a:pPr algn="ct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48849" name="Line 16"/>
          <p:cNvSpPr>
            <a:spLocks noChangeShapeType="1"/>
          </p:cNvSpPr>
          <p:nvPr/>
        </p:nvSpPr>
        <p:spPr bwMode="auto">
          <a:xfrm>
            <a:off x="3290888" y="1724025"/>
            <a:ext cx="2805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0" name="Rectangle 17"/>
          <p:cNvSpPr>
            <a:spLocks noChangeArrowheads="1"/>
          </p:cNvSpPr>
          <p:nvPr/>
        </p:nvSpPr>
        <p:spPr bwMode="auto">
          <a:xfrm>
            <a:off x="2795588" y="1704975"/>
            <a:ext cx="60960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1" name="Rectangle 18"/>
          <p:cNvSpPr>
            <a:spLocks noChangeArrowheads="1"/>
          </p:cNvSpPr>
          <p:nvPr/>
        </p:nvSpPr>
        <p:spPr bwMode="auto">
          <a:xfrm>
            <a:off x="4171950" y="1595438"/>
            <a:ext cx="1752600" cy="352425"/>
          </a:xfrm>
          <a:prstGeom prst="rect">
            <a:avLst/>
          </a:prstGeom>
          <a:solidFill>
            <a:srgbClr val="CCFFFF"/>
          </a:solidFill>
          <a:ln w="9525">
            <a:solidFill>
              <a:schemeClr val="tx1"/>
            </a:solidFill>
            <a:miter lim="800000"/>
            <a:headEnd/>
            <a:tailEnd/>
          </a:ln>
        </p:spPr>
        <p:txBody>
          <a:bodyPr anchor="ctr"/>
          <a:lstStyle/>
          <a:p>
            <a:pPr algn="ctr" eaLnBrk="0" fontAlgn="base" hangingPunct="0">
              <a:spcBef>
                <a:spcPct val="0"/>
              </a:spcBef>
              <a:spcAft>
                <a:spcPct val="0"/>
              </a:spcAft>
            </a:pPr>
            <a:r>
              <a:rPr lang="cs-CZ" b="1">
                <a:solidFill>
                  <a:prstClr val="black"/>
                </a:solidFill>
                <a:latin typeface="Arial" pitchFamily="34" charset="0"/>
                <a:cs typeface="Arial" pitchFamily="34" charset="0"/>
              </a:rPr>
              <a:t>transformace</a:t>
            </a:r>
          </a:p>
        </p:txBody>
      </p:sp>
      <p:sp>
        <p:nvSpPr>
          <p:cNvPr id="248852" name="Line 19"/>
          <p:cNvSpPr>
            <a:spLocks noChangeShapeType="1"/>
          </p:cNvSpPr>
          <p:nvPr/>
        </p:nvSpPr>
        <p:spPr bwMode="auto">
          <a:xfrm flipH="1">
            <a:off x="6096000" y="1724025"/>
            <a:ext cx="0" cy="990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3" name="Rectangle 20"/>
          <p:cNvSpPr>
            <a:spLocks noChangeArrowheads="1"/>
          </p:cNvSpPr>
          <p:nvPr/>
        </p:nvSpPr>
        <p:spPr bwMode="auto">
          <a:xfrm>
            <a:off x="2809875" y="3790950"/>
            <a:ext cx="6096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NE</a:t>
            </a:r>
          </a:p>
        </p:txBody>
      </p:sp>
      <p:sp>
        <p:nvSpPr>
          <p:cNvPr id="248854" name="AutoShape 21"/>
          <p:cNvSpPr>
            <a:spLocks noChangeArrowheads="1"/>
          </p:cNvSpPr>
          <p:nvPr/>
        </p:nvSpPr>
        <p:spPr bwMode="auto">
          <a:xfrm rot="5469144">
            <a:off x="114300" y="2324100"/>
            <a:ext cx="838200" cy="609600"/>
          </a:xfrm>
          <a:custGeom>
            <a:avLst/>
            <a:gdLst>
              <a:gd name="T0" fmla="*/ 598731 w 21600"/>
              <a:gd name="T1" fmla="*/ 0 h 21600"/>
              <a:gd name="T2" fmla="*/ 359223 w 21600"/>
              <a:gd name="T3" fmla="*/ 203200 h 21600"/>
              <a:gd name="T4" fmla="*/ 0 w 21600"/>
              <a:gd name="T5" fmla="*/ 508028 h 21600"/>
              <a:gd name="T6" fmla="*/ 359223 w 21600"/>
              <a:gd name="T7" fmla="*/ 609600 h 21600"/>
              <a:gd name="T8" fmla="*/ 718446 w 21600"/>
              <a:gd name="T9" fmla="*/ 423333 h 21600"/>
              <a:gd name="T10" fmla="*/ 838200 w 21600"/>
              <a:gd name="T11" fmla="*/ 2032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000066"/>
          </a:solidFill>
          <a:ln w="38100" cmpd="dbl">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8855" name="Rectangle 22"/>
          <p:cNvSpPr>
            <a:spLocks noChangeArrowheads="1"/>
          </p:cNvSpPr>
          <p:nvPr/>
        </p:nvSpPr>
        <p:spPr bwMode="auto">
          <a:xfrm>
            <a:off x="3581400" y="3214688"/>
            <a:ext cx="2905125" cy="1047750"/>
          </a:xfrm>
          <a:prstGeom prst="rect">
            <a:avLst/>
          </a:prstGeom>
          <a:noFill/>
          <a:ln w="9525">
            <a:noFill/>
            <a:miter lim="800000"/>
            <a:headEnd/>
            <a:tailEnd/>
          </a:ln>
        </p:spPr>
        <p:txBody>
          <a:bodyPr/>
          <a:lstStyle/>
          <a:p>
            <a:pPr algn="ctr" eaLnBrk="0" fontAlgn="base" hangingPunct="0">
              <a:spcBef>
                <a:spcPct val="0"/>
              </a:spcBef>
              <a:spcAft>
                <a:spcPct val="0"/>
              </a:spcAft>
            </a:pPr>
            <a:r>
              <a:rPr lang="cs-CZ" dirty="0">
                <a:solidFill>
                  <a:prstClr val="black"/>
                </a:solidFill>
                <a:latin typeface="Arial" pitchFamily="34" charset="0"/>
                <a:cs typeface="Arial" pitchFamily="34" charset="0"/>
              </a:rPr>
              <a:t>c2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Kolmogorov</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Smirnov</a:t>
            </a:r>
            <a:r>
              <a:rPr lang="cs-CZ" dirty="0">
                <a:solidFill>
                  <a:prstClr val="black"/>
                </a:solidFill>
                <a:latin typeface="Arial" pitchFamily="34" charset="0"/>
                <a:cs typeface="Arial" pitchFamily="34" charset="0"/>
              </a:rPr>
              <a:t> test</a:t>
            </a:r>
          </a:p>
          <a:p>
            <a:pPr algn="ctr" eaLnBrk="0" fontAlgn="base" hangingPunct="0">
              <a:spcBef>
                <a:spcPct val="0"/>
              </a:spcBef>
              <a:spcAft>
                <a:spcPct val="0"/>
              </a:spcAft>
            </a:pPr>
            <a:r>
              <a:rPr lang="cs-CZ" dirty="0" err="1">
                <a:solidFill>
                  <a:prstClr val="black"/>
                </a:solidFill>
                <a:latin typeface="Arial" pitchFamily="34" charset="0"/>
                <a:cs typeface="Arial" pitchFamily="34" charset="0"/>
              </a:rPr>
              <a:t>Shapiro</a:t>
            </a:r>
            <a:r>
              <a:rPr lang="cs-CZ" dirty="0">
                <a:solidFill>
                  <a:prstClr val="black"/>
                </a:solidFill>
                <a:latin typeface="Arial" pitchFamily="34" charset="0"/>
                <a:cs typeface="Arial" pitchFamily="34" charset="0"/>
              </a:rPr>
              <a:t>-</a:t>
            </a:r>
            <a:r>
              <a:rPr lang="cs-CZ" dirty="0" err="1">
                <a:solidFill>
                  <a:prstClr val="black"/>
                </a:solidFill>
                <a:latin typeface="Arial" pitchFamily="34" charset="0"/>
                <a:cs typeface="Arial" pitchFamily="34" charset="0"/>
              </a:rPr>
              <a:t>Wilks</a:t>
            </a:r>
            <a:r>
              <a:rPr lang="cs-CZ" dirty="0">
                <a:solidFill>
                  <a:prstClr val="black"/>
                </a:solidFill>
                <a:latin typeface="Arial" pitchFamily="34" charset="0"/>
                <a:cs typeface="Arial" pitchFamily="34" charset="0"/>
              </a:rPr>
              <a:t> 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3018"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a:t>
            </a:r>
          </a:p>
        </p:txBody>
      </p:sp>
      <p:graphicFrame>
        <p:nvGraphicFramePr>
          <p:cNvPr id="442371" name="Group 3"/>
          <p:cNvGraphicFramePr>
            <a:graphicFrameLocks noGrp="1"/>
          </p:cNvGraphicFramePr>
          <p:nvPr/>
        </p:nvGraphicFramePr>
        <p:xfrm>
          <a:off x="2057400" y="2765425"/>
          <a:ext cx="6781800" cy="1671638"/>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0</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 </a:t>
                      </a:r>
                      <a:r>
                        <a:rPr kumimoji="0" lang="en-US" sz="2100" b="1" i="0" u="none" strike="noStrike" cap="none" normalizeH="0" baseline="0" smtClean="0">
                          <a:ln>
                            <a:noFill/>
                          </a:ln>
                          <a:solidFill>
                            <a:schemeClr val="tx1"/>
                          </a:solidFill>
                          <a:effectLst/>
                          <a:latin typeface="Calibri" pitchFamily="34" charset="0"/>
                        </a:rPr>
                        <a:t>&lt;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chemeClr val="tx1"/>
                          </a:solidFill>
                          <a:effectLst/>
                          <a:latin typeface="Calibri" pitchFamily="34" charset="0"/>
                        </a:rPr>
                        <a:t>t</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1" i="0" u="none" strike="noStrike" cap="none" normalizeH="0" baseline="0" smtClean="0">
                          <a:ln>
                            <a:noFill/>
                          </a:ln>
                          <a:solidFill>
                            <a:schemeClr val="tx1"/>
                          </a:solidFill>
                          <a:effectLst/>
                          <a:latin typeface="Calibri" pitchFamily="34" charset="0"/>
                        </a:rPr>
                        <a:t>|t| &gt; t</a:t>
                      </a:r>
                      <a:endParaRPr kumimoji="0" lang="cs-CZ" sz="2100" b="1"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3046" name="Text Box 30"/>
          <p:cNvSpPr txBox="1">
            <a:spLocks noChangeArrowheads="1"/>
          </p:cNvSpPr>
          <p:nvPr/>
        </p:nvSpPr>
        <p:spPr bwMode="auto">
          <a:xfrm>
            <a:off x="1752600" y="232251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en-US" sz="2400">
                <a:solidFill>
                  <a:prstClr val="black"/>
                </a:solidFill>
                <a:latin typeface="Arial" pitchFamily="34" charset="0"/>
                <a:cs typeface="Arial" pitchFamily="34" charset="0"/>
              </a:rPr>
              <a:t>Pr</a:t>
            </a:r>
            <a:r>
              <a:rPr lang="cs-CZ" sz="2400">
                <a:solidFill>
                  <a:prstClr val="black"/>
                </a:solidFill>
                <a:latin typeface="Arial" pitchFamily="34" charset="0"/>
                <a:cs typeface="Arial" pitchFamily="34" charset="0"/>
              </a:rPr>
              <a:t>ůměr – cílová vs. výběrová populace</a:t>
            </a:r>
          </a:p>
        </p:txBody>
      </p:sp>
      <p:sp>
        <p:nvSpPr>
          <p:cNvPr id="43047" name="AutoShape 33"/>
          <p:cNvSpPr>
            <a:spLocks noChangeArrowheads="1"/>
          </p:cNvSpPr>
          <p:nvPr/>
        </p:nvSpPr>
        <p:spPr bwMode="auto">
          <a:xfrm>
            <a:off x="914400" y="236061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3010" name="Object 61"/>
          <p:cNvGraphicFramePr>
            <a:graphicFrameLocks noChangeAspect="1"/>
          </p:cNvGraphicFramePr>
          <p:nvPr/>
        </p:nvGraphicFramePr>
        <p:xfrm>
          <a:off x="209550" y="3146425"/>
          <a:ext cx="1625600" cy="969963"/>
        </p:xfrm>
        <a:graphic>
          <a:graphicData uri="http://schemas.openxmlformats.org/presentationml/2006/ole">
            <p:oleObj spid="_x0000_s14338" name="Equation" r:id="rId3" imgW="799920" imgH="419040" progId="Equation.3">
              <p:embed/>
            </p:oleObj>
          </a:graphicData>
        </a:graphic>
      </p:graphicFrame>
      <p:sp>
        <p:nvSpPr>
          <p:cNvPr id="43048" name="Text Box 63"/>
          <p:cNvSpPr txBox="1">
            <a:spLocks noChangeArrowheads="1"/>
          </p:cNvSpPr>
          <p:nvPr/>
        </p:nvSpPr>
        <p:spPr bwMode="auto">
          <a:xfrm>
            <a:off x="7877175" y="3155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1-α</a:t>
            </a:r>
          </a:p>
        </p:txBody>
      </p:sp>
      <p:sp>
        <p:nvSpPr>
          <p:cNvPr id="43049" name="Text Box 65"/>
          <p:cNvSpPr txBox="1">
            <a:spLocks noChangeArrowheads="1"/>
          </p:cNvSpPr>
          <p:nvPr/>
        </p:nvSpPr>
        <p:spPr bwMode="auto">
          <a:xfrm>
            <a:off x="7877175" y="353695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α</a:t>
            </a:r>
          </a:p>
        </p:txBody>
      </p:sp>
      <p:sp>
        <p:nvSpPr>
          <p:cNvPr id="43050" name="Text Box 66"/>
          <p:cNvSpPr txBox="1">
            <a:spLocks noChangeArrowheads="1"/>
          </p:cNvSpPr>
          <p:nvPr/>
        </p:nvSpPr>
        <p:spPr bwMode="auto">
          <a:xfrm>
            <a:off x="7915275" y="4013200"/>
            <a:ext cx="838200" cy="457200"/>
          </a:xfrm>
          <a:prstGeom prst="rect">
            <a:avLst/>
          </a:prstGeom>
          <a:noFill/>
          <a:ln w="25400">
            <a:noFill/>
            <a:miter lim="800000"/>
            <a:headEnd/>
            <a:tailEnd/>
          </a:ln>
        </p:spPr>
        <p:txBody>
          <a:bodyPr>
            <a:spAutoFit/>
          </a:bodyPr>
          <a:lstStyle/>
          <a:p>
            <a:pPr fontAlgn="base">
              <a:spcBef>
                <a:spcPct val="20000"/>
              </a:spcBef>
              <a:spcAft>
                <a:spcPct val="0"/>
              </a:spcAft>
            </a:pPr>
            <a:r>
              <a:rPr lang="cs-CZ" sz="1200">
                <a:solidFill>
                  <a:prstClr val="black"/>
                </a:solidFill>
                <a:latin typeface="Arial" pitchFamily="34" charset="0"/>
                <a:cs typeface="Arial" pitchFamily="34" charset="0"/>
              </a:rPr>
              <a:t>    (n-1)</a:t>
            </a:r>
            <a:br>
              <a:rPr lang="cs-CZ" sz="1200">
                <a:solidFill>
                  <a:prstClr val="black"/>
                </a:solidFill>
                <a:latin typeface="Arial" pitchFamily="34" charset="0"/>
                <a:cs typeface="Arial" pitchFamily="34" charset="0"/>
              </a:rPr>
            </a:br>
            <a:r>
              <a:rPr lang="cs-CZ" sz="1200">
                <a:solidFill>
                  <a:prstClr val="black"/>
                </a:solidFill>
                <a:latin typeface="Arial" pitchFamily="34" charset="0"/>
                <a:cs typeface="Arial" pitchFamily="34" charset="0"/>
              </a:rPr>
              <a:t>1-α/2</a:t>
            </a:r>
          </a:p>
        </p:txBody>
      </p:sp>
      <p:graphicFrame>
        <p:nvGraphicFramePr>
          <p:cNvPr id="43011" name="Object 67"/>
          <p:cNvGraphicFramePr>
            <a:graphicFrameLocks noChangeAspect="1"/>
          </p:cNvGraphicFramePr>
          <p:nvPr/>
        </p:nvGraphicFramePr>
        <p:xfrm>
          <a:off x="2438400" y="3155950"/>
          <a:ext cx="685800" cy="461963"/>
        </p:xfrm>
        <a:graphic>
          <a:graphicData uri="http://schemas.openxmlformats.org/presentationml/2006/ole">
            <p:oleObj spid="_x0000_s14339" name="Equation" r:id="rId4" imgW="380880" imgH="241200" progId="Equation.3">
              <p:embed/>
            </p:oleObj>
          </a:graphicData>
        </a:graphic>
      </p:graphicFrame>
      <p:graphicFrame>
        <p:nvGraphicFramePr>
          <p:cNvPr id="43012" name="Object 68"/>
          <p:cNvGraphicFramePr>
            <a:graphicFrameLocks noChangeAspect="1"/>
          </p:cNvGraphicFramePr>
          <p:nvPr/>
        </p:nvGraphicFramePr>
        <p:xfrm>
          <a:off x="2438400" y="3560763"/>
          <a:ext cx="762000" cy="482600"/>
        </p:xfrm>
        <a:graphic>
          <a:graphicData uri="http://schemas.openxmlformats.org/presentationml/2006/ole">
            <p:oleObj spid="_x0000_s14340" name="Equation" r:id="rId5" imgW="380880" imgH="241200" progId="Equation.3">
              <p:embed/>
            </p:oleObj>
          </a:graphicData>
        </a:graphic>
      </p:graphicFrame>
      <p:graphicFrame>
        <p:nvGraphicFramePr>
          <p:cNvPr id="43013" name="Object 69"/>
          <p:cNvGraphicFramePr>
            <a:graphicFrameLocks noChangeAspect="1"/>
          </p:cNvGraphicFramePr>
          <p:nvPr/>
        </p:nvGraphicFramePr>
        <p:xfrm>
          <a:off x="2438400" y="4003675"/>
          <a:ext cx="762000" cy="481013"/>
        </p:xfrm>
        <a:graphic>
          <a:graphicData uri="http://schemas.openxmlformats.org/presentationml/2006/ole">
            <p:oleObj spid="_x0000_s14341" name="Equation" r:id="rId6" imgW="380880" imgH="241200" progId="Equation.3">
              <p:embed/>
            </p:oleObj>
          </a:graphicData>
        </a:graphic>
      </p:graphicFrame>
      <p:graphicFrame>
        <p:nvGraphicFramePr>
          <p:cNvPr id="43014" name="Object 70"/>
          <p:cNvGraphicFramePr>
            <a:graphicFrameLocks noChangeAspect="1"/>
          </p:cNvGraphicFramePr>
          <p:nvPr/>
        </p:nvGraphicFramePr>
        <p:xfrm>
          <a:off x="3810000" y="3978275"/>
          <a:ext cx="838200" cy="530225"/>
        </p:xfrm>
        <a:graphic>
          <a:graphicData uri="http://schemas.openxmlformats.org/presentationml/2006/ole">
            <p:oleObj spid="_x0000_s14342" name="Equation" r:id="rId7" imgW="380880" imgH="241200" progId="Equation.3">
              <p:embed/>
            </p:oleObj>
          </a:graphicData>
        </a:graphic>
      </p:graphicFrame>
      <p:graphicFrame>
        <p:nvGraphicFramePr>
          <p:cNvPr id="43015" name="Object 71"/>
          <p:cNvGraphicFramePr>
            <a:graphicFrameLocks noChangeAspect="1"/>
          </p:cNvGraphicFramePr>
          <p:nvPr/>
        </p:nvGraphicFramePr>
        <p:xfrm>
          <a:off x="3810000" y="3560763"/>
          <a:ext cx="762000" cy="482600"/>
        </p:xfrm>
        <a:graphic>
          <a:graphicData uri="http://schemas.openxmlformats.org/presentationml/2006/ole">
            <p:oleObj spid="_x0000_s14343" name="Equation" r:id="rId8" imgW="380880" imgH="241200" progId="Equation.3">
              <p:embed/>
            </p:oleObj>
          </a:graphicData>
        </a:graphic>
      </p:graphicFrame>
      <p:graphicFrame>
        <p:nvGraphicFramePr>
          <p:cNvPr id="43016" name="Object 72"/>
          <p:cNvGraphicFramePr>
            <a:graphicFrameLocks noChangeAspect="1"/>
          </p:cNvGraphicFramePr>
          <p:nvPr/>
        </p:nvGraphicFramePr>
        <p:xfrm>
          <a:off x="3810000" y="3146425"/>
          <a:ext cx="762000" cy="482600"/>
        </p:xfrm>
        <a:graphic>
          <a:graphicData uri="http://schemas.openxmlformats.org/presentationml/2006/ole">
            <p:oleObj spid="_x0000_s14344" name="Equation" r:id="rId9" imgW="380880" imgH="241200" progId="Equation.3">
              <p:embed/>
            </p:oleObj>
          </a:graphicData>
        </a:graphic>
      </p:graphicFrame>
      <p:sp>
        <p:nvSpPr>
          <p:cNvPr id="43051" name="Rectangle 88"/>
          <p:cNvSpPr>
            <a:spLocks noChangeArrowheads="1"/>
          </p:cNvSpPr>
          <p:nvPr/>
        </p:nvSpPr>
        <p:spPr bwMode="auto">
          <a:xfrm>
            <a:off x="180975" y="1489075"/>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4049" name="Rectangle 2"/>
          <p:cNvSpPr>
            <a:spLocks noGrp="1" noChangeArrowheads="1"/>
          </p:cNvSpPr>
          <p:nvPr>
            <p:ph type="title" idx="4294967295"/>
          </p:nvPr>
        </p:nvSpPr>
        <p:spPr>
          <a:xfrm>
            <a:off x="990600" y="146050"/>
            <a:ext cx="7772400" cy="762000"/>
          </a:xfrm>
          <a:noFill/>
        </p:spPr>
        <p:txBody>
          <a:bodyPr anchor="ctr"/>
          <a:lstStyle/>
          <a:p>
            <a:r>
              <a:rPr lang="cs-CZ" smtClean="0"/>
              <a:t>“One sample“ test</a:t>
            </a:r>
            <a:r>
              <a:rPr lang="en-US" smtClean="0"/>
              <a:t>y</a:t>
            </a:r>
            <a:r>
              <a:rPr lang="cs-CZ" smtClean="0"/>
              <a:t> II</a:t>
            </a:r>
          </a:p>
        </p:txBody>
      </p:sp>
      <p:sp>
        <p:nvSpPr>
          <p:cNvPr id="44050" name="Text Box 31"/>
          <p:cNvSpPr txBox="1">
            <a:spLocks noChangeArrowheads="1"/>
          </p:cNvSpPr>
          <p:nvPr/>
        </p:nvSpPr>
        <p:spPr bwMode="auto">
          <a:xfrm>
            <a:off x="1752600" y="2354263"/>
            <a:ext cx="5638800" cy="457200"/>
          </a:xfrm>
          <a:prstGeom prst="rect">
            <a:avLst/>
          </a:prstGeom>
          <a:noFill/>
          <a:ln w="25400">
            <a:no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Rozptyl – cílová vs. výběrová populace</a:t>
            </a:r>
          </a:p>
        </p:txBody>
      </p:sp>
      <p:sp>
        <p:nvSpPr>
          <p:cNvPr id="44051" name="AutoShape 32"/>
          <p:cNvSpPr>
            <a:spLocks noChangeArrowheads="1"/>
          </p:cNvSpPr>
          <p:nvPr/>
        </p:nvSpPr>
        <p:spPr bwMode="auto">
          <a:xfrm>
            <a:off x="914400" y="2392363"/>
            <a:ext cx="609600" cy="381000"/>
          </a:xfrm>
          <a:prstGeom prst="rightArrow">
            <a:avLst>
              <a:gd name="adj1" fmla="val 50000"/>
              <a:gd name="adj2" fmla="val 40000"/>
            </a:avLst>
          </a:prstGeom>
          <a:solidFill>
            <a:srgbClr val="008000"/>
          </a:solidFill>
          <a:ln w="25400">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49570" name="Group 34"/>
          <p:cNvGraphicFramePr>
            <a:graphicFrameLocks noGrp="1"/>
          </p:cNvGraphicFramePr>
          <p:nvPr/>
        </p:nvGraphicFramePr>
        <p:xfrm>
          <a:off x="2057400" y="2786063"/>
          <a:ext cx="6781800" cy="2513330"/>
        </p:xfrm>
        <a:graphic>
          <a:graphicData uri="http://schemas.openxmlformats.org/drawingml/2006/table">
            <a:tbl>
              <a:tblPr/>
              <a:tblGrid>
                <a:gridCol w="1406525"/>
                <a:gridCol w="1487488"/>
                <a:gridCol w="1757362"/>
                <a:gridCol w="2130425"/>
              </a:tblGrid>
              <a:tr h="3683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0</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H</a:t>
                      </a:r>
                      <a:r>
                        <a:rPr kumimoji="0" lang="en-US" sz="1900" b="1" i="0" u="none" strike="noStrike" cap="none" normalizeH="0" baseline="-25000" smtClean="0">
                          <a:ln>
                            <a:noFill/>
                          </a:ln>
                          <a:solidFill>
                            <a:schemeClr val="tx1"/>
                          </a:solidFill>
                          <a:effectLst/>
                          <a:latin typeface="Calibri" pitchFamily="34" charset="0"/>
                        </a:rPr>
                        <a:t>A</a:t>
                      </a:r>
                      <a:endParaRPr kumimoji="0" lang="cs-CZ" sz="1900" b="1" i="0" u="none" strike="noStrike" cap="none" normalizeH="0" baseline="-2500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1900" b="1" i="0" u="none" strike="noStrike" cap="none" normalizeH="0" baseline="0" smtClean="0">
                          <a:ln>
                            <a:noFill/>
                          </a:ln>
                          <a:solidFill>
                            <a:schemeClr val="tx1"/>
                          </a:solidFill>
                          <a:effectLst/>
                          <a:latin typeface="Calibri" pitchFamily="34" charset="0"/>
                        </a:rPr>
                        <a:t>Testov</a:t>
                      </a:r>
                      <a:r>
                        <a:rPr kumimoji="0" lang="cs-CZ" sz="1900" b="1" i="0" u="none" strike="noStrike" cap="none" normalizeH="0" baseline="0" smtClean="0">
                          <a:ln>
                            <a:noFill/>
                          </a:ln>
                          <a:solidFill>
                            <a:schemeClr val="tx1"/>
                          </a:solidFill>
                          <a:effectLst/>
                          <a:latin typeface="Calibri" pitchFamily="34" charset="0"/>
                        </a:rPr>
                        <a:t>á statistika</a:t>
                      </a: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900" b="1" i="0" u="none" strike="noStrike" cap="none" normalizeH="0" baseline="0" smtClean="0">
                          <a:ln>
                            <a:noFill/>
                          </a:ln>
                          <a:solidFill>
                            <a:schemeClr val="tx1"/>
                          </a:solidFill>
                          <a:effectLst/>
                          <a:latin typeface="Calibri" pitchFamily="34" charset="0"/>
                        </a:rPr>
                        <a:t>Interval spolehlivosti</a:t>
                      </a: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FFFF"/>
                    </a:solidFill>
                  </a:tcPr>
                </a:tc>
              </a:tr>
              <a:tr h="4699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en-US" sz="2100" b="0" i="0" u="none" strike="noStrike" cap="none" normalizeH="0" baseline="0" smtClean="0">
                          <a:ln>
                            <a:noFill/>
                          </a:ln>
                          <a:solidFill>
                            <a:schemeClr val="tx1"/>
                          </a:solidFill>
                          <a:effectLst/>
                          <a:latin typeface="Calibri" pitchFamily="34" charset="0"/>
                        </a:rPr>
                        <a:t/>
                      </a:r>
                      <a:br>
                        <a:rPr kumimoji="0" lang="en-US" sz="2100" b="0" i="0" u="none" strike="noStrike" cap="none" normalizeH="0" baseline="0" smtClean="0">
                          <a:ln>
                            <a:noFill/>
                          </a:ln>
                          <a:solidFill>
                            <a:schemeClr val="tx1"/>
                          </a:solidFill>
                          <a:effectLst/>
                          <a:latin typeface="Calibri" pitchFamily="34" charset="0"/>
                        </a:rPr>
                      </a:br>
                      <a:endParaRPr kumimoji="0" lang="cs-CZ"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en-US" sz="2100" b="0" i="0" u="none" strike="noStrike" cap="none" normalizeH="0" baseline="0" smtClean="0">
                        <a:ln>
                          <a:noFill/>
                        </a:ln>
                        <a:solidFill>
                          <a:schemeClr val="tx1"/>
                        </a:solidFill>
                        <a:effectLst/>
                        <a:latin typeface="Calibri" pitchFamily="34" charset="0"/>
                      </a:endParaRPr>
                    </a:p>
                  </a:txBody>
                  <a:tcPr marL="0" marR="0" marT="0" marB="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4034" name="Object 62"/>
          <p:cNvGraphicFramePr>
            <a:graphicFrameLocks noChangeAspect="1"/>
          </p:cNvGraphicFramePr>
          <p:nvPr/>
        </p:nvGraphicFramePr>
        <p:xfrm>
          <a:off x="231775" y="3051175"/>
          <a:ext cx="1676400" cy="768350"/>
        </p:xfrm>
        <a:graphic>
          <a:graphicData uri="http://schemas.openxmlformats.org/presentationml/2006/ole">
            <p:oleObj spid="_x0000_s15362" name="Equation" r:id="rId3" imgW="914400" imgH="419040" progId="Equation.3">
              <p:embed/>
            </p:oleObj>
          </a:graphicData>
        </a:graphic>
      </p:graphicFrame>
      <p:graphicFrame>
        <p:nvGraphicFramePr>
          <p:cNvPr id="44035" name="Object 64"/>
          <p:cNvGraphicFramePr>
            <a:graphicFrameLocks noChangeAspect="1"/>
          </p:cNvGraphicFramePr>
          <p:nvPr/>
        </p:nvGraphicFramePr>
        <p:xfrm>
          <a:off x="5664200" y="3167063"/>
          <a:ext cx="355600" cy="457200"/>
        </p:xfrm>
        <a:graphic>
          <a:graphicData uri="http://schemas.openxmlformats.org/presentationml/2006/ole">
            <p:oleObj spid="_x0000_s15363" name="Equation" r:id="rId4" imgW="177480" imgH="228600" progId="Equation.3">
              <p:embed/>
            </p:oleObj>
          </a:graphicData>
        </a:graphic>
      </p:graphicFrame>
      <p:graphicFrame>
        <p:nvGraphicFramePr>
          <p:cNvPr id="44036" name="Object 73"/>
          <p:cNvGraphicFramePr>
            <a:graphicFrameLocks noChangeAspect="1"/>
          </p:cNvGraphicFramePr>
          <p:nvPr/>
        </p:nvGraphicFramePr>
        <p:xfrm>
          <a:off x="5664200" y="3700463"/>
          <a:ext cx="355600" cy="457200"/>
        </p:xfrm>
        <a:graphic>
          <a:graphicData uri="http://schemas.openxmlformats.org/presentationml/2006/ole">
            <p:oleObj spid="_x0000_s15364" name="Equation" r:id="rId5" imgW="177480" imgH="228600" progId="Equation.3">
              <p:embed/>
            </p:oleObj>
          </a:graphicData>
        </a:graphic>
      </p:graphicFrame>
      <p:graphicFrame>
        <p:nvGraphicFramePr>
          <p:cNvPr id="44037" name="Object 74"/>
          <p:cNvGraphicFramePr>
            <a:graphicFrameLocks noChangeAspect="1"/>
          </p:cNvGraphicFramePr>
          <p:nvPr/>
        </p:nvGraphicFramePr>
        <p:xfrm>
          <a:off x="5664200" y="4386263"/>
          <a:ext cx="355600" cy="457200"/>
        </p:xfrm>
        <a:graphic>
          <a:graphicData uri="http://schemas.openxmlformats.org/presentationml/2006/ole">
            <p:oleObj spid="_x0000_s15365" name="Equation" r:id="rId6" imgW="177480" imgH="228600" progId="Equation.3">
              <p:embed/>
            </p:oleObj>
          </a:graphicData>
        </a:graphic>
      </p:graphicFrame>
      <p:graphicFrame>
        <p:nvGraphicFramePr>
          <p:cNvPr id="44038" name="Object 75"/>
          <p:cNvGraphicFramePr>
            <a:graphicFrameLocks noChangeAspect="1"/>
          </p:cNvGraphicFramePr>
          <p:nvPr/>
        </p:nvGraphicFramePr>
        <p:xfrm>
          <a:off x="6870700" y="3167063"/>
          <a:ext cx="1092200" cy="482600"/>
        </p:xfrm>
        <a:graphic>
          <a:graphicData uri="http://schemas.openxmlformats.org/presentationml/2006/ole">
            <p:oleObj spid="_x0000_s15366" name="Rovnice" r:id="rId7" imgW="545760" imgH="241200" progId="Equation.3">
              <p:embed/>
            </p:oleObj>
          </a:graphicData>
        </a:graphic>
      </p:graphicFrame>
      <p:graphicFrame>
        <p:nvGraphicFramePr>
          <p:cNvPr id="44039" name="Object 76"/>
          <p:cNvGraphicFramePr>
            <a:graphicFrameLocks noChangeAspect="1"/>
          </p:cNvGraphicFramePr>
          <p:nvPr/>
        </p:nvGraphicFramePr>
        <p:xfrm>
          <a:off x="6858000" y="3624263"/>
          <a:ext cx="990600" cy="482600"/>
        </p:xfrm>
        <a:graphic>
          <a:graphicData uri="http://schemas.openxmlformats.org/presentationml/2006/ole">
            <p:oleObj spid="_x0000_s15367" name="Equation" r:id="rId8" imgW="495000" imgH="241200" progId="Equation.3">
              <p:embed/>
            </p:oleObj>
          </a:graphicData>
        </a:graphic>
      </p:graphicFrame>
      <p:graphicFrame>
        <p:nvGraphicFramePr>
          <p:cNvPr id="44040" name="Object 77"/>
          <p:cNvGraphicFramePr>
            <a:graphicFrameLocks noChangeAspect="1"/>
          </p:cNvGraphicFramePr>
          <p:nvPr/>
        </p:nvGraphicFramePr>
        <p:xfrm>
          <a:off x="6870700" y="4611688"/>
          <a:ext cx="1092200" cy="482600"/>
        </p:xfrm>
        <a:graphic>
          <a:graphicData uri="http://schemas.openxmlformats.org/presentationml/2006/ole">
            <p:oleObj spid="_x0000_s15368" name="Equation" r:id="rId9" imgW="545760" imgH="241200" progId="Equation.3">
              <p:embed/>
            </p:oleObj>
          </a:graphicData>
        </a:graphic>
      </p:graphicFrame>
      <p:graphicFrame>
        <p:nvGraphicFramePr>
          <p:cNvPr id="44041" name="Object 78"/>
          <p:cNvGraphicFramePr>
            <a:graphicFrameLocks noChangeAspect="1"/>
          </p:cNvGraphicFramePr>
          <p:nvPr/>
        </p:nvGraphicFramePr>
        <p:xfrm>
          <a:off x="6858000" y="4273550"/>
          <a:ext cx="1295400" cy="482600"/>
        </p:xfrm>
        <a:graphic>
          <a:graphicData uri="http://schemas.openxmlformats.org/presentationml/2006/ole">
            <p:oleObj spid="_x0000_s15369" name="Equation" r:id="rId10" imgW="647640" imgH="241200" progId="Equation.3">
              <p:embed/>
            </p:oleObj>
          </a:graphicData>
        </a:graphic>
      </p:graphicFrame>
      <p:sp>
        <p:nvSpPr>
          <p:cNvPr id="44079" name="Text Box 79"/>
          <p:cNvSpPr txBox="1">
            <a:spLocks noChangeArrowheads="1"/>
          </p:cNvSpPr>
          <p:nvPr/>
        </p:nvSpPr>
        <p:spPr bwMode="auto">
          <a:xfrm>
            <a:off x="7791450" y="312896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(n-1)</a:t>
            </a:r>
          </a:p>
        </p:txBody>
      </p:sp>
      <p:sp>
        <p:nvSpPr>
          <p:cNvPr id="44080" name="Text Box 80"/>
          <p:cNvSpPr txBox="1">
            <a:spLocks noChangeArrowheads="1"/>
          </p:cNvSpPr>
          <p:nvPr/>
        </p:nvSpPr>
        <p:spPr bwMode="auto">
          <a:xfrm>
            <a:off x="7924800" y="4446588"/>
            <a:ext cx="762000" cy="396875"/>
          </a:xfrm>
          <a:prstGeom prst="rect">
            <a:avLst/>
          </a:prstGeom>
          <a:noFill/>
          <a:ln w="25400">
            <a:noFill/>
            <a:miter lim="800000"/>
            <a:headEnd/>
            <a:tailEnd/>
          </a:ln>
        </p:spPr>
        <p:txBody>
          <a:bodyPr>
            <a:spAutoFit/>
          </a:bodyPr>
          <a:lstStyle/>
          <a:p>
            <a:pPr fontAlgn="base">
              <a:spcBef>
                <a:spcPct val="20000"/>
              </a:spcBef>
              <a:spcAft>
                <a:spcPct val="0"/>
              </a:spcAft>
            </a:pPr>
            <a:r>
              <a:rPr lang="cs-CZ" sz="2000">
                <a:solidFill>
                  <a:prstClr val="black"/>
                </a:solidFill>
                <a:latin typeface="Arial" pitchFamily="34" charset="0"/>
                <a:cs typeface="Arial" pitchFamily="34" charset="0"/>
              </a:rPr>
              <a:t> </a:t>
            </a:r>
            <a:r>
              <a:rPr lang="en-US" sz="1400" b="1">
                <a:solidFill>
                  <a:prstClr val="black"/>
                </a:solidFill>
                <a:latin typeface="Arial" pitchFamily="34" charset="0"/>
                <a:cs typeface="Arial" pitchFamily="34" charset="0"/>
              </a:rPr>
              <a:t>nebo</a:t>
            </a:r>
            <a:endParaRPr lang="cs-CZ" sz="1400" b="1">
              <a:solidFill>
                <a:prstClr val="black"/>
              </a:solidFill>
              <a:latin typeface="Arial" pitchFamily="34" charset="0"/>
              <a:cs typeface="Arial" pitchFamily="34" charset="0"/>
            </a:endParaRPr>
          </a:p>
        </p:txBody>
      </p:sp>
      <p:sp>
        <p:nvSpPr>
          <p:cNvPr id="44081" name="Text Box 81"/>
          <p:cNvSpPr txBox="1">
            <a:spLocks noChangeArrowheads="1"/>
          </p:cNvSpPr>
          <p:nvPr/>
        </p:nvSpPr>
        <p:spPr bwMode="auto">
          <a:xfrm>
            <a:off x="7724775" y="3605213"/>
            <a:ext cx="838200" cy="304800"/>
          </a:xfrm>
          <a:prstGeom prst="rect">
            <a:avLst/>
          </a:prstGeom>
          <a:noFill/>
          <a:ln w="25400">
            <a:noFill/>
            <a:miter lim="800000"/>
            <a:headEnd/>
            <a:tailEnd/>
          </a:ln>
        </p:spPr>
        <p:txBody>
          <a:bodyPr>
            <a:spAutoFit/>
          </a:bodyPr>
          <a:lstStyle/>
          <a:p>
            <a:pPr fontAlgn="base">
              <a:spcBef>
                <a:spcPct val="20000"/>
              </a:spcBef>
              <a:spcAft>
                <a:spcPct val="0"/>
              </a:spcAft>
            </a:pPr>
            <a:r>
              <a:rPr lang="cs-CZ" sz="1400">
                <a:solidFill>
                  <a:prstClr val="black"/>
                </a:solidFill>
                <a:latin typeface="Arial" pitchFamily="34" charset="0"/>
                <a:cs typeface="Arial" pitchFamily="34" charset="0"/>
              </a:rPr>
              <a:t> (n-1)</a:t>
            </a:r>
          </a:p>
        </p:txBody>
      </p:sp>
      <p:graphicFrame>
        <p:nvGraphicFramePr>
          <p:cNvPr id="44042" name="Object 82"/>
          <p:cNvGraphicFramePr>
            <a:graphicFrameLocks noChangeAspect="1"/>
          </p:cNvGraphicFramePr>
          <p:nvPr/>
        </p:nvGraphicFramePr>
        <p:xfrm>
          <a:off x="2286000" y="3181350"/>
          <a:ext cx="990600" cy="406400"/>
        </p:xfrm>
        <a:graphic>
          <a:graphicData uri="http://schemas.openxmlformats.org/presentationml/2006/ole">
            <p:oleObj spid="_x0000_s15370" name="Equation" r:id="rId11" imgW="495000" imgH="203040" progId="Equation.3">
              <p:embed/>
            </p:oleObj>
          </a:graphicData>
        </a:graphic>
      </p:graphicFrame>
      <p:graphicFrame>
        <p:nvGraphicFramePr>
          <p:cNvPr id="44043" name="Object 83"/>
          <p:cNvGraphicFramePr>
            <a:graphicFrameLocks noChangeAspect="1"/>
          </p:cNvGraphicFramePr>
          <p:nvPr/>
        </p:nvGraphicFramePr>
        <p:xfrm>
          <a:off x="2286000" y="3700463"/>
          <a:ext cx="990600" cy="406400"/>
        </p:xfrm>
        <a:graphic>
          <a:graphicData uri="http://schemas.openxmlformats.org/presentationml/2006/ole">
            <p:oleObj spid="_x0000_s15371" name="Equation" r:id="rId12" imgW="495000" imgH="203040" progId="Equation.3">
              <p:embed/>
            </p:oleObj>
          </a:graphicData>
        </a:graphic>
      </p:graphicFrame>
      <p:graphicFrame>
        <p:nvGraphicFramePr>
          <p:cNvPr id="44044" name="Object 84"/>
          <p:cNvGraphicFramePr>
            <a:graphicFrameLocks noChangeAspect="1"/>
          </p:cNvGraphicFramePr>
          <p:nvPr/>
        </p:nvGraphicFramePr>
        <p:xfrm>
          <a:off x="2286000" y="4386263"/>
          <a:ext cx="990600" cy="406400"/>
        </p:xfrm>
        <a:graphic>
          <a:graphicData uri="http://schemas.openxmlformats.org/presentationml/2006/ole">
            <p:oleObj spid="_x0000_s15372" name="Equation" r:id="rId13" imgW="495000" imgH="203040" progId="Equation.3">
              <p:embed/>
            </p:oleObj>
          </a:graphicData>
        </a:graphic>
      </p:graphicFrame>
      <p:graphicFrame>
        <p:nvGraphicFramePr>
          <p:cNvPr id="44045" name="Object 85"/>
          <p:cNvGraphicFramePr>
            <a:graphicFrameLocks noChangeAspect="1"/>
          </p:cNvGraphicFramePr>
          <p:nvPr/>
        </p:nvGraphicFramePr>
        <p:xfrm>
          <a:off x="3733800" y="4386263"/>
          <a:ext cx="990600" cy="406400"/>
        </p:xfrm>
        <a:graphic>
          <a:graphicData uri="http://schemas.openxmlformats.org/presentationml/2006/ole">
            <p:oleObj spid="_x0000_s15373" name="Equation" r:id="rId14" imgW="495000" imgH="203040" progId="Equation.3">
              <p:embed/>
            </p:oleObj>
          </a:graphicData>
        </a:graphic>
      </p:graphicFrame>
      <p:graphicFrame>
        <p:nvGraphicFramePr>
          <p:cNvPr id="44046" name="Object 86"/>
          <p:cNvGraphicFramePr>
            <a:graphicFrameLocks noChangeAspect="1"/>
          </p:cNvGraphicFramePr>
          <p:nvPr/>
        </p:nvGraphicFramePr>
        <p:xfrm>
          <a:off x="3657600" y="3624263"/>
          <a:ext cx="990600" cy="406400"/>
        </p:xfrm>
        <a:graphic>
          <a:graphicData uri="http://schemas.openxmlformats.org/presentationml/2006/ole">
            <p:oleObj spid="_x0000_s15374" name="Equation" r:id="rId15" imgW="495000" imgH="203040" progId="Equation.3">
              <p:embed/>
            </p:oleObj>
          </a:graphicData>
        </a:graphic>
      </p:graphicFrame>
      <p:graphicFrame>
        <p:nvGraphicFramePr>
          <p:cNvPr id="44047" name="Object 87"/>
          <p:cNvGraphicFramePr>
            <a:graphicFrameLocks noChangeAspect="1"/>
          </p:cNvGraphicFramePr>
          <p:nvPr/>
        </p:nvGraphicFramePr>
        <p:xfrm>
          <a:off x="3657600" y="3167063"/>
          <a:ext cx="990600" cy="406400"/>
        </p:xfrm>
        <a:graphic>
          <a:graphicData uri="http://schemas.openxmlformats.org/presentationml/2006/ole">
            <p:oleObj spid="_x0000_s15375" name="Equation" r:id="rId16" imgW="495000" imgH="203040" progId="Equation.3">
              <p:embed/>
            </p:oleObj>
          </a:graphicData>
        </a:graphic>
      </p:graphicFrame>
      <p:sp>
        <p:nvSpPr>
          <p:cNvPr id="44082" name="Rectangle 88"/>
          <p:cNvSpPr>
            <a:spLocks noChangeArrowheads="1"/>
          </p:cNvSpPr>
          <p:nvPr/>
        </p:nvSpPr>
        <p:spPr bwMode="auto">
          <a:xfrm>
            <a:off x="180975" y="1492250"/>
            <a:ext cx="8712200" cy="641350"/>
          </a:xfrm>
          <a:prstGeom prst="rect">
            <a:avLst/>
          </a:prstGeom>
          <a:noFill/>
          <a:ln w="9525">
            <a:noFill/>
            <a:miter lim="800000"/>
            <a:headEnd/>
            <a:tailEnd/>
          </a:ln>
        </p:spPr>
        <p:txBody>
          <a:bodyPr anchor="ctr">
            <a:spAutoFit/>
          </a:bodyPr>
          <a:lstStyle/>
          <a:p>
            <a:pPr fontAlgn="base">
              <a:spcBef>
                <a:spcPct val="0"/>
              </a:spcBef>
              <a:spcAft>
                <a:spcPct val="0"/>
              </a:spcAft>
            </a:pPr>
            <a:r>
              <a:rPr lang="cs-CZ">
                <a:solidFill>
                  <a:prstClr val="black"/>
                </a:solidFill>
                <a:latin typeface="Arial" pitchFamily="34" charset="0"/>
                <a:cs typeface="Arial" pitchFamily="34" charset="0"/>
              </a:rPr>
              <a:t>V případě one sample testů jde o srovnání výběru dat (tedy one sample) s cílovou populací. Pro parametrické testy musí mít datový soubor normální rozložení.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6086" name="Rectangle 2"/>
          <p:cNvSpPr>
            <a:spLocks noGrp="1"/>
          </p:cNvSpPr>
          <p:nvPr>
            <p:ph type="title" idx="4294967295"/>
          </p:nvPr>
        </p:nvSpPr>
        <p:spPr>
          <a:xfrm>
            <a:off x="71438" y="407988"/>
            <a:ext cx="8964612" cy="758825"/>
          </a:xfrm>
        </p:spPr>
        <p:txBody>
          <a:bodyPr/>
          <a:lstStyle/>
          <a:p>
            <a:r>
              <a:rPr lang="en-US" smtClean="0"/>
              <a:t>Srovnání odhadu průměru s předpokládanou hodnotou II</a:t>
            </a:r>
          </a:p>
        </p:txBody>
      </p:sp>
      <p:sp>
        <p:nvSpPr>
          <p:cNvPr id="46087" name="Rectangle 4"/>
          <p:cNvSpPr>
            <a:spLocks noChangeArrowheads="1"/>
          </p:cNvSpPr>
          <p:nvPr/>
        </p:nvSpPr>
        <p:spPr bwMode="auto">
          <a:xfrm>
            <a:off x="179388" y="1193800"/>
            <a:ext cx="8713787" cy="2019300"/>
          </a:xfrm>
          <a:prstGeom prst="rect">
            <a:avLst/>
          </a:prstGeom>
          <a:noFill/>
          <a:ln w="9525">
            <a:noFill/>
            <a:miter lim="800000"/>
            <a:headEnd/>
            <a:tailEnd/>
          </a:ln>
        </p:spPr>
        <p:txBody>
          <a:bodyPr tIns="152352" bIns="38088" anchor="ctr">
            <a:spAutoFit/>
          </a:bodyPr>
          <a:lstStyle/>
          <a:p>
            <a:pPr marL="457200" indent="-457200" algn="just" fontAlgn="base">
              <a:spcBef>
                <a:spcPct val="0"/>
              </a:spcBef>
              <a:spcAft>
                <a:spcPct val="0"/>
              </a:spcAft>
            </a:pPr>
            <a:r>
              <a:rPr lang="cs-CZ" sz="1500" b="1" dirty="0">
                <a:solidFill>
                  <a:prstClr val="black"/>
                </a:solidFill>
                <a:latin typeface="Arial" pitchFamily="34" charset="0"/>
                <a:cs typeface="Arial" pitchFamily="34" charset="0"/>
              </a:rPr>
              <a:t>Aktivita enzymu v buňkách</a:t>
            </a:r>
          </a:p>
          <a:p>
            <a:pPr marL="457200" indent="-457200" algn="just" fontAlgn="base">
              <a:spcBef>
                <a:spcPct val="0"/>
              </a:spcBef>
              <a:spcAft>
                <a:spcPct val="0"/>
              </a:spcAft>
            </a:pPr>
            <a:r>
              <a:rPr lang="cs-CZ" sz="1500" dirty="0">
                <a:solidFill>
                  <a:prstClr val="black"/>
                </a:solidFill>
                <a:latin typeface="Arial" pitchFamily="34" charset="0"/>
                <a:cs typeface="Arial" pitchFamily="34" charset="0"/>
              </a:rPr>
              <a:t>Při zjišťování aktivity enzymu v buňkách na vzorku 25 měření byl zjištěn průměr 3,5 jednotek a směrodatná odchylka 1. </a:t>
            </a:r>
          </a:p>
          <a:p>
            <a:pPr marL="457200" indent="-457200" algn="just" fontAlgn="base">
              <a:spcBef>
                <a:spcPct val="0"/>
              </a:spcBef>
              <a:spcAft>
                <a:spcPct val="0"/>
              </a:spcAft>
            </a:pPr>
            <a:r>
              <a:rPr lang="cs-CZ" sz="1500" dirty="0">
                <a:solidFill>
                  <a:prstClr val="black"/>
                </a:solidFill>
                <a:latin typeface="Arial" pitchFamily="34" charset="0"/>
                <a:cs typeface="Arial" pitchFamily="34" charset="0"/>
              </a:rPr>
              <a:t>1. otázka zní, zda se naměřené hodnoty našeho vzorku liší od výsledků dřívější rozsáhlé studie zaměřené na celou cílovou populaci, kde byla zjištěna průměrná aktivita 2,5 jednotky?</a:t>
            </a:r>
          </a:p>
          <a:p>
            <a:pPr marL="457200" indent="-457200" algn="just" fontAlgn="base">
              <a:spcBef>
                <a:spcPct val="0"/>
              </a:spcBef>
              <a:spcAft>
                <a:spcPct val="0"/>
              </a:spcAft>
              <a:buFontTx/>
              <a:buChar char="•"/>
            </a:pPr>
            <a:endParaRPr lang="cs-CZ" sz="1500" dirty="0">
              <a:solidFill>
                <a:prstClr val="black"/>
              </a:solidFill>
              <a:latin typeface="Arial" pitchFamily="34" charset="0"/>
              <a:cs typeface="Arial" pitchFamily="34" charset="0"/>
            </a:endParaRPr>
          </a:p>
          <a:p>
            <a:pPr marL="457200" indent="-457200" algn="just" fontAlgn="base">
              <a:spcBef>
                <a:spcPct val="0"/>
              </a:spcBef>
              <a:spcAft>
                <a:spcPct val="0"/>
              </a:spcAft>
            </a:pPr>
            <a:r>
              <a:rPr lang="cs-CZ" sz="1500" dirty="0">
                <a:solidFill>
                  <a:prstClr val="black"/>
                </a:solidFill>
                <a:latin typeface="Arial" pitchFamily="34" charset="0"/>
                <a:cs typeface="Arial" pitchFamily="34" charset="0"/>
              </a:rPr>
              <a:t>H0: x=</a:t>
            </a:r>
            <a:r>
              <a:rPr lang="cs-CZ" sz="1500" dirty="0">
                <a:solidFill>
                  <a:prstClr val="black"/>
                </a:solidFill>
                <a:latin typeface="Arial" pitchFamily="34" charset="0"/>
                <a:cs typeface="Arial" pitchFamily="34" charset="0"/>
                <a:sym typeface="Symbol" pitchFamily="18" charset="2"/>
              </a:rPr>
              <a:t></a:t>
            </a:r>
            <a:r>
              <a:rPr lang="cs-CZ" sz="1500" dirty="0">
                <a:solidFill>
                  <a:prstClr val="black"/>
                </a:solidFill>
                <a:latin typeface="Arial" pitchFamily="34" charset="0"/>
                <a:cs typeface="Arial" pitchFamily="34" charset="0"/>
              </a:rPr>
              <a:t>  tedy </a:t>
            </a:r>
            <a:r>
              <a:rPr lang="cs-CZ" sz="1500" dirty="0" smtClean="0">
                <a:solidFill>
                  <a:prstClr val="black"/>
                </a:solidFill>
                <a:latin typeface="Arial" pitchFamily="34" charset="0"/>
                <a:cs typeface="Arial" pitchFamily="34" charset="0"/>
              </a:rPr>
              <a:t>test</a:t>
            </a:r>
            <a:endParaRPr lang="cs-CZ" sz="1500" dirty="0">
              <a:solidFill>
                <a:prstClr val="black"/>
              </a:solidFill>
              <a:latin typeface="Arial" pitchFamily="34" charset="0"/>
              <a:cs typeface="Arial" pitchFamily="34" charset="0"/>
            </a:endParaRPr>
          </a:p>
          <a:p>
            <a:pPr marL="457200" indent="-457200" algn="just" fontAlgn="base">
              <a:spcBef>
                <a:spcPct val="0"/>
              </a:spcBef>
              <a:spcAft>
                <a:spcPct val="0"/>
              </a:spcAft>
            </a:pPr>
            <a:endParaRPr lang="cs-CZ" sz="1500" dirty="0">
              <a:solidFill>
                <a:prstClr val="black"/>
              </a:solidFill>
              <a:latin typeface="Arial" pitchFamily="34" charset="0"/>
              <a:cs typeface="Arial" pitchFamily="34" charset="0"/>
            </a:endParaRPr>
          </a:p>
        </p:txBody>
      </p:sp>
      <p:sp>
        <p:nvSpPr>
          <p:cNvPr id="46088" name="Rectangle 5"/>
          <p:cNvSpPr>
            <a:spLocks noChangeArrowheads="1"/>
          </p:cNvSpPr>
          <p:nvPr/>
        </p:nvSpPr>
        <p:spPr bwMode="auto">
          <a:xfrm>
            <a:off x="0" y="32337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2" name="Object 6"/>
          <p:cNvGraphicFramePr>
            <a:graphicFrameLocks noChangeAspect="1"/>
          </p:cNvGraphicFramePr>
          <p:nvPr/>
        </p:nvGraphicFramePr>
        <p:xfrm>
          <a:off x="2722563" y="2492375"/>
          <a:ext cx="3168650" cy="611188"/>
        </p:xfrm>
        <a:graphic>
          <a:graphicData uri="http://schemas.openxmlformats.org/presentationml/2006/ole">
            <p:oleObj spid="_x0000_s17410" name="Rovnice" r:id="rId3" imgW="2032000" imgH="393700" progId="Equation.3">
              <p:embed/>
            </p:oleObj>
          </a:graphicData>
        </a:graphic>
      </p:graphicFrame>
      <p:sp>
        <p:nvSpPr>
          <p:cNvPr id="46089" name="Rectangle 7"/>
          <p:cNvSpPr>
            <a:spLocks noChangeArrowheads="1"/>
          </p:cNvSpPr>
          <p:nvPr/>
        </p:nvSpPr>
        <p:spPr bwMode="auto">
          <a:xfrm>
            <a:off x="0" y="3300413"/>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3" name="Object 8"/>
          <p:cNvGraphicFramePr>
            <a:graphicFrameLocks noChangeAspect="1"/>
          </p:cNvGraphicFramePr>
          <p:nvPr/>
        </p:nvGraphicFramePr>
        <p:xfrm>
          <a:off x="3082925" y="3429000"/>
          <a:ext cx="1419225" cy="450850"/>
        </p:xfrm>
        <a:graphic>
          <a:graphicData uri="http://schemas.openxmlformats.org/presentationml/2006/ole">
            <p:oleObj spid="_x0000_s17411" name="Rovnice" r:id="rId4" imgW="812447" imgH="253890" progId="Equation.3">
              <p:embed/>
            </p:oleObj>
          </a:graphicData>
        </a:graphic>
      </p:graphicFrame>
      <p:sp>
        <p:nvSpPr>
          <p:cNvPr id="46090" name="Rectangle 9"/>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6084" name="Object 10"/>
          <p:cNvGraphicFramePr>
            <a:graphicFrameLocks noChangeAspect="1"/>
          </p:cNvGraphicFramePr>
          <p:nvPr/>
        </p:nvGraphicFramePr>
        <p:xfrm>
          <a:off x="5016500" y="3444875"/>
          <a:ext cx="936625" cy="417513"/>
        </p:xfrm>
        <a:graphic>
          <a:graphicData uri="http://schemas.openxmlformats.org/presentationml/2006/ole">
            <p:oleObj spid="_x0000_s17412" name="Rovnice" r:id="rId5" imgW="533169" imgH="241195" progId="Equation.3">
              <p:embed/>
            </p:oleObj>
          </a:graphicData>
        </a:graphic>
      </p:graphicFrame>
      <p:sp>
        <p:nvSpPr>
          <p:cNvPr id="46091" name="AutoShape 11"/>
          <p:cNvSpPr>
            <a:spLocks noChangeArrowheads="1"/>
          </p:cNvSpPr>
          <p:nvPr/>
        </p:nvSpPr>
        <p:spPr bwMode="auto">
          <a:xfrm rot="10800000">
            <a:off x="2722563" y="3140075"/>
            <a:ext cx="3240087" cy="288925"/>
          </a:xfrm>
          <a:prstGeom prst="triangle">
            <a:avLst>
              <a:gd name="adj" fmla="val 50000"/>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2" name="AutoShape 12"/>
          <p:cNvSpPr>
            <a:spLocks noChangeArrowheads="1"/>
          </p:cNvSpPr>
          <p:nvPr/>
        </p:nvSpPr>
        <p:spPr bwMode="auto">
          <a:xfrm>
            <a:off x="4541838"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3" name="Rectangle 13"/>
          <p:cNvSpPr>
            <a:spLocks noChangeArrowheads="1"/>
          </p:cNvSpPr>
          <p:nvPr/>
        </p:nvSpPr>
        <p:spPr bwMode="auto">
          <a:xfrm>
            <a:off x="6394450" y="3486150"/>
            <a:ext cx="2459038" cy="3365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600" b="1">
                <a:solidFill>
                  <a:prstClr val="black"/>
                </a:solidFill>
                <a:latin typeface="Arial" pitchFamily="34" charset="0"/>
                <a:cs typeface="Arial" pitchFamily="34" charset="0"/>
              </a:rPr>
              <a:t>H0 zamítnuta při </a:t>
            </a:r>
            <a:r>
              <a:rPr lang="cs-CZ" sz="1600" b="1">
                <a:solidFill>
                  <a:prstClr val="black"/>
                </a:solidFill>
                <a:latin typeface="Arial" pitchFamily="34" charset="0"/>
                <a:cs typeface="Arial" pitchFamily="34" charset="0"/>
                <a:sym typeface="Symbol" pitchFamily="18" charset="2"/>
              </a:rPr>
              <a:t></a:t>
            </a:r>
            <a:r>
              <a:rPr lang="cs-CZ" sz="1600" b="1">
                <a:solidFill>
                  <a:prstClr val="black"/>
                </a:solidFill>
                <a:latin typeface="Arial" pitchFamily="34" charset="0"/>
                <a:cs typeface="Arial" pitchFamily="34" charset="0"/>
              </a:rPr>
              <a:t>0,05</a:t>
            </a:r>
          </a:p>
        </p:txBody>
      </p:sp>
      <p:sp>
        <p:nvSpPr>
          <p:cNvPr id="46094" name="AutoShape 14"/>
          <p:cNvSpPr>
            <a:spLocks noChangeArrowheads="1"/>
          </p:cNvSpPr>
          <p:nvPr/>
        </p:nvSpPr>
        <p:spPr bwMode="auto">
          <a:xfrm>
            <a:off x="5992813" y="3484563"/>
            <a:ext cx="433387" cy="341312"/>
          </a:xfrm>
          <a:prstGeom prst="rightArrow">
            <a:avLst>
              <a:gd name="adj1" fmla="val 55352"/>
              <a:gd name="adj2" fmla="val 62324"/>
            </a:avLst>
          </a:prstGeom>
          <a:solidFill>
            <a:srgbClr val="99CCFF"/>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095" name="Rectangle 15"/>
          <p:cNvSpPr>
            <a:spLocks noChangeArrowheads="1"/>
          </p:cNvSpPr>
          <p:nvPr/>
        </p:nvSpPr>
        <p:spPr bwMode="auto">
          <a:xfrm>
            <a:off x="323850" y="4178300"/>
            <a:ext cx="8318500" cy="320675"/>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500">
                <a:solidFill>
                  <a:prstClr val="black"/>
                </a:solidFill>
                <a:latin typeface="Arial" pitchFamily="34" charset="0"/>
                <a:cs typeface="Times New Roman" pitchFamily="18" charset="0"/>
              </a:rPr>
              <a:t>2. otázka – jakou minimální odchylku</a:t>
            </a:r>
            <a:r>
              <a:rPr lang="cs-CZ" sz="1500">
                <a:solidFill>
                  <a:prstClr val="black"/>
                </a:solidFill>
                <a:latin typeface="Arial" pitchFamily="34" charset="0"/>
                <a:cs typeface="Arial" pitchFamily="34" charset="0"/>
              </a:rPr>
              <a:t> X od jiné hodnoty bychom zachytili při daných hodnotách?</a:t>
            </a:r>
            <a:r>
              <a:rPr lang="cs-CZ" sz="1500">
                <a:solidFill>
                  <a:prstClr val="black"/>
                </a:solidFill>
                <a:latin typeface="Arial" pitchFamily="34" charset="0"/>
                <a:cs typeface="Times New Roman" pitchFamily="18" charset="0"/>
              </a:rPr>
              <a:t> </a:t>
            </a:r>
          </a:p>
        </p:txBody>
      </p:sp>
      <p:sp>
        <p:nvSpPr>
          <p:cNvPr id="46096" name="Rectangle 16"/>
          <p:cNvSpPr>
            <a:spLocks noChangeArrowheads="1"/>
          </p:cNvSpPr>
          <p:nvPr/>
        </p:nvSpPr>
        <p:spPr bwMode="auto">
          <a:xfrm>
            <a:off x="2484438" y="3816350"/>
            <a:ext cx="3646487" cy="260350"/>
          </a:xfrm>
          <a:prstGeom prst="rect">
            <a:avLst/>
          </a:prstGeom>
          <a:noFill/>
          <a:ln w="9525">
            <a:noFill/>
            <a:miter lim="800000"/>
            <a:headEnd/>
            <a:tailEnd/>
          </a:ln>
        </p:spPr>
        <p:txBody>
          <a:bodyPr wrap="none" anchor="ctr">
            <a:spAutoFit/>
          </a:bodyPr>
          <a:lstStyle/>
          <a:p>
            <a:pPr algn="just" fontAlgn="base">
              <a:spcBef>
                <a:spcPct val="0"/>
              </a:spcBef>
              <a:spcAft>
                <a:spcPct val="0"/>
              </a:spcAft>
            </a:pPr>
            <a:r>
              <a:rPr lang="cs-CZ" sz="1100">
                <a:solidFill>
                  <a:prstClr val="black"/>
                </a:solidFill>
                <a:latin typeface="Arial" pitchFamily="34" charset="0"/>
                <a:cs typeface="Times New Roman" pitchFamily="18" charset="0"/>
              </a:rPr>
              <a:t>od jiné hodnoty bychom zachytili při daných hodnotách?</a:t>
            </a:r>
            <a:endParaRPr lang="cs-CZ" sz="2400">
              <a:solidFill>
                <a:prstClr val="black"/>
              </a:solidFill>
              <a:latin typeface="Arial" pitchFamily="34" charset="0"/>
              <a:cs typeface="Arial" pitchFamily="34" charset="0"/>
            </a:endParaRPr>
          </a:p>
        </p:txBody>
      </p:sp>
      <p:pic>
        <p:nvPicPr>
          <p:cNvPr id="46097" name="Picture 17"/>
          <p:cNvPicPr>
            <a:picLocks noChangeAspect="1" noChangeArrowheads="1"/>
          </p:cNvPicPr>
          <p:nvPr/>
        </p:nvPicPr>
        <p:blipFill>
          <a:blip r:embed="rId6" cstate="print"/>
          <a:srcRect/>
          <a:stretch>
            <a:fillRect/>
          </a:stretch>
        </p:blipFill>
        <p:spPr bwMode="auto">
          <a:xfrm>
            <a:off x="2124075" y="4349750"/>
            <a:ext cx="8208963" cy="808038"/>
          </a:xfrm>
          <a:prstGeom prst="rect">
            <a:avLst/>
          </a:prstGeom>
          <a:noFill/>
          <a:ln w="9525">
            <a:noFill/>
            <a:miter lim="800000"/>
            <a:headEnd/>
            <a:tailEnd/>
          </a:ln>
        </p:spPr>
      </p:pic>
      <p:sp>
        <p:nvSpPr>
          <p:cNvPr id="46098" name="Rectangle 18"/>
          <p:cNvSpPr>
            <a:spLocks noChangeArrowheads="1"/>
          </p:cNvSpPr>
          <p:nvPr/>
        </p:nvSpPr>
        <p:spPr bwMode="auto">
          <a:xfrm>
            <a:off x="282575" y="5099050"/>
            <a:ext cx="8682038" cy="549275"/>
          </a:xfrm>
          <a:prstGeom prst="rect">
            <a:avLst/>
          </a:prstGeom>
          <a:noFill/>
          <a:ln w="9525">
            <a:noFill/>
            <a:miter lim="800000"/>
            <a:headEnd/>
            <a:tailEnd/>
          </a:ln>
        </p:spPr>
        <p:txBody>
          <a:bodyPr anchor="ctr">
            <a:spAutoFit/>
          </a:bodyPr>
          <a:lstStyle/>
          <a:p>
            <a:pPr algn="just" fontAlgn="base">
              <a:spcBef>
                <a:spcPct val="0"/>
              </a:spcBef>
              <a:spcAft>
                <a:spcPct val="0"/>
              </a:spcAft>
            </a:pPr>
            <a:r>
              <a:rPr lang="cs-CZ" sz="1500">
                <a:solidFill>
                  <a:prstClr val="black"/>
                </a:solidFill>
                <a:latin typeface="Arial" pitchFamily="34" charset="0"/>
                <a:cs typeface="Arial" pitchFamily="34" charset="0"/>
              </a:rPr>
              <a:t>3. za předpokladu, že z praktického hlediska je významná odchylka již 0,2 jednotky, jaký minimální počet měření musíme provést, abychom ji byli schopni prokázat ?</a:t>
            </a:r>
          </a:p>
        </p:txBody>
      </p:sp>
      <p:pic>
        <p:nvPicPr>
          <p:cNvPr id="46099" name="Picture 19"/>
          <p:cNvPicPr>
            <a:picLocks noChangeAspect="1" noChangeArrowheads="1"/>
          </p:cNvPicPr>
          <p:nvPr/>
        </p:nvPicPr>
        <p:blipFill>
          <a:blip r:embed="rId7" cstate="print"/>
          <a:srcRect/>
          <a:stretch>
            <a:fillRect/>
          </a:stretch>
        </p:blipFill>
        <p:spPr bwMode="auto">
          <a:xfrm>
            <a:off x="2916238" y="5516563"/>
            <a:ext cx="7129462" cy="9588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37571"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Dvouvýběrový párový a nepárový t-test</a:t>
            </a:r>
          </a:p>
          <a:p>
            <a:pPr marL="0" indent="0" algn="ctr">
              <a:buFont typeface="Wingdings 2" pitchFamily="18" charset="2"/>
              <a:buNone/>
            </a:pPr>
            <a:r>
              <a:rPr lang="cs-CZ" sz="2400" b="1" smtClean="0">
                <a:solidFill>
                  <a:schemeClr val="tx2"/>
                </a:solidFill>
                <a:latin typeface="Arial" pitchFamily="34" charset="0"/>
              </a:rPr>
              <a:t>Neparametrické alternativy t-testu</a:t>
            </a:r>
          </a:p>
        </p:txBody>
      </p:sp>
      <p:sp>
        <p:nvSpPr>
          <p:cNvPr id="237572" name="Nadpis 1"/>
          <p:cNvSpPr>
            <a:spLocks noGrp="1"/>
          </p:cNvSpPr>
          <p:nvPr>
            <p:ph type="ctrTitle" idx="4294967295"/>
          </p:nvPr>
        </p:nvSpPr>
        <p:spPr>
          <a:xfrm>
            <a:off x="685800" y="257175"/>
            <a:ext cx="7772400" cy="1371600"/>
          </a:xfrm>
          <a:noFill/>
        </p:spPr>
        <p:txBody>
          <a:bodyPr>
            <a:spAutoFit/>
          </a:bodyPr>
          <a:lstStyle/>
          <a:p>
            <a:r>
              <a:rPr lang="en-US" sz="4200" dirty="0" smtClean="0">
                <a:solidFill>
                  <a:schemeClr val="accent1"/>
                </a:solidFill>
                <a:latin typeface="Arial" pitchFamily="34" charset="0"/>
              </a:rPr>
              <a:t>VII</a:t>
            </a:r>
            <a:r>
              <a:rPr lang="cs-CZ" sz="4200" dirty="0" smtClean="0">
                <a:solidFill>
                  <a:schemeClr val="accent1"/>
                </a:solidFill>
                <a:latin typeface="Arial" pitchFamily="34" charset="0"/>
              </a:rPr>
              <a:t>.b Statistické testy o parametrech dvou výběrů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38595" name="Rectangle 2"/>
          <p:cNvSpPr>
            <a:spLocks noGrp="1"/>
          </p:cNvSpPr>
          <p:nvPr>
            <p:ph type="title" idx="4294967295"/>
          </p:nvPr>
        </p:nvSpPr>
        <p:spPr/>
        <p:txBody>
          <a:bodyPr/>
          <a:lstStyle/>
          <a:p>
            <a:r>
              <a:rPr lang="cs-CZ" smtClean="0"/>
              <a:t>Anotace</a:t>
            </a:r>
          </a:p>
        </p:txBody>
      </p:sp>
      <p:sp>
        <p:nvSpPr>
          <p:cNvPr id="238596" name="Rectangle 3"/>
          <p:cNvSpPr>
            <a:spLocks noGrp="1"/>
          </p:cNvSpPr>
          <p:nvPr>
            <p:ph type="body" idx="4294967295"/>
          </p:nvPr>
        </p:nvSpPr>
        <p:spPr/>
        <p:txBody>
          <a:bodyPr/>
          <a:lstStyle/>
          <a:p>
            <a:r>
              <a:rPr lang="cs-CZ" smtClean="0"/>
              <a:t>Jedním z nejčastějších úkolů statistické analýzy dat je srovnání spojitých dat ve dvou skupinách pacientů. Na výběr je celá škála testů, výběr konkrétního testu se pak odvíjí od toho, zda je o srovnání párové nebo  nepárové a zda je vhodné použít test parametrický (má předpoklady o rozložení dat) nebo neparametrický (nemá předpoklady o rozložení dat, nicméně má nižší vypovídací sílu). </a:t>
            </a:r>
          </a:p>
          <a:p>
            <a:r>
              <a:rPr lang="cs-CZ" smtClean="0"/>
              <a:t>Nejznámějšími testy z této skupiny jsou tzv. t-testy používané pro srovnání průměrů dvou skupin hodnot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7108" name="Rectangle 2"/>
          <p:cNvSpPr>
            <a:spLocks noGrp="1"/>
          </p:cNvSpPr>
          <p:nvPr>
            <p:ph type="title" idx="4294967295"/>
          </p:nvPr>
        </p:nvSpPr>
        <p:spPr/>
        <p:txBody>
          <a:bodyPr/>
          <a:lstStyle/>
          <a:p>
            <a:r>
              <a:rPr lang="cs-CZ" smtClean="0"/>
              <a:t>Dvouvýběrové testy: párové a nepárové I</a:t>
            </a:r>
          </a:p>
        </p:txBody>
      </p:sp>
      <p:sp>
        <p:nvSpPr>
          <p:cNvPr id="47109" name="Rectangle 3"/>
          <p:cNvSpPr>
            <a:spLocks noGrp="1"/>
          </p:cNvSpPr>
          <p:nvPr>
            <p:ph type="body" idx="4294967295"/>
          </p:nvPr>
        </p:nvSpPr>
        <p:spPr>
          <a:xfrm>
            <a:off x="301625" y="1412875"/>
            <a:ext cx="8534400" cy="866775"/>
          </a:xfrm>
        </p:spPr>
        <p:txBody>
          <a:bodyPr/>
          <a:lstStyle/>
          <a:p>
            <a:r>
              <a:rPr lang="cs-CZ" sz="2300" smtClean="0"/>
              <a:t>Při použití two sample testů srovnáváme spolu dvě rozložení. Jejich základním dělením je podle designu experimentu na testy párové a nepárové.</a:t>
            </a:r>
          </a:p>
        </p:txBody>
      </p:sp>
      <p:sp>
        <p:nvSpPr>
          <p:cNvPr id="47110" name="Rectangle 4"/>
          <p:cNvSpPr>
            <a:spLocks noChangeArrowheads="1"/>
          </p:cNvSpPr>
          <p:nvPr/>
        </p:nvSpPr>
        <p:spPr bwMode="auto">
          <a:xfrm>
            <a:off x="0" y="1895475"/>
            <a:ext cx="9144000" cy="0"/>
          </a:xfrm>
          <a:prstGeom prst="rect">
            <a:avLst/>
          </a:prstGeom>
          <a:noFill/>
          <a:ln w="9525">
            <a:noFill/>
            <a:miter lim="800000"/>
            <a:headEnd/>
            <a:tailEnd/>
          </a:ln>
        </p:spPr>
        <p:txBody>
          <a:bodyPr wrap="none"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47106" name="Object 5"/>
          <p:cNvGraphicFramePr>
            <a:graphicFrameLocks noChangeAspect="1"/>
          </p:cNvGraphicFramePr>
          <p:nvPr/>
        </p:nvGraphicFramePr>
        <p:xfrm>
          <a:off x="684213" y="2476500"/>
          <a:ext cx="2605087" cy="2706688"/>
        </p:xfrm>
        <a:graphic>
          <a:graphicData uri="http://schemas.openxmlformats.org/presentationml/2006/ole">
            <p:oleObj spid="_x0000_s18434" r:id="rId3" imgW="2950000" imgH="3070000" progId="">
              <p:embed/>
            </p:oleObj>
          </a:graphicData>
        </a:graphic>
      </p:graphicFrame>
      <p:sp>
        <p:nvSpPr>
          <p:cNvPr id="47111" name="Rectangle 6"/>
          <p:cNvSpPr>
            <a:spLocks noChangeArrowheads="1"/>
          </p:cNvSpPr>
          <p:nvPr/>
        </p:nvSpPr>
        <p:spPr bwMode="auto">
          <a:xfrm>
            <a:off x="3779838" y="2493963"/>
            <a:ext cx="4897437" cy="2447925"/>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nezávislých rozložení spojitých čísel je </a:t>
            </a:r>
            <a:r>
              <a:rPr lang="cs-CZ" sz="2300" b="1">
                <a:solidFill>
                  <a:prstClr val="black"/>
                </a:solidFill>
                <a:cs typeface="Arial" pitchFamily="34" charset="0"/>
              </a:rPr>
              <a:t>nepárový two-sample t-test</a:t>
            </a:r>
          </a:p>
        </p:txBody>
      </p:sp>
      <p:pic>
        <p:nvPicPr>
          <p:cNvPr id="47112" name="Picture 7"/>
          <p:cNvPicPr>
            <a:picLocks noChangeAspect="1" noChangeArrowheads="1"/>
          </p:cNvPicPr>
          <p:nvPr/>
        </p:nvPicPr>
        <p:blipFill>
          <a:blip r:embed="rId4" cstate="print"/>
          <a:srcRect/>
          <a:stretch>
            <a:fillRect/>
          </a:stretch>
        </p:blipFill>
        <p:spPr bwMode="auto">
          <a:xfrm>
            <a:off x="755650" y="5373688"/>
            <a:ext cx="2533650" cy="904875"/>
          </a:xfrm>
          <a:prstGeom prst="rect">
            <a:avLst/>
          </a:prstGeom>
          <a:noFill/>
          <a:ln w="9525">
            <a:noFill/>
            <a:miter lim="800000"/>
            <a:headEnd/>
            <a:tailEnd/>
          </a:ln>
        </p:spPr>
      </p:pic>
      <p:sp>
        <p:nvSpPr>
          <p:cNvPr id="47113" name="Rectangle 8"/>
          <p:cNvSpPr>
            <a:spLocks noChangeArrowheads="1"/>
          </p:cNvSpPr>
          <p:nvPr/>
        </p:nvSpPr>
        <p:spPr bwMode="auto">
          <a:xfrm>
            <a:off x="3924300" y="5229225"/>
            <a:ext cx="4897438" cy="1079500"/>
          </a:xfrm>
          <a:prstGeom prst="rect">
            <a:avLst/>
          </a:prstGeom>
          <a:noFill/>
          <a:ln w="9525">
            <a:noFill/>
            <a:miter lim="800000"/>
            <a:headEnd/>
            <a:tailEnd/>
          </a:ln>
        </p:spPr>
        <p:txBody>
          <a:bodyPr/>
          <a:lstStyle/>
          <a:p>
            <a:pPr marL="273050" indent="-273050" eaLnBrk="0" fontAlgn="base" hangingPunct="0">
              <a:spcBef>
                <a:spcPct val="20000"/>
              </a:spcBef>
              <a:spcAft>
                <a:spcPct val="0"/>
              </a:spcAft>
              <a:buClr>
                <a:srgbClr val="D16349"/>
              </a:buClr>
              <a:buSzPct val="85000"/>
              <a:buFont typeface="Wingdings 2" pitchFamily="18" charset="2"/>
              <a:buChar char=""/>
            </a:pPr>
            <a:r>
              <a:rPr lang="cs-CZ" sz="2300">
                <a:solidFill>
                  <a:prstClr val="black"/>
                </a:solidFill>
                <a:cs typeface="Arial" pitchFamily="34" charset="0"/>
              </a:rPr>
              <a:t>Základním testem pro srovnání dvou závislých rozložení spojitých čísel je </a:t>
            </a:r>
            <a:r>
              <a:rPr lang="cs-CZ" sz="2300" b="1">
                <a:solidFill>
                  <a:prstClr val="black"/>
                </a:solidFill>
                <a:cs typeface="Arial" pitchFamily="34" charset="0"/>
              </a:rPr>
              <a:t>párový two-sample t-test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48136" name="Rectangle 2"/>
          <p:cNvSpPr>
            <a:spLocks noGrp="1"/>
          </p:cNvSpPr>
          <p:nvPr>
            <p:ph type="title" idx="4294967295"/>
          </p:nvPr>
        </p:nvSpPr>
        <p:spPr/>
        <p:txBody>
          <a:bodyPr/>
          <a:lstStyle/>
          <a:p>
            <a:r>
              <a:rPr lang="cs-CZ" smtClean="0"/>
              <a:t>Dvouvýběrové testy: párové a nepárové II</a:t>
            </a:r>
            <a:endParaRPr lang="en-US" smtClean="0"/>
          </a:p>
        </p:txBody>
      </p:sp>
      <p:sp>
        <p:nvSpPr>
          <p:cNvPr id="48137" name="Text Box 4"/>
          <p:cNvSpPr txBox="1">
            <a:spLocks noChangeArrowheads="1"/>
          </p:cNvSpPr>
          <p:nvPr/>
        </p:nvSpPr>
        <p:spPr bwMode="auto">
          <a:xfrm>
            <a:off x="304800" y="1449388"/>
            <a:ext cx="132715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Data</a:t>
            </a:r>
          </a:p>
        </p:txBody>
      </p:sp>
      <p:sp>
        <p:nvSpPr>
          <p:cNvPr id="48138" name="Text Box 5"/>
          <p:cNvSpPr txBox="1">
            <a:spLocks noChangeArrowheads="1"/>
          </p:cNvSpPr>
          <p:nvPr/>
        </p:nvSpPr>
        <p:spPr bwMode="auto">
          <a:xfrm>
            <a:off x="2514600" y="1666875"/>
            <a:ext cx="3570288"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tabLst>
                <a:tab pos="476250" algn="l"/>
              </a:tabLst>
            </a:pPr>
            <a:r>
              <a:rPr lang="cs-CZ" sz="2400">
                <a:solidFill>
                  <a:prstClr val="black"/>
                </a:solidFill>
                <a:latin typeface="Arial" pitchFamily="34" charset="0"/>
                <a:cs typeface="Arial" pitchFamily="34" charset="0"/>
              </a:rPr>
              <a:t>Nezávislé uspořádání</a:t>
            </a:r>
          </a:p>
        </p:txBody>
      </p:sp>
      <p:sp>
        <p:nvSpPr>
          <p:cNvPr id="48139" name="Text Box 6"/>
          <p:cNvSpPr txBox="1">
            <a:spLocks noChangeArrowheads="1"/>
          </p:cNvSpPr>
          <p:nvPr/>
        </p:nvSpPr>
        <p:spPr bwMode="auto">
          <a:xfrm>
            <a:off x="2514600" y="4343400"/>
            <a:ext cx="2921000" cy="466725"/>
          </a:xfrm>
          <a:prstGeom prst="rect">
            <a:avLst/>
          </a:prstGeom>
          <a:solidFill>
            <a:srgbClr val="CCFFFF"/>
          </a:solidFill>
          <a:ln w="9525">
            <a:solidFill>
              <a:schemeClr val="tx1"/>
            </a:solidFill>
            <a:miter lim="800000"/>
            <a:headEnd/>
            <a:tailEnd/>
          </a:ln>
        </p:spPr>
        <p:txBody>
          <a:bodyPr>
            <a:spAutoFit/>
          </a:bodyPr>
          <a:lstStyle/>
          <a:p>
            <a:pPr algn="ctr" fontAlgn="base">
              <a:spcBef>
                <a:spcPct val="20000"/>
              </a:spcBef>
              <a:spcAft>
                <a:spcPct val="0"/>
              </a:spcAft>
            </a:pPr>
            <a:r>
              <a:rPr lang="cs-CZ" sz="2400">
                <a:solidFill>
                  <a:prstClr val="black"/>
                </a:solidFill>
                <a:latin typeface="Arial" pitchFamily="34" charset="0"/>
                <a:cs typeface="Arial" pitchFamily="34" charset="0"/>
              </a:rPr>
              <a:t>Párové uspořádání</a:t>
            </a:r>
          </a:p>
        </p:txBody>
      </p:sp>
      <p:grpSp>
        <p:nvGrpSpPr>
          <p:cNvPr id="2" name="Group 7"/>
          <p:cNvGrpSpPr>
            <a:grpSpLocks/>
          </p:cNvGrpSpPr>
          <p:nvPr/>
        </p:nvGrpSpPr>
        <p:grpSpPr bwMode="auto">
          <a:xfrm>
            <a:off x="5978525" y="4222750"/>
            <a:ext cx="471488" cy="1373188"/>
            <a:chOff x="169" y="1465"/>
            <a:chExt cx="551" cy="1375"/>
          </a:xfrm>
        </p:grpSpPr>
        <p:sp>
          <p:nvSpPr>
            <p:cNvPr id="48164" name="Text Box 8"/>
            <p:cNvSpPr txBox="1">
              <a:spLocks noChangeArrowheads="1"/>
            </p:cNvSpPr>
            <p:nvPr/>
          </p:nvSpPr>
          <p:spPr bwMode="auto">
            <a:xfrm>
              <a:off x="437" y="1581"/>
              <a:ext cx="183" cy="703"/>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5" name="Text Box 9"/>
            <p:cNvSpPr txBox="1">
              <a:spLocks noChangeArrowheads="1"/>
            </p:cNvSpPr>
            <p:nvPr/>
          </p:nvSpPr>
          <p:spPr bwMode="auto">
            <a:xfrm rot="-5400000">
              <a:off x="-269" y="1903"/>
              <a:ext cx="1375" cy="49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6" name="AutoShape 10"/>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3" name="Group 11"/>
          <p:cNvGrpSpPr>
            <a:grpSpLocks/>
          </p:cNvGrpSpPr>
          <p:nvPr/>
        </p:nvGrpSpPr>
        <p:grpSpPr bwMode="auto">
          <a:xfrm>
            <a:off x="7199313" y="1554163"/>
            <a:ext cx="482600" cy="1376362"/>
            <a:chOff x="184" y="1469"/>
            <a:chExt cx="536" cy="1375"/>
          </a:xfrm>
        </p:grpSpPr>
        <p:sp>
          <p:nvSpPr>
            <p:cNvPr id="48161" name="Text Box 12"/>
            <p:cNvSpPr txBox="1">
              <a:spLocks noChangeArrowheads="1"/>
            </p:cNvSpPr>
            <p:nvPr/>
          </p:nvSpPr>
          <p:spPr bwMode="auto">
            <a:xfrm>
              <a:off x="426" y="1580"/>
              <a:ext cx="204" cy="701"/>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62" name="Text Box 13"/>
            <p:cNvSpPr txBox="1">
              <a:spLocks noChangeArrowheads="1"/>
            </p:cNvSpPr>
            <p:nvPr/>
          </p:nvSpPr>
          <p:spPr bwMode="auto">
            <a:xfrm rot="-5400000">
              <a:off x="-267" y="1920"/>
              <a:ext cx="1375" cy="474"/>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3" name="AutoShape 14"/>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pSp>
        <p:nvGrpSpPr>
          <p:cNvPr id="4" name="Group 15"/>
          <p:cNvGrpSpPr>
            <a:grpSpLocks/>
          </p:cNvGrpSpPr>
          <p:nvPr/>
        </p:nvGrpSpPr>
        <p:grpSpPr bwMode="auto">
          <a:xfrm>
            <a:off x="6665913" y="1554163"/>
            <a:ext cx="485775" cy="1374775"/>
            <a:chOff x="186" y="1468"/>
            <a:chExt cx="534" cy="1375"/>
          </a:xfrm>
        </p:grpSpPr>
        <p:sp>
          <p:nvSpPr>
            <p:cNvPr id="48158" name="Text Box 16"/>
            <p:cNvSpPr txBox="1">
              <a:spLocks noChangeArrowheads="1"/>
            </p:cNvSpPr>
            <p:nvPr/>
          </p:nvSpPr>
          <p:spPr bwMode="auto">
            <a:xfrm>
              <a:off x="427" y="1581"/>
              <a:ext cx="202" cy="702"/>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59" name="Text Box 17"/>
            <p:cNvSpPr txBox="1">
              <a:spLocks noChangeArrowheads="1"/>
            </p:cNvSpPr>
            <p:nvPr/>
          </p:nvSpPr>
          <p:spPr bwMode="auto">
            <a:xfrm rot="-5400000">
              <a:off x="-267" y="1921"/>
              <a:ext cx="1375" cy="469"/>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2800">
                  <a:solidFill>
                    <a:prstClr val="black"/>
                  </a:solidFill>
                  <a:latin typeface="Arial" pitchFamily="34" charset="0"/>
                  <a:cs typeface="Arial" pitchFamily="34" charset="0"/>
                </a:rPr>
                <a:t>……….</a:t>
              </a:r>
            </a:p>
          </p:txBody>
        </p:sp>
        <p:sp>
          <p:nvSpPr>
            <p:cNvPr id="48160" name="AutoShape 18"/>
            <p:cNvSpPr>
              <a:spLocks noChangeArrowheads="1"/>
            </p:cNvSpPr>
            <p:nvPr/>
          </p:nvSpPr>
          <p:spPr bwMode="auto">
            <a:xfrm>
              <a:off x="336" y="1512"/>
              <a:ext cx="384" cy="1296"/>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48143" name="Text Box 19"/>
          <p:cNvSpPr txBox="1">
            <a:spLocks noChangeArrowheads="1"/>
          </p:cNvSpPr>
          <p:nvPr/>
        </p:nvSpPr>
        <p:spPr bwMode="auto">
          <a:xfrm>
            <a:off x="6742113" y="1249363"/>
            <a:ext cx="933450" cy="336550"/>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 </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a:t>
            </a:r>
          </a:p>
        </p:txBody>
      </p:sp>
      <p:sp>
        <p:nvSpPr>
          <p:cNvPr id="48144" name="Text Box 20"/>
          <p:cNvSpPr txBox="1">
            <a:spLocks noChangeArrowheads="1"/>
          </p:cNvSpPr>
          <p:nvPr/>
        </p:nvSpPr>
        <p:spPr bwMode="auto">
          <a:xfrm>
            <a:off x="5292725" y="3994150"/>
            <a:ext cx="1190625"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1</a:t>
            </a:r>
            <a:r>
              <a:rPr lang="cs-CZ" sz="1600" b="1">
                <a:solidFill>
                  <a:prstClr val="black"/>
                </a:solidFill>
                <a:latin typeface="Arial" pitchFamily="34" charset="0"/>
                <a:cs typeface="Arial" pitchFamily="34" charset="0"/>
              </a:rPr>
              <a:t>- X</a:t>
            </a:r>
            <a:r>
              <a:rPr lang="cs-CZ" sz="1600" b="1" baseline="-25000">
                <a:solidFill>
                  <a:prstClr val="black"/>
                </a:solidFill>
                <a:latin typeface="Arial" pitchFamily="34" charset="0"/>
                <a:cs typeface="Arial" pitchFamily="34" charset="0"/>
              </a:rPr>
              <a:t>2 </a:t>
            </a:r>
            <a:r>
              <a:rPr lang="cs-CZ" sz="1600" b="1">
                <a:solidFill>
                  <a:prstClr val="black"/>
                </a:solidFill>
                <a:latin typeface="Arial" pitchFamily="34" charset="0"/>
                <a:cs typeface="Arial" pitchFamily="34" charset="0"/>
              </a:rPr>
              <a:t>= D</a:t>
            </a:r>
            <a:r>
              <a:rPr lang="cs-CZ" sz="1600" b="1" baseline="-25000">
                <a:solidFill>
                  <a:prstClr val="black"/>
                </a:solidFill>
                <a:latin typeface="Arial" pitchFamily="34" charset="0"/>
                <a:cs typeface="Arial" pitchFamily="34" charset="0"/>
              </a:rPr>
              <a:t> </a:t>
            </a:r>
          </a:p>
        </p:txBody>
      </p:sp>
      <p:sp>
        <p:nvSpPr>
          <p:cNvPr id="48145" name="Text Box 21"/>
          <p:cNvSpPr txBox="1">
            <a:spLocks noChangeArrowheads="1"/>
          </p:cNvSpPr>
          <p:nvPr/>
        </p:nvSpPr>
        <p:spPr bwMode="auto">
          <a:xfrm>
            <a:off x="4413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6" name="Text Box 22"/>
          <p:cNvSpPr txBox="1">
            <a:spLocks noChangeArrowheads="1"/>
          </p:cNvSpPr>
          <p:nvPr/>
        </p:nvSpPr>
        <p:spPr bwMode="auto">
          <a:xfrm rot="-5400000">
            <a:off x="-725488"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47" name="AutoShape 23"/>
          <p:cNvSpPr>
            <a:spLocks noChangeArrowheads="1"/>
          </p:cNvSpPr>
          <p:nvPr/>
        </p:nvSpPr>
        <p:spPr bwMode="auto">
          <a:xfrm>
            <a:off x="2286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48" name="Text Box 24"/>
          <p:cNvSpPr txBox="1">
            <a:spLocks noChangeArrowheads="1"/>
          </p:cNvSpPr>
          <p:nvPr/>
        </p:nvSpPr>
        <p:spPr bwMode="auto">
          <a:xfrm>
            <a:off x="1279525" y="2508250"/>
            <a:ext cx="184150" cy="701675"/>
          </a:xfrm>
          <a:prstGeom prst="rect">
            <a:avLst/>
          </a:prstGeom>
          <a:noFill/>
          <a:ln w="9525">
            <a:noFill/>
            <a:miter lim="800000"/>
            <a:headEnd/>
            <a:tailEnd/>
          </a:ln>
        </p:spPr>
        <p:txBody>
          <a:bodyPr wrap="none">
            <a:spAutoFit/>
          </a:bodyPr>
          <a:lstStyle/>
          <a:p>
            <a:pPr algn="ctr" fontAlgn="base">
              <a:spcBef>
                <a:spcPct val="20000"/>
              </a:spcBef>
              <a:spcAft>
                <a:spcPct val="0"/>
              </a:spcAft>
            </a:pPr>
            <a:endParaRPr lang="en-US" sz="4000">
              <a:solidFill>
                <a:prstClr val="black"/>
              </a:solidFill>
              <a:latin typeface="Arial" pitchFamily="34" charset="0"/>
              <a:cs typeface="Arial" pitchFamily="34" charset="0"/>
            </a:endParaRPr>
          </a:p>
        </p:txBody>
      </p:sp>
      <p:sp>
        <p:nvSpPr>
          <p:cNvPr id="48149" name="Text Box 25"/>
          <p:cNvSpPr txBox="1">
            <a:spLocks noChangeArrowheads="1"/>
          </p:cNvSpPr>
          <p:nvPr/>
        </p:nvSpPr>
        <p:spPr bwMode="auto">
          <a:xfrm rot="-5400000">
            <a:off x="112712" y="3062288"/>
            <a:ext cx="2182813" cy="731838"/>
          </a:xfrm>
          <a:prstGeom prst="rect">
            <a:avLst/>
          </a:prstGeom>
          <a:noFill/>
          <a:ln w="9525">
            <a:noFill/>
            <a:miter lim="800000"/>
            <a:headEnd/>
            <a:tailEnd/>
          </a:ln>
        </p:spPr>
        <p:txBody>
          <a:bodyPr lIns="0" tIns="0" rIns="0" bIns="0" anchor="ctr">
            <a:spAutoFit/>
          </a:bodyPr>
          <a:lstStyle/>
          <a:p>
            <a:pPr algn="ctr" fontAlgn="base">
              <a:spcBef>
                <a:spcPct val="20000"/>
              </a:spcBef>
              <a:spcAft>
                <a:spcPct val="0"/>
              </a:spcAft>
            </a:pPr>
            <a:r>
              <a:rPr lang="cs-CZ" sz="4800">
                <a:solidFill>
                  <a:prstClr val="black"/>
                </a:solidFill>
                <a:latin typeface="Arial" pitchFamily="34" charset="0"/>
                <a:cs typeface="Arial" pitchFamily="34" charset="0"/>
              </a:rPr>
              <a:t>……….</a:t>
            </a:r>
          </a:p>
        </p:txBody>
      </p:sp>
      <p:sp>
        <p:nvSpPr>
          <p:cNvPr id="48150" name="AutoShape 26"/>
          <p:cNvSpPr>
            <a:spLocks noChangeArrowheads="1"/>
          </p:cNvSpPr>
          <p:nvPr/>
        </p:nvSpPr>
        <p:spPr bwMode="auto">
          <a:xfrm>
            <a:off x="1066800" y="2400300"/>
            <a:ext cx="609600" cy="2057400"/>
          </a:xfrm>
          <a:prstGeom prst="bracketPair">
            <a:avLst>
              <a:gd name="adj" fmla="val 16667"/>
            </a:avLst>
          </a:prstGeom>
          <a:noFill/>
          <a:ln w="9525">
            <a:solidFill>
              <a:schemeClr val="tx1"/>
            </a:solidFill>
            <a:round/>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1" name="Text Box 27"/>
          <p:cNvSpPr txBox="1">
            <a:spLocks noChangeArrowheads="1"/>
          </p:cNvSpPr>
          <p:nvPr/>
        </p:nvSpPr>
        <p:spPr bwMode="auto">
          <a:xfrm>
            <a:off x="322263" y="1965325"/>
            <a:ext cx="1312862" cy="396875"/>
          </a:xfrm>
          <a:prstGeom prst="rect">
            <a:avLst/>
          </a:prstGeom>
          <a:noFill/>
          <a:ln w="9525">
            <a:noFill/>
            <a:miter lim="800000"/>
            <a:headEnd/>
            <a:tailEnd/>
          </a:ln>
        </p:spPr>
        <p:txBody>
          <a:bodyPr wrap="none">
            <a:spAutoFit/>
          </a:bodyPr>
          <a:lstStyle/>
          <a:p>
            <a:pPr algn="ctr" fontAlgn="base">
              <a:spcBef>
                <a:spcPct val="20000"/>
              </a:spcBef>
              <a:spcAft>
                <a:spcPct val="0"/>
              </a:spcAft>
            </a:pP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1 </a:t>
            </a:r>
            <a:r>
              <a:rPr lang="cs-CZ" sz="2000">
                <a:solidFill>
                  <a:prstClr val="black"/>
                </a:solidFill>
                <a:latin typeface="Arial" pitchFamily="34" charset="0"/>
                <a:cs typeface="Arial" pitchFamily="34" charset="0"/>
              </a:rPr>
              <a:t>       X</a:t>
            </a:r>
            <a:r>
              <a:rPr lang="cs-CZ" sz="2000" baseline="-25000">
                <a:solidFill>
                  <a:prstClr val="black"/>
                </a:solidFill>
                <a:latin typeface="Arial" pitchFamily="34" charset="0"/>
                <a:cs typeface="Arial" pitchFamily="34" charset="0"/>
              </a:rPr>
              <a:t>2</a:t>
            </a:r>
          </a:p>
        </p:txBody>
      </p:sp>
      <p:sp>
        <p:nvSpPr>
          <p:cNvPr id="48152" name="AutoShape 28"/>
          <p:cNvSpPr>
            <a:spLocks noChangeArrowheads="1"/>
          </p:cNvSpPr>
          <p:nvPr/>
        </p:nvSpPr>
        <p:spPr bwMode="auto">
          <a:xfrm rot="2400000">
            <a:off x="1600200" y="3505200"/>
            <a:ext cx="1371600" cy="485775"/>
          </a:xfrm>
          <a:prstGeom prst="rightArrow">
            <a:avLst>
              <a:gd name="adj1" fmla="val 50000"/>
              <a:gd name="adj2" fmla="val 70588"/>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3" name="AutoShape 29"/>
          <p:cNvSpPr>
            <a:spLocks noChangeArrowheads="1"/>
          </p:cNvSpPr>
          <p:nvPr/>
        </p:nvSpPr>
        <p:spPr bwMode="auto">
          <a:xfrm rot="-3000000">
            <a:off x="1538288" y="2652712"/>
            <a:ext cx="1524000" cy="485775"/>
          </a:xfrm>
          <a:prstGeom prst="rightArrow">
            <a:avLst>
              <a:gd name="adj1" fmla="val 50000"/>
              <a:gd name="adj2" fmla="val 78431"/>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4" name="AutoShape 30"/>
          <p:cNvSpPr>
            <a:spLocks noChangeArrowheads="1"/>
          </p:cNvSpPr>
          <p:nvPr/>
        </p:nvSpPr>
        <p:spPr bwMode="auto">
          <a:xfrm rot="-5400000">
            <a:off x="6208713" y="1695450"/>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5" name="AutoShape 31"/>
          <p:cNvSpPr>
            <a:spLocks noChangeArrowheads="1"/>
          </p:cNvSpPr>
          <p:nvPr/>
        </p:nvSpPr>
        <p:spPr bwMode="auto">
          <a:xfrm rot="-5400000">
            <a:off x="5578475" y="4384675"/>
            <a:ext cx="457200" cy="419100"/>
          </a:xfrm>
          <a:prstGeom prst="flowChartMerge">
            <a:avLst/>
          </a:prstGeom>
          <a:solidFill>
            <a:schemeClr val="accent1"/>
          </a:solidFill>
          <a:ln w="9525">
            <a:no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156" name="Text Box 32"/>
          <p:cNvSpPr txBox="1">
            <a:spLocks noChangeArrowheads="1"/>
          </p:cNvSpPr>
          <p:nvPr/>
        </p:nvSpPr>
        <p:spPr bwMode="auto">
          <a:xfrm>
            <a:off x="381000" y="5445125"/>
            <a:ext cx="4838700" cy="711200"/>
          </a:xfrm>
          <a:prstGeom prst="rect">
            <a:avLst/>
          </a:prstGeom>
          <a:noFill/>
          <a:ln w="9525">
            <a:solidFill>
              <a:schemeClr val="tx1"/>
            </a:solidFill>
            <a:miter lim="800000"/>
            <a:headEnd/>
            <a:tailEnd/>
          </a:ln>
        </p:spPr>
        <p:txBody>
          <a:bodyPr>
            <a:spAutoFit/>
          </a:bodyPr>
          <a:lstStyle/>
          <a:p>
            <a:pPr algn="ctr" fontAlgn="base">
              <a:spcBef>
                <a:spcPct val="20000"/>
              </a:spcBef>
              <a:spcAft>
                <a:spcPct val="0"/>
              </a:spcAft>
            </a:pPr>
            <a:r>
              <a:rPr lang="cs-CZ" sz="2000">
                <a:solidFill>
                  <a:srgbClr val="FF3300"/>
                </a:solidFill>
                <a:latin typeface="Arial" pitchFamily="34" charset="0"/>
                <a:cs typeface="Arial" pitchFamily="34" charset="0"/>
              </a:rPr>
              <a:t>Design uspořádání </a:t>
            </a:r>
            <a:br>
              <a:rPr lang="cs-CZ" sz="2000">
                <a:solidFill>
                  <a:srgbClr val="FF3300"/>
                </a:solidFill>
                <a:latin typeface="Arial" pitchFamily="34" charset="0"/>
                <a:cs typeface="Arial" pitchFamily="34" charset="0"/>
              </a:rPr>
            </a:br>
            <a:r>
              <a:rPr lang="cs-CZ" sz="2000">
                <a:solidFill>
                  <a:srgbClr val="FF3300"/>
                </a:solidFill>
                <a:latin typeface="Arial" pitchFamily="34" charset="0"/>
                <a:cs typeface="Arial" pitchFamily="34" charset="0"/>
              </a:rPr>
              <a:t>zásadně ovlivňuje interpretaci parametrů </a:t>
            </a:r>
          </a:p>
        </p:txBody>
      </p:sp>
      <p:graphicFrame>
        <p:nvGraphicFramePr>
          <p:cNvPr id="48130" name="Object 33"/>
          <p:cNvGraphicFramePr>
            <a:graphicFrameLocks noChangeAspect="1"/>
          </p:cNvGraphicFramePr>
          <p:nvPr/>
        </p:nvGraphicFramePr>
        <p:xfrm>
          <a:off x="6130925" y="5518150"/>
          <a:ext cx="457200" cy="1295400"/>
        </p:xfrm>
        <a:graphic>
          <a:graphicData uri="http://schemas.openxmlformats.org/presentationml/2006/ole">
            <p:oleObj spid="_x0000_s19458" name="Equation" r:id="rId3" imgW="190440" imgH="634680" progId="Equation.3">
              <p:embed/>
            </p:oleObj>
          </a:graphicData>
        </a:graphic>
      </p:graphicFrame>
      <p:graphicFrame>
        <p:nvGraphicFramePr>
          <p:cNvPr id="48131" name="Object 34"/>
          <p:cNvGraphicFramePr>
            <a:graphicFrameLocks noChangeAspect="1"/>
          </p:cNvGraphicFramePr>
          <p:nvPr/>
        </p:nvGraphicFramePr>
        <p:xfrm>
          <a:off x="6816725" y="4527550"/>
          <a:ext cx="1276350" cy="584200"/>
        </p:xfrm>
        <a:graphic>
          <a:graphicData uri="http://schemas.openxmlformats.org/presentationml/2006/ole">
            <p:oleObj spid="_x0000_s19459" name="Equation" r:id="rId4" imgW="647640" imgH="253800" progId="Equation.3">
              <p:embed/>
            </p:oleObj>
          </a:graphicData>
        </a:graphic>
      </p:graphicFrame>
      <p:sp>
        <p:nvSpPr>
          <p:cNvPr id="48157" name="Text Box 35"/>
          <p:cNvSpPr txBox="1">
            <a:spLocks noChangeArrowheads="1"/>
          </p:cNvSpPr>
          <p:nvPr/>
        </p:nvSpPr>
        <p:spPr bwMode="auto">
          <a:xfrm>
            <a:off x="6740525" y="6051550"/>
            <a:ext cx="1281113" cy="336550"/>
          </a:xfrm>
          <a:prstGeom prst="rect">
            <a:avLst/>
          </a:prstGeom>
          <a:noFill/>
          <a:ln w="9525">
            <a:noFill/>
            <a:miter lim="800000"/>
            <a:headEnd/>
            <a:tailEnd/>
          </a:ln>
        </p:spPr>
        <p:txBody>
          <a:bodyPr>
            <a:spAutoFit/>
          </a:bodyPr>
          <a:lstStyle/>
          <a:p>
            <a:pPr algn="ctr" fontAlgn="base">
              <a:spcBef>
                <a:spcPct val="20000"/>
              </a:spcBef>
              <a:spcAft>
                <a:spcPct val="0"/>
              </a:spcAft>
            </a:pPr>
            <a:r>
              <a:rPr lang="cs-CZ" sz="1600">
                <a:solidFill>
                  <a:prstClr val="black"/>
                </a:solidFill>
                <a:latin typeface="Arial" pitchFamily="34" charset="0"/>
                <a:cs typeface="Arial" pitchFamily="34" charset="0"/>
              </a:rPr>
              <a:t>(n = n</a:t>
            </a:r>
            <a:r>
              <a:rPr lang="cs-CZ" sz="1600" baseline="-25000">
                <a:solidFill>
                  <a:prstClr val="black"/>
                </a:solidFill>
                <a:latin typeface="Arial" pitchFamily="34" charset="0"/>
                <a:cs typeface="Arial" pitchFamily="34" charset="0"/>
              </a:rPr>
              <a:t>2</a:t>
            </a:r>
            <a:r>
              <a:rPr lang="cs-CZ" sz="1600">
                <a:solidFill>
                  <a:prstClr val="black"/>
                </a:solidFill>
                <a:latin typeface="Arial" pitchFamily="34" charset="0"/>
                <a:cs typeface="Arial" pitchFamily="34" charset="0"/>
              </a:rPr>
              <a:t> = n</a:t>
            </a:r>
            <a:r>
              <a:rPr lang="cs-CZ" sz="1600" baseline="-25000">
                <a:solidFill>
                  <a:prstClr val="black"/>
                </a:solidFill>
                <a:latin typeface="Arial" pitchFamily="34" charset="0"/>
                <a:cs typeface="Arial" pitchFamily="34" charset="0"/>
              </a:rPr>
              <a:t>1</a:t>
            </a:r>
            <a:r>
              <a:rPr lang="cs-CZ" sz="1600">
                <a:solidFill>
                  <a:prstClr val="black"/>
                </a:solidFill>
                <a:latin typeface="Arial" pitchFamily="34" charset="0"/>
                <a:cs typeface="Arial" pitchFamily="34" charset="0"/>
              </a:rPr>
              <a:t>)</a:t>
            </a:r>
          </a:p>
        </p:txBody>
      </p:sp>
      <p:graphicFrame>
        <p:nvGraphicFramePr>
          <p:cNvPr id="48132" name="Object 36"/>
          <p:cNvGraphicFramePr>
            <a:graphicFrameLocks noChangeAspect="1"/>
          </p:cNvGraphicFramePr>
          <p:nvPr/>
        </p:nvGraphicFramePr>
        <p:xfrm>
          <a:off x="7699375" y="1752600"/>
          <a:ext cx="1355725" cy="504825"/>
        </p:xfrm>
        <a:graphic>
          <a:graphicData uri="http://schemas.openxmlformats.org/presentationml/2006/ole">
            <p:oleObj spid="_x0000_s19460" name="Rovnice" r:id="rId5" imgW="736560" imgH="228600" progId="Equation.3">
              <p:embed/>
            </p:oleObj>
          </a:graphicData>
        </a:graphic>
      </p:graphicFrame>
      <p:graphicFrame>
        <p:nvGraphicFramePr>
          <p:cNvPr id="48133" name="Object 37"/>
          <p:cNvGraphicFramePr>
            <a:graphicFrameLocks noChangeAspect="1"/>
          </p:cNvGraphicFramePr>
          <p:nvPr/>
        </p:nvGraphicFramePr>
        <p:xfrm>
          <a:off x="6818313" y="2849563"/>
          <a:ext cx="457200" cy="1371600"/>
        </p:xfrm>
        <a:graphic>
          <a:graphicData uri="http://schemas.openxmlformats.org/presentationml/2006/ole">
            <p:oleObj spid="_x0000_s19461" name="Equation" r:id="rId6" imgW="215640" imgH="685800" progId="Equation.3">
              <p:embed/>
            </p:oleObj>
          </a:graphicData>
        </a:graphic>
      </p:graphicFrame>
      <p:graphicFrame>
        <p:nvGraphicFramePr>
          <p:cNvPr id="48134" name="Object 38"/>
          <p:cNvGraphicFramePr>
            <a:graphicFrameLocks noChangeAspect="1"/>
          </p:cNvGraphicFramePr>
          <p:nvPr/>
        </p:nvGraphicFramePr>
        <p:xfrm>
          <a:off x="7351713" y="2849563"/>
          <a:ext cx="533400" cy="1371600"/>
        </p:xfrm>
        <a:graphic>
          <a:graphicData uri="http://schemas.openxmlformats.org/presentationml/2006/ole">
            <p:oleObj spid="_x0000_s19462" name="Equation" r:id="rId7" imgW="215640" imgH="68580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1965</Words>
  <Application>Microsoft Office PowerPoint</Application>
  <PresentationFormat>Předvádění na obrazovce (4:3)</PresentationFormat>
  <Paragraphs>495</Paragraphs>
  <Slides>26</Slides>
  <Notes>0</Notes>
  <HiddenSlides>0</HiddenSlides>
  <MMClips>0</MMClips>
  <ScaleCrop>false</ScaleCrop>
  <HeadingPairs>
    <vt:vector size="6" baseType="variant">
      <vt:variant>
        <vt:lpstr>Motiv</vt:lpstr>
      </vt:variant>
      <vt:variant>
        <vt:i4>1</vt:i4>
      </vt:variant>
      <vt:variant>
        <vt:lpstr>Vložené servery OLE</vt:lpstr>
      </vt:variant>
      <vt:variant>
        <vt:i4>4</vt:i4>
      </vt:variant>
      <vt:variant>
        <vt:lpstr>Nadpisy snímků</vt:lpstr>
      </vt:variant>
      <vt:variant>
        <vt:i4>26</vt:i4>
      </vt:variant>
    </vt:vector>
  </HeadingPairs>
  <TitlesOfParts>
    <vt:vector size="31" baseType="lpstr">
      <vt:lpstr>Administrativní</vt:lpstr>
      <vt:lpstr>Equation</vt:lpstr>
      <vt:lpstr>Rovnice</vt:lpstr>
      <vt:lpstr>Editor rovnic 3.0</vt:lpstr>
      <vt:lpstr>Graph</vt:lpstr>
      <vt:lpstr>VII. Statistické testy o parametrech jednoho výběrů opakovanie</vt:lpstr>
      <vt:lpstr>Anotace</vt:lpstr>
      <vt:lpstr>“One sample“ testy I</vt:lpstr>
      <vt:lpstr>“One sample“ testy II</vt:lpstr>
      <vt:lpstr>Srovnání odhadu průměru s předpokládanou hodnotou II</vt:lpstr>
      <vt:lpstr>VII.b Statistické testy o parametrech dvou výběrů</vt:lpstr>
      <vt:lpstr>Anotace</vt:lpstr>
      <vt:lpstr>Dvouvýběrové testy: párové a nepárové I</vt:lpstr>
      <vt:lpstr>Dvouvýběrové testy: párové a nepárové II</vt:lpstr>
      <vt:lpstr>Dvouvýběrové testy: párové a nepárové III</vt:lpstr>
      <vt:lpstr>Předpoklady nepárového dvouvýběrového  t-testu</vt:lpstr>
      <vt:lpstr>Nepárový dvouvýběrový t-test – výpočet I</vt:lpstr>
      <vt:lpstr>Nepárový dvouvýběrový t-test – výpočet II</vt:lpstr>
      <vt:lpstr>Dvouvýběrový t-test - příklad</vt:lpstr>
      <vt:lpstr>Neparametrické alternativy nepárového t-testu</vt:lpstr>
      <vt:lpstr>Mann – Whitney U test - příklad</vt:lpstr>
      <vt:lpstr>Párové dvouvýběrové testy – předpoklady </vt:lpstr>
      <vt:lpstr>Párový dvouvýběrový t-test</vt:lpstr>
      <vt:lpstr>Párový dvouvýběrový t-test – příklad</vt:lpstr>
      <vt:lpstr>Neparametrická obdoba párového t-testu</vt:lpstr>
      <vt:lpstr>Wilcoxonův test – příklad I</vt:lpstr>
      <vt:lpstr>Wilcoxonův test – příklad II</vt:lpstr>
      <vt:lpstr>Znaménkový test – příklad I</vt:lpstr>
      <vt:lpstr>Znaménkový test – příklady II</vt:lpstr>
      <vt:lpstr>Dvouvýběrové testy: schéma analýzy</vt:lpstr>
      <vt:lpstr>Dvouvýběrové testy: schéma analýzy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X.a Statistické testy o parametrech jednoho výběrů</dc:title>
  <dc:creator>cvanova</dc:creator>
  <cp:lastModifiedBy>Tery</cp:lastModifiedBy>
  <cp:revision>6</cp:revision>
  <dcterms:created xsi:type="dcterms:W3CDTF">2011-04-28T10:34:35Z</dcterms:created>
  <dcterms:modified xsi:type="dcterms:W3CDTF">2012-10-29T12:43:32Z</dcterms:modified>
</cp:coreProperties>
</file>