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7" r:id="rId2"/>
    <p:sldId id="286" r:id="rId3"/>
    <p:sldId id="289" r:id="rId4"/>
    <p:sldId id="287" r:id="rId5"/>
    <p:sldId id="288" r:id="rId6"/>
    <p:sldId id="290" r:id="rId7"/>
    <p:sldId id="291" r:id="rId8"/>
    <p:sldId id="292" r:id="rId9"/>
    <p:sldId id="285" r:id="rId10"/>
    <p:sldId id="280" r:id="rId11"/>
    <p:sldId id="279" r:id="rId12"/>
    <p:sldId id="263" r:id="rId13"/>
    <p:sldId id="264" r:id="rId14"/>
    <p:sldId id="265" r:id="rId15"/>
    <p:sldId id="266" r:id="rId16"/>
    <p:sldId id="267" r:id="rId17"/>
    <p:sldId id="259" r:id="rId18"/>
    <p:sldId id="282" r:id="rId19"/>
    <p:sldId id="260" r:id="rId20"/>
    <p:sldId id="261" r:id="rId21"/>
    <p:sldId id="262" r:id="rId22"/>
    <p:sldId id="283" r:id="rId23"/>
    <p:sldId id="269" r:id="rId24"/>
    <p:sldId id="268" r:id="rId25"/>
    <p:sldId id="270" r:id="rId26"/>
    <p:sldId id="271" r:id="rId27"/>
    <p:sldId id="272" r:id="rId28"/>
    <p:sldId id="273" r:id="rId29"/>
    <p:sldId id="274" r:id="rId30"/>
    <p:sldId id="275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6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36C9C-9E77-4B2E-9E26-58F712FB6C5B}" type="datetimeFigureOut">
              <a:rPr lang="cs-CZ" smtClean="0"/>
              <a:pPr/>
              <a:t>12.11.2012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9C513-B347-4482-9152-173E347DD06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50938" y="712788"/>
            <a:ext cx="4559300" cy="34194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0225"/>
            <a:ext cx="5029200" cy="25558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8268" y="685728"/>
            <a:ext cx="5104729" cy="3428634"/>
          </a:xfrm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816" y="4342450"/>
            <a:ext cx="5026369" cy="4115824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EF88B-CBBA-409B-B5C3-7BAD1FCE140C}" type="datetime1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Jarkovský, L. Dušek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0F1FB5A-4158-4E69-8E57-8CF4443F7D7C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8C102-64D0-40B3-A6A3-9A8C6A42F73E}" type="datetime1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/>
              <a:t>J. Jarkovský, L. Dušek</a:t>
            </a:r>
          </a:p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12392-D9A4-49B2-B3C4-2219E0894F11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8F109-5F1D-416C-B487-5B1EEA565511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6D79B-8ED4-418C-B4E5-825F509CFBC3}" type="datetime1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963168-A0C0-478F-95A9-0B816B0CDE92}" type="datetime1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DF7EDD-4941-474F-A862-16D3CE31ED5C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png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6.bin"/><Relationship Id="rId10" Type="http://schemas.openxmlformats.org/officeDocument/2006/relationships/oleObject" Target="../embeddings/oleObject21.bin"/><Relationship Id="rId4" Type="http://schemas.openxmlformats.org/officeDocument/2006/relationships/image" Target="../media/image37.emf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5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/>
              <a:t>, L. Dušek</a:t>
            </a:r>
          </a:p>
        </p:txBody>
      </p:sp>
      <p:sp>
        <p:nvSpPr>
          <p:cNvPr id="25600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Test dobré shody</a:t>
            </a:r>
            <a:endParaRPr lang="en-US" sz="24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sk-SK" sz="2400" b="1" dirty="0" smtClean="0">
                <a:solidFill>
                  <a:schemeClr val="tx2"/>
                </a:solidFill>
                <a:latin typeface="Arial" pitchFamily="34" charset="0"/>
              </a:rPr>
              <a:t>Test nezávislosti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sk-SK" sz="2400" b="1" dirty="0" smtClean="0">
                <a:solidFill>
                  <a:schemeClr val="tx2"/>
                </a:solidFill>
                <a:latin typeface="Arial" pitchFamily="34" charset="0"/>
              </a:rPr>
              <a:t>Test homogenity</a:t>
            </a: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25600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VII</a:t>
            </a:r>
            <a:r>
              <a:rPr lang="en-US" sz="4200" dirty="0" smtClean="0">
                <a:solidFill>
                  <a:schemeClr val="accent1"/>
                </a:solidFill>
                <a:latin typeface="Arial" pitchFamily="34" charset="0"/>
              </a:rPr>
              <a:t>I</a:t>
            </a:r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. </a:t>
            </a:r>
            <a:r>
              <a:rPr lang="en-US" sz="4200" dirty="0" err="1" smtClean="0">
                <a:solidFill>
                  <a:schemeClr val="accent1"/>
                </a:solidFill>
                <a:latin typeface="Arial" pitchFamily="34" charset="0"/>
              </a:rPr>
              <a:t>Kontingen</a:t>
            </a:r>
            <a:r>
              <a:rPr lang="cs-CZ" sz="4200" dirty="0" smtClean="0">
                <a:solidFill>
                  <a:schemeClr val="accent1"/>
                </a:solidFill>
                <a:latin typeface="Arial" pitchFamily="34" charset="0"/>
              </a:rPr>
              <a:t>ční tabulky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570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Test </a:t>
            </a:r>
            <a:r>
              <a:rPr lang="cs-CZ" dirty="0" err="1" smtClean="0"/>
              <a:t>dobrej</a:t>
            </a:r>
            <a:r>
              <a:rPr lang="cs-CZ" dirty="0" smtClean="0"/>
              <a:t> </a:t>
            </a:r>
            <a:r>
              <a:rPr lang="cs-CZ" dirty="0" err="1" smtClean="0"/>
              <a:t>zhody</a:t>
            </a:r>
            <a:r>
              <a:rPr lang="cs-CZ" dirty="0" smtClean="0"/>
              <a:t> – </a:t>
            </a:r>
            <a:r>
              <a:rPr lang="cs-CZ" dirty="0" err="1" smtClean="0"/>
              <a:t>multinomické</a:t>
            </a:r>
            <a:r>
              <a:rPr lang="cs-CZ" dirty="0" smtClean="0"/>
              <a:t> </a:t>
            </a:r>
            <a:r>
              <a:rPr lang="cs-CZ" dirty="0" err="1" smtClean="0"/>
              <a:t>rozdelenie</a:t>
            </a:r>
            <a:endParaRPr lang="cs-CZ" dirty="0" smtClean="0"/>
          </a:p>
        </p:txBody>
      </p:sp>
      <p:sp>
        <p:nvSpPr>
          <p:cNvPr id="2570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300" dirty="0" err="1" smtClean="0"/>
              <a:t>Môže</a:t>
            </a:r>
            <a:r>
              <a:rPr lang="cs-CZ" sz="2300" dirty="0" smtClean="0"/>
              <a:t> </a:t>
            </a:r>
            <a:r>
              <a:rPr lang="cs-CZ" sz="2300" dirty="0" err="1" smtClean="0"/>
              <a:t>nastať</a:t>
            </a:r>
            <a:r>
              <a:rPr lang="cs-CZ" sz="2300" dirty="0" smtClean="0"/>
              <a:t> len určitý počet </a:t>
            </a:r>
            <a:r>
              <a:rPr lang="cs-CZ" sz="2300" dirty="0" err="1" smtClean="0"/>
              <a:t>situácií</a:t>
            </a:r>
            <a:r>
              <a:rPr lang="cs-CZ" sz="2300" dirty="0" smtClean="0"/>
              <a:t> ( </a:t>
            </a:r>
            <a:r>
              <a:rPr lang="cs-CZ" sz="2300" dirty="0" err="1" smtClean="0"/>
              <a:t>nejaké</a:t>
            </a:r>
            <a:r>
              <a:rPr lang="cs-CZ" sz="2300" dirty="0" smtClean="0"/>
              <a:t> </a:t>
            </a:r>
            <a:r>
              <a:rPr lang="cs-CZ" sz="2300" dirty="0" err="1" smtClean="0"/>
              <a:t>kategórie</a:t>
            </a:r>
            <a:r>
              <a:rPr lang="cs-CZ" sz="2300" dirty="0" smtClean="0"/>
              <a:t>, z </a:t>
            </a:r>
            <a:r>
              <a:rPr lang="cs-CZ" sz="2300" dirty="0" err="1" smtClean="0"/>
              <a:t>ktorých</a:t>
            </a:r>
            <a:r>
              <a:rPr lang="cs-CZ" sz="2300" dirty="0" smtClean="0"/>
              <a:t> </a:t>
            </a:r>
            <a:r>
              <a:rPr lang="cs-CZ" sz="2300" dirty="0" err="1" smtClean="0"/>
              <a:t>vyberáme</a:t>
            </a:r>
            <a:r>
              <a:rPr lang="cs-CZ" sz="2300" dirty="0" smtClean="0"/>
              <a:t>).</a:t>
            </a:r>
          </a:p>
          <a:p>
            <a:r>
              <a:rPr lang="cs-CZ" sz="2300" dirty="0" smtClean="0"/>
              <a:t>Vždy musí </a:t>
            </a:r>
            <a:r>
              <a:rPr lang="cs-CZ" sz="2300" dirty="0" err="1" smtClean="0"/>
              <a:t>nastať</a:t>
            </a:r>
            <a:r>
              <a:rPr lang="cs-CZ" sz="2300" dirty="0" smtClean="0"/>
              <a:t> </a:t>
            </a:r>
            <a:r>
              <a:rPr lang="cs-CZ" sz="2300" dirty="0" err="1" smtClean="0"/>
              <a:t>nejaká</a:t>
            </a:r>
            <a:r>
              <a:rPr lang="cs-CZ" sz="2300" dirty="0" smtClean="0"/>
              <a:t> </a:t>
            </a:r>
            <a:r>
              <a:rPr lang="cs-CZ" sz="2300" dirty="0" err="1" smtClean="0"/>
              <a:t>situácia</a:t>
            </a:r>
            <a:r>
              <a:rPr lang="cs-CZ" sz="2300" dirty="0" smtClean="0"/>
              <a:t> (musíme </a:t>
            </a:r>
            <a:r>
              <a:rPr lang="cs-CZ" sz="2300" dirty="0" err="1" smtClean="0"/>
              <a:t>vybrať</a:t>
            </a:r>
            <a:r>
              <a:rPr lang="cs-CZ" sz="2300" dirty="0" smtClean="0"/>
              <a:t> jednu </a:t>
            </a:r>
            <a:r>
              <a:rPr lang="cs-CZ" sz="2300" dirty="0" err="1" smtClean="0"/>
              <a:t>možnosť</a:t>
            </a:r>
            <a:r>
              <a:rPr lang="cs-CZ" sz="2300" dirty="0" smtClean="0"/>
              <a:t>).</a:t>
            </a:r>
          </a:p>
          <a:p>
            <a:r>
              <a:rPr lang="cs-CZ" sz="2300" dirty="0" err="1" smtClean="0"/>
              <a:t>Nemôžu</a:t>
            </a:r>
            <a:r>
              <a:rPr lang="cs-CZ" sz="2300" dirty="0" smtClean="0"/>
              <a:t> </a:t>
            </a:r>
            <a:r>
              <a:rPr lang="cs-CZ" sz="2300" dirty="0" err="1" smtClean="0"/>
              <a:t>nastať</a:t>
            </a:r>
            <a:r>
              <a:rPr lang="cs-CZ" sz="2300" dirty="0" smtClean="0"/>
              <a:t> </a:t>
            </a:r>
            <a:r>
              <a:rPr lang="cs-CZ" sz="2300" dirty="0" err="1" smtClean="0"/>
              <a:t>dve</a:t>
            </a:r>
            <a:r>
              <a:rPr lang="cs-CZ" sz="2300" dirty="0" smtClean="0"/>
              <a:t> </a:t>
            </a:r>
            <a:r>
              <a:rPr lang="cs-CZ" sz="2300" dirty="0" err="1" smtClean="0"/>
              <a:t>situácie</a:t>
            </a:r>
            <a:r>
              <a:rPr lang="cs-CZ" sz="2300" dirty="0" smtClean="0"/>
              <a:t> zároveň (</a:t>
            </a:r>
            <a:r>
              <a:rPr lang="cs-CZ" sz="2300" dirty="0" err="1" smtClean="0"/>
              <a:t>vyberáme</a:t>
            </a:r>
            <a:r>
              <a:rPr lang="cs-CZ" sz="2300" dirty="0" smtClean="0"/>
              <a:t> vždy len jednu </a:t>
            </a:r>
            <a:r>
              <a:rPr lang="cs-CZ" sz="2300" dirty="0" err="1" smtClean="0"/>
              <a:t>možnosť</a:t>
            </a:r>
            <a:r>
              <a:rPr lang="cs-CZ" sz="2300" dirty="0" smtClean="0"/>
              <a:t>).</a:t>
            </a:r>
          </a:p>
          <a:p>
            <a:r>
              <a:rPr lang="cs-CZ" sz="2300" dirty="0" err="1" smtClean="0"/>
              <a:t>Napr</a:t>
            </a:r>
            <a:r>
              <a:rPr lang="cs-CZ" sz="2300" dirty="0" smtClean="0"/>
              <a:t>. </a:t>
            </a:r>
            <a:r>
              <a:rPr lang="cs-CZ" sz="2300" dirty="0" err="1" smtClean="0"/>
              <a:t>Poranenie</a:t>
            </a:r>
            <a:r>
              <a:rPr lang="cs-CZ" sz="2300" dirty="0" smtClean="0"/>
              <a:t>- </a:t>
            </a:r>
            <a:r>
              <a:rPr lang="cs-CZ" sz="2300" dirty="0" err="1" smtClean="0"/>
              <a:t>ľahké</a:t>
            </a:r>
            <a:r>
              <a:rPr lang="cs-CZ" sz="2300" dirty="0" smtClean="0"/>
              <a:t>, </a:t>
            </a:r>
            <a:r>
              <a:rPr lang="cs-CZ" sz="2300" dirty="0" err="1" smtClean="0"/>
              <a:t>stredné</a:t>
            </a:r>
            <a:r>
              <a:rPr lang="cs-CZ" sz="2300" dirty="0" smtClean="0"/>
              <a:t>, </a:t>
            </a:r>
            <a:r>
              <a:rPr lang="cs-CZ" sz="2300" dirty="0" err="1" smtClean="0"/>
              <a:t>ťažké</a:t>
            </a:r>
            <a:r>
              <a:rPr lang="cs-CZ" sz="2300" dirty="0" smtClean="0"/>
              <a:t>.</a:t>
            </a:r>
          </a:p>
          <a:p>
            <a:r>
              <a:rPr lang="cs-CZ" sz="2300" dirty="0" smtClean="0"/>
              <a:t>Jedno </a:t>
            </a:r>
            <a:r>
              <a:rPr lang="cs-CZ" sz="2300" dirty="0" err="1" smtClean="0"/>
              <a:t>poranenie</a:t>
            </a:r>
            <a:r>
              <a:rPr lang="cs-CZ" sz="2300" dirty="0" smtClean="0"/>
              <a:t> </a:t>
            </a:r>
            <a:r>
              <a:rPr lang="cs-CZ" sz="2300" dirty="0" err="1" smtClean="0"/>
              <a:t>nemôže</a:t>
            </a:r>
            <a:r>
              <a:rPr lang="cs-CZ" sz="2300" dirty="0" smtClean="0"/>
              <a:t> byť </a:t>
            </a:r>
            <a:r>
              <a:rPr lang="cs-CZ" sz="2300" dirty="0" err="1" smtClean="0"/>
              <a:t>ľahké</a:t>
            </a:r>
            <a:r>
              <a:rPr lang="cs-CZ" sz="2300" dirty="0" smtClean="0"/>
              <a:t> a </a:t>
            </a:r>
            <a:r>
              <a:rPr lang="cs-CZ" sz="2300" dirty="0" err="1" smtClean="0"/>
              <a:t>ťažké</a:t>
            </a:r>
            <a:r>
              <a:rPr lang="cs-CZ" sz="2300" dirty="0" smtClean="0"/>
              <a:t> zároveň a </a:t>
            </a:r>
            <a:r>
              <a:rPr lang="cs-CZ" sz="2300" dirty="0" err="1" smtClean="0"/>
              <a:t>poranenie</a:t>
            </a:r>
            <a:r>
              <a:rPr lang="cs-CZ" sz="2300" dirty="0" smtClean="0"/>
              <a:t> musí </a:t>
            </a:r>
            <a:r>
              <a:rPr lang="cs-CZ" sz="2300" dirty="0" err="1" smtClean="0"/>
              <a:t>patriť</a:t>
            </a:r>
            <a:r>
              <a:rPr lang="cs-CZ" sz="2300" dirty="0" smtClean="0"/>
              <a:t> do jednej </a:t>
            </a:r>
            <a:r>
              <a:rPr lang="cs-CZ" sz="2300" dirty="0" err="1" smtClean="0"/>
              <a:t>kategórie</a:t>
            </a:r>
            <a:r>
              <a:rPr lang="cs-CZ" sz="2300" dirty="0" smtClean="0"/>
              <a:t>.</a:t>
            </a:r>
          </a:p>
          <a:p>
            <a:r>
              <a:rPr lang="cs-CZ" sz="2300" dirty="0" smtClean="0"/>
              <a:t>Chceme </a:t>
            </a:r>
            <a:r>
              <a:rPr lang="cs-CZ" sz="2300" dirty="0" err="1" smtClean="0"/>
              <a:t>testovať</a:t>
            </a:r>
            <a:r>
              <a:rPr lang="cs-CZ" sz="2300" dirty="0" smtClean="0"/>
              <a:t>, či teoretická </a:t>
            </a:r>
            <a:r>
              <a:rPr lang="cs-CZ" sz="2300" dirty="0" err="1" smtClean="0"/>
              <a:t>pravdepodobnosť</a:t>
            </a:r>
            <a:r>
              <a:rPr lang="cs-CZ" sz="2300" dirty="0" smtClean="0"/>
              <a:t> je </a:t>
            </a:r>
            <a:r>
              <a:rPr lang="cs-CZ" sz="2300" dirty="0" err="1" smtClean="0"/>
              <a:t>rovnaká</a:t>
            </a:r>
            <a:r>
              <a:rPr lang="cs-CZ" sz="2300" dirty="0" smtClean="0"/>
              <a:t>  </a:t>
            </a:r>
            <a:r>
              <a:rPr lang="cs-CZ" sz="2300" dirty="0" err="1" smtClean="0"/>
              <a:t>ako</a:t>
            </a:r>
            <a:r>
              <a:rPr lang="cs-CZ" sz="2300" dirty="0" smtClean="0"/>
              <a:t> v </a:t>
            </a:r>
            <a:r>
              <a:rPr lang="cs-CZ" sz="2300" dirty="0" err="1" smtClean="0"/>
              <a:t>nazbieraných</a:t>
            </a:r>
            <a:r>
              <a:rPr lang="cs-CZ" sz="2300" dirty="0" smtClean="0"/>
              <a:t> </a:t>
            </a:r>
            <a:r>
              <a:rPr lang="cs-CZ" sz="2300" dirty="0" err="1" smtClean="0"/>
              <a:t>dátach</a:t>
            </a:r>
            <a:r>
              <a:rPr lang="cs-CZ" sz="2300" dirty="0" smtClean="0"/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 - základní teorie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233363" y="4292600"/>
          <a:ext cx="628650" cy="542925"/>
        </p:xfrm>
        <a:graphic>
          <a:graphicData uri="http://schemas.openxmlformats.org/presentationml/2006/ole">
            <p:oleObj spid="_x0000_s60418" name="Rovnice" r:id="rId4" imgW="393480" imgH="342720" progId="Equation.3">
              <p:embed/>
            </p:oleObj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398745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398745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463515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443512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443512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38731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398745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398745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463515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393982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393982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524634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524634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jev</a:t>
            </a:r>
            <a:endParaRPr lang="cs-CZ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408429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408429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40001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465420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465420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393982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393982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38731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401285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020272" y="445197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7452320" y="4593704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3" name="Object 4"/>
          <p:cNvGraphicFramePr>
            <a:graphicFrameLocks noChangeAspect="1"/>
          </p:cNvGraphicFramePr>
          <p:nvPr/>
        </p:nvGraphicFramePr>
        <p:xfrm>
          <a:off x="254000" y="2047875"/>
          <a:ext cx="627063" cy="542925"/>
        </p:xfrm>
        <a:graphic>
          <a:graphicData uri="http://schemas.openxmlformats.org/presentationml/2006/ole">
            <p:oleObj spid="_x0000_s60421" name="Rovnice" r:id="rId5" imgW="393480" imgH="342720" progId="Equation.3">
              <p:embed/>
            </p:oleObj>
          </a:graphicData>
        </a:graphic>
      </p:graphicFrame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1729780" y="1743100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3091855" y="1743100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872655" y="2390800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780728" y="2190775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49" name="Text Box 10"/>
          <p:cNvSpPr txBox="1">
            <a:spLocks noChangeArrowheads="1"/>
          </p:cNvSpPr>
          <p:nvPr/>
        </p:nvSpPr>
        <p:spPr bwMode="auto">
          <a:xfrm>
            <a:off x="4225330" y="16288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61" name="Line 22"/>
          <p:cNvSpPr>
            <a:spLocks noChangeShapeType="1"/>
          </p:cNvSpPr>
          <p:nvPr/>
        </p:nvSpPr>
        <p:spPr bwMode="auto">
          <a:xfrm flipV="1">
            <a:off x="1691680" y="2409850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AutoShape 23"/>
          <p:cNvSpPr>
            <a:spLocks/>
          </p:cNvSpPr>
          <p:nvPr/>
        </p:nvSpPr>
        <p:spPr bwMode="auto">
          <a:xfrm>
            <a:off x="1736130" y="1695475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AutoShape 24"/>
          <p:cNvSpPr>
            <a:spLocks/>
          </p:cNvSpPr>
          <p:nvPr/>
        </p:nvSpPr>
        <p:spPr bwMode="auto">
          <a:xfrm>
            <a:off x="4101505" y="1695475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2847380" y="1768500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1115616" y="213513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∑</a:t>
            </a:r>
            <a:endParaRPr lang="cs-CZ" sz="3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5508104" y="2132856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Porovnávame s tabuľkovou hodnotou a zamietame, ak je vyrátaná hodnota väčšia ako tabuľková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Test dobré shody: příklad I</a:t>
            </a:r>
          </a:p>
        </p:txBody>
      </p:sp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566738" y="1928813"/>
            <a:ext cx="85344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14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Pozorovaná frekvence pro jednotlivé barvy květů jsou vzorkem populace mající poměr mezi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žlutými a červenými květy 3 :1.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Součet frekvencí u obou barev květů (f</a:t>
            </a:r>
            <a:r>
              <a:rPr lang="cs-CZ" sz="14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se rovná 100 a pozorované frekvence u kategorií barvy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budou srovnány s očekávanými frekvencemi (uvedeny v závorkách):</a:t>
            </a:r>
          </a:p>
        </p:txBody>
      </p:sp>
      <p:sp>
        <p:nvSpPr>
          <p:cNvPr id="77830" name="WordArt 5"/>
          <p:cNvSpPr>
            <a:spLocks noChangeArrowheads="1" noChangeShapeType="1"/>
          </p:cNvSpPr>
          <p:nvPr/>
        </p:nvSpPr>
        <p:spPr bwMode="auto">
          <a:xfrm>
            <a:off x="266700" y="220027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7831" name="Text Box 6"/>
          <p:cNvSpPr txBox="1">
            <a:spLocks noChangeArrowheads="1"/>
          </p:cNvSpPr>
          <p:nvPr/>
        </p:nvSpPr>
        <p:spPr bwMode="auto">
          <a:xfrm>
            <a:off x="457200" y="1382713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Ověřte na datech z pokusu se 100 květinkami určitého druhu, že barva květů se geneticky štěpí v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poměru žlutá : červená = 3 : 1.</a:t>
            </a:r>
          </a:p>
        </p:txBody>
      </p:sp>
      <p:sp>
        <p:nvSpPr>
          <p:cNvPr id="77832" name="WordArt 7"/>
          <p:cNvSpPr>
            <a:spLocks noChangeArrowheads="1" noChangeShapeType="1"/>
          </p:cNvSpPr>
          <p:nvPr/>
        </p:nvSpPr>
        <p:spPr bwMode="auto">
          <a:xfrm>
            <a:off x="266700" y="15494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graphicFrame>
        <p:nvGraphicFramePr>
          <p:cNvPr id="550920" name="Group 8"/>
          <p:cNvGraphicFramePr>
            <a:graphicFrameLocks noGrp="1"/>
          </p:cNvGraphicFramePr>
          <p:nvPr/>
        </p:nvGraphicFramePr>
        <p:xfrm>
          <a:off x="142875" y="2962275"/>
          <a:ext cx="3819525" cy="1475105"/>
        </p:xfrm>
        <a:graphic>
          <a:graphicData uri="http://schemas.openxmlformats.org/drawingml/2006/table">
            <a:tbl>
              <a:tblPr/>
              <a:tblGrid>
                <a:gridCol w="955675"/>
                <a:gridCol w="954088"/>
                <a:gridCol w="1160462"/>
                <a:gridCol w="749300"/>
              </a:tblGrid>
              <a:tr h="360363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Kategorie barvy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587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Žlutá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Červená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poz.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oček.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7857" name="Text Box 41"/>
          <p:cNvSpPr txBox="1">
            <a:spLocks noChangeArrowheads="1"/>
          </p:cNvSpPr>
          <p:nvPr/>
        </p:nvSpPr>
        <p:spPr bwMode="auto">
          <a:xfrm>
            <a:off x="909638" y="4572000"/>
            <a:ext cx="2667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St. volnosti = n = k - 1 = 1</a:t>
            </a:r>
          </a:p>
        </p:txBody>
      </p:sp>
      <p:graphicFrame>
        <p:nvGraphicFramePr>
          <p:cNvPr id="77826" name="Object 42"/>
          <p:cNvGraphicFramePr>
            <a:graphicFrameLocks noChangeAspect="1"/>
          </p:cNvGraphicFramePr>
          <p:nvPr/>
        </p:nvGraphicFramePr>
        <p:xfrm>
          <a:off x="4186238" y="2971800"/>
          <a:ext cx="4845050" cy="781050"/>
        </p:xfrm>
        <a:graphic>
          <a:graphicData uri="http://schemas.openxmlformats.org/presentationml/2006/ole">
            <p:oleObj spid="_x0000_s17410" name="Rovnice" r:id="rId4" imgW="3390840" imgH="482400" progId="Equation.3">
              <p:embed/>
            </p:oleObj>
          </a:graphicData>
        </a:graphic>
      </p:graphicFrame>
      <p:sp>
        <p:nvSpPr>
          <p:cNvPr id="77858" name="Rectangle 43"/>
          <p:cNvSpPr>
            <a:spLocks noChangeArrowheads="1"/>
          </p:cNvSpPr>
          <p:nvPr/>
        </p:nvSpPr>
        <p:spPr bwMode="auto">
          <a:xfrm>
            <a:off x="4471988" y="4572000"/>
            <a:ext cx="4495800" cy="333375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Zamítáme hypotézu shody srovnávaných četností</a:t>
            </a:r>
          </a:p>
        </p:txBody>
      </p:sp>
      <p:sp>
        <p:nvSpPr>
          <p:cNvPr id="77859" name="Rectangle 44"/>
          <p:cNvSpPr>
            <a:spLocks noChangeArrowheads="1"/>
          </p:cNvSpPr>
          <p:nvPr/>
        </p:nvSpPr>
        <p:spPr bwMode="auto">
          <a:xfrm>
            <a:off x="228600" y="5041900"/>
            <a:ext cx="8915400" cy="121443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Při testování H</a:t>
            </a:r>
            <a:r>
              <a:rPr lang="cs-CZ" sz="14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jsme použili matematický zápis (0,025 &lt; P &lt; 0,05). Z tabulek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rozložení vidíme, že pravděpodobnost překročení hranice 2,706 je 0,1 (10 %), což může být stručně zapsáno jako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 (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³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2,706) = 0,10.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Dále lze zjistit pro P (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³ 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3,841) = 0,05. V řešené úloze jsme dospěli k hodnotě testové statistiky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= 4,320. Pro tento případ lze tedy psát 0,025 &lt; P (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³ 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4,320) &lt; 0,05; a jednodušeji 0,025 &lt; P &lt; 0,05. Jde v podstatě o přibližné určení hranic chyby 1. druhu.</a:t>
            </a:r>
          </a:p>
        </p:txBody>
      </p:sp>
      <p:sp>
        <p:nvSpPr>
          <p:cNvPr id="77860" name="AutoShape 45"/>
          <p:cNvSpPr>
            <a:spLocks noChangeArrowheads="1"/>
          </p:cNvSpPr>
          <p:nvPr/>
        </p:nvSpPr>
        <p:spPr bwMode="auto">
          <a:xfrm>
            <a:off x="3851275" y="4572000"/>
            <a:ext cx="519113" cy="381000"/>
          </a:xfrm>
          <a:custGeom>
            <a:avLst/>
            <a:gdLst>
              <a:gd name="T0" fmla="*/ 389335 w 21600"/>
              <a:gd name="T1" fmla="*/ 0 h 21600"/>
              <a:gd name="T2" fmla="*/ 0 w 21600"/>
              <a:gd name="T3" fmla="*/ 190500 h 21600"/>
              <a:gd name="T4" fmla="*/ 389335 w 21600"/>
              <a:gd name="T5" fmla="*/ 381000 h 21600"/>
              <a:gd name="T6" fmla="*/ 519113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600075" y="2295525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Celkem bylo zkoumáno 250 semen určitého druhu rostliny a roztříděno do následujících kategorií: žluté/hladké; žluté/vrásčité; zelené/hladké; zelené/vrásčité. Předpokládaný poměr výskytu těchto kategorií v populaci je 9 : 3 : 3 : 1. Následující tabulka obsahuje původní data z pozorování a dále postup při testování H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78853" name="WordArt 5"/>
          <p:cNvSpPr>
            <a:spLocks noChangeArrowheads="1" noChangeShapeType="1"/>
          </p:cNvSpPr>
          <p:nvPr/>
        </p:nvSpPr>
        <p:spPr bwMode="auto">
          <a:xfrm>
            <a:off x="219075" y="248602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169863" y="1552575"/>
            <a:ext cx="8785225" cy="609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Tento příklad je rozšířením problému z příkladu 1 na srovnání pozorovaných a očekávaných frekvencí pro více kategorií sledovaného znaku:</a:t>
            </a:r>
          </a:p>
        </p:txBody>
      </p:sp>
      <p:graphicFrame>
        <p:nvGraphicFramePr>
          <p:cNvPr id="552967" name="Group 7"/>
          <p:cNvGraphicFramePr>
            <a:graphicFrameLocks noGrp="1"/>
          </p:cNvGraphicFramePr>
          <p:nvPr/>
        </p:nvGraphicFramePr>
        <p:xfrm>
          <a:off x="723900" y="3355975"/>
          <a:ext cx="7800975" cy="1306513"/>
        </p:xfrm>
        <a:graphic>
          <a:graphicData uri="http://schemas.openxmlformats.org/drawingml/2006/table">
            <a:tbl>
              <a:tblPr/>
              <a:tblGrid>
                <a:gridCol w="955675"/>
                <a:gridCol w="1390650"/>
                <a:gridCol w="1546225"/>
                <a:gridCol w="1593850"/>
                <a:gridCol w="1704975"/>
                <a:gridCol w="6096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žluté/hladké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žluté/vrásčité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zelené/hladké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zelené/vrásčité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poz.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oček.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140,6250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46,8750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46,8750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15,6250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886" name="Text Box 56"/>
          <p:cNvSpPr txBox="1">
            <a:spLocks noChangeArrowheads="1"/>
          </p:cNvSpPr>
          <p:nvPr/>
        </p:nvSpPr>
        <p:spPr bwMode="auto">
          <a:xfrm>
            <a:off x="676275" y="4805363"/>
            <a:ext cx="14478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n</a:t>
            </a:r>
            <a:r>
              <a:rPr lang="cs-CZ" sz="16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k - 1 = 3</a:t>
            </a:r>
          </a:p>
        </p:txBody>
      </p:sp>
      <p:sp>
        <p:nvSpPr>
          <p:cNvPr id="78887" name="Rectangle 57"/>
          <p:cNvSpPr>
            <a:spLocks noChangeArrowheads="1"/>
          </p:cNvSpPr>
          <p:nvPr/>
        </p:nvSpPr>
        <p:spPr bwMode="auto">
          <a:xfrm>
            <a:off x="1492250" y="5876925"/>
            <a:ext cx="7467600" cy="3810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Zamítáme hypotézu shody pozorovaných četností s očekávanými</a:t>
            </a:r>
          </a:p>
        </p:txBody>
      </p:sp>
      <p:graphicFrame>
        <p:nvGraphicFramePr>
          <p:cNvPr id="78850" name="Object 58"/>
          <p:cNvGraphicFramePr>
            <a:graphicFrameLocks noChangeAspect="1"/>
          </p:cNvGraphicFramePr>
          <p:nvPr/>
        </p:nvGraphicFramePr>
        <p:xfrm>
          <a:off x="2352675" y="4943475"/>
          <a:ext cx="6477000" cy="800100"/>
        </p:xfrm>
        <a:graphic>
          <a:graphicData uri="http://schemas.openxmlformats.org/presentationml/2006/ole">
            <p:oleObj spid="_x0000_s18434" name="Rovnice" r:id="rId4" imgW="3429000" imgH="444240" progId="Equation.3">
              <p:embed/>
            </p:oleObj>
          </a:graphicData>
        </a:graphic>
      </p:graphicFrame>
      <p:sp>
        <p:nvSpPr>
          <p:cNvPr id="78888" name="AutoShape 59"/>
          <p:cNvSpPr>
            <a:spLocks noChangeArrowheads="1"/>
          </p:cNvSpPr>
          <p:nvPr/>
        </p:nvSpPr>
        <p:spPr bwMode="auto">
          <a:xfrm>
            <a:off x="577850" y="5876925"/>
            <a:ext cx="671513" cy="381000"/>
          </a:xfrm>
          <a:custGeom>
            <a:avLst/>
            <a:gdLst>
              <a:gd name="T0" fmla="*/ 503635 w 21600"/>
              <a:gd name="T1" fmla="*/ 0 h 21600"/>
              <a:gd name="T2" fmla="*/ 0 w 21600"/>
              <a:gd name="T3" fmla="*/ 190500 h 21600"/>
              <a:gd name="T4" fmla="*/ 503635 w 21600"/>
              <a:gd name="T5" fmla="*/ 381000 h 21600"/>
              <a:gd name="T6" fmla="*/ 671513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889" name="Rectangle 60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 dobré shody: příklad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9877" name="Text Box 4"/>
          <p:cNvSpPr txBox="1">
            <a:spLocks noChangeArrowheads="1"/>
          </p:cNvSpPr>
          <p:nvPr/>
        </p:nvSpPr>
        <p:spPr bwMode="auto">
          <a:xfrm>
            <a:off x="914400" y="1484313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Předpokládejme, že chceme pro data z předchozí úlohy testovat hypotézu existence štěpného poměru 9 : 3 : 3 pro první tři kategorie semen:</a:t>
            </a:r>
          </a:p>
        </p:txBody>
      </p:sp>
      <p:sp>
        <p:nvSpPr>
          <p:cNvPr id="79878" name="WordArt 5"/>
          <p:cNvSpPr>
            <a:spLocks noChangeArrowheads="1" noChangeShapeType="1"/>
          </p:cNvSpPr>
          <p:nvPr/>
        </p:nvSpPr>
        <p:spPr bwMode="auto">
          <a:xfrm>
            <a:off x="457200" y="1589088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9879" name="Text Box 6"/>
          <p:cNvSpPr txBox="1">
            <a:spLocks noChangeArrowheads="1"/>
          </p:cNvSpPr>
          <p:nvPr/>
        </p:nvSpPr>
        <p:spPr bwMode="auto">
          <a:xfrm>
            <a:off x="169863" y="1000125"/>
            <a:ext cx="8785225" cy="533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Složitější příklady řešené srovnáváním frekvencí je možné rozdělit na testování dílčích hypotéz:</a:t>
            </a:r>
          </a:p>
        </p:txBody>
      </p:sp>
      <p:graphicFrame>
        <p:nvGraphicFramePr>
          <p:cNvPr id="555103" name="Group 95"/>
          <p:cNvGraphicFramePr>
            <a:graphicFrameLocks noGrp="1"/>
          </p:cNvGraphicFramePr>
          <p:nvPr/>
        </p:nvGraphicFramePr>
        <p:xfrm>
          <a:off x="152400" y="2081213"/>
          <a:ext cx="6248400" cy="1072833"/>
        </p:xfrm>
        <a:graphic>
          <a:graphicData uri="http://schemas.openxmlformats.org/drawingml/2006/table">
            <a:tbl>
              <a:tblPr/>
              <a:tblGrid>
                <a:gridCol w="990600"/>
                <a:gridCol w="1371600"/>
                <a:gridCol w="1524000"/>
                <a:gridCol w="1524000"/>
                <a:gridCol w="838200"/>
              </a:tblGrid>
              <a:tr h="3413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žluté/hladké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žluté/vrásčité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zelené/hladké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poz.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oček.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146,400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48,800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48,800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9874" name="Object 49"/>
          <p:cNvGraphicFramePr>
            <a:graphicFrameLocks noChangeAspect="1"/>
          </p:cNvGraphicFramePr>
          <p:nvPr/>
        </p:nvGraphicFramePr>
        <p:xfrm>
          <a:off x="685800" y="3189288"/>
          <a:ext cx="4648200" cy="609600"/>
        </p:xfrm>
        <a:graphic>
          <a:graphicData uri="http://schemas.openxmlformats.org/presentationml/2006/ole">
            <p:oleObj spid="_x0000_s19458" name="Rovnice" r:id="rId4" imgW="2463480" imgH="444240" progId="Equation.3">
              <p:embed/>
            </p:oleObj>
          </a:graphicData>
        </a:graphic>
      </p:graphicFrame>
      <p:sp>
        <p:nvSpPr>
          <p:cNvPr id="79906" name="Text Box 50"/>
          <p:cNvSpPr txBox="1">
            <a:spLocks noChangeArrowheads="1"/>
          </p:cNvSpPr>
          <p:nvPr/>
        </p:nvSpPr>
        <p:spPr bwMode="auto">
          <a:xfrm>
            <a:off x="6572250" y="2427288"/>
            <a:ext cx="1419225" cy="3524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 = k - 1 = 2</a:t>
            </a:r>
          </a:p>
        </p:txBody>
      </p:sp>
      <p:sp>
        <p:nvSpPr>
          <p:cNvPr id="79907" name="Rectangle 51"/>
          <p:cNvSpPr>
            <a:spLocks noChangeArrowheads="1"/>
          </p:cNvSpPr>
          <p:nvPr/>
        </p:nvSpPr>
        <p:spPr bwMode="auto">
          <a:xfrm>
            <a:off x="1277938" y="3822700"/>
            <a:ext cx="7696200" cy="36195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Nezamítáme hypotézu shody pozorovaných četností s očekávanými.</a:t>
            </a:r>
          </a:p>
        </p:txBody>
      </p:sp>
      <p:sp>
        <p:nvSpPr>
          <p:cNvPr id="79908" name="Text Box 52"/>
          <p:cNvSpPr txBox="1">
            <a:spLocks noChangeArrowheads="1"/>
          </p:cNvSpPr>
          <p:nvPr/>
        </p:nvSpPr>
        <p:spPr bwMode="auto">
          <a:xfrm>
            <a:off x="914400" y="4292600"/>
            <a:ext cx="822960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Nyní otestujeme hypotézu štěpného poměru kategorií zelené/vrásčité:ostatní typy = 1:15</a:t>
            </a:r>
          </a:p>
        </p:txBody>
      </p:sp>
      <p:sp>
        <p:nvSpPr>
          <p:cNvPr id="79909" name="WordArt 53"/>
          <p:cNvSpPr>
            <a:spLocks noChangeArrowheads="1" noChangeShapeType="1"/>
          </p:cNvSpPr>
          <p:nvPr/>
        </p:nvSpPr>
        <p:spPr bwMode="auto">
          <a:xfrm>
            <a:off x="457200" y="4297363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graphicFrame>
        <p:nvGraphicFramePr>
          <p:cNvPr id="555104" name="Group 96"/>
          <p:cNvGraphicFramePr>
            <a:graphicFrameLocks noGrp="1"/>
          </p:cNvGraphicFramePr>
          <p:nvPr/>
        </p:nvGraphicFramePr>
        <p:xfrm>
          <a:off x="296416" y="4787900"/>
          <a:ext cx="4419600" cy="1067753"/>
        </p:xfrm>
        <a:graphic>
          <a:graphicData uri="http://schemas.openxmlformats.org/drawingml/2006/table">
            <a:tbl>
              <a:tblPr/>
              <a:tblGrid>
                <a:gridCol w="917275"/>
                <a:gridCol w="1836288"/>
                <a:gridCol w="1089973"/>
                <a:gridCol w="576064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zelené/vrásčité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ostatní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poz.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250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f 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oček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15,625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234,375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31" name="Text Box 89"/>
          <p:cNvSpPr txBox="1">
            <a:spLocks noChangeArrowheads="1"/>
          </p:cNvSpPr>
          <p:nvPr/>
        </p:nvSpPr>
        <p:spPr bwMode="auto">
          <a:xfrm>
            <a:off x="4557713" y="4806950"/>
            <a:ext cx="1600200" cy="3048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 = k - 1 = 1</a:t>
            </a:r>
          </a:p>
        </p:txBody>
      </p:sp>
      <p:graphicFrame>
        <p:nvGraphicFramePr>
          <p:cNvPr id="79875" name="Object 90"/>
          <p:cNvGraphicFramePr>
            <a:graphicFrameLocks noChangeAspect="1"/>
          </p:cNvGraphicFramePr>
          <p:nvPr/>
        </p:nvGraphicFramePr>
        <p:xfrm>
          <a:off x="4791075" y="5268913"/>
          <a:ext cx="4352925" cy="647700"/>
        </p:xfrm>
        <a:graphic>
          <a:graphicData uri="http://schemas.openxmlformats.org/presentationml/2006/ole">
            <p:oleObj spid="_x0000_s19459" name="Rovnice" r:id="rId5" imgW="1955520" imgH="444240" progId="Equation.3">
              <p:embed/>
            </p:oleObj>
          </a:graphicData>
        </a:graphic>
      </p:graphicFrame>
      <p:sp>
        <p:nvSpPr>
          <p:cNvPr id="79932" name="Rectangle 91"/>
          <p:cNvSpPr>
            <a:spLocks noChangeArrowheads="1"/>
          </p:cNvSpPr>
          <p:nvPr/>
        </p:nvSpPr>
        <p:spPr bwMode="auto">
          <a:xfrm>
            <a:off x="1357313" y="5945188"/>
            <a:ext cx="7620000" cy="36195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Zamítáme hypotézu shody pozorovaných četností s očekávanými.</a:t>
            </a:r>
          </a:p>
        </p:txBody>
      </p:sp>
      <p:sp>
        <p:nvSpPr>
          <p:cNvPr id="79933" name="AutoShape 92"/>
          <p:cNvSpPr>
            <a:spLocks noChangeArrowheads="1"/>
          </p:cNvSpPr>
          <p:nvPr/>
        </p:nvSpPr>
        <p:spPr bwMode="auto">
          <a:xfrm>
            <a:off x="233363" y="3822700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934" name="AutoShape 93"/>
          <p:cNvSpPr>
            <a:spLocks noChangeArrowheads="1"/>
          </p:cNvSpPr>
          <p:nvPr/>
        </p:nvSpPr>
        <p:spPr bwMode="auto">
          <a:xfrm>
            <a:off x="236538" y="59483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935" name="Rectangle 9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 dobré shody: příklad III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09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762000"/>
          </a:xfrm>
          <a:noFill/>
        </p:spPr>
        <p:txBody>
          <a:bodyPr/>
          <a:lstStyle/>
          <a:p>
            <a:r>
              <a:rPr lang="cs-CZ" sz="3200" smtClean="0"/>
              <a:t>Test dobré shody: příklad IV - využití aditivity testu</a:t>
            </a:r>
          </a:p>
        </p:txBody>
      </p:sp>
      <p:sp>
        <p:nvSpPr>
          <p:cNvPr id="80904" name="Text Box 4"/>
          <p:cNvSpPr txBox="1">
            <a:spLocks noChangeArrowheads="1"/>
          </p:cNvSpPr>
          <p:nvPr/>
        </p:nvSpPr>
        <p:spPr bwMode="auto">
          <a:xfrm>
            <a:off x="971550" y="1447800"/>
            <a:ext cx="7696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U 193 párů dvojčat byly zjištěny následující poměry pohlaví:  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56 Ch - Ch </a:t>
            </a:r>
          </a:p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72 Ch – H</a:t>
            </a:r>
          </a:p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65 H - H</a:t>
            </a:r>
          </a:p>
        </p:txBody>
      </p:sp>
      <p:sp>
        <p:nvSpPr>
          <p:cNvPr id="80905" name="WordArt 5"/>
          <p:cNvSpPr>
            <a:spLocks noChangeArrowheads="1" noChangeShapeType="1"/>
          </p:cNvSpPr>
          <p:nvPr/>
        </p:nvSpPr>
        <p:spPr bwMode="auto">
          <a:xfrm>
            <a:off x="561975" y="1519238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80906" name="Text Box 6"/>
          <p:cNvSpPr txBox="1">
            <a:spLocks noChangeArrowheads="1"/>
          </p:cNvSpPr>
          <p:nvPr/>
        </p:nvSpPr>
        <p:spPr bwMode="auto">
          <a:xfrm>
            <a:off x="990600" y="21082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4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 předpokladu, že narození chlapečka má stejnou pravděpodobnost jako narození holčičky, lze očekávat poměry pro výše uvedené skupiny = 0,25 : 0,5 : 0,25.</a:t>
            </a:r>
          </a:p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4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Ověřte tento předpoklad na uvedeném vzorku populace.</a:t>
            </a:r>
          </a:p>
        </p:txBody>
      </p:sp>
      <p:sp>
        <p:nvSpPr>
          <p:cNvPr id="80907" name="WordArt 7"/>
          <p:cNvSpPr>
            <a:spLocks noChangeArrowheads="1" noChangeShapeType="1"/>
          </p:cNvSpPr>
          <p:nvPr/>
        </p:nvSpPr>
        <p:spPr bwMode="auto">
          <a:xfrm>
            <a:off x="533400" y="19812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sp>
        <p:nvSpPr>
          <p:cNvPr id="80908" name="Text Box 8"/>
          <p:cNvSpPr txBox="1">
            <a:spLocks noChangeArrowheads="1"/>
          </p:cNvSpPr>
          <p:nvPr/>
        </p:nvSpPr>
        <p:spPr bwMode="auto">
          <a:xfrm>
            <a:off x="2543175" y="2657475"/>
            <a:ext cx="4419600" cy="5619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S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193 párů                  1/4     :   1/2   :   1/4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očekávané četnosti =  48,25 : 96,50 : 48,25</a:t>
            </a:r>
          </a:p>
        </p:txBody>
      </p:sp>
      <p:sp>
        <p:nvSpPr>
          <p:cNvPr id="80909" name="Text Box 9"/>
          <p:cNvSpPr txBox="1">
            <a:spLocks noChangeArrowheads="1"/>
          </p:cNvSpPr>
          <p:nvPr/>
        </p:nvSpPr>
        <p:spPr bwMode="auto">
          <a:xfrm>
            <a:off x="152400" y="3305175"/>
            <a:ext cx="8839200" cy="163671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Proč lze v předchozím případě očekávat zamítnutí H</a:t>
            </a:r>
            <a:r>
              <a:rPr lang="cs-CZ" sz="1400" b="1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Testujte následující hypotézy: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1) Jsou relativní počty párů se shodným pohlavím ve shodě s očekávanými četnostmi? (ignorujte Ch –H páry)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2) Je relativní četnost kombinace Ch - </a:t>
            </a:r>
            <a:r>
              <a:rPr lang="cs-CZ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Ch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 H - </a:t>
            </a:r>
            <a:r>
              <a:rPr lang="cs-CZ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párů oproti párům s rozdílným pohlavím ve shodě s očekávanými četnostmi?</a:t>
            </a:r>
          </a:p>
        </p:txBody>
      </p:sp>
      <p:sp>
        <p:nvSpPr>
          <p:cNvPr id="80910" name="Text Box 10"/>
          <p:cNvSpPr txBox="1">
            <a:spLocks noChangeArrowheads="1"/>
          </p:cNvSpPr>
          <p:nvPr/>
        </p:nvSpPr>
        <p:spPr bwMode="auto">
          <a:xfrm>
            <a:off x="1066800" y="5013325"/>
            <a:ext cx="39719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S</a:t>
            </a:r>
            <a:r>
              <a:rPr lang="cs-CZ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121 párů                       1   :   </a:t>
            </a:r>
            <a:r>
              <a:rPr lang="cs-CZ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cs-CZ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očekávané četnosti =  60,5 : 60,5</a:t>
            </a:r>
          </a:p>
        </p:txBody>
      </p:sp>
      <p:sp>
        <p:nvSpPr>
          <p:cNvPr id="80911" name="Text Box 11"/>
          <p:cNvSpPr txBox="1">
            <a:spLocks noChangeArrowheads="1"/>
          </p:cNvSpPr>
          <p:nvPr/>
        </p:nvSpPr>
        <p:spPr bwMode="auto">
          <a:xfrm>
            <a:off x="1066800" y="5775325"/>
            <a:ext cx="39719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S</a:t>
            </a:r>
            <a:r>
              <a:rPr lang="cs-CZ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193 párů                       1   :    </a:t>
            </a:r>
            <a:r>
              <a:rPr lang="cs-CZ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cs-CZ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očekávané četnosti =  96,5  :  96,5   </a:t>
            </a:r>
          </a:p>
        </p:txBody>
      </p:sp>
      <p:graphicFrame>
        <p:nvGraphicFramePr>
          <p:cNvPr id="80898" name="Object 12"/>
          <p:cNvGraphicFramePr>
            <a:graphicFrameLocks noChangeAspect="1"/>
          </p:cNvGraphicFramePr>
          <p:nvPr/>
        </p:nvGraphicFramePr>
        <p:xfrm>
          <a:off x="7543800" y="5108575"/>
          <a:ext cx="990600" cy="666750"/>
        </p:xfrm>
        <a:graphic>
          <a:graphicData uri="http://schemas.openxmlformats.org/presentationml/2006/ole">
            <p:oleObj spid="_x0000_s20482" name="Rovnice" r:id="rId4" imgW="571320" imgH="431640" progId="Equation.3">
              <p:embed/>
            </p:oleObj>
          </a:graphicData>
        </a:graphic>
      </p:graphicFrame>
      <p:graphicFrame>
        <p:nvGraphicFramePr>
          <p:cNvPr id="80899" name="Object 13"/>
          <p:cNvGraphicFramePr>
            <a:graphicFrameLocks noChangeAspect="1"/>
          </p:cNvGraphicFramePr>
          <p:nvPr/>
        </p:nvGraphicFramePr>
        <p:xfrm>
          <a:off x="7162800" y="2705100"/>
          <a:ext cx="1524000" cy="465138"/>
        </p:xfrm>
        <a:graphic>
          <a:graphicData uri="http://schemas.openxmlformats.org/presentationml/2006/ole">
            <p:oleObj spid="_x0000_s20483" name="Rovnice" r:id="rId5" imgW="749160" imgH="253800" progId="Equation.3">
              <p:embed/>
            </p:oleObj>
          </a:graphicData>
        </a:graphic>
      </p:graphicFrame>
      <p:graphicFrame>
        <p:nvGraphicFramePr>
          <p:cNvPr id="80900" name="Object 14"/>
          <p:cNvGraphicFramePr>
            <a:graphicFrameLocks noChangeAspect="1"/>
          </p:cNvGraphicFramePr>
          <p:nvPr/>
        </p:nvGraphicFramePr>
        <p:xfrm>
          <a:off x="5257800" y="5165725"/>
          <a:ext cx="1752600" cy="490538"/>
        </p:xfrm>
        <a:graphic>
          <a:graphicData uri="http://schemas.openxmlformats.org/presentationml/2006/ole">
            <p:oleObj spid="_x0000_s20484" name="Rovnice" r:id="rId6" imgW="749160" imgH="253800" progId="Equation.3">
              <p:embed/>
            </p:oleObj>
          </a:graphicData>
        </a:graphic>
      </p:graphicFrame>
      <p:graphicFrame>
        <p:nvGraphicFramePr>
          <p:cNvPr id="80901" name="Object 15"/>
          <p:cNvGraphicFramePr>
            <a:graphicFrameLocks noChangeAspect="1"/>
          </p:cNvGraphicFramePr>
          <p:nvPr/>
        </p:nvGraphicFramePr>
        <p:xfrm>
          <a:off x="5257800" y="5913438"/>
          <a:ext cx="1752600" cy="488950"/>
        </p:xfrm>
        <a:graphic>
          <a:graphicData uri="http://schemas.openxmlformats.org/presentationml/2006/ole">
            <p:oleObj spid="_x0000_s20485" name="Rovnice" r:id="rId7" imgW="73656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1925" name="Text Box 3"/>
          <p:cNvSpPr txBox="1">
            <a:spLocks noChangeArrowheads="1"/>
          </p:cNvSpPr>
          <p:nvPr/>
        </p:nvSpPr>
        <p:spPr bwMode="auto">
          <a:xfrm>
            <a:off x="152400" y="955675"/>
            <a:ext cx="8839200" cy="1752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Města  -  zatížení exhalacemi  -  třídy   (A  &gt;  B   &gt;  C  &gt;  D)</a:t>
            </a:r>
          </a:p>
          <a:p>
            <a:pPr eaLnBrk="0" fontAlgn="base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</a:pPr>
            <a:endParaRPr lang="cs-CZ" sz="1600" b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Svět:  A : B : C : D  = 2   :   3   :   6   :   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Konkrétní země (n = 184 měst):  A : B : C : D  = 32  :  151  :  182  :  116</a:t>
            </a:r>
          </a:p>
          <a:p>
            <a:pPr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</a:pPr>
            <a:endParaRPr lang="cs-CZ" sz="16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shoda f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 F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= 0,05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F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64,13             F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192,39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F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96,19             F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128,27  </a:t>
            </a:r>
          </a:p>
        </p:txBody>
      </p:sp>
      <p:graphicFrame>
        <p:nvGraphicFramePr>
          <p:cNvPr id="81922" name="Object 4"/>
          <p:cNvGraphicFramePr>
            <a:graphicFrameLocks noChangeAspect="1"/>
          </p:cNvGraphicFramePr>
          <p:nvPr/>
        </p:nvGraphicFramePr>
        <p:xfrm>
          <a:off x="2819400" y="3581400"/>
          <a:ext cx="3505200" cy="381000"/>
        </p:xfrm>
        <a:graphic>
          <a:graphicData uri="http://schemas.openxmlformats.org/presentationml/2006/ole">
            <p:oleObj spid="_x0000_s21506" name="Rovnice" r:id="rId4" imgW="1942920" imgH="253800" progId="Equation.3">
              <p:embed/>
            </p:oleObj>
          </a:graphicData>
        </a:graphic>
      </p:graphicFrame>
      <p:sp>
        <p:nvSpPr>
          <p:cNvPr id="81926" name="Rectangle 5"/>
          <p:cNvSpPr>
            <a:spLocks noChangeArrowheads="1"/>
          </p:cNvSpPr>
          <p:nvPr/>
        </p:nvSpPr>
        <p:spPr bwMode="auto">
          <a:xfrm>
            <a:off x="1576388" y="4005263"/>
            <a:ext cx="7391400" cy="36195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Zamítáme hypotézu shody pozorovaných četností s očekávanými.</a:t>
            </a:r>
          </a:p>
        </p:txBody>
      </p:sp>
      <p:graphicFrame>
        <p:nvGraphicFramePr>
          <p:cNvPr id="81923" name="Object 6"/>
          <p:cNvGraphicFramePr>
            <a:graphicFrameLocks noChangeAspect="1"/>
          </p:cNvGraphicFramePr>
          <p:nvPr/>
        </p:nvGraphicFramePr>
        <p:xfrm>
          <a:off x="952500" y="2811463"/>
          <a:ext cx="7239000" cy="762000"/>
        </p:xfrm>
        <a:graphic>
          <a:graphicData uri="http://schemas.openxmlformats.org/presentationml/2006/ole">
            <p:oleObj spid="_x0000_s21507" name="Rovnice" r:id="rId5" imgW="3403440" imgH="457200" progId="Equation.3">
              <p:embed/>
            </p:oleObj>
          </a:graphicData>
        </a:graphic>
      </p:graphicFrame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107950" y="4510088"/>
            <a:ext cx="8856663" cy="4095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i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Příspěvek kategorií A, B, C, D k celkové hodnotě </a:t>
            </a:r>
            <a:r>
              <a:rPr lang="cs-CZ" sz="2400" b="1" i="1">
                <a:solidFill>
                  <a:prstClr val="white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2400" b="1" i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 rot="-5400000">
            <a:off x="376238" y="5434012"/>
            <a:ext cx="990600" cy="3905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Absolutní hodnota</a:t>
            </a:r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4857750" y="5105400"/>
            <a:ext cx="476250" cy="400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%</a:t>
            </a:r>
          </a:p>
        </p:txBody>
      </p:sp>
      <p:sp>
        <p:nvSpPr>
          <p:cNvPr id="81930" name="Rectangle 11" descr="Tmavý šikmo nahoru"/>
          <p:cNvSpPr>
            <a:spLocks noChangeArrowheads="1"/>
          </p:cNvSpPr>
          <p:nvPr/>
        </p:nvSpPr>
        <p:spPr bwMode="auto">
          <a:xfrm>
            <a:off x="1271588" y="5718175"/>
            <a:ext cx="538162" cy="373063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1" name="Rectangle 12"/>
          <p:cNvSpPr>
            <a:spLocks noChangeArrowheads="1"/>
          </p:cNvSpPr>
          <p:nvPr/>
        </p:nvSpPr>
        <p:spPr bwMode="auto">
          <a:xfrm>
            <a:off x="1271588" y="5718175"/>
            <a:ext cx="538162" cy="37306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2" name="Rectangle 13" descr="Tmavý šikmo nahoru"/>
          <p:cNvSpPr>
            <a:spLocks noChangeArrowheads="1"/>
          </p:cNvSpPr>
          <p:nvPr/>
        </p:nvSpPr>
        <p:spPr bwMode="auto">
          <a:xfrm>
            <a:off x="2079625" y="5368925"/>
            <a:ext cx="539750" cy="722313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3" name="Rectangle 14"/>
          <p:cNvSpPr>
            <a:spLocks noChangeArrowheads="1"/>
          </p:cNvSpPr>
          <p:nvPr/>
        </p:nvSpPr>
        <p:spPr bwMode="auto">
          <a:xfrm>
            <a:off x="2079625" y="5368925"/>
            <a:ext cx="539750" cy="7223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4" name="Rectangle 15"/>
          <p:cNvSpPr>
            <a:spLocks noChangeArrowheads="1"/>
          </p:cNvSpPr>
          <p:nvPr/>
        </p:nvSpPr>
        <p:spPr bwMode="auto">
          <a:xfrm>
            <a:off x="2887663" y="6078538"/>
            <a:ext cx="538162" cy="12700"/>
          </a:xfrm>
          <a:prstGeom prst="rect">
            <a:avLst/>
          </a:prstGeom>
          <a:blipFill dpi="0" rotWithShape="0">
            <a:blip r:embed="rId6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5" name="Rectangle 16"/>
          <p:cNvSpPr>
            <a:spLocks noChangeArrowheads="1"/>
          </p:cNvSpPr>
          <p:nvPr/>
        </p:nvSpPr>
        <p:spPr bwMode="auto">
          <a:xfrm>
            <a:off x="2887663" y="6078538"/>
            <a:ext cx="538162" cy="127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6" name="Rectangle 17"/>
          <p:cNvSpPr>
            <a:spLocks noChangeArrowheads="1"/>
          </p:cNvSpPr>
          <p:nvPr/>
        </p:nvSpPr>
        <p:spPr bwMode="auto">
          <a:xfrm>
            <a:off x="3695700" y="6064250"/>
            <a:ext cx="538163" cy="26988"/>
          </a:xfrm>
          <a:prstGeom prst="rect">
            <a:avLst/>
          </a:prstGeom>
          <a:blipFill dpi="0" rotWithShape="0">
            <a:blip r:embed="rId7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7" name="Rectangle 18" descr="Tmavý šikmo nahoru"/>
          <p:cNvSpPr>
            <a:spLocks noChangeArrowheads="1"/>
          </p:cNvSpPr>
          <p:nvPr/>
        </p:nvSpPr>
        <p:spPr bwMode="auto">
          <a:xfrm>
            <a:off x="3695700" y="6010275"/>
            <a:ext cx="538163" cy="80963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8" name="Line 19"/>
          <p:cNvSpPr>
            <a:spLocks noChangeShapeType="1"/>
          </p:cNvSpPr>
          <p:nvPr/>
        </p:nvSpPr>
        <p:spPr bwMode="auto">
          <a:xfrm flipH="1">
            <a:off x="1125538" y="5195888"/>
            <a:ext cx="3175" cy="9096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39" name="Line 20"/>
          <p:cNvSpPr>
            <a:spLocks noChangeShapeType="1"/>
          </p:cNvSpPr>
          <p:nvPr/>
        </p:nvSpPr>
        <p:spPr bwMode="auto">
          <a:xfrm>
            <a:off x="1138238" y="6091238"/>
            <a:ext cx="3230562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0" name="Rectangle 21"/>
          <p:cNvSpPr>
            <a:spLocks noChangeArrowheads="1"/>
          </p:cNvSpPr>
          <p:nvPr/>
        </p:nvSpPr>
        <p:spPr bwMode="auto">
          <a:xfrm>
            <a:off x="1511300" y="6126163"/>
            <a:ext cx="144463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7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1" name="Rectangle 22"/>
          <p:cNvSpPr>
            <a:spLocks noChangeArrowheads="1"/>
          </p:cNvSpPr>
          <p:nvPr/>
        </p:nvSpPr>
        <p:spPr bwMode="auto">
          <a:xfrm>
            <a:off x="2317750" y="6126163"/>
            <a:ext cx="144463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7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2" name="Rectangle 23"/>
          <p:cNvSpPr>
            <a:spLocks noChangeArrowheads="1"/>
          </p:cNvSpPr>
          <p:nvPr/>
        </p:nvSpPr>
        <p:spPr bwMode="auto">
          <a:xfrm>
            <a:off x="3122613" y="6126163"/>
            <a:ext cx="1555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7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3" name="Rectangle 24"/>
          <p:cNvSpPr>
            <a:spLocks noChangeArrowheads="1"/>
          </p:cNvSpPr>
          <p:nvPr/>
        </p:nvSpPr>
        <p:spPr bwMode="auto">
          <a:xfrm>
            <a:off x="3930650" y="6126163"/>
            <a:ext cx="1555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7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4" name="Rectangle 25" descr="Tmavý šikmo nahoru"/>
          <p:cNvSpPr>
            <a:spLocks noChangeArrowheads="1"/>
          </p:cNvSpPr>
          <p:nvPr/>
        </p:nvSpPr>
        <p:spPr bwMode="auto">
          <a:xfrm>
            <a:off x="2890838" y="6002338"/>
            <a:ext cx="538162" cy="74612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5" name="Rectangle 27" descr="Tmavý šikmo nahoru"/>
          <p:cNvSpPr>
            <a:spLocks noChangeArrowheads="1"/>
          </p:cNvSpPr>
          <p:nvPr/>
        </p:nvSpPr>
        <p:spPr bwMode="auto">
          <a:xfrm>
            <a:off x="5365750" y="5829300"/>
            <a:ext cx="541338" cy="288925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6" name="Rectangle 28" descr="Tmavý šikmo nahoru"/>
          <p:cNvSpPr>
            <a:spLocks noChangeArrowheads="1"/>
          </p:cNvSpPr>
          <p:nvPr/>
        </p:nvSpPr>
        <p:spPr bwMode="auto">
          <a:xfrm>
            <a:off x="6176963" y="5557838"/>
            <a:ext cx="541337" cy="560387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7" name="Line 31"/>
          <p:cNvSpPr>
            <a:spLocks noChangeShapeType="1"/>
          </p:cNvSpPr>
          <p:nvPr/>
        </p:nvSpPr>
        <p:spPr bwMode="auto">
          <a:xfrm>
            <a:off x="5232400" y="5251450"/>
            <a:ext cx="1588" cy="8810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8" name="Line 32"/>
          <p:cNvSpPr>
            <a:spLocks noChangeShapeType="1"/>
          </p:cNvSpPr>
          <p:nvPr/>
        </p:nvSpPr>
        <p:spPr bwMode="auto">
          <a:xfrm>
            <a:off x="5232400" y="6116638"/>
            <a:ext cx="324167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49" name="Rectangle 33"/>
          <p:cNvSpPr>
            <a:spLocks noChangeArrowheads="1"/>
          </p:cNvSpPr>
          <p:nvPr/>
        </p:nvSpPr>
        <p:spPr bwMode="auto">
          <a:xfrm>
            <a:off x="5611813" y="6145213"/>
            <a:ext cx="13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0" name="Rectangle 34"/>
          <p:cNvSpPr>
            <a:spLocks noChangeArrowheads="1"/>
          </p:cNvSpPr>
          <p:nvPr/>
        </p:nvSpPr>
        <p:spPr bwMode="auto">
          <a:xfrm>
            <a:off x="6421438" y="6145213"/>
            <a:ext cx="13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1" name="Rectangle 35"/>
          <p:cNvSpPr>
            <a:spLocks noChangeArrowheads="1"/>
          </p:cNvSpPr>
          <p:nvPr/>
        </p:nvSpPr>
        <p:spPr bwMode="auto">
          <a:xfrm>
            <a:off x="7226300" y="6145213"/>
            <a:ext cx="1460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2" name="Rectangle 36"/>
          <p:cNvSpPr>
            <a:spLocks noChangeArrowheads="1"/>
          </p:cNvSpPr>
          <p:nvPr/>
        </p:nvSpPr>
        <p:spPr bwMode="auto">
          <a:xfrm>
            <a:off x="8037513" y="6145213"/>
            <a:ext cx="1460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3" name="Rectangle 37" descr="Tmavý šikmo nahoru"/>
          <p:cNvSpPr>
            <a:spLocks noChangeArrowheads="1"/>
          </p:cNvSpPr>
          <p:nvPr/>
        </p:nvSpPr>
        <p:spPr bwMode="auto">
          <a:xfrm flipV="1">
            <a:off x="7010400" y="6019800"/>
            <a:ext cx="554038" cy="79375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4" name="Rectangle 38" descr="Tmavý šikmo nahoru"/>
          <p:cNvSpPr>
            <a:spLocks noChangeArrowheads="1"/>
          </p:cNvSpPr>
          <p:nvPr/>
        </p:nvSpPr>
        <p:spPr bwMode="auto">
          <a:xfrm>
            <a:off x="7789863" y="6019800"/>
            <a:ext cx="538162" cy="85725"/>
          </a:xfrm>
          <a:prstGeom prst="rect">
            <a:avLst/>
          </a:prstGeom>
          <a:pattFill prst="dkUpDiag">
            <a:fgClr>
              <a:srgbClr val="FF0000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5" name="AutoShape 39"/>
          <p:cNvSpPr>
            <a:spLocks noChangeArrowheads="1"/>
          </p:cNvSpPr>
          <p:nvPr/>
        </p:nvSpPr>
        <p:spPr bwMode="auto">
          <a:xfrm>
            <a:off x="776288" y="40052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6" name="Rectangle 40"/>
          <p:cNvSpPr>
            <a:spLocks noGrp="1"/>
          </p:cNvSpPr>
          <p:nvPr>
            <p:ph type="title" idx="4294967295"/>
          </p:nvPr>
        </p:nvSpPr>
        <p:spPr>
          <a:xfrm>
            <a:off x="301625" y="44450"/>
            <a:ext cx="8534400" cy="758825"/>
          </a:xfrm>
        </p:spPr>
        <p:txBody>
          <a:bodyPr/>
          <a:lstStyle/>
          <a:p>
            <a:r>
              <a:rPr lang="cs-CZ" smtClean="0"/>
              <a:t>Test dobré shody: příklad V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37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dirty="0" smtClean="0"/>
              <a:t>Test dobré shody – binomické data</a:t>
            </a:r>
          </a:p>
        </p:txBody>
      </p:sp>
      <p:sp>
        <p:nvSpPr>
          <p:cNvPr id="73735" name="Text Box 3"/>
          <p:cNvSpPr txBox="1">
            <a:spLocks noChangeArrowheads="1"/>
          </p:cNvSpPr>
          <p:nvPr/>
        </p:nvSpPr>
        <p:spPr bwMode="auto">
          <a:xfrm>
            <a:off x="153988" y="1098550"/>
            <a:ext cx="2743200" cy="333375"/>
          </a:xfrm>
          <a:prstGeom prst="rect">
            <a:avLst/>
          </a:prstGeom>
          <a:solidFill>
            <a:srgbClr val="FFCC99"/>
          </a:solidFill>
          <a:ln w="6350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Binomické jevy (1/0)</a:t>
            </a:r>
          </a:p>
        </p:txBody>
      </p:sp>
      <p:graphicFrame>
        <p:nvGraphicFramePr>
          <p:cNvPr id="73730" name="Object 4"/>
          <p:cNvGraphicFramePr>
            <a:graphicFrameLocks noChangeAspect="1"/>
          </p:cNvGraphicFramePr>
          <p:nvPr/>
        </p:nvGraphicFramePr>
        <p:xfrm>
          <a:off x="304800" y="1903413"/>
          <a:ext cx="485775" cy="542925"/>
        </p:xfrm>
        <a:graphic>
          <a:graphicData uri="http://schemas.openxmlformats.org/presentationml/2006/ole">
            <p:oleObj spid="_x0000_s13314" name="Rovnice" r:id="rId4" imgW="304560" imgH="342720" progId="Equation.3">
              <p:embed/>
            </p:oleObj>
          </a:graphicData>
        </a:graphic>
      </p:graphicFrame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219200" y="1598613"/>
            <a:ext cx="12382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258127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1362075" y="2246313"/>
            <a:ext cx="23907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73740" name="Text Box 9"/>
          <p:cNvSpPr txBox="1">
            <a:spLocks noChangeArrowheads="1"/>
          </p:cNvSpPr>
          <p:nvPr/>
        </p:nvSpPr>
        <p:spPr bwMode="auto">
          <a:xfrm>
            <a:off x="3905250" y="2046288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3741" name="Text Box 10"/>
          <p:cNvSpPr txBox="1">
            <a:spLocks noChangeArrowheads="1"/>
          </p:cNvSpPr>
          <p:nvPr/>
        </p:nvSpPr>
        <p:spPr bwMode="auto">
          <a:xfrm>
            <a:off x="3714750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42" name="Text Box 11"/>
          <p:cNvSpPr txBox="1">
            <a:spLocks noChangeArrowheads="1"/>
          </p:cNvSpPr>
          <p:nvPr/>
        </p:nvSpPr>
        <p:spPr bwMode="auto">
          <a:xfrm>
            <a:off x="4310063" y="1598613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pozorovaná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5572125" y="1598613"/>
            <a:ext cx="1133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četnost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4286250" y="2246313"/>
            <a:ext cx="2381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očekávaná četnost</a:t>
            </a:r>
          </a:p>
        </p:txBody>
      </p:sp>
      <p:sp>
        <p:nvSpPr>
          <p:cNvPr id="73745" name="AutoShape 14"/>
          <p:cNvSpPr>
            <a:spLocks/>
          </p:cNvSpPr>
          <p:nvPr/>
        </p:nvSpPr>
        <p:spPr bwMode="auto">
          <a:xfrm>
            <a:off x="43243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6" name="AutoShape 15"/>
          <p:cNvSpPr>
            <a:spLocks/>
          </p:cNvSpPr>
          <p:nvPr/>
        </p:nvSpPr>
        <p:spPr bwMode="auto">
          <a:xfrm>
            <a:off x="6553200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1843088" y="2857500"/>
            <a:ext cx="1447800" cy="33337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 jev 1</a:t>
            </a: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4833938" y="2857500"/>
            <a:ext cx="1390650" cy="342900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 jev 2</a:t>
            </a:r>
          </a:p>
        </p:txBody>
      </p:sp>
      <p:sp>
        <p:nvSpPr>
          <p:cNvPr id="73749" name="AutoShape 18"/>
          <p:cNvSpPr>
            <a:spLocks/>
          </p:cNvSpPr>
          <p:nvPr/>
        </p:nvSpPr>
        <p:spPr bwMode="auto">
          <a:xfrm rot="5400000">
            <a:off x="5448300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0" name="AutoShape 19"/>
          <p:cNvSpPr>
            <a:spLocks/>
          </p:cNvSpPr>
          <p:nvPr/>
        </p:nvSpPr>
        <p:spPr bwMode="auto">
          <a:xfrm rot="5400000">
            <a:off x="2486025" y="1695450"/>
            <a:ext cx="114300" cy="1981200"/>
          </a:xfrm>
          <a:prstGeom prst="rightBrace">
            <a:avLst>
              <a:gd name="adj1" fmla="val 144444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53050" y="1611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73752" name="Line 21"/>
          <p:cNvSpPr>
            <a:spLocks noChangeShapeType="1"/>
          </p:cNvSpPr>
          <p:nvPr/>
        </p:nvSpPr>
        <p:spPr bwMode="auto">
          <a:xfrm>
            <a:off x="4267200" y="2265363"/>
            <a:ext cx="2438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3" name="Line 22"/>
          <p:cNvSpPr>
            <a:spLocks noChangeShapeType="1"/>
          </p:cNvSpPr>
          <p:nvPr/>
        </p:nvSpPr>
        <p:spPr bwMode="auto">
          <a:xfrm flipV="1">
            <a:off x="1181100" y="2265363"/>
            <a:ext cx="2628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4" name="AutoShape 23"/>
          <p:cNvSpPr>
            <a:spLocks/>
          </p:cNvSpPr>
          <p:nvPr/>
        </p:nvSpPr>
        <p:spPr bwMode="auto">
          <a:xfrm>
            <a:off x="1225550" y="1550988"/>
            <a:ext cx="171450" cy="619125"/>
          </a:xfrm>
          <a:prstGeom prst="leftBracket">
            <a:avLst>
              <a:gd name="adj" fmla="val 30093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5" name="AutoShape 24"/>
          <p:cNvSpPr>
            <a:spLocks/>
          </p:cNvSpPr>
          <p:nvPr/>
        </p:nvSpPr>
        <p:spPr bwMode="auto">
          <a:xfrm>
            <a:off x="3590925" y="1550988"/>
            <a:ext cx="76200" cy="609600"/>
          </a:xfrm>
          <a:prstGeom prst="rightBracket">
            <a:avLst>
              <a:gd name="adj" fmla="val 6666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56" name="Text Box 25"/>
          <p:cNvSpPr txBox="1">
            <a:spLocks noChangeArrowheads="1"/>
          </p:cNvSpPr>
          <p:nvPr/>
        </p:nvSpPr>
        <p:spPr bwMode="auto">
          <a:xfrm>
            <a:off x="6689725" y="14843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3757" name="Text Box 26"/>
          <p:cNvSpPr txBox="1">
            <a:spLocks noChangeArrowheads="1"/>
          </p:cNvSpPr>
          <p:nvPr/>
        </p:nvSpPr>
        <p:spPr bwMode="auto">
          <a:xfrm>
            <a:off x="2336800" y="1624013"/>
            <a:ext cx="304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pic>
        <p:nvPicPr>
          <p:cNvPr id="73758" name="Picture 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1408113"/>
            <a:ext cx="20574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59" name="Text Box 28"/>
          <p:cNvSpPr txBox="1">
            <a:spLocks noChangeArrowheads="1"/>
          </p:cNvSpPr>
          <p:nvPr/>
        </p:nvSpPr>
        <p:spPr bwMode="auto">
          <a:xfrm>
            <a:off x="228600" y="3267075"/>
            <a:ext cx="1295400" cy="3143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</p:txBody>
      </p:sp>
      <p:sp>
        <p:nvSpPr>
          <p:cNvPr id="73760" name="Text Box 29"/>
          <p:cNvSpPr txBox="1">
            <a:spLocks noChangeArrowheads="1"/>
          </p:cNvSpPr>
          <p:nvPr/>
        </p:nvSpPr>
        <p:spPr bwMode="auto">
          <a:xfrm>
            <a:off x="2438400" y="327660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10 000 lidí hází mincí           rub: 4 000 případů (R)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líc: 6 000</a:t>
            </a: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případů (L)</a:t>
            </a:r>
          </a:p>
        </p:txBody>
      </p:sp>
      <p:sp>
        <p:nvSpPr>
          <p:cNvPr id="73761" name="WordArt 30"/>
          <p:cNvSpPr>
            <a:spLocks noChangeArrowheads="1" noChangeShapeType="1"/>
          </p:cNvSpPr>
          <p:nvPr/>
        </p:nvSpPr>
        <p:spPr bwMode="auto">
          <a:xfrm>
            <a:off x="2057400" y="3260725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73762" name="Text Box 31"/>
          <p:cNvSpPr txBox="1">
            <a:spLocks noChangeArrowheads="1"/>
          </p:cNvSpPr>
          <p:nvPr/>
        </p:nvSpPr>
        <p:spPr bwMode="auto">
          <a:xfrm>
            <a:off x="2743200" y="3981450"/>
            <a:ext cx="6400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Lze výsledek považovat za statisticky významně odlišný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(nebo neodlišný) od očekávaného poměru R : L = 1 : 1 ?</a:t>
            </a:r>
          </a:p>
        </p:txBody>
      </p:sp>
      <p:sp>
        <p:nvSpPr>
          <p:cNvPr id="73763" name="WordArt 32"/>
          <p:cNvSpPr>
            <a:spLocks noChangeArrowheads="1" noChangeShapeType="1"/>
          </p:cNvSpPr>
          <p:nvPr/>
        </p:nvSpPr>
        <p:spPr bwMode="auto">
          <a:xfrm>
            <a:off x="2057400" y="4162425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?</a:t>
            </a:r>
          </a:p>
        </p:txBody>
      </p:sp>
      <p:sp>
        <p:nvSpPr>
          <p:cNvPr id="73764" name="Line 33"/>
          <p:cNvSpPr>
            <a:spLocks noChangeShapeType="1"/>
          </p:cNvSpPr>
          <p:nvPr/>
        </p:nvSpPr>
        <p:spPr bwMode="auto">
          <a:xfrm flipV="1">
            <a:off x="5219700" y="3443288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5" name="Line 34"/>
          <p:cNvSpPr>
            <a:spLocks noChangeShapeType="1"/>
          </p:cNvSpPr>
          <p:nvPr/>
        </p:nvSpPr>
        <p:spPr bwMode="auto">
          <a:xfrm>
            <a:off x="5219700" y="3443288"/>
            <a:ext cx="342900" cy="290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766" name="Rectangle 35"/>
          <p:cNvSpPr>
            <a:spLocks noChangeArrowheads="1"/>
          </p:cNvSpPr>
          <p:nvPr/>
        </p:nvSpPr>
        <p:spPr bwMode="auto">
          <a:xfrm>
            <a:off x="1828800" y="5949950"/>
            <a:ext cx="7239000" cy="3810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white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Rozdíl je vysoce statisticky významný (p &lt;&lt; 0,001]</a:t>
            </a:r>
          </a:p>
        </p:txBody>
      </p:sp>
      <p:graphicFrame>
        <p:nvGraphicFramePr>
          <p:cNvPr id="73731" name="Object 36"/>
          <p:cNvGraphicFramePr>
            <a:graphicFrameLocks noChangeAspect="1"/>
          </p:cNvGraphicFramePr>
          <p:nvPr/>
        </p:nvGraphicFramePr>
        <p:xfrm>
          <a:off x="2757488" y="4724400"/>
          <a:ext cx="5700712" cy="633413"/>
        </p:xfrm>
        <a:graphic>
          <a:graphicData uri="http://schemas.openxmlformats.org/presentationml/2006/ole">
            <p:oleObj spid="_x0000_s13315" name="Rovnice" r:id="rId6" imgW="2869920" imgH="431640" progId="Equation.3">
              <p:embed/>
            </p:oleObj>
          </a:graphicData>
        </a:graphic>
      </p:graphicFrame>
      <p:sp>
        <p:nvSpPr>
          <p:cNvPr id="73767" name="Rectangle 37"/>
          <p:cNvSpPr>
            <a:spLocks noChangeArrowheads="1"/>
          </p:cNvSpPr>
          <p:nvPr/>
        </p:nvSpPr>
        <p:spPr bwMode="auto">
          <a:xfrm>
            <a:off x="2366963" y="5473700"/>
            <a:ext cx="6067425" cy="4191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Tabulková hodnota:</a:t>
            </a:r>
          </a:p>
        </p:txBody>
      </p:sp>
      <p:graphicFrame>
        <p:nvGraphicFramePr>
          <p:cNvPr id="73732" name="Object 38"/>
          <p:cNvGraphicFramePr>
            <a:graphicFrameLocks noChangeAspect="1"/>
          </p:cNvGraphicFramePr>
          <p:nvPr/>
        </p:nvGraphicFramePr>
        <p:xfrm>
          <a:off x="4895850" y="5373688"/>
          <a:ext cx="3867150" cy="523875"/>
        </p:xfrm>
        <a:graphic>
          <a:graphicData uri="http://schemas.openxmlformats.org/presentationml/2006/ole">
            <p:oleObj spid="_x0000_s13316" name="Rovnice" r:id="rId7" imgW="2514600" imgH="342720" progId="Equation.3">
              <p:embed/>
            </p:oleObj>
          </a:graphicData>
        </a:graphic>
      </p:graphicFrame>
      <p:sp>
        <p:nvSpPr>
          <p:cNvPr id="73768" name="AutoShape 39"/>
          <p:cNvSpPr>
            <a:spLocks noChangeArrowheads="1"/>
          </p:cNvSpPr>
          <p:nvPr/>
        </p:nvSpPr>
        <p:spPr bwMode="auto">
          <a:xfrm>
            <a:off x="852488" y="5935663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570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Test nezávislosti</a:t>
            </a:r>
          </a:p>
        </p:txBody>
      </p:sp>
      <p:sp>
        <p:nvSpPr>
          <p:cNvPr id="2570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300" dirty="0" smtClean="0"/>
              <a:t>Sledujeme dva znaky.</a:t>
            </a:r>
          </a:p>
          <a:p>
            <a:r>
              <a:rPr lang="cs-CZ" sz="2300" dirty="0" err="1" smtClean="0"/>
              <a:t>Tieto</a:t>
            </a:r>
            <a:r>
              <a:rPr lang="cs-CZ" sz="2300" dirty="0" smtClean="0"/>
              <a:t> znaky </a:t>
            </a:r>
            <a:r>
              <a:rPr lang="cs-CZ" sz="2300" dirty="0" err="1" smtClean="0"/>
              <a:t>nadobúdajú</a:t>
            </a:r>
            <a:r>
              <a:rPr lang="cs-CZ" sz="2300" dirty="0" smtClean="0"/>
              <a:t> len konečné množstvo </a:t>
            </a:r>
            <a:r>
              <a:rPr lang="cs-CZ" sz="2300" dirty="0" err="1" smtClean="0"/>
              <a:t>hodnôt</a:t>
            </a:r>
            <a:r>
              <a:rPr lang="cs-CZ" sz="2300" dirty="0" smtClean="0"/>
              <a:t>.</a:t>
            </a:r>
          </a:p>
          <a:p>
            <a:pPr lvl="1"/>
            <a:r>
              <a:rPr lang="cs-CZ" sz="1800" dirty="0" err="1" smtClean="0"/>
              <a:t>Napríklad</a:t>
            </a:r>
            <a:r>
              <a:rPr lang="cs-CZ" sz="1800" dirty="0" smtClean="0"/>
              <a:t>: </a:t>
            </a:r>
            <a:r>
              <a:rPr lang="cs-CZ" sz="1800" dirty="0" err="1" smtClean="0"/>
              <a:t>farba</a:t>
            </a:r>
            <a:r>
              <a:rPr lang="cs-CZ" sz="1800" dirty="0" smtClean="0"/>
              <a:t> </a:t>
            </a:r>
            <a:r>
              <a:rPr lang="cs-CZ" sz="1800" dirty="0" err="1" smtClean="0"/>
              <a:t>vlasov</a:t>
            </a:r>
            <a:r>
              <a:rPr lang="cs-CZ" sz="1800" dirty="0" smtClean="0"/>
              <a:t>: - </a:t>
            </a:r>
            <a:r>
              <a:rPr lang="cs-CZ" sz="1800" dirty="0" err="1" smtClean="0"/>
              <a:t>svetlá</a:t>
            </a:r>
            <a:r>
              <a:rPr lang="cs-CZ" sz="1800" dirty="0" smtClean="0"/>
              <a:t>, </a:t>
            </a:r>
            <a:r>
              <a:rPr lang="cs-CZ" sz="1800" dirty="0" err="1" smtClean="0"/>
              <a:t>gaštanová</a:t>
            </a:r>
            <a:r>
              <a:rPr lang="cs-CZ" sz="1800" dirty="0" smtClean="0"/>
              <a:t>, </a:t>
            </a:r>
            <a:r>
              <a:rPr lang="cs-CZ" sz="1800" dirty="0" err="1" smtClean="0"/>
              <a:t>čierna</a:t>
            </a:r>
            <a:r>
              <a:rPr lang="cs-CZ" sz="1800" dirty="0" smtClean="0"/>
              <a:t>, </a:t>
            </a:r>
            <a:r>
              <a:rPr lang="cs-CZ" sz="1800" dirty="0" err="1" smtClean="0"/>
              <a:t>hrdzavá</a:t>
            </a:r>
            <a:endParaRPr lang="cs-CZ" sz="1800" dirty="0" smtClean="0"/>
          </a:p>
          <a:p>
            <a:pPr lvl="1"/>
            <a:r>
              <a:rPr lang="cs-CZ" sz="1800" dirty="0" err="1" smtClean="0"/>
              <a:t>Napríklad</a:t>
            </a:r>
            <a:r>
              <a:rPr lang="cs-CZ" sz="1800" dirty="0" smtClean="0"/>
              <a:t>: </a:t>
            </a:r>
            <a:r>
              <a:rPr lang="cs-CZ" sz="1800" dirty="0" err="1" smtClean="0"/>
              <a:t>farba</a:t>
            </a:r>
            <a:r>
              <a:rPr lang="cs-CZ" sz="1800" dirty="0" smtClean="0"/>
              <a:t> očí: modrá, šedá-zelená, </a:t>
            </a:r>
            <a:r>
              <a:rPr lang="cs-CZ" sz="1800" dirty="0" err="1" smtClean="0"/>
              <a:t>hnedá</a:t>
            </a:r>
            <a:endParaRPr lang="cs-CZ" sz="1800" dirty="0" smtClean="0"/>
          </a:p>
          <a:p>
            <a:endParaRPr lang="cs-CZ" sz="2300" dirty="0" smtClean="0"/>
          </a:p>
          <a:p>
            <a:r>
              <a:rPr lang="cs-CZ" sz="2300" dirty="0" smtClean="0"/>
              <a:t>Chceme </a:t>
            </a:r>
            <a:r>
              <a:rPr lang="cs-CZ" sz="2300" dirty="0" err="1" smtClean="0"/>
              <a:t>testovať</a:t>
            </a:r>
            <a:r>
              <a:rPr lang="cs-CZ" sz="2300" dirty="0" smtClean="0"/>
              <a:t>, či </a:t>
            </a:r>
            <a:r>
              <a:rPr lang="cs-CZ" sz="2300" dirty="0" err="1" smtClean="0"/>
              <a:t>sú</a:t>
            </a:r>
            <a:r>
              <a:rPr lang="cs-CZ" sz="2300" dirty="0" smtClean="0"/>
              <a:t> </a:t>
            </a:r>
            <a:r>
              <a:rPr lang="cs-CZ" sz="2300" dirty="0" err="1" smtClean="0"/>
              <a:t>tieto</a:t>
            </a:r>
            <a:r>
              <a:rPr lang="cs-CZ" sz="2300" dirty="0" smtClean="0"/>
              <a:t> znaky nezávislé</a:t>
            </a:r>
          </a:p>
          <a:p>
            <a:r>
              <a:rPr lang="cs-CZ" sz="2300" dirty="0" smtClean="0"/>
              <a:t>H0: znak 1 a znak 2 </a:t>
            </a:r>
            <a:r>
              <a:rPr lang="cs-CZ" sz="2300" dirty="0" err="1" smtClean="0"/>
              <a:t>sú</a:t>
            </a:r>
            <a:r>
              <a:rPr lang="cs-CZ" sz="2300" dirty="0" smtClean="0"/>
              <a:t> nezávislé proti H1: </a:t>
            </a:r>
            <a:r>
              <a:rPr lang="cs-CZ" sz="2300" dirty="0" err="1" smtClean="0"/>
              <a:t>sú</a:t>
            </a:r>
            <a:r>
              <a:rPr lang="cs-CZ" sz="2300" dirty="0" smtClean="0"/>
              <a:t> na sebe závislé</a:t>
            </a:r>
          </a:p>
          <a:p>
            <a:pPr lvl="1"/>
            <a:r>
              <a:rPr lang="cs-CZ" sz="1800" dirty="0" smtClean="0"/>
              <a:t>H0: </a:t>
            </a:r>
            <a:r>
              <a:rPr lang="cs-CZ" sz="1800" dirty="0" err="1" smtClean="0"/>
              <a:t>farba</a:t>
            </a:r>
            <a:r>
              <a:rPr lang="cs-CZ" sz="1800" dirty="0" smtClean="0"/>
              <a:t> </a:t>
            </a:r>
            <a:r>
              <a:rPr lang="cs-CZ" sz="1800" dirty="0" err="1" smtClean="0"/>
              <a:t>vlasov</a:t>
            </a:r>
            <a:r>
              <a:rPr lang="cs-CZ" sz="1800" dirty="0" smtClean="0"/>
              <a:t> a </a:t>
            </a:r>
            <a:r>
              <a:rPr lang="cs-CZ" sz="1800" dirty="0" err="1" smtClean="0"/>
              <a:t>farba</a:t>
            </a:r>
            <a:r>
              <a:rPr lang="cs-CZ" sz="1800" dirty="0" smtClean="0"/>
              <a:t> očí </a:t>
            </a:r>
            <a:r>
              <a:rPr lang="cs-CZ" sz="1800" dirty="0" err="1" smtClean="0"/>
              <a:t>sú</a:t>
            </a:r>
            <a:r>
              <a:rPr lang="cs-CZ" sz="1800" dirty="0" smtClean="0"/>
              <a:t> na sebe nezávislé</a:t>
            </a:r>
          </a:p>
          <a:p>
            <a:pPr lvl="1"/>
            <a:r>
              <a:rPr lang="cs-CZ" sz="1800" dirty="0" smtClean="0"/>
              <a:t>H1: </a:t>
            </a:r>
            <a:r>
              <a:rPr lang="cs-CZ" sz="1800" dirty="0" err="1" smtClean="0"/>
              <a:t>farba</a:t>
            </a:r>
            <a:r>
              <a:rPr lang="cs-CZ" sz="1800" dirty="0" smtClean="0"/>
              <a:t> </a:t>
            </a:r>
            <a:r>
              <a:rPr lang="cs-CZ" sz="1800" dirty="0" err="1" smtClean="0"/>
              <a:t>vlasov</a:t>
            </a:r>
            <a:r>
              <a:rPr lang="cs-CZ" sz="1800" dirty="0" smtClean="0"/>
              <a:t> a </a:t>
            </a:r>
            <a:r>
              <a:rPr lang="cs-CZ" sz="1800" dirty="0" err="1" smtClean="0"/>
              <a:t>farba</a:t>
            </a:r>
            <a:r>
              <a:rPr lang="cs-CZ" sz="1800" dirty="0" smtClean="0"/>
              <a:t> očí </a:t>
            </a:r>
            <a:r>
              <a:rPr lang="cs-CZ" sz="1800" dirty="0" err="1" smtClean="0"/>
              <a:t>sú</a:t>
            </a:r>
            <a:r>
              <a:rPr lang="cs-CZ" sz="1800" dirty="0" smtClean="0"/>
              <a:t> na sebe závislé</a:t>
            </a:r>
          </a:p>
          <a:p>
            <a:r>
              <a:rPr lang="cs-CZ" sz="2300" dirty="0" smtClean="0"/>
              <a:t>H0 </a:t>
            </a:r>
            <a:r>
              <a:rPr lang="cs-CZ" sz="2300" dirty="0" err="1" smtClean="0"/>
              <a:t>zamietame</a:t>
            </a:r>
            <a:r>
              <a:rPr lang="cs-CZ" sz="2300" dirty="0" smtClean="0"/>
              <a:t>, </a:t>
            </a:r>
            <a:r>
              <a:rPr lang="cs-CZ" sz="2300" dirty="0" err="1" smtClean="0"/>
              <a:t>ak</a:t>
            </a:r>
            <a:r>
              <a:rPr lang="cs-CZ" sz="2300" dirty="0" smtClean="0"/>
              <a:t> je </a:t>
            </a:r>
            <a:r>
              <a:rPr lang="cs-CZ" sz="2300" dirty="0" err="1" smtClean="0"/>
              <a:t>vyrátaná</a:t>
            </a:r>
            <a:r>
              <a:rPr lang="cs-CZ" sz="2300" dirty="0" smtClean="0"/>
              <a:t> hodnota </a:t>
            </a:r>
            <a:r>
              <a:rPr lang="cs-CZ" sz="2300" dirty="0" err="1" smtClean="0"/>
              <a:t>väčšia</a:t>
            </a:r>
            <a:r>
              <a:rPr lang="cs-CZ" sz="2300" dirty="0" smtClean="0"/>
              <a:t> </a:t>
            </a:r>
            <a:r>
              <a:rPr lang="cs-CZ" sz="2300" dirty="0" err="1" smtClean="0"/>
              <a:t>ako</a:t>
            </a:r>
            <a:r>
              <a:rPr lang="cs-CZ" sz="2300" dirty="0" smtClean="0"/>
              <a:t> </a:t>
            </a:r>
            <a:r>
              <a:rPr lang="cs-CZ" sz="2300" dirty="0" err="1" smtClean="0"/>
              <a:t>príslušná</a:t>
            </a:r>
            <a:r>
              <a:rPr lang="cs-CZ" sz="2300" dirty="0" smtClean="0"/>
              <a:t> </a:t>
            </a:r>
            <a:r>
              <a:rPr lang="cs-CZ" sz="2300" dirty="0" err="1" smtClean="0"/>
              <a:t>tabuľková</a:t>
            </a:r>
            <a:r>
              <a:rPr lang="cs-CZ" sz="2300" dirty="0" smtClean="0"/>
              <a:t> </a:t>
            </a:r>
            <a:r>
              <a:rPr lang="cs-CZ" sz="2300" dirty="0" err="1" smtClean="0"/>
              <a:t>alebo</a:t>
            </a:r>
            <a:r>
              <a:rPr lang="cs-CZ" sz="2300" dirty="0" smtClean="0"/>
              <a:t> </a:t>
            </a:r>
            <a:r>
              <a:rPr lang="cs-CZ" sz="2300" dirty="0" err="1" smtClean="0"/>
              <a:t>porovnaním</a:t>
            </a:r>
            <a:r>
              <a:rPr lang="cs-CZ" sz="2300" dirty="0" smtClean="0"/>
              <a:t> p-hodnoty a hladiny </a:t>
            </a:r>
            <a:r>
              <a:rPr lang="cs-CZ" sz="2300" dirty="0" err="1" smtClean="0"/>
              <a:t>významonosti</a:t>
            </a:r>
            <a:endParaRPr lang="cs-CZ" sz="23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47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373063"/>
            <a:ext cx="8583612" cy="762000"/>
          </a:xfrm>
          <a:noFill/>
        </p:spPr>
        <p:txBody>
          <a:bodyPr/>
          <a:lstStyle/>
          <a:p>
            <a:r>
              <a:rPr lang="cs-CZ" dirty="0" smtClean="0"/>
              <a:t>Test nezávislosti </a:t>
            </a:r>
            <a:br>
              <a:rPr lang="cs-CZ" dirty="0" smtClean="0"/>
            </a:br>
            <a:r>
              <a:rPr lang="cs-CZ" dirty="0" smtClean="0"/>
              <a:t> H0 :Nezávislost dvou jevů A </a:t>
            </a:r>
            <a:r>
              <a:rPr lang="cs-CZ" dirty="0" err="1" smtClean="0"/>
              <a:t>a</a:t>
            </a:r>
            <a:r>
              <a:rPr lang="cs-CZ" dirty="0" smtClean="0"/>
              <a:t> B</a:t>
            </a:r>
          </a:p>
        </p:txBody>
      </p:sp>
      <p:sp>
        <p:nvSpPr>
          <p:cNvPr id="74769" name="Rectangle 4"/>
          <p:cNvSpPr>
            <a:spLocks noChangeArrowheads="1"/>
          </p:cNvSpPr>
          <p:nvPr/>
        </p:nvSpPr>
        <p:spPr bwMode="auto">
          <a:xfrm>
            <a:off x="231775" y="2154238"/>
            <a:ext cx="1676400" cy="9144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Kontingenční tabulka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 x 2</a:t>
            </a:r>
          </a:p>
        </p:txBody>
      </p:sp>
      <p:sp>
        <p:nvSpPr>
          <p:cNvPr id="74770" name="Rectangle 5"/>
          <p:cNvSpPr>
            <a:spLocks noChangeArrowheads="1"/>
          </p:cNvSpPr>
          <p:nvPr/>
        </p:nvSpPr>
        <p:spPr bwMode="auto">
          <a:xfrm>
            <a:off x="7162800" y="1782763"/>
            <a:ext cx="1981200" cy="400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 = a + b + c + d</a:t>
            </a:r>
          </a:p>
        </p:txBody>
      </p:sp>
      <p:pic>
        <p:nvPicPr>
          <p:cNvPr id="7477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2273300"/>
            <a:ext cx="1485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4754" name="Object 7"/>
          <p:cNvGraphicFramePr>
            <a:graphicFrameLocks noChangeAspect="1"/>
          </p:cNvGraphicFramePr>
          <p:nvPr/>
        </p:nvGraphicFramePr>
        <p:xfrm>
          <a:off x="7239000" y="2806700"/>
          <a:ext cx="1485900" cy="485775"/>
        </p:xfrm>
        <a:graphic>
          <a:graphicData uri="http://schemas.openxmlformats.org/presentationml/2006/ole">
            <p:oleObj spid="_x0000_s14338" name="Rovnice" r:id="rId5" imgW="1002960" imgH="393480" progId="Equation.3">
              <p:embed/>
            </p:oleObj>
          </a:graphicData>
        </a:graphic>
      </p:graphicFrame>
      <p:graphicFrame>
        <p:nvGraphicFramePr>
          <p:cNvPr id="544776" name="Group 8"/>
          <p:cNvGraphicFramePr>
            <a:graphicFrameLocks noGrp="1"/>
          </p:cNvGraphicFramePr>
          <p:nvPr/>
        </p:nvGraphicFramePr>
        <p:xfrm>
          <a:off x="1981200" y="1587500"/>
          <a:ext cx="4953000" cy="198120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04900"/>
                <a:gridCol w="15621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Podíl (+)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Podíl (+)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4804" name="Line 46"/>
          <p:cNvSpPr>
            <a:spLocks noChangeShapeType="1"/>
          </p:cNvSpPr>
          <p:nvPr/>
        </p:nvSpPr>
        <p:spPr bwMode="auto">
          <a:xfrm>
            <a:off x="2076450" y="1711325"/>
            <a:ext cx="0" cy="314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805" name="Line 47"/>
          <p:cNvSpPr>
            <a:spLocks noChangeShapeType="1"/>
          </p:cNvSpPr>
          <p:nvPr/>
        </p:nvSpPr>
        <p:spPr bwMode="auto">
          <a:xfrm flipV="1">
            <a:off x="2362200" y="1649413"/>
            <a:ext cx="5619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806" name="Line 48"/>
          <p:cNvSpPr>
            <a:spLocks noChangeShapeType="1"/>
          </p:cNvSpPr>
          <p:nvPr/>
        </p:nvSpPr>
        <p:spPr bwMode="auto">
          <a:xfrm>
            <a:off x="1981200" y="1601788"/>
            <a:ext cx="1143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807" name="Rectangle 49"/>
          <p:cNvSpPr>
            <a:spLocks noChangeArrowheads="1"/>
          </p:cNvSpPr>
          <p:nvPr/>
        </p:nvSpPr>
        <p:spPr bwMode="auto">
          <a:xfrm>
            <a:off x="2124075" y="17113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74808" name="Rectangle 50"/>
          <p:cNvSpPr>
            <a:spLocks noChangeArrowheads="1"/>
          </p:cNvSpPr>
          <p:nvPr/>
        </p:nvSpPr>
        <p:spPr bwMode="auto">
          <a:xfrm>
            <a:off x="2786063" y="1620838"/>
            <a:ext cx="354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graphicFrame>
        <p:nvGraphicFramePr>
          <p:cNvPr id="74755" name="Object 51"/>
          <p:cNvGraphicFramePr>
            <a:graphicFrameLocks noChangeAspect="1"/>
          </p:cNvGraphicFramePr>
          <p:nvPr/>
        </p:nvGraphicFramePr>
        <p:xfrm>
          <a:off x="3238500" y="2992438"/>
          <a:ext cx="976313" cy="581025"/>
        </p:xfrm>
        <a:graphic>
          <a:graphicData uri="http://schemas.openxmlformats.org/presentationml/2006/ole">
            <p:oleObj spid="_x0000_s14339" name="Rovnice" r:id="rId6" imgW="444240" imgH="419040" progId="Equation.3">
              <p:embed/>
            </p:oleObj>
          </a:graphicData>
        </a:graphic>
      </p:graphicFrame>
      <p:graphicFrame>
        <p:nvGraphicFramePr>
          <p:cNvPr id="74756" name="Object 52"/>
          <p:cNvGraphicFramePr>
            <a:graphicFrameLocks noChangeAspect="1"/>
          </p:cNvGraphicFramePr>
          <p:nvPr/>
        </p:nvGraphicFramePr>
        <p:xfrm>
          <a:off x="4352925" y="3054350"/>
          <a:ext cx="962025" cy="500063"/>
        </p:xfrm>
        <a:graphic>
          <a:graphicData uri="http://schemas.openxmlformats.org/presentationml/2006/ole">
            <p:oleObj spid="_x0000_s14340" name="Rovnice" r:id="rId7" imgW="469800" imgH="419040" progId="Equation.3">
              <p:embed/>
            </p:oleObj>
          </a:graphicData>
        </a:graphic>
      </p:graphicFrame>
      <p:graphicFrame>
        <p:nvGraphicFramePr>
          <p:cNvPr id="74757" name="Object 53"/>
          <p:cNvGraphicFramePr>
            <a:graphicFrameLocks noChangeAspect="1"/>
          </p:cNvGraphicFramePr>
          <p:nvPr/>
        </p:nvGraphicFramePr>
        <p:xfrm>
          <a:off x="5357813" y="2054225"/>
          <a:ext cx="890587" cy="523875"/>
        </p:xfrm>
        <a:graphic>
          <a:graphicData uri="http://schemas.openxmlformats.org/presentationml/2006/ole">
            <p:oleObj spid="_x0000_s14341" name="Rovnice" r:id="rId8" imgW="457200" imgH="419040" progId="Equation.3">
              <p:embed/>
            </p:oleObj>
          </a:graphicData>
        </a:graphic>
      </p:graphicFrame>
      <p:graphicFrame>
        <p:nvGraphicFramePr>
          <p:cNvPr id="74758" name="Object 54"/>
          <p:cNvGraphicFramePr>
            <a:graphicFrameLocks noChangeAspect="1"/>
          </p:cNvGraphicFramePr>
          <p:nvPr/>
        </p:nvGraphicFramePr>
        <p:xfrm>
          <a:off x="5362575" y="2506663"/>
          <a:ext cx="885825" cy="561975"/>
        </p:xfrm>
        <a:graphic>
          <a:graphicData uri="http://schemas.openxmlformats.org/presentationml/2006/ole">
            <p:oleObj spid="_x0000_s14342" name="Rovnice" r:id="rId9" imgW="457200" imgH="419040" progId="Equation.3">
              <p:embed/>
            </p:oleObj>
          </a:graphicData>
        </a:graphic>
      </p:graphicFrame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6310313" y="2082800"/>
            <a:ext cx="533400" cy="457200"/>
            <a:chOff x="4272" y="3312"/>
            <a:chExt cx="336" cy="288"/>
          </a:xfrm>
        </p:grpSpPr>
        <p:sp>
          <p:nvSpPr>
            <p:cNvPr id="74814" name="AutoShape 56"/>
            <p:cNvSpPr>
              <a:spLocks noChangeArrowheads="1"/>
            </p:cNvSpPr>
            <p:nvPr/>
          </p:nvSpPr>
          <p:spPr bwMode="auto">
            <a:xfrm>
              <a:off x="4272" y="3312"/>
              <a:ext cx="336" cy="288"/>
            </a:xfrm>
            <a:prstGeom prst="star8">
              <a:avLst>
                <a:gd name="adj" fmla="val 3825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815" name="Rectangle 57"/>
            <p:cNvSpPr>
              <a:spLocks noChangeArrowheads="1"/>
            </p:cNvSpPr>
            <p:nvPr/>
          </p:nvSpPr>
          <p:spPr bwMode="auto">
            <a:xfrm>
              <a:off x="4338" y="3330"/>
              <a:ext cx="252" cy="24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sz="1600" b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lang="cs-CZ" sz="1600" b="1" baseline="-25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6324600" y="2598738"/>
            <a:ext cx="533400" cy="457200"/>
            <a:chOff x="4272" y="3312"/>
            <a:chExt cx="336" cy="288"/>
          </a:xfrm>
        </p:grpSpPr>
        <p:sp>
          <p:nvSpPr>
            <p:cNvPr id="74812" name="AutoShape 59"/>
            <p:cNvSpPr>
              <a:spLocks noChangeArrowheads="1"/>
            </p:cNvSpPr>
            <p:nvPr/>
          </p:nvSpPr>
          <p:spPr bwMode="auto">
            <a:xfrm>
              <a:off x="4272" y="3312"/>
              <a:ext cx="336" cy="288"/>
            </a:xfrm>
            <a:prstGeom prst="star8">
              <a:avLst>
                <a:gd name="adj" fmla="val 3825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813" name="Rectangle 60"/>
            <p:cNvSpPr>
              <a:spLocks noChangeArrowheads="1"/>
            </p:cNvSpPr>
            <p:nvPr/>
          </p:nvSpPr>
          <p:spPr bwMode="auto">
            <a:xfrm>
              <a:off x="4338" y="3330"/>
              <a:ext cx="252" cy="240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sz="1600" b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lang="cs-CZ" sz="1600" b="1" baseline="-25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sp>
        <p:nvSpPr>
          <p:cNvPr id="74811" name="Rectangle 61"/>
          <p:cNvSpPr>
            <a:spLocks noChangeArrowheads="1"/>
          </p:cNvSpPr>
          <p:nvPr/>
        </p:nvSpPr>
        <p:spPr bwMode="auto">
          <a:xfrm>
            <a:off x="317500" y="3716338"/>
            <a:ext cx="2590800" cy="338137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Očekávané četnosti:</a:t>
            </a:r>
          </a:p>
        </p:txBody>
      </p:sp>
      <p:graphicFrame>
        <p:nvGraphicFramePr>
          <p:cNvPr id="74759" name="Object 62"/>
          <p:cNvGraphicFramePr>
            <a:graphicFrameLocks noChangeAspect="1"/>
          </p:cNvGraphicFramePr>
          <p:nvPr/>
        </p:nvGraphicFramePr>
        <p:xfrm>
          <a:off x="431800" y="4235450"/>
          <a:ext cx="1828800" cy="571500"/>
        </p:xfrm>
        <a:graphic>
          <a:graphicData uri="http://schemas.openxmlformats.org/presentationml/2006/ole">
            <p:oleObj spid="_x0000_s14343" name="Rovnice" r:id="rId10" imgW="1244520" imgH="393480" progId="Equation.3">
              <p:embed/>
            </p:oleObj>
          </a:graphicData>
        </a:graphic>
      </p:graphicFrame>
      <p:graphicFrame>
        <p:nvGraphicFramePr>
          <p:cNvPr id="74760" name="Object 63"/>
          <p:cNvGraphicFramePr>
            <a:graphicFrameLocks noChangeAspect="1"/>
          </p:cNvGraphicFramePr>
          <p:nvPr/>
        </p:nvGraphicFramePr>
        <p:xfrm>
          <a:off x="431800" y="4978400"/>
          <a:ext cx="1800225" cy="552450"/>
        </p:xfrm>
        <a:graphic>
          <a:graphicData uri="http://schemas.openxmlformats.org/presentationml/2006/ole">
            <p:oleObj spid="_x0000_s14344" name="Rovnice" r:id="rId11" imgW="1269720" imgH="393480" progId="Equation.3">
              <p:embed/>
            </p:oleObj>
          </a:graphicData>
        </a:graphic>
      </p:graphicFrame>
      <p:graphicFrame>
        <p:nvGraphicFramePr>
          <p:cNvPr id="74761" name="Object 64"/>
          <p:cNvGraphicFramePr>
            <a:graphicFrameLocks noChangeAspect="1"/>
          </p:cNvGraphicFramePr>
          <p:nvPr/>
        </p:nvGraphicFramePr>
        <p:xfrm>
          <a:off x="2679700" y="4235450"/>
          <a:ext cx="1828800" cy="571500"/>
        </p:xfrm>
        <a:graphic>
          <a:graphicData uri="http://schemas.openxmlformats.org/presentationml/2006/ole">
            <p:oleObj spid="_x0000_s14345" name="Rovnice" r:id="rId12" imgW="1257120" imgH="393480" progId="Equation.3">
              <p:embed/>
            </p:oleObj>
          </a:graphicData>
        </a:graphic>
      </p:graphicFrame>
      <p:graphicFrame>
        <p:nvGraphicFramePr>
          <p:cNvPr id="74762" name="Object 65"/>
          <p:cNvGraphicFramePr>
            <a:graphicFrameLocks noChangeAspect="1"/>
          </p:cNvGraphicFramePr>
          <p:nvPr/>
        </p:nvGraphicFramePr>
        <p:xfrm>
          <a:off x="2717800" y="4987925"/>
          <a:ext cx="1790700" cy="542925"/>
        </p:xfrm>
        <a:graphic>
          <a:graphicData uri="http://schemas.openxmlformats.org/presentationml/2006/ole">
            <p:oleObj spid="_x0000_s14346" name="Rovnice" r:id="rId13" imgW="1282680" imgH="393480" progId="Equation.3">
              <p:embed/>
            </p:oleObj>
          </a:graphicData>
        </a:graphic>
      </p:graphicFrame>
      <p:graphicFrame>
        <p:nvGraphicFramePr>
          <p:cNvPr id="74763" name="Object 66"/>
          <p:cNvGraphicFramePr>
            <a:graphicFrameLocks noChangeAspect="1"/>
          </p:cNvGraphicFramePr>
          <p:nvPr/>
        </p:nvGraphicFramePr>
        <p:xfrm>
          <a:off x="5148263" y="4076700"/>
          <a:ext cx="3086100" cy="779463"/>
        </p:xfrm>
        <a:graphic>
          <a:graphicData uri="http://schemas.openxmlformats.org/presentationml/2006/ole">
            <p:oleObj spid="_x0000_s14347" name="Rovnice" r:id="rId14" imgW="1218960" imgH="457200" progId="Equation.3">
              <p:embed/>
            </p:oleObj>
          </a:graphicData>
        </a:graphic>
      </p:graphicFrame>
      <p:graphicFrame>
        <p:nvGraphicFramePr>
          <p:cNvPr id="74764" name="Object 67"/>
          <p:cNvGraphicFramePr>
            <a:graphicFrameLocks noChangeAspect="1"/>
          </p:cNvGraphicFramePr>
          <p:nvPr/>
        </p:nvGraphicFramePr>
        <p:xfrm>
          <a:off x="222250" y="5675313"/>
          <a:ext cx="1954213" cy="314325"/>
        </p:xfrm>
        <a:graphic>
          <a:graphicData uri="http://schemas.openxmlformats.org/presentationml/2006/ole">
            <p:oleObj spid="_x0000_s14348" name="Rovnice" r:id="rId15" imgW="1295280" imgH="203040" progId="Equation.3">
              <p:embed/>
            </p:oleObj>
          </a:graphicData>
        </a:graphic>
      </p:graphicFrame>
      <p:graphicFrame>
        <p:nvGraphicFramePr>
          <p:cNvPr id="74765" name="Object 69"/>
          <p:cNvGraphicFramePr>
            <a:graphicFrameLocks noChangeAspect="1"/>
          </p:cNvGraphicFramePr>
          <p:nvPr/>
        </p:nvGraphicFramePr>
        <p:xfrm>
          <a:off x="441325" y="5999163"/>
          <a:ext cx="971550" cy="428625"/>
        </p:xfrm>
        <a:graphic>
          <a:graphicData uri="http://schemas.openxmlformats.org/presentationml/2006/ole">
            <p:oleObj spid="_x0000_s14349" name="Rovnice" r:id="rId16" imgW="533160" imgH="241200" progId="Equation.3">
              <p:embed/>
            </p:oleObj>
          </a:graphicData>
        </a:graphic>
      </p:graphicFrame>
      <p:graphicFrame>
        <p:nvGraphicFramePr>
          <p:cNvPr id="74766" name="Object 70"/>
          <p:cNvGraphicFramePr>
            <a:graphicFrameLocks noChangeAspect="1"/>
          </p:cNvGraphicFramePr>
          <p:nvPr/>
        </p:nvGraphicFramePr>
        <p:xfrm>
          <a:off x="5148263" y="5372100"/>
          <a:ext cx="3695700" cy="952500"/>
        </p:xfrm>
        <a:graphic>
          <a:graphicData uri="http://schemas.openxmlformats.org/presentationml/2006/ole">
            <p:oleObj spid="_x0000_s14350" name="Rovnice" r:id="rId17" imgW="173988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Opakovanie</a:t>
            </a:r>
            <a:endParaRPr lang="sk-SK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Jarkovský, L. Dušek</a:t>
            </a:r>
            <a:endParaRPr lang="cs-CZ" i="1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46050"/>
            <a:ext cx="8001000" cy="762000"/>
          </a:xfrm>
          <a:noFill/>
        </p:spPr>
        <p:txBody>
          <a:bodyPr/>
          <a:lstStyle/>
          <a:p>
            <a:r>
              <a:rPr lang="cs-CZ" dirty="0" smtClean="0"/>
              <a:t>Kontingenční tabulky: příklad</a:t>
            </a:r>
          </a:p>
        </p:txBody>
      </p:sp>
      <p:sp>
        <p:nvSpPr>
          <p:cNvPr id="75782" name="Rectangle 3"/>
          <p:cNvSpPr>
            <a:spLocks noChangeArrowheads="1"/>
          </p:cNvSpPr>
          <p:nvPr/>
        </p:nvSpPr>
        <p:spPr bwMode="auto">
          <a:xfrm>
            <a:off x="5203825" y="1266825"/>
            <a:ext cx="3810000" cy="12954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102 * 30 / 166 = 18,43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102 * 136 / 166 = 83,57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11,57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52,43</a:t>
            </a:r>
          </a:p>
        </p:txBody>
      </p:sp>
      <p:graphicFrame>
        <p:nvGraphicFramePr>
          <p:cNvPr id="75778" name="Object 4"/>
          <p:cNvGraphicFramePr>
            <a:graphicFrameLocks noChangeAspect="1"/>
          </p:cNvGraphicFramePr>
          <p:nvPr/>
        </p:nvGraphicFramePr>
        <p:xfrm>
          <a:off x="257175" y="3127375"/>
          <a:ext cx="6330950" cy="727075"/>
        </p:xfrm>
        <a:graphic>
          <a:graphicData uri="http://schemas.openxmlformats.org/presentationml/2006/ole">
            <p:oleObj spid="_x0000_s15362" name="Rovnice" r:id="rId4" imgW="4584600" imgH="457200" progId="Equation.3">
              <p:embed/>
            </p:oleObj>
          </a:graphicData>
        </a:graphic>
      </p:graphicFrame>
      <p:graphicFrame>
        <p:nvGraphicFramePr>
          <p:cNvPr id="75779" name="Object 5"/>
          <p:cNvGraphicFramePr>
            <a:graphicFrameLocks noChangeAspect="1"/>
          </p:cNvGraphicFramePr>
          <p:nvPr/>
        </p:nvGraphicFramePr>
        <p:xfrm>
          <a:off x="6845300" y="3284538"/>
          <a:ext cx="2047875" cy="381000"/>
        </p:xfrm>
        <a:graphic>
          <a:graphicData uri="http://schemas.openxmlformats.org/presentationml/2006/ole">
            <p:oleObj spid="_x0000_s15363" name="Rovnice" r:id="rId5" imgW="1295280" imgH="253800" progId="Equation.3">
              <p:embed/>
            </p:oleObj>
          </a:graphicData>
        </a:graphic>
      </p:graphicFrame>
      <p:graphicFrame>
        <p:nvGraphicFramePr>
          <p:cNvPr id="546858" name="Group 42"/>
          <p:cNvGraphicFramePr>
            <a:graphicFrameLocks noGrp="1"/>
          </p:cNvGraphicFramePr>
          <p:nvPr/>
        </p:nvGraphicFramePr>
        <p:xfrm>
          <a:off x="250825" y="1385888"/>
          <a:ext cx="4648200" cy="1684020"/>
        </p:xfrm>
        <a:graphic>
          <a:graphicData uri="http://schemas.openxmlformats.org/drawingml/2006/table">
            <a:tbl>
              <a:tblPr/>
              <a:tblGrid>
                <a:gridCol w="1162050"/>
                <a:gridCol w="1162050"/>
                <a:gridCol w="1162050"/>
                <a:gridCol w="116205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811" name="Rectangle 34"/>
          <p:cNvSpPr>
            <a:spLocks noChangeArrowheads="1"/>
          </p:cNvSpPr>
          <p:nvPr/>
        </p:nvSpPr>
        <p:spPr bwMode="auto">
          <a:xfrm>
            <a:off x="250825" y="1462088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gen</a:t>
            </a:r>
          </a:p>
        </p:txBody>
      </p:sp>
      <p:sp>
        <p:nvSpPr>
          <p:cNvPr id="75812" name="Rectangle 35"/>
          <p:cNvSpPr>
            <a:spLocks noChangeArrowheads="1"/>
          </p:cNvSpPr>
          <p:nvPr/>
        </p:nvSpPr>
        <p:spPr bwMode="auto">
          <a:xfrm>
            <a:off x="1087438" y="1309688"/>
            <a:ext cx="382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Wingdings 2" pitchFamily="18" charset="2"/>
                <a:cs typeface="Arial" pitchFamily="34" charset="0"/>
              </a:rPr>
              <a:t></a:t>
            </a:r>
          </a:p>
        </p:txBody>
      </p:sp>
      <p:sp>
        <p:nvSpPr>
          <p:cNvPr id="75813" name="Text Box 36"/>
          <p:cNvSpPr txBox="1">
            <a:spLocks noChangeArrowheads="1"/>
          </p:cNvSpPr>
          <p:nvPr/>
        </p:nvSpPr>
        <p:spPr bwMode="auto">
          <a:xfrm>
            <a:off x="0" y="3898900"/>
            <a:ext cx="9144000" cy="4667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Kontingenční tabulka v obrázku</a:t>
            </a:r>
          </a:p>
        </p:txBody>
      </p:sp>
      <p:pic>
        <p:nvPicPr>
          <p:cNvPr id="75814" name="Picture 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48438" y="4348163"/>
            <a:ext cx="212725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815" name="Picture 3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05238" y="4700588"/>
            <a:ext cx="2000250" cy="176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816" name="Picture 3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9538" y="4652963"/>
            <a:ext cx="41021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817" name="Rectangle 40"/>
          <p:cNvSpPr>
            <a:spLocks noChangeArrowheads="1"/>
          </p:cNvSpPr>
          <p:nvPr/>
        </p:nvSpPr>
        <p:spPr bwMode="auto">
          <a:xfrm>
            <a:off x="4343400" y="4371975"/>
            <a:ext cx="1295400" cy="3238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Gen: ANO</a:t>
            </a:r>
          </a:p>
        </p:txBody>
      </p:sp>
      <p:sp>
        <p:nvSpPr>
          <p:cNvPr id="75818" name="Rectangle 41"/>
          <p:cNvSpPr>
            <a:spLocks noChangeArrowheads="1"/>
          </p:cNvSpPr>
          <p:nvPr/>
        </p:nvSpPr>
        <p:spPr bwMode="auto">
          <a:xfrm>
            <a:off x="7162800" y="4371975"/>
            <a:ext cx="1152525" cy="3238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Gen: 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680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0"/>
            <a:ext cx="7772400" cy="762000"/>
          </a:xfrm>
          <a:noFill/>
        </p:spPr>
        <p:txBody>
          <a:bodyPr/>
          <a:lstStyle/>
          <a:p>
            <a:r>
              <a:rPr lang="cs-CZ" smtClean="0"/>
              <a:t>R x C kontingenční tabulka</a:t>
            </a:r>
          </a:p>
        </p:txBody>
      </p:sp>
      <p:sp>
        <p:nvSpPr>
          <p:cNvPr id="76809" name="Rectangle 4"/>
          <p:cNvSpPr>
            <a:spLocks noChangeArrowheads="1"/>
          </p:cNvSpPr>
          <p:nvPr/>
        </p:nvSpPr>
        <p:spPr bwMode="auto">
          <a:xfrm>
            <a:off x="250825" y="1397000"/>
            <a:ext cx="6400800" cy="10668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Výběr: N lidí ze sociologického průzkumu (delikventi)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Jev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Původ z rozvrácených rodin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Jev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Stupeň zločinnosti I &lt; II &lt; III &lt; IV</a:t>
            </a:r>
          </a:p>
        </p:txBody>
      </p:sp>
      <p:graphicFrame>
        <p:nvGraphicFramePr>
          <p:cNvPr id="548921" name="Group 57"/>
          <p:cNvGraphicFramePr>
            <a:graphicFrameLocks noGrp="1"/>
          </p:cNvGraphicFramePr>
          <p:nvPr/>
        </p:nvGraphicFramePr>
        <p:xfrm>
          <a:off x="2133600" y="2371725"/>
          <a:ext cx="4800600" cy="1706880"/>
        </p:xfrm>
        <a:graphic>
          <a:graphicData uri="http://schemas.openxmlformats.org/drawingml/2006/table">
            <a:tbl>
              <a:tblPr/>
              <a:tblGrid>
                <a:gridCol w="800100"/>
                <a:gridCol w="876300"/>
                <a:gridCol w="723900"/>
                <a:gridCol w="800100"/>
                <a:gridCol w="685800"/>
                <a:gridCol w="914400"/>
              </a:tblGrid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II.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III.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IV.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číslo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0975">
                <a:tc gridSpan="6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   S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6837" name="Rectangle 45"/>
          <p:cNvSpPr>
            <a:spLocks noChangeArrowheads="1"/>
          </p:cNvSpPr>
          <p:nvPr/>
        </p:nvSpPr>
        <p:spPr bwMode="auto">
          <a:xfrm>
            <a:off x="2108200" y="2398713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>
                <a:solidFill>
                  <a:srgbClr val="CCB400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76838" name="Rectangle 46"/>
          <p:cNvSpPr>
            <a:spLocks noChangeArrowheads="1"/>
          </p:cNvSpPr>
          <p:nvPr/>
        </p:nvSpPr>
        <p:spPr bwMode="auto">
          <a:xfrm>
            <a:off x="2593975" y="2303463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76839" name="Rectangle 47"/>
          <p:cNvSpPr>
            <a:spLocks noChangeArrowheads="1"/>
          </p:cNvSpPr>
          <p:nvPr/>
        </p:nvSpPr>
        <p:spPr bwMode="auto">
          <a:xfrm>
            <a:off x="2916238" y="3644900"/>
            <a:ext cx="760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číslo2</a:t>
            </a:r>
          </a:p>
        </p:txBody>
      </p:sp>
      <p:sp>
        <p:nvSpPr>
          <p:cNvPr id="76840" name="Rectangle 48"/>
          <p:cNvSpPr>
            <a:spLocks noChangeArrowheads="1"/>
          </p:cNvSpPr>
          <p:nvPr/>
        </p:nvSpPr>
        <p:spPr bwMode="auto">
          <a:xfrm>
            <a:off x="152400" y="4076700"/>
            <a:ext cx="2819400" cy="6477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Stupně volnosti: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(R-1) * (C-1) = 1 * 3 = 3</a:t>
            </a:r>
          </a:p>
        </p:txBody>
      </p:sp>
      <p:graphicFrame>
        <p:nvGraphicFramePr>
          <p:cNvPr id="76802" name="Object 49"/>
          <p:cNvGraphicFramePr>
            <a:graphicFrameLocks noChangeAspect="1"/>
          </p:cNvGraphicFramePr>
          <p:nvPr/>
        </p:nvGraphicFramePr>
        <p:xfrm>
          <a:off x="3600450" y="4076700"/>
          <a:ext cx="2038350" cy="647700"/>
        </p:xfrm>
        <a:graphic>
          <a:graphicData uri="http://schemas.openxmlformats.org/presentationml/2006/ole">
            <p:oleObj spid="_x0000_s16386" name="Rovnice" r:id="rId4" imgW="1231560" imgH="393480" progId="Equation.3">
              <p:embed/>
            </p:oleObj>
          </a:graphicData>
        </a:graphic>
      </p:graphicFrame>
      <p:graphicFrame>
        <p:nvGraphicFramePr>
          <p:cNvPr id="76803" name="Object 50"/>
          <p:cNvGraphicFramePr>
            <a:graphicFrameLocks noChangeAspect="1"/>
          </p:cNvGraphicFramePr>
          <p:nvPr/>
        </p:nvGraphicFramePr>
        <p:xfrm>
          <a:off x="7620000" y="4029075"/>
          <a:ext cx="1066800" cy="542925"/>
        </p:xfrm>
        <a:graphic>
          <a:graphicData uri="http://schemas.openxmlformats.org/presentationml/2006/ole">
            <p:oleObj spid="_x0000_s16387" name="Rovnice" r:id="rId5" imgW="495000" imgH="253800" progId="Equation.3">
              <p:embed/>
            </p:oleObj>
          </a:graphicData>
        </a:graphic>
      </p:graphicFrame>
      <p:sp>
        <p:nvSpPr>
          <p:cNvPr id="76841" name="Rectangle 51"/>
          <p:cNvSpPr>
            <a:spLocks noChangeArrowheads="1"/>
          </p:cNvSpPr>
          <p:nvPr/>
        </p:nvSpPr>
        <p:spPr bwMode="auto">
          <a:xfrm>
            <a:off x="6553200" y="4143375"/>
            <a:ext cx="1143000" cy="2762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Tabulky:</a:t>
            </a:r>
          </a:p>
        </p:txBody>
      </p:sp>
      <p:sp>
        <p:nvSpPr>
          <p:cNvPr id="76842" name="Rectangle 52"/>
          <p:cNvSpPr>
            <a:spLocks noChangeArrowheads="1"/>
          </p:cNvSpPr>
          <p:nvPr/>
        </p:nvSpPr>
        <p:spPr bwMode="auto">
          <a:xfrm>
            <a:off x="2838450" y="4876800"/>
            <a:ext cx="3333750" cy="381000"/>
          </a:xfrm>
          <a:prstGeom prst="rect">
            <a:avLst/>
          </a:prstGeom>
          <a:solidFill>
            <a:srgbClr val="A5002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Očekávané četnosti:</a:t>
            </a:r>
          </a:p>
        </p:txBody>
      </p:sp>
      <p:graphicFrame>
        <p:nvGraphicFramePr>
          <p:cNvPr id="76804" name="Object 53"/>
          <p:cNvGraphicFramePr>
            <a:graphicFrameLocks noChangeAspect="1"/>
          </p:cNvGraphicFramePr>
          <p:nvPr/>
        </p:nvGraphicFramePr>
        <p:xfrm>
          <a:off x="762000" y="5373688"/>
          <a:ext cx="1371600" cy="771525"/>
        </p:xfrm>
        <a:graphic>
          <a:graphicData uri="http://schemas.openxmlformats.org/presentationml/2006/ole">
            <p:oleObj spid="_x0000_s16388" name="Rovnice" r:id="rId6" imgW="672840" imgH="393480" progId="Equation.3">
              <p:embed/>
            </p:oleObj>
          </a:graphicData>
        </a:graphic>
      </p:graphicFrame>
      <p:pic>
        <p:nvPicPr>
          <p:cNvPr id="76843" name="Picture 5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28925" y="5373688"/>
            <a:ext cx="14382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6805" name="Object 55"/>
          <p:cNvGraphicFramePr>
            <a:graphicFrameLocks noChangeAspect="1"/>
          </p:cNvGraphicFramePr>
          <p:nvPr/>
        </p:nvGraphicFramePr>
        <p:xfrm>
          <a:off x="4953000" y="5373688"/>
          <a:ext cx="1371600" cy="838200"/>
        </p:xfrm>
        <a:graphic>
          <a:graphicData uri="http://schemas.openxmlformats.org/presentationml/2006/ole">
            <p:oleObj spid="_x0000_s16389" name="Rovnice" r:id="rId8" imgW="685800" imgH="419040" progId="Equation.3">
              <p:embed/>
            </p:oleObj>
          </a:graphicData>
        </a:graphic>
      </p:graphicFrame>
      <p:graphicFrame>
        <p:nvGraphicFramePr>
          <p:cNvPr id="76806" name="Object 56"/>
          <p:cNvGraphicFramePr>
            <a:graphicFrameLocks noChangeAspect="1"/>
          </p:cNvGraphicFramePr>
          <p:nvPr/>
        </p:nvGraphicFramePr>
        <p:xfrm>
          <a:off x="6943725" y="5373688"/>
          <a:ext cx="1362075" cy="771525"/>
        </p:xfrm>
        <a:graphic>
          <a:graphicData uri="http://schemas.openxmlformats.org/presentationml/2006/ole">
            <p:oleObj spid="_x0000_s16390" name="Rovnice" r:id="rId9" imgW="698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570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Test homogenity</a:t>
            </a:r>
          </a:p>
        </p:txBody>
      </p:sp>
      <p:sp>
        <p:nvSpPr>
          <p:cNvPr id="2570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300" dirty="0" err="1" smtClean="0"/>
              <a:t>Pravdepodobnosť</a:t>
            </a:r>
            <a:r>
              <a:rPr lang="cs-CZ" sz="2300" dirty="0" smtClean="0"/>
              <a:t> výskytu znaku v </a:t>
            </a:r>
            <a:r>
              <a:rPr lang="cs-CZ" sz="2300" dirty="0" err="1" smtClean="0"/>
              <a:t>stĺpcoch</a:t>
            </a:r>
            <a:r>
              <a:rPr lang="cs-CZ" sz="2300" dirty="0" smtClean="0"/>
              <a:t> nezávisí na </a:t>
            </a:r>
            <a:r>
              <a:rPr lang="cs-CZ" sz="2300" dirty="0" err="1" smtClean="0"/>
              <a:t>riadkoch</a:t>
            </a:r>
            <a:endParaRPr lang="cs-CZ" sz="2300" dirty="0" smtClean="0"/>
          </a:p>
          <a:p>
            <a:r>
              <a:rPr lang="cs-CZ" sz="2300" dirty="0" err="1" smtClean="0"/>
              <a:t>Stĺpce</a:t>
            </a:r>
            <a:r>
              <a:rPr lang="cs-CZ" sz="2300" dirty="0" smtClean="0"/>
              <a:t> </a:t>
            </a:r>
            <a:r>
              <a:rPr lang="cs-CZ" sz="2300" dirty="0" err="1" smtClean="0"/>
              <a:t>napr</a:t>
            </a:r>
            <a:r>
              <a:rPr lang="cs-CZ" sz="2300" dirty="0" smtClean="0"/>
              <a:t>.: </a:t>
            </a:r>
            <a:r>
              <a:rPr lang="cs-CZ" sz="2300" dirty="0" err="1" smtClean="0"/>
              <a:t>krvné</a:t>
            </a:r>
            <a:r>
              <a:rPr lang="cs-CZ" sz="2300" dirty="0" smtClean="0"/>
              <a:t> skupiny (0, A, B, AB)</a:t>
            </a:r>
          </a:p>
          <a:p>
            <a:r>
              <a:rPr lang="cs-CZ" sz="2300" dirty="0" err="1" smtClean="0"/>
              <a:t>Riadky</a:t>
            </a:r>
            <a:r>
              <a:rPr lang="cs-CZ" sz="2300" dirty="0" smtClean="0"/>
              <a:t> </a:t>
            </a:r>
            <a:r>
              <a:rPr lang="cs-CZ" sz="2300" dirty="0" err="1" smtClean="0"/>
              <a:t>napr</a:t>
            </a:r>
            <a:r>
              <a:rPr lang="cs-CZ" sz="2300" dirty="0" smtClean="0"/>
              <a:t>.: kraje</a:t>
            </a:r>
          </a:p>
          <a:p>
            <a:r>
              <a:rPr lang="cs-CZ" sz="2300" dirty="0" smtClean="0"/>
              <a:t>H0: </a:t>
            </a:r>
            <a:r>
              <a:rPr lang="cs-CZ" sz="2300" dirty="0" err="1" smtClean="0"/>
              <a:t>Zastúpenie</a:t>
            </a:r>
            <a:r>
              <a:rPr lang="cs-CZ" sz="2300" dirty="0" smtClean="0"/>
              <a:t> jednotlivých </a:t>
            </a:r>
            <a:r>
              <a:rPr lang="cs-CZ" sz="2300" dirty="0" err="1" smtClean="0"/>
              <a:t>krvných</a:t>
            </a:r>
            <a:r>
              <a:rPr lang="cs-CZ" sz="2300" dirty="0" smtClean="0"/>
              <a:t> </a:t>
            </a:r>
            <a:r>
              <a:rPr lang="cs-CZ" sz="2300" dirty="0" err="1" smtClean="0"/>
              <a:t>skupín</a:t>
            </a:r>
            <a:r>
              <a:rPr lang="cs-CZ" sz="2300" dirty="0" smtClean="0"/>
              <a:t> je v </a:t>
            </a:r>
            <a:r>
              <a:rPr lang="cs-CZ" sz="2300" dirty="0" err="1" smtClean="0"/>
              <a:t>každom</a:t>
            </a:r>
            <a:r>
              <a:rPr lang="cs-CZ" sz="2300" dirty="0" smtClean="0"/>
              <a:t> kraji </a:t>
            </a:r>
            <a:r>
              <a:rPr lang="cs-CZ" sz="2300" dirty="0" err="1" smtClean="0"/>
              <a:t>rovnaký</a:t>
            </a:r>
            <a:endParaRPr lang="cs-CZ" sz="2300" dirty="0" smtClean="0"/>
          </a:p>
          <a:p>
            <a:endParaRPr lang="cs-CZ" sz="23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</a:t>
            </a:r>
            <a:r>
              <a:rPr lang="cs-CZ" dirty="0" err="1"/>
              <a:t>Jarkovský</a:t>
            </a:r>
            <a:r>
              <a:rPr lang="cs-CZ" dirty="0"/>
              <a:t>, L. Dušek</a:t>
            </a:r>
          </a:p>
          <a:p>
            <a:endParaRPr lang="cs-CZ" dirty="0"/>
          </a:p>
        </p:txBody>
      </p:sp>
      <p:sp>
        <p:nvSpPr>
          <p:cNvPr id="839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0"/>
            <a:ext cx="8439150" cy="762000"/>
          </a:xfrm>
          <a:noFill/>
        </p:spPr>
        <p:txBody>
          <a:bodyPr/>
          <a:lstStyle/>
          <a:p>
            <a:r>
              <a:rPr lang="cs-CZ" dirty="0" smtClean="0"/>
              <a:t>Test homogenity: příklad</a:t>
            </a:r>
          </a:p>
        </p:txBody>
      </p:sp>
      <p:sp>
        <p:nvSpPr>
          <p:cNvPr id="83975" name="Text Box 3"/>
          <p:cNvSpPr txBox="1">
            <a:spLocks noChangeArrowheads="1"/>
          </p:cNvSpPr>
          <p:nvPr/>
        </p:nvSpPr>
        <p:spPr bwMode="auto">
          <a:xfrm>
            <a:off x="1100138" y="1409700"/>
            <a:ext cx="78200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Bylo provedeno 6 nezávislých výběrů z populace mladých mužů, kteří v dětství  onemocněli těžkým zánětem mozkových blan.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14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V této populaci se vyskytují praváci a leváci v poměru 1 : 1.</a:t>
            </a:r>
          </a:p>
        </p:txBody>
      </p:sp>
      <p:sp>
        <p:nvSpPr>
          <p:cNvPr id="83976" name="Rectangle 4"/>
          <p:cNvSpPr>
            <a:spLocks noChangeArrowheads="1"/>
          </p:cNvSpPr>
          <p:nvPr/>
        </p:nvSpPr>
        <p:spPr bwMode="auto">
          <a:xfrm>
            <a:off x="179388" y="842963"/>
            <a:ext cx="8785225" cy="5905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b="1" dirty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Pomocí </a:t>
            </a:r>
            <a:r>
              <a:rPr lang="cs-CZ" b="1" dirty="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b="1" dirty="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2 rozložení lze rovněž posuzovat homogenitu většího množství nezávislých pokusů testujících tutéž hypotézu.</a:t>
            </a:r>
          </a:p>
        </p:txBody>
      </p:sp>
      <p:sp>
        <p:nvSpPr>
          <p:cNvPr id="83977" name="Text Box 5"/>
          <p:cNvSpPr txBox="1">
            <a:spLocks noChangeArrowheads="1"/>
          </p:cNvSpPr>
          <p:nvPr/>
        </p:nvSpPr>
        <p:spPr bwMode="auto">
          <a:xfrm>
            <a:off x="1100138" y="2157413"/>
            <a:ext cx="79629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Nalezněte v literatuře příslušné vztahy pro testování homogenity všech šesti výběrových populací a na základě výsledků tohoto testu rozhodněte o dalším postupu.</a:t>
            </a:r>
          </a:p>
        </p:txBody>
      </p:sp>
      <p:sp>
        <p:nvSpPr>
          <p:cNvPr id="83978" name="AutoShape 6"/>
          <p:cNvSpPr>
            <a:spLocks noChangeArrowheads="1"/>
          </p:cNvSpPr>
          <p:nvPr/>
        </p:nvSpPr>
        <p:spPr bwMode="auto">
          <a:xfrm>
            <a:off x="242888" y="1609725"/>
            <a:ext cx="671512" cy="381000"/>
          </a:xfrm>
          <a:custGeom>
            <a:avLst/>
            <a:gdLst>
              <a:gd name="T0" fmla="*/ 503634 w 21600"/>
              <a:gd name="T1" fmla="*/ 0 h 21600"/>
              <a:gd name="T2" fmla="*/ 0 w 21600"/>
              <a:gd name="T3" fmla="*/ 190500 h 21600"/>
              <a:gd name="T4" fmla="*/ 503634 w 21600"/>
              <a:gd name="T5" fmla="*/ 381000 h 21600"/>
              <a:gd name="T6" fmla="*/ 671512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979" name="AutoShape 7"/>
          <p:cNvSpPr>
            <a:spLocks noChangeArrowheads="1"/>
          </p:cNvSpPr>
          <p:nvPr/>
        </p:nvSpPr>
        <p:spPr bwMode="auto">
          <a:xfrm>
            <a:off x="228600" y="2386013"/>
            <a:ext cx="671513" cy="381000"/>
          </a:xfrm>
          <a:custGeom>
            <a:avLst/>
            <a:gdLst>
              <a:gd name="T0" fmla="*/ 503635 w 21600"/>
              <a:gd name="T1" fmla="*/ 0 h 21600"/>
              <a:gd name="T2" fmla="*/ 0 w 21600"/>
              <a:gd name="T3" fmla="*/ 190500 h 21600"/>
              <a:gd name="T4" fmla="*/ 503635 w 21600"/>
              <a:gd name="T5" fmla="*/ 381000 h 21600"/>
              <a:gd name="T6" fmla="*/ 671513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980" name="Rectangle 8"/>
          <p:cNvSpPr>
            <a:spLocks noChangeArrowheads="1"/>
          </p:cNvSpPr>
          <p:nvPr/>
        </p:nvSpPr>
        <p:spPr bwMode="auto">
          <a:xfrm>
            <a:off x="222250" y="3297238"/>
            <a:ext cx="1828800" cy="1571625"/>
          </a:xfrm>
          <a:prstGeom prst="rect">
            <a:avLst/>
          </a:prstGeom>
          <a:solidFill>
            <a:srgbClr val="CCFFFF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Následující tabulka obsahuje původní data a výsledek testování (v závorkách jsou uvedeny očekávané četnosti):</a:t>
            </a:r>
          </a:p>
        </p:txBody>
      </p:sp>
      <p:graphicFrame>
        <p:nvGraphicFramePr>
          <p:cNvPr id="563209" name="Group 9"/>
          <p:cNvGraphicFramePr>
            <a:graphicFrameLocks noGrp="1"/>
          </p:cNvGraphicFramePr>
          <p:nvPr/>
        </p:nvGraphicFramePr>
        <p:xfrm>
          <a:off x="2114550" y="2962275"/>
          <a:ext cx="4876800" cy="216408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833438"/>
                <a:gridCol w="461962"/>
                <a:gridCol w="762000"/>
                <a:gridCol w="1143000"/>
              </a:tblGrid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Vzorek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Praváci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Leváci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ymbol" pitchFamily="18" charset="2"/>
                        </a:rPr>
                        <a:t>c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St. volnosti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 (7)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 (7)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4,5714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 (8)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 (8)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 (10)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 (10)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 (9)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 (9)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5,5556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 (8,5)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 (8,5)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4,7647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 (11)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 (11)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6,5455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970" name="Object 84"/>
          <p:cNvGraphicFramePr>
            <a:graphicFrameLocks noChangeAspect="1"/>
          </p:cNvGraphicFramePr>
          <p:nvPr/>
        </p:nvGraphicFramePr>
        <p:xfrm>
          <a:off x="7242175" y="3276600"/>
          <a:ext cx="1658938" cy="387350"/>
        </p:xfrm>
        <a:graphic>
          <a:graphicData uri="http://schemas.openxmlformats.org/presentationml/2006/ole">
            <p:oleObj spid="_x0000_s23554" name="Rovnice" r:id="rId4" imgW="1028520" imgH="253800" progId="Equation.3">
              <p:embed/>
            </p:oleObj>
          </a:graphicData>
        </a:graphic>
      </p:graphicFrame>
      <p:graphicFrame>
        <p:nvGraphicFramePr>
          <p:cNvPr id="83971" name="Object 85"/>
          <p:cNvGraphicFramePr>
            <a:graphicFrameLocks noChangeAspect="1"/>
          </p:cNvGraphicFramePr>
          <p:nvPr/>
        </p:nvGraphicFramePr>
        <p:xfrm>
          <a:off x="7281863" y="3810000"/>
          <a:ext cx="1581150" cy="395288"/>
        </p:xfrm>
        <a:graphic>
          <a:graphicData uri="http://schemas.openxmlformats.org/presentationml/2006/ole">
            <p:oleObj spid="_x0000_s23555" name="Rovnice" r:id="rId5" imgW="774360" imgH="203040" progId="Equation.3">
              <p:embed/>
            </p:oleObj>
          </a:graphicData>
        </a:graphic>
      </p:graphicFrame>
      <p:graphicFrame>
        <p:nvGraphicFramePr>
          <p:cNvPr id="83972" name="Object 86"/>
          <p:cNvGraphicFramePr>
            <a:graphicFrameLocks noChangeAspect="1"/>
          </p:cNvGraphicFramePr>
          <p:nvPr/>
        </p:nvGraphicFramePr>
        <p:xfrm>
          <a:off x="7510463" y="4419600"/>
          <a:ext cx="1123950" cy="349250"/>
        </p:xfrm>
        <a:graphic>
          <a:graphicData uri="http://schemas.openxmlformats.org/presentationml/2006/ole">
            <p:oleObj spid="_x0000_s23556" name="Rovnice" r:id="rId6" imgW="622080" imgH="203040" progId="Equation.3">
              <p:embed/>
            </p:oleObj>
          </a:graphicData>
        </a:graphic>
      </p:graphicFrame>
      <p:sp>
        <p:nvSpPr>
          <p:cNvPr id="84044" name="Rectangle 87"/>
          <p:cNvSpPr>
            <a:spLocks noChangeArrowheads="1"/>
          </p:cNvSpPr>
          <p:nvPr/>
        </p:nvSpPr>
        <p:spPr bwMode="auto">
          <a:xfrm>
            <a:off x="215900" y="5013325"/>
            <a:ext cx="8893175" cy="13716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Jednoduchým testováním lze zjistit, že všechny testy pro jednotlivé výběry jsou významné, což znamená, že ani v jednom případě nebyla potvrzena shoda očekávaných a pozorovaných četností. Test homogenity štěpného poměru v zkoumaných populacích rovněž vedl k zamítnutí možnosti sloučit jednotlivé výběry a posuzovat je jako celek (kromě testovaného poměru 1 : 1 neexistuje tedy v datech žádný jiný jednotný štěpný poměr mezi oběma vlastnostmi.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V případě, že by tento test neprokázal odchylky mezi jednotlivými výběrovými populacemi, bylo by možné jednotlivé odběry sloučit a posuzovat jako homogenní vzorek.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2952" name="Text Box 3"/>
          <p:cNvSpPr txBox="1">
            <a:spLocks noChangeArrowheads="1"/>
          </p:cNvSpPr>
          <p:nvPr/>
        </p:nvSpPr>
        <p:spPr bwMode="auto">
          <a:xfrm>
            <a:off x="684213" y="1574800"/>
            <a:ext cx="518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Jev: Úmrtnost na leukemii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Předpoklad: </a:t>
            </a:r>
            <a:r>
              <a:rPr lang="cs-CZ" b="1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P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= 0,6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Absolutní četnost jevu označena r</a:t>
            </a:r>
            <a:r>
              <a:rPr lang="cs-CZ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</a:t>
            </a:r>
          </a:p>
        </p:txBody>
      </p:sp>
      <p:sp>
        <p:nvSpPr>
          <p:cNvPr id="82953" name="WordArt 4"/>
          <p:cNvSpPr>
            <a:spLocks noChangeArrowheads="1" noChangeShapeType="1"/>
          </p:cNvSpPr>
          <p:nvPr/>
        </p:nvSpPr>
        <p:spPr bwMode="auto">
          <a:xfrm>
            <a:off x="227013" y="1879600"/>
            <a:ext cx="276225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  <a:cs typeface="Arial" pitchFamily="34" charset="0"/>
              </a:rPr>
              <a:t>ü</a:t>
            </a:r>
          </a:p>
        </p:txBody>
      </p:sp>
      <p:sp>
        <p:nvSpPr>
          <p:cNvPr id="82954" name="Rectangle 5"/>
          <p:cNvSpPr>
            <a:spLocks noChangeArrowheads="1"/>
          </p:cNvSpPr>
          <p:nvPr/>
        </p:nvSpPr>
        <p:spPr bwMode="auto">
          <a:xfrm>
            <a:off x="5076825" y="1671638"/>
            <a:ext cx="3657600" cy="400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i="1">
                <a:solidFill>
                  <a:srgbClr val="CCB400"/>
                </a:solidFill>
                <a:latin typeface="Arial" pitchFamily="34" charset="0"/>
                <a:cs typeface="Arial" pitchFamily="34" charset="0"/>
              </a:rPr>
              <a:t>Sledovalo s autorů z s zemí:</a:t>
            </a:r>
          </a:p>
        </p:txBody>
      </p:sp>
      <p:graphicFrame>
        <p:nvGraphicFramePr>
          <p:cNvPr id="561196" name="Group 44"/>
          <p:cNvGraphicFramePr>
            <a:graphicFrameLocks noGrp="1"/>
          </p:cNvGraphicFramePr>
          <p:nvPr/>
        </p:nvGraphicFramePr>
        <p:xfrm>
          <a:off x="4924425" y="2098675"/>
          <a:ext cx="3886200" cy="1920240"/>
        </p:xfrm>
        <a:graphic>
          <a:graphicData uri="http://schemas.openxmlformats.org/drawingml/2006/table">
            <a:tbl>
              <a:tblPr/>
              <a:tblGrid>
                <a:gridCol w="1482725"/>
                <a:gridCol w="1039813"/>
                <a:gridCol w="677862"/>
                <a:gridCol w="685800"/>
              </a:tblGrid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Autor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r</a:t>
                      </a:r>
                      <a:r>
                        <a:rPr kumimoji="0" lang="cs-CZ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0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972" name="Rectangle 31"/>
          <p:cNvSpPr>
            <a:spLocks noChangeArrowheads="1"/>
          </p:cNvSpPr>
          <p:nvPr/>
        </p:nvSpPr>
        <p:spPr bwMode="auto">
          <a:xfrm>
            <a:off x="838200" y="5805488"/>
            <a:ext cx="5181600" cy="485775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Test shody reálného r</a:t>
            </a:r>
          </a:p>
        </p:txBody>
      </p:sp>
      <p:graphicFrame>
        <p:nvGraphicFramePr>
          <p:cNvPr id="82946" name="Object 32"/>
          <p:cNvGraphicFramePr>
            <a:graphicFrameLocks noChangeAspect="1"/>
          </p:cNvGraphicFramePr>
          <p:nvPr/>
        </p:nvGraphicFramePr>
        <p:xfrm>
          <a:off x="1692275" y="2997200"/>
          <a:ext cx="1524000" cy="914400"/>
        </p:xfrm>
        <a:graphic>
          <a:graphicData uri="http://schemas.openxmlformats.org/presentationml/2006/ole">
            <p:oleObj spid="_x0000_s22530" name="Rovnice" r:id="rId4" imgW="647640" imgH="431640" progId="Equation.3">
              <p:embed/>
            </p:oleObj>
          </a:graphicData>
        </a:graphic>
      </p:graphicFrame>
      <p:graphicFrame>
        <p:nvGraphicFramePr>
          <p:cNvPr id="82947" name="Object 33"/>
          <p:cNvGraphicFramePr>
            <a:graphicFrameLocks noChangeAspect="1"/>
          </p:cNvGraphicFramePr>
          <p:nvPr/>
        </p:nvGraphicFramePr>
        <p:xfrm>
          <a:off x="6172200" y="4360863"/>
          <a:ext cx="2819400" cy="723900"/>
        </p:xfrm>
        <a:graphic>
          <a:graphicData uri="http://schemas.openxmlformats.org/presentationml/2006/ole">
            <p:oleObj spid="_x0000_s22531" name="Rovnice" r:id="rId5" imgW="1562040" imgH="469800" progId="Equation.3">
              <p:embed/>
            </p:oleObj>
          </a:graphicData>
        </a:graphic>
      </p:graphicFrame>
      <p:sp>
        <p:nvSpPr>
          <p:cNvPr id="82973" name="Text Box 34"/>
          <p:cNvSpPr txBox="1">
            <a:spLocks noChangeArrowheads="1"/>
          </p:cNvSpPr>
          <p:nvPr/>
        </p:nvSpPr>
        <p:spPr bwMode="auto">
          <a:xfrm>
            <a:off x="838200" y="4546600"/>
            <a:ext cx="5105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Test homogenity binomických rozložení</a:t>
            </a:r>
          </a:p>
        </p:txBody>
      </p:sp>
      <p:sp>
        <p:nvSpPr>
          <p:cNvPr id="82974" name="Text Box 35"/>
          <p:cNvSpPr txBox="1">
            <a:spLocks noChangeArrowheads="1"/>
          </p:cNvSpPr>
          <p:nvPr/>
        </p:nvSpPr>
        <p:spPr bwMode="auto">
          <a:xfrm>
            <a:off x="838200" y="5334000"/>
            <a:ext cx="41719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 možném sloučení s výběrů</a:t>
            </a:r>
          </a:p>
        </p:txBody>
      </p:sp>
      <p:graphicFrame>
        <p:nvGraphicFramePr>
          <p:cNvPr id="82948" name="Object 36"/>
          <p:cNvGraphicFramePr>
            <a:graphicFrameLocks noChangeAspect="1"/>
          </p:cNvGraphicFramePr>
          <p:nvPr/>
        </p:nvGraphicFramePr>
        <p:xfrm>
          <a:off x="6172200" y="5030788"/>
          <a:ext cx="2743200" cy="990600"/>
        </p:xfrm>
        <a:graphic>
          <a:graphicData uri="http://schemas.openxmlformats.org/presentationml/2006/ole">
            <p:oleObj spid="_x0000_s22532" name="Rovnice" r:id="rId6" imgW="1688760" imgH="685800" progId="Equation.3">
              <p:embed/>
            </p:oleObj>
          </a:graphicData>
        </a:graphic>
      </p:graphicFrame>
      <p:graphicFrame>
        <p:nvGraphicFramePr>
          <p:cNvPr id="82949" name="Object 37"/>
          <p:cNvGraphicFramePr>
            <a:graphicFrameLocks noChangeAspect="1"/>
          </p:cNvGraphicFramePr>
          <p:nvPr/>
        </p:nvGraphicFramePr>
        <p:xfrm>
          <a:off x="4067175" y="5876925"/>
          <a:ext cx="1724025" cy="419100"/>
        </p:xfrm>
        <a:graphic>
          <a:graphicData uri="http://schemas.openxmlformats.org/presentationml/2006/ole">
            <p:oleObj spid="_x0000_s22533" name="Rovnice" r:id="rId7" imgW="1041120" imgH="253800" progId="Equation.3">
              <p:embed/>
            </p:oleObj>
          </a:graphicData>
        </a:graphic>
      </p:graphicFrame>
      <p:graphicFrame>
        <p:nvGraphicFramePr>
          <p:cNvPr id="82950" name="Object 38"/>
          <p:cNvGraphicFramePr>
            <a:graphicFrameLocks noChangeAspect="1"/>
          </p:cNvGraphicFramePr>
          <p:nvPr/>
        </p:nvGraphicFramePr>
        <p:xfrm>
          <a:off x="6448425" y="3543300"/>
          <a:ext cx="990600" cy="330200"/>
        </p:xfrm>
        <a:graphic>
          <a:graphicData uri="http://schemas.openxmlformats.org/presentationml/2006/ole">
            <p:oleObj spid="_x0000_s22534" name="Rovnice" r:id="rId8" imgW="622080" imgH="253800" progId="Equation.3">
              <p:embed/>
            </p:oleObj>
          </a:graphicData>
        </a:graphic>
      </p:graphicFrame>
      <p:sp>
        <p:nvSpPr>
          <p:cNvPr id="82975" name="AutoShape 39"/>
          <p:cNvSpPr>
            <a:spLocks noChangeArrowheads="1"/>
          </p:cNvSpPr>
          <p:nvPr/>
        </p:nvSpPr>
        <p:spPr bwMode="auto">
          <a:xfrm>
            <a:off x="323850" y="5368925"/>
            <a:ext cx="452438" cy="381000"/>
          </a:xfrm>
          <a:custGeom>
            <a:avLst/>
            <a:gdLst>
              <a:gd name="T0" fmla="*/ 339328 w 21600"/>
              <a:gd name="T1" fmla="*/ 0 h 21600"/>
              <a:gd name="T2" fmla="*/ 0 w 21600"/>
              <a:gd name="T3" fmla="*/ 190500 h 21600"/>
              <a:gd name="T4" fmla="*/ 339328 w 21600"/>
              <a:gd name="T5" fmla="*/ 381000 h 21600"/>
              <a:gd name="T6" fmla="*/ 452438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976" name="AutoShape 40"/>
          <p:cNvSpPr>
            <a:spLocks noChangeArrowheads="1"/>
          </p:cNvSpPr>
          <p:nvPr/>
        </p:nvSpPr>
        <p:spPr bwMode="auto">
          <a:xfrm>
            <a:off x="323850" y="4598988"/>
            <a:ext cx="452438" cy="381000"/>
          </a:xfrm>
          <a:custGeom>
            <a:avLst/>
            <a:gdLst>
              <a:gd name="T0" fmla="*/ 339328 w 21600"/>
              <a:gd name="T1" fmla="*/ 0 h 21600"/>
              <a:gd name="T2" fmla="*/ 0 w 21600"/>
              <a:gd name="T3" fmla="*/ 190500 h 21600"/>
              <a:gd name="T4" fmla="*/ 339328 w 21600"/>
              <a:gd name="T5" fmla="*/ 381000 h 21600"/>
              <a:gd name="T6" fmla="*/ 452438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977" name="Rectangle 4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 homogenity binomických rozložení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580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15888"/>
            <a:ext cx="8893175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složitější kontingenční tabulky I</a:t>
            </a:r>
          </a:p>
        </p:txBody>
      </p:sp>
      <p:graphicFrame>
        <p:nvGraphicFramePr>
          <p:cNvPr id="565379" name="Group 131"/>
          <p:cNvGraphicFramePr>
            <a:graphicFrameLocks noGrp="1"/>
          </p:cNvGraphicFramePr>
          <p:nvPr/>
        </p:nvGraphicFramePr>
        <p:xfrm>
          <a:off x="228600" y="1393825"/>
          <a:ext cx="8686800" cy="2545080"/>
        </p:xfrm>
        <a:graphic>
          <a:graphicData uri="http://schemas.openxmlformats.org/drawingml/2006/table">
            <a:tbl>
              <a:tblPr/>
              <a:tblGrid>
                <a:gridCol w="3581400"/>
                <a:gridCol w="1066800"/>
                <a:gridCol w="990600"/>
                <a:gridCol w="1066800"/>
                <a:gridCol w="914400"/>
                <a:gridCol w="1066800"/>
              </a:tblGrid>
              <a:tr h="333375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Caffeine consumption and marital status in antenatal patiens (from Martin and Bracken, 1987)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963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                                                 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Caffeine consumption (mg/day)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Marital status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1 - 150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151 - 300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300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Married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Divorced, separed or widowed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65315" name="Group 67"/>
          <p:cNvGraphicFramePr>
            <a:graphicFrameLocks noGrp="1"/>
          </p:cNvGraphicFramePr>
          <p:nvPr/>
        </p:nvGraphicFramePr>
        <p:xfrm>
          <a:off x="252413" y="3962400"/>
          <a:ext cx="8686800" cy="2560320"/>
        </p:xfrm>
        <a:graphic>
          <a:graphicData uri="http://schemas.openxmlformats.org/drawingml/2006/table">
            <a:tbl>
              <a:tblPr/>
              <a:tblGrid>
                <a:gridCol w="3328987"/>
                <a:gridCol w="685800"/>
                <a:gridCol w="914400"/>
                <a:gridCol w="1219200"/>
                <a:gridCol w="762000"/>
                <a:gridCol w="1776413"/>
              </a:tblGrid>
              <a:tr h="30480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Caffeine consumption and marital status data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963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                                                 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Caffeine consumption (mg/day)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Marital status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1 - 150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151 - 300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300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Married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3029 (100 %)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Divorced, separed or widowed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  (100 %)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718 (100 %)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3888 (100 %)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graphicFrame>
        <p:nvGraphicFramePr>
          <p:cNvPr id="567431" name="Group 135"/>
          <p:cNvGraphicFramePr>
            <a:graphicFrameLocks noGrp="1"/>
          </p:cNvGraphicFramePr>
          <p:nvPr/>
        </p:nvGraphicFramePr>
        <p:xfrm>
          <a:off x="228600" y="3886200"/>
          <a:ext cx="8686800" cy="2346960"/>
        </p:xfrm>
        <a:graphic>
          <a:graphicData uri="http://schemas.openxmlformats.org/drawingml/2006/table">
            <a:tbl>
              <a:tblPr/>
              <a:tblGrid>
                <a:gridCol w="3581400"/>
                <a:gridCol w="1066800"/>
                <a:gridCol w="990600"/>
                <a:gridCol w="1066800"/>
                <a:gridCol w="914400"/>
                <a:gridCol w="1066800"/>
              </a:tblGrid>
              <a:tr h="30480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Contributions of each cell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15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                                                 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Caffeine consumption (mg/day)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Marital status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1 - 150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151 - 300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300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Married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Divorced, separed or widowed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4,57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6,82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19,51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15,36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24,86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19,77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11,31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51,66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67432" name="Group 136"/>
          <p:cNvGraphicFramePr>
            <a:graphicFrameLocks noGrp="1"/>
          </p:cNvGraphicFramePr>
          <p:nvPr/>
        </p:nvGraphicFramePr>
        <p:xfrm>
          <a:off x="228600" y="1409700"/>
          <a:ext cx="8686800" cy="2346960"/>
        </p:xfrm>
        <a:graphic>
          <a:graphicData uri="http://schemas.openxmlformats.org/drawingml/2006/table">
            <a:tbl>
              <a:tblPr/>
              <a:tblGrid>
                <a:gridCol w="3581400"/>
                <a:gridCol w="1066800"/>
                <a:gridCol w="990600"/>
                <a:gridCol w="1066800"/>
                <a:gridCol w="914400"/>
                <a:gridCol w="1066800"/>
              </a:tblGrid>
              <a:tr h="30480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Expected frequencies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115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                                                 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Caffeine consumption (mg/day)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Marital status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1 - 150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151 - 300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300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Married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705,8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578,1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257,1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Divorced, separed or widowed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69,3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Single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167,3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352,7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60,9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9173" name="Rectangle 13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15888"/>
            <a:ext cx="8893175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složitější kontingenční tabulky II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60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34975"/>
            <a:ext cx="8897938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frakcionace složitější kontingenční tabulky I</a:t>
            </a:r>
          </a:p>
        </p:txBody>
      </p:sp>
      <p:sp>
        <p:nvSpPr>
          <p:cNvPr id="260100" name="Rectangle 3"/>
          <p:cNvSpPr>
            <a:spLocks noChangeArrowheads="1"/>
          </p:cNvSpPr>
          <p:nvPr/>
        </p:nvSpPr>
        <p:spPr bwMode="auto">
          <a:xfrm>
            <a:off x="179388" y="1752600"/>
            <a:ext cx="8785225" cy="695325"/>
          </a:xfrm>
          <a:prstGeom prst="rect">
            <a:avLst/>
          </a:prstGeom>
          <a:solidFill>
            <a:srgbClr val="33CCCC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Cílem rozsáhlejšího průzkumu populace bylo prozkoumat vztah mezi dvěma typy chorob a krevními skupinami u lidí. Konkrétní data jsou uvedena v tabulce:</a:t>
            </a:r>
          </a:p>
        </p:txBody>
      </p:sp>
      <p:graphicFrame>
        <p:nvGraphicFramePr>
          <p:cNvPr id="569348" name="Group 4"/>
          <p:cNvGraphicFramePr>
            <a:graphicFrameLocks noGrp="1"/>
          </p:cNvGraphicFramePr>
          <p:nvPr/>
        </p:nvGraphicFramePr>
        <p:xfrm>
          <a:off x="457200" y="2676525"/>
          <a:ext cx="8229600" cy="1905000"/>
        </p:xfrm>
        <a:graphic>
          <a:graphicData uri="http://schemas.openxmlformats.org/drawingml/2006/table">
            <a:tbl>
              <a:tblPr/>
              <a:tblGrid>
                <a:gridCol w="1646238"/>
                <a:gridCol w="2011362"/>
                <a:gridCol w="2209800"/>
                <a:gridCol w="1295400"/>
                <a:gridCol w="10668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Krevní skupina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Žaludeční vředy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Rakovina žaludku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Kontrola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983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4258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679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3720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788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1796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6087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8766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0139" name="Text Box 52"/>
          <p:cNvSpPr txBox="1">
            <a:spLocks noChangeArrowheads="1"/>
          </p:cNvSpPr>
          <p:nvPr/>
        </p:nvSpPr>
        <p:spPr bwMode="auto">
          <a:xfrm>
            <a:off x="304800" y="4972050"/>
            <a:ext cx="83058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Vypočítejte testovou charakteristiku pro tuto kontingenční tabulku 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otestujte nulovou hypotézu nezávislosti jevů (</a:t>
            </a:r>
            <a:r>
              <a:rPr lang="cs-CZ" sz="200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= 40,54; 4 st. volnosti)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61123" name="Rectangle 3"/>
          <p:cNvSpPr>
            <a:spLocks noChangeArrowheads="1"/>
          </p:cNvSpPr>
          <p:nvPr/>
        </p:nvSpPr>
        <p:spPr bwMode="auto">
          <a:xfrm>
            <a:off x="179388" y="1057275"/>
            <a:ext cx="8785225" cy="533400"/>
          </a:xfrm>
          <a:prstGeom prst="rect">
            <a:avLst/>
          </a:prstGeom>
          <a:solidFill>
            <a:srgbClr val="33CCCC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K podrobnějšímu průzkumu složitějších tabulek výrazně napomáhá přepis původní tabulky do podoby procentického zastoupení kategorií:</a:t>
            </a:r>
          </a:p>
        </p:txBody>
      </p:sp>
      <p:graphicFrame>
        <p:nvGraphicFramePr>
          <p:cNvPr id="571449" name="Group 57"/>
          <p:cNvGraphicFramePr>
            <a:graphicFrameLocks noGrp="1"/>
          </p:cNvGraphicFramePr>
          <p:nvPr/>
        </p:nvGraphicFramePr>
        <p:xfrm>
          <a:off x="1019175" y="1754188"/>
          <a:ext cx="7162800" cy="1676400"/>
        </p:xfrm>
        <a:graphic>
          <a:graphicData uri="http://schemas.openxmlformats.org/drawingml/2006/table">
            <a:tbl>
              <a:tblPr/>
              <a:tblGrid>
                <a:gridCol w="1646238"/>
                <a:gridCol w="2011362"/>
                <a:gridCol w="2209800"/>
                <a:gridCol w="1295400"/>
              </a:tblGrid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Krevní skupina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Žaludeční vředy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Rakovina žaludku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Kontrola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983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2892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679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570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1796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6087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1155" name="Rectangle 45"/>
          <p:cNvSpPr>
            <a:spLocks noChangeArrowheads="1"/>
          </p:cNvSpPr>
          <p:nvPr/>
        </p:nvSpPr>
        <p:spPr bwMode="auto">
          <a:xfrm>
            <a:off x="1585913" y="3867150"/>
            <a:ext cx="7391400" cy="533400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Jsou jenom malé rozdíly v distribuci krevních skupin u kontroly a u skupiny nemocných rakovinou žaludku.</a:t>
            </a:r>
          </a:p>
        </p:txBody>
      </p:sp>
      <p:sp>
        <p:nvSpPr>
          <p:cNvPr id="261156" name="Rectangle 46"/>
          <p:cNvSpPr>
            <a:spLocks noChangeArrowheads="1"/>
          </p:cNvSpPr>
          <p:nvPr/>
        </p:nvSpPr>
        <p:spPr bwMode="auto">
          <a:xfrm>
            <a:off x="1585913" y="4552950"/>
            <a:ext cx="7391400" cy="466725"/>
          </a:xfrm>
          <a:prstGeom prst="rect">
            <a:avLst/>
          </a:prstGeom>
          <a:solidFill>
            <a:srgbClr val="A50021"/>
          </a:solidFill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Pacienti s vředy mají mnohem častěji krevní skupinu 0.</a:t>
            </a:r>
          </a:p>
        </p:txBody>
      </p:sp>
      <p:sp>
        <p:nvSpPr>
          <p:cNvPr id="261157" name="Rectangle 47"/>
          <p:cNvSpPr>
            <a:spLocks noChangeArrowheads="1"/>
          </p:cNvSpPr>
          <p:nvPr/>
        </p:nvSpPr>
        <p:spPr bwMode="auto">
          <a:xfrm>
            <a:off x="163513" y="3414713"/>
            <a:ext cx="2895600" cy="3524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u="sng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 této tabulky je patrné:</a:t>
            </a:r>
          </a:p>
        </p:txBody>
      </p:sp>
      <p:sp>
        <p:nvSpPr>
          <p:cNvPr id="261158" name="WordArt 48"/>
          <p:cNvSpPr>
            <a:spLocks noChangeArrowheads="1" noChangeShapeType="1"/>
          </p:cNvSpPr>
          <p:nvPr/>
        </p:nvSpPr>
        <p:spPr bwMode="auto">
          <a:xfrm>
            <a:off x="1052513" y="3981450"/>
            <a:ext cx="3048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1.</a:t>
            </a:r>
          </a:p>
        </p:txBody>
      </p:sp>
      <p:sp>
        <p:nvSpPr>
          <p:cNvPr id="261159" name="WordArt 49"/>
          <p:cNvSpPr>
            <a:spLocks noChangeArrowheads="1" noChangeShapeType="1"/>
          </p:cNvSpPr>
          <p:nvPr/>
        </p:nvSpPr>
        <p:spPr bwMode="auto">
          <a:xfrm>
            <a:off x="1052513" y="4638675"/>
            <a:ext cx="304800" cy="295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  <a:cs typeface="Arial" pitchFamily="34" charset="0"/>
              </a:rPr>
              <a:t>2.</a:t>
            </a:r>
          </a:p>
        </p:txBody>
      </p:sp>
      <p:sp>
        <p:nvSpPr>
          <p:cNvPr id="261160" name="Rectangle 50"/>
          <p:cNvSpPr>
            <a:spLocks noChangeArrowheads="1"/>
          </p:cNvSpPr>
          <p:nvPr/>
        </p:nvSpPr>
        <p:spPr bwMode="auto">
          <a:xfrm>
            <a:off x="0" y="5138738"/>
            <a:ext cx="9144000" cy="6096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i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sz="1600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 základě těchto poznatků je možné sestrojit menší kontingenční tabulku, která otestuje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hypotézu o shodné distribuci krevních skupin pro nemocné rakovinou a pro zdravé lidi. </a:t>
            </a:r>
          </a:p>
        </p:txBody>
      </p:sp>
      <p:sp>
        <p:nvSpPr>
          <p:cNvPr id="261161" name="Text Box 51"/>
          <p:cNvSpPr txBox="1">
            <a:spLocks noChangeArrowheads="1"/>
          </p:cNvSpPr>
          <p:nvPr/>
        </p:nvSpPr>
        <p:spPr bwMode="auto">
          <a:xfrm>
            <a:off x="466725" y="5680075"/>
            <a:ext cx="82105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Sestavte tuto tabulku a otestujte nulovou hypotézu.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b="1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= 5,64 (2 st. v.), P je přibližně rovna 0,06)</a:t>
            </a:r>
          </a:p>
        </p:txBody>
      </p:sp>
      <p:sp>
        <p:nvSpPr>
          <p:cNvPr id="261162" name="Rectangle 55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87350"/>
            <a:ext cx="8897938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frakcionace složitější kontingenční tabulky II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62147" name="Rectangle 3"/>
          <p:cNvSpPr>
            <a:spLocks noChangeArrowheads="1"/>
          </p:cNvSpPr>
          <p:nvPr/>
        </p:nvSpPr>
        <p:spPr bwMode="auto">
          <a:xfrm>
            <a:off x="301625" y="1131888"/>
            <a:ext cx="8374063" cy="51054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 tohoto dílčího testu vyplývá možnost sloučení skupiny nemocných rakovinou a zdravých lidí neboť se vzhledem k distribuci krevních skupin chovají jako homogenní populace. Dalším logickým krokem v podrobné analýze je testování shody relativních četností výskytu krevních skupin A a B mezi kombinovaným vzorkem (sloučená skupina s rakovinou a kontrola) a mezi vzorkem lidí nemocných žaludečními vředy - tzn. nyní neuvažujeme krevní skupinu 0. Výsledkem tohoto testu je </a:t>
            </a: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= 0,68 (1 st. vol.); P &gt; 0,7. Vzorky pro krevní skupiny A a B lze tedy sloučit do směsného vzorku A + B.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Nyní otestujeme shodu relativních četností výskytu skupiny 0 oproti A + B, a to mezi kombinovanou populací (kontrola + nemocní rakovinou) a mezi vzorkem nemocných vředařů (</a:t>
            </a: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= 34,29; 1 st. vol.). Lze tedy shrnout, že vysoká hodnota původního </a:t>
            </a: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se 4 st. volnosti byla způsobena zvýšenou četností lidí s krevní skupinou 0 mezi nemocnými žaludečními vředy.  </a:t>
            </a:r>
          </a:p>
        </p:txBody>
      </p:sp>
      <p:sp>
        <p:nvSpPr>
          <p:cNvPr id="262148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68300"/>
            <a:ext cx="8897938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frakcionace složitější kontingenční tabulky III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62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chemeClr val="accent3">
                    <a:shade val="75000"/>
                  </a:schemeClr>
                </a:solidFill>
              </a:rPr>
              <a:t>Jak vznikají informace ?</a:t>
            </a:r>
            <a:br>
              <a:rPr lang="cs-CZ" smtClean="0">
                <a:solidFill>
                  <a:schemeClr val="accent3">
                    <a:shade val="75000"/>
                  </a:schemeClr>
                </a:solidFill>
              </a:rPr>
            </a:br>
            <a:r>
              <a:rPr lang="cs-CZ" smtClean="0">
                <a:solidFill>
                  <a:schemeClr val="accent3">
                    <a:shade val="75000"/>
                  </a:schemeClr>
                </a:solidFill>
              </a:rPr>
              <a:t>– různé typy dat znamenají různou informaci</a:t>
            </a:r>
          </a:p>
        </p:txBody>
      </p:sp>
      <p:sp>
        <p:nvSpPr>
          <p:cNvPr id="287747" name="AutoShape 3"/>
          <p:cNvSpPr>
            <a:spLocks noChangeArrowheads="1"/>
          </p:cNvSpPr>
          <p:nvPr/>
        </p:nvSpPr>
        <p:spPr bwMode="auto">
          <a:xfrm>
            <a:off x="2057400" y="1346200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Kolikrát ?</a:t>
            </a:r>
          </a:p>
        </p:txBody>
      </p:sp>
      <p:sp>
        <p:nvSpPr>
          <p:cNvPr id="23557" name="AutoShape 4"/>
          <p:cNvSpPr>
            <a:spLocks noChangeArrowheads="1"/>
          </p:cNvSpPr>
          <p:nvPr/>
        </p:nvSpPr>
        <p:spPr bwMode="auto">
          <a:xfrm>
            <a:off x="5943600" y="2105025"/>
            <a:ext cx="1828800" cy="2582863"/>
          </a:xfrm>
          <a:prstGeom prst="homePlate">
            <a:avLst>
              <a:gd name="adj" fmla="val 25000"/>
            </a:avLst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Georgia" pitchFamily="18" charset="0"/>
              </a:rPr>
              <a:t/>
            </a:r>
            <a:br>
              <a:rPr lang="cs-CZ">
                <a:latin typeface="Georgia" pitchFamily="18" charset="0"/>
              </a:rPr>
            </a:br>
            <a:r>
              <a:rPr lang="cs-CZ">
                <a:latin typeface="Georgia" pitchFamily="18" charset="0"/>
              </a:rPr>
              <a:t>Podíl</a:t>
            </a:r>
            <a:br>
              <a:rPr lang="cs-CZ">
                <a:latin typeface="Georgia" pitchFamily="18" charset="0"/>
              </a:rPr>
            </a:br>
            <a:r>
              <a:rPr lang="cs-CZ">
                <a:latin typeface="Georgia" pitchFamily="18" charset="0"/>
              </a:rPr>
              <a:t>hodnot větší/menší než specifikovaná</a:t>
            </a:r>
            <a:br>
              <a:rPr lang="cs-CZ">
                <a:latin typeface="Georgia" pitchFamily="18" charset="0"/>
              </a:rPr>
            </a:br>
            <a:r>
              <a:rPr lang="cs-CZ">
                <a:latin typeface="Georgia" pitchFamily="18" charset="0"/>
              </a:rPr>
              <a:t>hodnota</a:t>
            </a:r>
            <a:br>
              <a:rPr lang="cs-CZ">
                <a:latin typeface="Georgia" pitchFamily="18" charset="0"/>
              </a:rPr>
            </a:br>
            <a:r>
              <a:rPr lang="cs-CZ">
                <a:latin typeface="Georgia" pitchFamily="18" charset="0"/>
              </a:rPr>
              <a:t>?</a:t>
            </a:r>
            <a:br>
              <a:rPr lang="cs-CZ">
                <a:latin typeface="Georgia" pitchFamily="18" charset="0"/>
              </a:rPr>
            </a:br>
            <a:endParaRPr lang="cs-CZ">
              <a:latin typeface="Georgia" pitchFamily="18" charset="0"/>
            </a:endParaRPr>
          </a:p>
        </p:txBody>
      </p:sp>
      <p:sp>
        <p:nvSpPr>
          <p:cNvPr id="287749" name="AutoShape 5"/>
          <p:cNvSpPr>
            <a:spLocks noChangeArrowheads="1"/>
          </p:cNvSpPr>
          <p:nvPr/>
        </p:nvSpPr>
        <p:spPr bwMode="auto">
          <a:xfrm>
            <a:off x="2057400" y="2495550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E472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kolik ?</a:t>
            </a:r>
          </a:p>
        </p:txBody>
      </p:sp>
      <p:sp>
        <p:nvSpPr>
          <p:cNvPr id="287750" name="AutoShape 6"/>
          <p:cNvSpPr>
            <a:spLocks noChangeArrowheads="1"/>
          </p:cNvSpPr>
          <p:nvPr/>
        </p:nvSpPr>
        <p:spPr bwMode="auto">
          <a:xfrm>
            <a:off x="2041525" y="3646488"/>
            <a:ext cx="1905000" cy="431800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Větší, menší ?</a:t>
            </a:r>
          </a:p>
        </p:txBody>
      </p:sp>
      <p:sp>
        <p:nvSpPr>
          <p:cNvPr id="287751" name="AutoShape 7"/>
          <p:cNvSpPr>
            <a:spLocks noChangeArrowheads="1"/>
          </p:cNvSpPr>
          <p:nvPr/>
        </p:nvSpPr>
        <p:spPr bwMode="auto">
          <a:xfrm>
            <a:off x="2057400" y="4797425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FF9E3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Rovná se ?</a:t>
            </a:r>
          </a:p>
        </p:txBody>
      </p:sp>
      <p:sp>
        <p:nvSpPr>
          <p:cNvPr id="287752" name="AutoShape 8"/>
          <p:cNvSpPr>
            <a:spLocks noChangeArrowheads="1"/>
          </p:cNvSpPr>
          <p:nvPr/>
        </p:nvSpPr>
        <p:spPr bwMode="auto">
          <a:xfrm>
            <a:off x="7667625" y="2933700"/>
            <a:ext cx="1181100" cy="90487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1600"/>
              <a:t>Procenta odvozené hodnoty</a:t>
            </a:r>
          </a:p>
        </p:txBody>
      </p:sp>
      <p:sp>
        <p:nvSpPr>
          <p:cNvPr id="23562" name="Text Box 9"/>
          <p:cNvSpPr txBox="1">
            <a:spLocks noChangeArrowheads="1"/>
          </p:cNvSpPr>
          <p:nvPr/>
        </p:nvSpPr>
        <p:spPr bwMode="auto">
          <a:xfrm>
            <a:off x="228600" y="1343025"/>
            <a:ext cx="1828800" cy="385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700" u="sng">
                <a:latin typeface="Georgia" pitchFamily="18" charset="0"/>
              </a:rPr>
              <a:t>Data poměrová</a:t>
            </a:r>
          </a:p>
          <a:p>
            <a:pPr>
              <a:spcBef>
                <a:spcPct val="50000"/>
              </a:spcBef>
            </a:pPr>
            <a:endParaRPr lang="cs-CZ" sz="1700" u="sng">
              <a:latin typeface="Georgia" pitchFamily="18" charset="0"/>
            </a:endParaRPr>
          </a:p>
          <a:p>
            <a:pPr>
              <a:spcBef>
                <a:spcPct val="50000"/>
              </a:spcBef>
            </a:pPr>
            <a:endParaRPr lang="cs-CZ" sz="1700" u="sng">
              <a:latin typeface="Georgia" pitchFamily="18" charset="0"/>
            </a:endParaRPr>
          </a:p>
          <a:p>
            <a:pPr>
              <a:spcBef>
                <a:spcPct val="50000"/>
              </a:spcBef>
            </a:pPr>
            <a:r>
              <a:rPr lang="cs-CZ" sz="1700" u="sng">
                <a:latin typeface="Georgia" pitchFamily="18" charset="0"/>
              </a:rPr>
              <a:t>Data intervalová</a:t>
            </a:r>
          </a:p>
          <a:p>
            <a:pPr>
              <a:spcBef>
                <a:spcPct val="50000"/>
              </a:spcBef>
            </a:pPr>
            <a:endParaRPr lang="cs-CZ" sz="1700" u="sng">
              <a:latin typeface="Georgia" pitchFamily="18" charset="0"/>
            </a:endParaRPr>
          </a:p>
          <a:p>
            <a:pPr>
              <a:spcBef>
                <a:spcPct val="50000"/>
              </a:spcBef>
            </a:pPr>
            <a:endParaRPr lang="cs-CZ" sz="1700" u="sng">
              <a:latin typeface="Georgia" pitchFamily="18" charset="0"/>
            </a:endParaRPr>
          </a:p>
          <a:p>
            <a:pPr>
              <a:spcBef>
                <a:spcPct val="50000"/>
              </a:spcBef>
            </a:pPr>
            <a:r>
              <a:rPr lang="cs-CZ" sz="1700" u="sng">
                <a:latin typeface="Georgia" pitchFamily="18" charset="0"/>
              </a:rPr>
              <a:t>Data ordinální</a:t>
            </a:r>
          </a:p>
          <a:p>
            <a:pPr>
              <a:spcBef>
                <a:spcPct val="50000"/>
              </a:spcBef>
            </a:pPr>
            <a:endParaRPr lang="cs-CZ" sz="1700" u="sng">
              <a:latin typeface="Georgia" pitchFamily="18" charset="0"/>
            </a:endParaRPr>
          </a:p>
          <a:p>
            <a:pPr>
              <a:spcBef>
                <a:spcPct val="50000"/>
              </a:spcBef>
            </a:pPr>
            <a:endParaRPr lang="cs-CZ" sz="1700" u="sng">
              <a:latin typeface="Georgia" pitchFamily="18" charset="0"/>
            </a:endParaRPr>
          </a:p>
          <a:p>
            <a:pPr>
              <a:spcBef>
                <a:spcPct val="50000"/>
              </a:spcBef>
            </a:pPr>
            <a:r>
              <a:rPr lang="cs-CZ" sz="1700" u="sng">
                <a:latin typeface="Georgia" pitchFamily="18" charset="0"/>
              </a:rPr>
              <a:t>Data nominální</a:t>
            </a:r>
          </a:p>
        </p:txBody>
      </p:sp>
      <p:sp>
        <p:nvSpPr>
          <p:cNvPr id="23563" name="AutoShape 10"/>
          <p:cNvSpPr>
            <a:spLocks noChangeArrowheads="1"/>
          </p:cNvSpPr>
          <p:nvPr/>
        </p:nvSpPr>
        <p:spPr bwMode="auto">
          <a:xfrm rot="16200000" flipV="1">
            <a:off x="685800" y="1647825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23564" name="AutoShape 11"/>
          <p:cNvSpPr>
            <a:spLocks noChangeArrowheads="1"/>
          </p:cNvSpPr>
          <p:nvPr/>
        </p:nvSpPr>
        <p:spPr bwMode="auto">
          <a:xfrm rot="16200000" flipV="1">
            <a:off x="685800" y="2867025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23565" name="AutoShape 12"/>
          <p:cNvSpPr>
            <a:spLocks noChangeArrowheads="1"/>
          </p:cNvSpPr>
          <p:nvPr/>
        </p:nvSpPr>
        <p:spPr bwMode="auto">
          <a:xfrm rot="16200000" flipV="1">
            <a:off x="685800" y="4010025"/>
            <a:ext cx="6858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k-SK"/>
          </a:p>
        </p:txBody>
      </p:sp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4203700" y="1760538"/>
            <a:ext cx="1435100" cy="76835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4203700" y="4079875"/>
            <a:ext cx="1435100" cy="768350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cs-CZ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Diskrétní data</a:t>
            </a:r>
          </a:p>
        </p:txBody>
      </p:sp>
      <p:sp>
        <p:nvSpPr>
          <p:cNvPr id="23568" name="Text Box 15"/>
          <p:cNvSpPr txBox="1">
            <a:spLocks noChangeArrowheads="1"/>
          </p:cNvSpPr>
          <p:nvPr/>
        </p:nvSpPr>
        <p:spPr bwMode="auto">
          <a:xfrm>
            <a:off x="3962400" y="3695700"/>
            <a:ext cx="1828800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500">
                <a:latin typeface="Georgia" pitchFamily="18" charset="0"/>
              </a:rPr>
              <a:t>Kategoriální otázky</a:t>
            </a:r>
          </a:p>
          <a:p>
            <a:pPr>
              <a:spcBef>
                <a:spcPct val="50000"/>
              </a:spcBef>
            </a:pPr>
            <a:endParaRPr lang="cs-CZ" sz="1500">
              <a:latin typeface="Georgia" pitchFamily="18" charset="0"/>
            </a:endParaRPr>
          </a:p>
          <a:p>
            <a:pPr>
              <a:spcBef>
                <a:spcPct val="50000"/>
              </a:spcBef>
            </a:pPr>
            <a:endParaRPr lang="cs-CZ" sz="2200">
              <a:latin typeface="Georgia" pitchFamily="18" charset="0"/>
            </a:endParaRPr>
          </a:p>
          <a:p>
            <a:pPr>
              <a:spcBef>
                <a:spcPct val="50000"/>
              </a:spcBef>
            </a:pPr>
            <a:r>
              <a:rPr lang="cs-CZ" sz="1500">
                <a:latin typeface="Georgia" pitchFamily="18" charset="0"/>
              </a:rPr>
              <a:t>Otázky „Ano/Ne“</a:t>
            </a:r>
          </a:p>
        </p:txBody>
      </p:sp>
      <p:sp>
        <p:nvSpPr>
          <p:cNvPr id="23569" name="Text Box 16"/>
          <p:cNvSpPr txBox="1">
            <a:spLocks noChangeArrowheads="1"/>
          </p:cNvSpPr>
          <p:nvPr/>
        </p:nvSpPr>
        <p:spPr bwMode="auto">
          <a:xfrm>
            <a:off x="107950" y="5805488"/>
            <a:ext cx="903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>
                <a:latin typeface="Arial Black" pitchFamily="34" charset="0"/>
              </a:rPr>
              <a:t>Samotná znalost typu dat ale na dosažení informace nestačí ………….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graphicFrame>
        <p:nvGraphicFramePr>
          <p:cNvPr id="575529" name="Group 41"/>
          <p:cNvGraphicFramePr>
            <a:graphicFrameLocks noGrp="1"/>
          </p:cNvGraphicFramePr>
          <p:nvPr/>
        </p:nvGraphicFramePr>
        <p:xfrm>
          <a:off x="381000" y="1911350"/>
          <a:ext cx="8382000" cy="1951673"/>
        </p:xfrm>
        <a:graphic>
          <a:graphicData uri="http://schemas.openxmlformats.org/drawingml/2006/table">
            <a:tbl>
              <a:tblPr/>
              <a:tblGrid>
                <a:gridCol w="6172200"/>
                <a:gridCol w="1447800"/>
                <a:gridCol w="762000"/>
              </a:tblGrid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Srovnání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St. volnosti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Symbol" pitchFamily="18" charset="2"/>
                        </a:rPr>
                        <a:t>c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F2FE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 A, B skupina u pacientů s rakovinou (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 x kontrola (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5,64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A, B skupina u pacientů s vředy x kombinovaný vzorek (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 + k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0,68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 A, B skupina u pacientů s 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vředy x kombinovaný vzorek (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 + k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34,29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40,61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3195" name="Rectangle 37"/>
          <p:cNvSpPr>
            <a:spLocks noChangeArrowheads="1"/>
          </p:cNvSpPr>
          <p:nvPr/>
        </p:nvSpPr>
        <p:spPr bwMode="auto">
          <a:xfrm>
            <a:off x="0" y="1382713"/>
            <a:ext cx="5715000" cy="5524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Průběh hodnocení lze shrnout do tabulky:</a:t>
            </a:r>
          </a:p>
        </p:txBody>
      </p:sp>
      <p:sp>
        <p:nvSpPr>
          <p:cNvPr id="263196" name="Rectangle 38"/>
          <p:cNvSpPr>
            <a:spLocks noChangeArrowheads="1"/>
          </p:cNvSpPr>
          <p:nvPr/>
        </p:nvSpPr>
        <p:spPr bwMode="auto">
          <a:xfrm>
            <a:off x="250825" y="4095750"/>
            <a:ext cx="8642350" cy="20764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Times New Roman" pitchFamily="18" charset="0"/>
                <a:cs typeface="Arial" pitchFamily="34" charset="0"/>
              </a:rPr>
              <a:t>   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Celkový součet testových statistik </a:t>
            </a: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(40,61) odpovídá přibližně původní hodnotě </a:t>
            </a:r>
            <a:r>
              <a:rPr lang="cs-CZ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(40,54). Což platí i o stupních volnosti (4). Tato skutečnost potvrzuje, že jsme detailním rozborem vyčerpali informační obsah původní kontingenční tabulky a kromě popsané závislosti (zvýšený výskyt krevní skupiny 0 u lidí s žaludečními vředy) jsou jednotlivé kategorie zkoumaných jevů zcela nezávislé.</a:t>
            </a:r>
          </a:p>
        </p:txBody>
      </p:sp>
      <p:sp>
        <p:nvSpPr>
          <p:cNvPr id="263197" name="Rectangle 40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68300"/>
            <a:ext cx="8897938" cy="762000"/>
          </a:xfrm>
          <a:noFill/>
        </p:spPr>
        <p:txBody>
          <a:bodyPr/>
          <a:lstStyle/>
          <a:p>
            <a:r>
              <a:rPr lang="cs-CZ" smtClean="0">
                <a:latin typeface="Symbol" pitchFamily="18" charset="2"/>
              </a:rPr>
              <a:t>c</a:t>
            </a:r>
            <a:r>
              <a:rPr lang="cs-CZ" smtClean="0"/>
              <a:t>2 test - příklad frakcionace složitější kontingenční tabulky IV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7811" name="Freeform 2"/>
          <p:cNvSpPr>
            <a:spLocks/>
          </p:cNvSpPr>
          <p:nvPr/>
        </p:nvSpPr>
        <p:spPr bwMode="auto">
          <a:xfrm>
            <a:off x="1838325" y="5300663"/>
            <a:ext cx="4714875" cy="704850"/>
          </a:xfrm>
          <a:custGeom>
            <a:avLst/>
            <a:gdLst>
              <a:gd name="T0" fmla="*/ 0 w 472"/>
              <a:gd name="T1" fmla="*/ 0 h 23"/>
              <a:gd name="T2" fmla="*/ 0 w 472"/>
              <a:gd name="T3" fmla="*/ 23 h 23"/>
              <a:gd name="T4" fmla="*/ 472 w 472"/>
              <a:gd name="T5" fmla="*/ 23 h 23"/>
              <a:gd name="T6" fmla="*/ 0 60000 65536"/>
              <a:gd name="T7" fmla="*/ 0 60000 65536"/>
              <a:gd name="T8" fmla="*/ 0 60000 65536"/>
              <a:gd name="T9" fmla="*/ 0 w 472"/>
              <a:gd name="T10" fmla="*/ 0 h 23"/>
              <a:gd name="T11" fmla="*/ 472 w 472"/>
              <a:gd name="T12" fmla="*/ 23 h 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23">
                <a:moveTo>
                  <a:pt x="0" y="0"/>
                </a:moveTo>
                <a:lnTo>
                  <a:pt x="0" y="23"/>
                </a:lnTo>
                <a:lnTo>
                  <a:pt x="472" y="23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7812" name="Line 3"/>
          <p:cNvSpPr>
            <a:spLocks noChangeShapeType="1"/>
          </p:cNvSpPr>
          <p:nvPr/>
        </p:nvSpPr>
        <p:spPr bwMode="auto">
          <a:xfrm>
            <a:off x="2647950" y="2900363"/>
            <a:ext cx="11715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7813" name="Line 4"/>
          <p:cNvSpPr>
            <a:spLocks noChangeShapeType="1"/>
          </p:cNvSpPr>
          <p:nvPr/>
        </p:nvSpPr>
        <p:spPr bwMode="auto">
          <a:xfrm flipH="1">
            <a:off x="1828800" y="1847850"/>
            <a:ext cx="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7814" name="Line 5"/>
          <p:cNvSpPr>
            <a:spLocks noChangeShapeType="1"/>
          </p:cNvSpPr>
          <p:nvPr/>
        </p:nvSpPr>
        <p:spPr bwMode="auto">
          <a:xfrm>
            <a:off x="4586288" y="1847850"/>
            <a:ext cx="0" cy="3524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7815" name="Line 6"/>
          <p:cNvSpPr>
            <a:spLocks noChangeShapeType="1"/>
          </p:cNvSpPr>
          <p:nvPr/>
        </p:nvSpPr>
        <p:spPr bwMode="auto">
          <a:xfrm flipV="1">
            <a:off x="7467600" y="3405188"/>
            <a:ext cx="0" cy="13858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7816" name="Rectang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Dvouvýběrové testy: schéma analýzy</a:t>
            </a:r>
          </a:p>
        </p:txBody>
      </p:sp>
      <p:sp>
        <p:nvSpPr>
          <p:cNvPr id="247817" name="AutoShape 8"/>
          <p:cNvSpPr>
            <a:spLocks noChangeArrowheads="1"/>
          </p:cNvSpPr>
          <p:nvPr/>
        </p:nvSpPr>
        <p:spPr bwMode="auto">
          <a:xfrm>
            <a:off x="0" y="1076325"/>
            <a:ext cx="9144000" cy="342900"/>
          </a:xfrm>
          <a:prstGeom prst="flowChartProcess">
            <a:avLst/>
          </a:prstGeom>
          <a:solidFill>
            <a:srgbClr val="FFCC99"/>
          </a:solidFill>
          <a:ln w="2857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Nezávislé uspořádání</a:t>
            </a:r>
          </a:p>
        </p:txBody>
      </p:sp>
      <p:sp>
        <p:nvSpPr>
          <p:cNvPr id="247818" name="Line 9"/>
          <p:cNvSpPr>
            <a:spLocks noChangeShapeType="1"/>
          </p:cNvSpPr>
          <p:nvPr/>
        </p:nvSpPr>
        <p:spPr bwMode="auto">
          <a:xfrm>
            <a:off x="1838325" y="3667125"/>
            <a:ext cx="0" cy="1066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7819" name="Line 10"/>
          <p:cNvSpPr>
            <a:spLocks noChangeShapeType="1"/>
          </p:cNvSpPr>
          <p:nvPr/>
        </p:nvSpPr>
        <p:spPr bwMode="auto">
          <a:xfrm>
            <a:off x="2676525" y="5005388"/>
            <a:ext cx="38671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7820" name="Line 11"/>
          <p:cNvSpPr>
            <a:spLocks noChangeShapeType="1"/>
          </p:cNvSpPr>
          <p:nvPr/>
        </p:nvSpPr>
        <p:spPr bwMode="auto">
          <a:xfrm>
            <a:off x="4586288" y="3662363"/>
            <a:ext cx="0" cy="13335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7821" name="Rectangle 12"/>
          <p:cNvSpPr>
            <a:spLocks noChangeArrowheads="1"/>
          </p:cNvSpPr>
          <p:nvPr/>
        </p:nvSpPr>
        <p:spPr bwMode="auto">
          <a:xfrm>
            <a:off x="685800" y="4700588"/>
            <a:ext cx="1981200" cy="609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neparametrické testy</a:t>
            </a:r>
          </a:p>
        </p:txBody>
      </p:sp>
      <p:sp>
        <p:nvSpPr>
          <p:cNvPr id="247822" name="Line 13"/>
          <p:cNvSpPr>
            <a:spLocks noChangeShapeType="1"/>
          </p:cNvSpPr>
          <p:nvPr/>
        </p:nvSpPr>
        <p:spPr bwMode="auto">
          <a:xfrm>
            <a:off x="5257800" y="2905125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7823" name="Rectangle 14"/>
          <p:cNvSpPr>
            <a:spLocks noChangeArrowheads="1"/>
          </p:cNvSpPr>
          <p:nvPr/>
        </p:nvSpPr>
        <p:spPr bwMode="auto">
          <a:xfrm>
            <a:off x="5105400" y="5586413"/>
            <a:ext cx="11525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testy:</a:t>
            </a:r>
          </a:p>
        </p:txBody>
      </p:sp>
      <p:sp>
        <p:nvSpPr>
          <p:cNvPr id="247824" name="Rectangle 15"/>
          <p:cNvSpPr>
            <a:spLocks noChangeArrowheads="1"/>
          </p:cNvSpPr>
          <p:nvPr/>
        </p:nvSpPr>
        <p:spPr bwMode="auto">
          <a:xfrm>
            <a:off x="5619750" y="2519363"/>
            <a:ext cx="876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ANO</a:t>
            </a:r>
          </a:p>
        </p:txBody>
      </p:sp>
      <p:sp>
        <p:nvSpPr>
          <p:cNvPr id="247825" name="Rectangle 16"/>
          <p:cNvSpPr>
            <a:spLocks noChangeArrowheads="1"/>
          </p:cNvSpPr>
          <p:nvPr/>
        </p:nvSpPr>
        <p:spPr bwMode="auto">
          <a:xfrm>
            <a:off x="4629150" y="3967163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</a:t>
            </a:r>
          </a:p>
        </p:txBody>
      </p:sp>
      <p:sp>
        <p:nvSpPr>
          <p:cNvPr id="247826" name="Rectangle 17"/>
          <p:cNvSpPr>
            <a:spLocks noChangeArrowheads="1"/>
          </p:cNvSpPr>
          <p:nvPr/>
        </p:nvSpPr>
        <p:spPr bwMode="auto">
          <a:xfrm>
            <a:off x="2938463" y="2547938"/>
            <a:ext cx="9144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ANO</a:t>
            </a:r>
          </a:p>
        </p:txBody>
      </p:sp>
      <p:sp>
        <p:nvSpPr>
          <p:cNvPr id="247827" name="Rectangle 18"/>
          <p:cNvSpPr>
            <a:spLocks noChangeArrowheads="1"/>
          </p:cNvSpPr>
          <p:nvPr/>
        </p:nvSpPr>
        <p:spPr bwMode="auto">
          <a:xfrm>
            <a:off x="6524625" y="2366963"/>
            <a:ext cx="1924050" cy="1066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u="sng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t-test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nezávislý</a:t>
            </a:r>
          </a:p>
        </p:txBody>
      </p:sp>
      <p:sp>
        <p:nvSpPr>
          <p:cNvPr id="247828" name="Rectangle 19"/>
          <p:cNvSpPr>
            <a:spLocks noChangeArrowheads="1"/>
          </p:cNvSpPr>
          <p:nvPr/>
        </p:nvSpPr>
        <p:spPr bwMode="auto">
          <a:xfrm>
            <a:off x="6524625" y="4724400"/>
            <a:ext cx="1924050" cy="5524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aproximace</a:t>
            </a:r>
          </a:p>
        </p:txBody>
      </p:sp>
      <p:sp>
        <p:nvSpPr>
          <p:cNvPr id="247829" name="Rectangle 20"/>
          <p:cNvSpPr>
            <a:spLocks noChangeArrowheads="1"/>
          </p:cNvSpPr>
          <p:nvPr/>
        </p:nvSpPr>
        <p:spPr bwMode="auto">
          <a:xfrm>
            <a:off x="6524625" y="5667375"/>
            <a:ext cx="1933575" cy="71437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Man - Whitney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Mediánový test</a:t>
            </a:r>
          </a:p>
        </p:txBody>
      </p:sp>
      <p:sp>
        <p:nvSpPr>
          <p:cNvPr id="247830" name="AutoShape 21"/>
          <p:cNvSpPr>
            <a:spLocks noChangeArrowheads="1"/>
          </p:cNvSpPr>
          <p:nvPr/>
        </p:nvSpPr>
        <p:spPr bwMode="auto">
          <a:xfrm>
            <a:off x="762000" y="2147888"/>
            <a:ext cx="2152650" cy="1504950"/>
          </a:xfrm>
          <a:prstGeom prst="flowChartDecision">
            <a:avLst/>
          </a:prstGeom>
          <a:solidFill>
            <a:srgbClr val="FFFF99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normalita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247831" name="AutoShape 22"/>
          <p:cNvSpPr>
            <a:spLocks noChangeArrowheads="1"/>
          </p:cNvSpPr>
          <p:nvPr/>
        </p:nvSpPr>
        <p:spPr bwMode="auto">
          <a:xfrm>
            <a:off x="3581400" y="2147888"/>
            <a:ext cx="2000250" cy="1504950"/>
          </a:xfrm>
          <a:prstGeom prst="flowChartDecision">
            <a:avLst/>
          </a:prstGeom>
          <a:solidFill>
            <a:srgbClr val="FFFF99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7832" name="Rectangle 23"/>
          <p:cNvSpPr>
            <a:spLocks noChangeArrowheads="1"/>
          </p:cNvSpPr>
          <p:nvPr/>
        </p:nvSpPr>
        <p:spPr bwMode="auto">
          <a:xfrm>
            <a:off x="3838575" y="2557463"/>
            <a:ext cx="15716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homogenita rozptylu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247833" name="Line 24"/>
          <p:cNvSpPr>
            <a:spLocks noChangeShapeType="1"/>
          </p:cNvSpPr>
          <p:nvPr/>
        </p:nvSpPr>
        <p:spPr bwMode="auto">
          <a:xfrm>
            <a:off x="1828800" y="1866900"/>
            <a:ext cx="4572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7834" name="Rectangle 25"/>
          <p:cNvSpPr>
            <a:spLocks noChangeArrowheads="1"/>
          </p:cNvSpPr>
          <p:nvPr/>
        </p:nvSpPr>
        <p:spPr bwMode="auto">
          <a:xfrm>
            <a:off x="3119438" y="1524000"/>
            <a:ext cx="609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</a:t>
            </a:r>
          </a:p>
        </p:txBody>
      </p:sp>
      <p:sp>
        <p:nvSpPr>
          <p:cNvPr id="247835" name="Rectangle 26"/>
          <p:cNvSpPr>
            <a:spLocks noChangeArrowheads="1"/>
          </p:cNvSpPr>
          <p:nvPr/>
        </p:nvSpPr>
        <p:spPr bwMode="auto">
          <a:xfrm>
            <a:off x="4767263" y="1681163"/>
            <a:ext cx="1524000" cy="3524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transformace</a:t>
            </a:r>
          </a:p>
        </p:txBody>
      </p:sp>
      <p:sp>
        <p:nvSpPr>
          <p:cNvPr id="247836" name="Line 27"/>
          <p:cNvSpPr>
            <a:spLocks noChangeShapeType="1"/>
          </p:cNvSpPr>
          <p:nvPr/>
        </p:nvSpPr>
        <p:spPr bwMode="auto">
          <a:xfrm flipH="1">
            <a:off x="6400800" y="1866900"/>
            <a:ext cx="0" cy="10334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7837" name="Rectangle 28"/>
          <p:cNvSpPr>
            <a:spLocks noChangeArrowheads="1"/>
          </p:cNvSpPr>
          <p:nvPr/>
        </p:nvSpPr>
        <p:spPr bwMode="auto">
          <a:xfrm>
            <a:off x="1295400" y="3967163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</a:t>
            </a:r>
          </a:p>
        </p:txBody>
      </p:sp>
      <p:sp>
        <p:nvSpPr>
          <p:cNvPr id="247838" name="Rectangle 29"/>
          <p:cNvSpPr>
            <a:spLocks noChangeArrowheads="1"/>
          </p:cNvSpPr>
          <p:nvPr/>
        </p:nvSpPr>
        <p:spPr bwMode="auto">
          <a:xfrm>
            <a:off x="1981200" y="3471863"/>
            <a:ext cx="2590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dirty="0">
                <a:solidFill>
                  <a:prstClr val="black"/>
                </a:solidFill>
                <a:latin typeface="Symbol" pitchFamily="18" charset="2"/>
                <a:cs typeface="Arial" pitchFamily="34" charset="0"/>
              </a:rPr>
              <a:t>c</a:t>
            </a: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 test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Kolmogorov</a:t>
            </a: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Smirnov</a:t>
            </a: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test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Shapiro</a:t>
            </a: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Wilks</a:t>
            </a: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test</a:t>
            </a:r>
          </a:p>
        </p:txBody>
      </p:sp>
      <p:sp>
        <p:nvSpPr>
          <p:cNvPr id="247839" name="Rectangle 30"/>
          <p:cNvSpPr>
            <a:spLocks noChangeArrowheads="1"/>
          </p:cNvSpPr>
          <p:nvPr/>
        </p:nvSpPr>
        <p:spPr bwMode="auto">
          <a:xfrm>
            <a:off x="5181600" y="3300413"/>
            <a:ext cx="9144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F-test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8835" name="Line 2"/>
          <p:cNvSpPr>
            <a:spLocks noChangeShapeType="1"/>
          </p:cNvSpPr>
          <p:nvPr/>
        </p:nvSpPr>
        <p:spPr bwMode="auto">
          <a:xfrm>
            <a:off x="3295650" y="1714500"/>
            <a:ext cx="0" cy="2952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8836" name="Rectang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Dvouvýběrové testy: schéma analýzy</a:t>
            </a:r>
          </a:p>
        </p:txBody>
      </p:sp>
      <p:sp>
        <p:nvSpPr>
          <p:cNvPr id="248837" name="AutoShape 4"/>
          <p:cNvSpPr>
            <a:spLocks noChangeArrowheads="1"/>
          </p:cNvSpPr>
          <p:nvPr/>
        </p:nvSpPr>
        <p:spPr bwMode="auto">
          <a:xfrm>
            <a:off x="0" y="1079500"/>
            <a:ext cx="9144000" cy="342900"/>
          </a:xfrm>
          <a:prstGeom prst="flowChartProcess">
            <a:avLst/>
          </a:prstGeom>
          <a:solidFill>
            <a:srgbClr val="FFCC99"/>
          </a:solidFill>
          <a:ln w="28575">
            <a:noFill/>
            <a:miter lim="800000"/>
            <a:headEnd/>
            <a:tailEnd/>
          </a:ln>
          <a:effectLst>
            <a:prstShdw prst="shdw17" dist="17961" dir="2700000">
              <a:srgbClr val="997A5C"/>
            </a:prstShdw>
          </a:effec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Párové uspořádání</a:t>
            </a:r>
          </a:p>
        </p:txBody>
      </p:sp>
      <p:sp>
        <p:nvSpPr>
          <p:cNvPr id="248838" name="Line 5"/>
          <p:cNvSpPr>
            <a:spLocks noChangeShapeType="1"/>
          </p:cNvSpPr>
          <p:nvPr/>
        </p:nvSpPr>
        <p:spPr bwMode="auto">
          <a:xfrm>
            <a:off x="3309938" y="3490913"/>
            <a:ext cx="0" cy="1066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8839" name="Rectangle 6"/>
          <p:cNvSpPr>
            <a:spLocks noChangeArrowheads="1"/>
          </p:cNvSpPr>
          <p:nvPr/>
        </p:nvSpPr>
        <p:spPr bwMode="auto">
          <a:xfrm>
            <a:off x="2057400" y="4495800"/>
            <a:ext cx="2590800" cy="762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neparametrické testy</a:t>
            </a:r>
          </a:p>
        </p:txBody>
      </p:sp>
      <p:sp>
        <p:nvSpPr>
          <p:cNvPr id="248840" name="Line 7"/>
          <p:cNvSpPr>
            <a:spLocks noChangeShapeType="1"/>
          </p:cNvSpPr>
          <p:nvPr/>
        </p:nvSpPr>
        <p:spPr bwMode="auto">
          <a:xfrm flipV="1">
            <a:off x="4295775" y="2714625"/>
            <a:ext cx="19621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8841" name="Freeform 8"/>
          <p:cNvSpPr>
            <a:spLocks/>
          </p:cNvSpPr>
          <p:nvPr/>
        </p:nvSpPr>
        <p:spPr bwMode="auto">
          <a:xfrm>
            <a:off x="3324225" y="5267325"/>
            <a:ext cx="2938463" cy="609600"/>
          </a:xfrm>
          <a:custGeom>
            <a:avLst/>
            <a:gdLst>
              <a:gd name="T0" fmla="*/ 0 w 472"/>
              <a:gd name="T1" fmla="*/ 0 h 23"/>
              <a:gd name="T2" fmla="*/ 0 w 472"/>
              <a:gd name="T3" fmla="*/ 23 h 23"/>
              <a:gd name="T4" fmla="*/ 472 w 472"/>
              <a:gd name="T5" fmla="*/ 23 h 23"/>
              <a:gd name="T6" fmla="*/ 0 60000 65536"/>
              <a:gd name="T7" fmla="*/ 0 60000 65536"/>
              <a:gd name="T8" fmla="*/ 0 60000 65536"/>
              <a:gd name="T9" fmla="*/ 0 w 472"/>
              <a:gd name="T10" fmla="*/ 0 h 23"/>
              <a:gd name="T11" fmla="*/ 472 w 472"/>
              <a:gd name="T12" fmla="*/ 23 h 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23">
                <a:moveTo>
                  <a:pt x="0" y="0"/>
                </a:moveTo>
                <a:lnTo>
                  <a:pt x="0" y="23"/>
                </a:lnTo>
                <a:lnTo>
                  <a:pt x="472" y="23"/>
                </a:ln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8842" name="Rectangle 9"/>
          <p:cNvSpPr>
            <a:spLocks noChangeArrowheads="1"/>
          </p:cNvSpPr>
          <p:nvPr/>
        </p:nvSpPr>
        <p:spPr bwMode="auto">
          <a:xfrm>
            <a:off x="5249863" y="5348288"/>
            <a:ext cx="14097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testy:</a:t>
            </a:r>
          </a:p>
        </p:txBody>
      </p:sp>
      <p:sp>
        <p:nvSpPr>
          <p:cNvPr id="248843" name="Rectangle 10"/>
          <p:cNvSpPr>
            <a:spLocks noChangeArrowheads="1"/>
          </p:cNvSpPr>
          <p:nvPr/>
        </p:nvSpPr>
        <p:spPr bwMode="auto">
          <a:xfrm>
            <a:off x="4886325" y="2357438"/>
            <a:ext cx="10572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ANO</a:t>
            </a:r>
          </a:p>
        </p:txBody>
      </p:sp>
      <p:sp>
        <p:nvSpPr>
          <p:cNvPr id="248844" name="Rectangle 11"/>
          <p:cNvSpPr>
            <a:spLocks noChangeArrowheads="1"/>
          </p:cNvSpPr>
          <p:nvPr/>
        </p:nvSpPr>
        <p:spPr bwMode="auto">
          <a:xfrm>
            <a:off x="733425" y="2362200"/>
            <a:ext cx="17049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Diference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248845" name="Rectangle 12"/>
          <p:cNvSpPr>
            <a:spLocks noChangeArrowheads="1"/>
          </p:cNvSpPr>
          <p:nvPr/>
        </p:nvSpPr>
        <p:spPr bwMode="auto">
          <a:xfrm>
            <a:off x="6281738" y="2233613"/>
            <a:ext cx="1314450" cy="990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u="sng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t-test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párový</a:t>
            </a:r>
          </a:p>
        </p:txBody>
      </p:sp>
      <p:sp>
        <p:nvSpPr>
          <p:cNvPr id="248846" name="Rectangle 13"/>
          <p:cNvSpPr>
            <a:spLocks noChangeArrowheads="1"/>
          </p:cNvSpPr>
          <p:nvPr/>
        </p:nvSpPr>
        <p:spPr bwMode="auto">
          <a:xfrm>
            <a:off x="6267450" y="5300663"/>
            <a:ext cx="222885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Znaménkový test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Wilcoxonův test</a:t>
            </a:r>
          </a:p>
        </p:txBody>
      </p:sp>
      <p:sp>
        <p:nvSpPr>
          <p:cNvPr id="248847" name="AutoShape 14"/>
          <p:cNvSpPr>
            <a:spLocks noChangeArrowheads="1"/>
          </p:cNvSpPr>
          <p:nvPr/>
        </p:nvSpPr>
        <p:spPr bwMode="auto">
          <a:xfrm>
            <a:off x="2305050" y="1971675"/>
            <a:ext cx="2000250" cy="1504950"/>
          </a:xfrm>
          <a:prstGeom prst="flowChartDecision">
            <a:avLst/>
          </a:prstGeom>
          <a:solidFill>
            <a:srgbClr val="FFFF99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8848" name="Rectangle 15"/>
          <p:cNvSpPr>
            <a:spLocks noChangeArrowheads="1"/>
          </p:cNvSpPr>
          <p:nvPr/>
        </p:nvSpPr>
        <p:spPr bwMode="auto">
          <a:xfrm>
            <a:off x="2524125" y="2381250"/>
            <a:ext cx="15716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normalita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248849" name="Line 16"/>
          <p:cNvSpPr>
            <a:spLocks noChangeShapeType="1"/>
          </p:cNvSpPr>
          <p:nvPr/>
        </p:nvSpPr>
        <p:spPr bwMode="auto">
          <a:xfrm>
            <a:off x="3290888" y="1724025"/>
            <a:ext cx="28051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8850" name="Rectangle 17"/>
          <p:cNvSpPr>
            <a:spLocks noChangeArrowheads="1"/>
          </p:cNvSpPr>
          <p:nvPr/>
        </p:nvSpPr>
        <p:spPr bwMode="auto">
          <a:xfrm>
            <a:off x="2795588" y="1704975"/>
            <a:ext cx="609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</a:t>
            </a:r>
          </a:p>
        </p:txBody>
      </p:sp>
      <p:sp>
        <p:nvSpPr>
          <p:cNvPr id="248851" name="Rectangle 18"/>
          <p:cNvSpPr>
            <a:spLocks noChangeArrowheads="1"/>
          </p:cNvSpPr>
          <p:nvPr/>
        </p:nvSpPr>
        <p:spPr bwMode="auto">
          <a:xfrm>
            <a:off x="4171950" y="1595438"/>
            <a:ext cx="1752600" cy="3524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transformace</a:t>
            </a:r>
          </a:p>
        </p:txBody>
      </p:sp>
      <p:sp>
        <p:nvSpPr>
          <p:cNvPr id="248852" name="Line 19"/>
          <p:cNvSpPr>
            <a:spLocks noChangeShapeType="1"/>
          </p:cNvSpPr>
          <p:nvPr/>
        </p:nvSpPr>
        <p:spPr bwMode="auto">
          <a:xfrm flipH="1">
            <a:off x="6096000" y="1724025"/>
            <a:ext cx="0" cy="990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8853" name="Rectangle 20"/>
          <p:cNvSpPr>
            <a:spLocks noChangeArrowheads="1"/>
          </p:cNvSpPr>
          <p:nvPr/>
        </p:nvSpPr>
        <p:spPr bwMode="auto">
          <a:xfrm>
            <a:off x="2809875" y="379095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</a:t>
            </a:r>
          </a:p>
        </p:txBody>
      </p:sp>
      <p:sp>
        <p:nvSpPr>
          <p:cNvPr id="248854" name="AutoShape 21"/>
          <p:cNvSpPr>
            <a:spLocks noChangeArrowheads="1"/>
          </p:cNvSpPr>
          <p:nvPr/>
        </p:nvSpPr>
        <p:spPr bwMode="auto">
          <a:xfrm rot="5469144">
            <a:off x="114300" y="2324100"/>
            <a:ext cx="838200" cy="609600"/>
          </a:xfrm>
          <a:custGeom>
            <a:avLst/>
            <a:gdLst>
              <a:gd name="T0" fmla="*/ 598731 w 21600"/>
              <a:gd name="T1" fmla="*/ 0 h 21600"/>
              <a:gd name="T2" fmla="*/ 359223 w 21600"/>
              <a:gd name="T3" fmla="*/ 203200 h 21600"/>
              <a:gd name="T4" fmla="*/ 0 w 21600"/>
              <a:gd name="T5" fmla="*/ 508028 h 21600"/>
              <a:gd name="T6" fmla="*/ 359223 w 21600"/>
              <a:gd name="T7" fmla="*/ 609600 h 21600"/>
              <a:gd name="T8" fmla="*/ 718446 w 21600"/>
              <a:gd name="T9" fmla="*/ 423333 h 21600"/>
              <a:gd name="T10" fmla="*/ 838200 w 21600"/>
              <a:gd name="T11" fmla="*/ 203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000066"/>
          </a:solidFill>
          <a:ln w="38100" cmpd="dbl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8855" name="Rectangle 22"/>
          <p:cNvSpPr>
            <a:spLocks noChangeArrowheads="1"/>
          </p:cNvSpPr>
          <p:nvPr/>
        </p:nvSpPr>
        <p:spPr bwMode="auto">
          <a:xfrm>
            <a:off x="3581400" y="3214688"/>
            <a:ext cx="29051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c2 test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Kolmogorov</a:t>
            </a:r>
            <a:r>
              <a:rPr lang="cs-CZ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Smirnov</a:t>
            </a:r>
            <a:r>
              <a:rPr lang="cs-CZ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test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Shapiro</a:t>
            </a:r>
            <a:r>
              <a:rPr lang="cs-CZ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Wilks</a:t>
            </a:r>
            <a:r>
              <a:rPr lang="cs-CZ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test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Diskrétne dáta a </a:t>
            </a:r>
            <a:r>
              <a:rPr lang="sk-SK" dirty="0" err="1" smtClean="0"/>
              <a:t>kontingenčná</a:t>
            </a:r>
            <a:r>
              <a:rPr lang="sk-SK" dirty="0" smtClean="0"/>
              <a:t> tabuľka</a:t>
            </a:r>
            <a:endParaRPr lang="sk-SK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Jarkovský, L. Dušek</a:t>
            </a:r>
            <a:endParaRPr lang="cs-CZ" i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570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 smtClean="0"/>
          </a:p>
        </p:txBody>
      </p:sp>
      <p:sp>
        <p:nvSpPr>
          <p:cNvPr id="2570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k-SK" sz="2300" dirty="0" smtClean="0"/>
              <a:t>Pri spracovaní dát sa často stretávame s úlohou zistiť, či dva znaky nominálneho alebo ordinárneho typu sú </a:t>
            </a:r>
            <a:r>
              <a:rPr lang="sk-SK" sz="2300" dirty="0" err="1" smtClean="0"/>
              <a:t>stochasticky</a:t>
            </a:r>
            <a:r>
              <a:rPr lang="sk-SK" sz="2300" dirty="0" smtClean="0"/>
              <a:t> nezávislé.</a:t>
            </a:r>
          </a:p>
          <a:p>
            <a:endParaRPr lang="sk-SK" sz="2300" dirty="0" smtClean="0"/>
          </a:p>
          <a:p>
            <a:r>
              <a:rPr lang="sk-SK" sz="2300" dirty="0" smtClean="0"/>
              <a:t>Príklad: </a:t>
            </a:r>
            <a:endParaRPr lang="sk-SK" sz="2000" dirty="0" smtClean="0"/>
          </a:p>
          <a:p>
            <a:pPr lvl="2"/>
            <a:r>
              <a:rPr lang="sk-SK" dirty="0" smtClean="0"/>
              <a:t>Závisí  farba vlasov na farbe očí</a:t>
            </a:r>
          </a:p>
          <a:p>
            <a:pPr lvl="2"/>
            <a:r>
              <a:rPr lang="sk-SK" dirty="0" smtClean="0"/>
              <a:t>Či sú poradia žiakov v dvoch rôznych predmetoch nezávislé</a:t>
            </a:r>
          </a:p>
          <a:p>
            <a:pPr lvl="2"/>
            <a:r>
              <a:rPr lang="sk-SK" dirty="0" smtClean="0"/>
              <a:t>Či sú známky z matematiky a z biológie nejakým spôsobom závislé</a:t>
            </a:r>
            <a:endParaRPr lang="sk-SK" dirty="0" smtClean="0"/>
          </a:p>
          <a:p>
            <a:endParaRPr lang="sk-SK" sz="2300" dirty="0" smtClean="0"/>
          </a:p>
          <a:p>
            <a:endParaRPr lang="cs-CZ" sz="2300" dirty="0" smtClean="0"/>
          </a:p>
          <a:p>
            <a:endParaRPr lang="cs-CZ" sz="23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570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k-SK" dirty="0" err="1" smtClean="0"/>
              <a:t>Kontingenčná</a:t>
            </a:r>
            <a:r>
              <a:rPr lang="sk-SK" dirty="0" smtClean="0"/>
              <a:t> tabuľka</a:t>
            </a:r>
            <a:endParaRPr lang="sk-SK" dirty="0" smtClean="0"/>
          </a:p>
        </p:txBody>
      </p:sp>
      <p:sp>
        <p:nvSpPr>
          <p:cNvPr id="2570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k-SK" sz="2300" dirty="0" smtClean="0"/>
              <a:t>Majme dva znaky X s počtom variant r a Y s počtom variant s</a:t>
            </a:r>
          </a:p>
          <a:p>
            <a:endParaRPr lang="sk-SK" sz="2300" baseline="-25000" dirty="0" smtClean="0"/>
          </a:p>
          <a:p>
            <a:endParaRPr lang="cs-CZ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r>
              <a:rPr lang="en-US" sz="2300" dirty="0" smtClean="0"/>
              <a:t>n</a:t>
            </a:r>
            <a:r>
              <a:rPr lang="en-US" sz="2300" baseline="-25000" dirty="0" smtClean="0"/>
              <a:t> </a:t>
            </a:r>
            <a:r>
              <a:rPr lang="en-US" sz="2300" baseline="-25000" dirty="0" smtClean="0"/>
              <a:t>j.</a:t>
            </a:r>
            <a:r>
              <a:rPr lang="en-US" sz="2300" dirty="0" smtClean="0"/>
              <a:t> – margin</a:t>
            </a:r>
            <a:r>
              <a:rPr lang="sk-SK" sz="2300" dirty="0" err="1" smtClean="0"/>
              <a:t>álna</a:t>
            </a:r>
            <a:r>
              <a:rPr lang="sk-SK" sz="2300" dirty="0" smtClean="0"/>
              <a:t> absolútna </a:t>
            </a:r>
            <a:r>
              <a:rPr lang="sk-SK" sz="2300" dirty="0" err="1" smtClean="0"/>
              <a:t>četnosť</a:t>
            </a:r>
            <a:endParaRPr lang="sk-SK" sz="2300" dirty="0" smtClean="0"/>
          </a:p>
          <a:p>
            <a:r>
              <a:rPr lang="en-US" sz="2300" dirty="0" smtClean="0"/>
              <a:t>n</a:t>
            </a:r>
            <a:r>
              <a:rPr lang="sk-SK" sz="2300" baseline="-25000" dirty="0" smtClean="0"/>
              <a:t> </a:t>
            </a:r>
            <a:r>
              <a:rPr lang="sk-SK" sz="2300" baseline="-25000" dirty="0" err="1" smtClean="0"/>
              <a:t>jk</a:t>
            </a:r>
            <a:r>
              <a:rPr lang="en-US" sz="2300" dirty="0" smtClean="0"/>
              <a:t> </a:t>
            </a:r>
            <a:r>
              <a:rPr lang="sk-SK" sz="2300" dirty="0" smtClean="0"/>
              <a:t>– simultánna absolútna </a:t>
            </a:r>
            <a:r>
              <a:rPr lang="sk-SK" sz="2300" dirty="0" err="1" smtClean="0"/>
              <a:t>četnosť</a:t>
            </a:r>
            <a:endParaRPr lang="sk-SK" sz="2300" dirty="0" smtClean="0"/>
          </a:p>
          <a:p>
            <a:r>
              <a:rPr lang="sk-SK" sz="2300" dirty="0" smtClean="0"/>
              <a:t> </a:t>
            </a:r>
            <a:r>
              <a:rPr lang="en-US" sz="2300" dirty="0" err="1" smtClean="0"/>
              <a:t>n</a:t>
            </a:r>
            <a:r>
              <a:rPr lang="en-US" sz="2300" baseline="-25000" dirty="0" err="1" smtClean="0"/>
              <a:t>j</a:t>
            </a:r>
            <a:r>
              <a:rPr lang="sk-SK" sz="2300" baseline="-25000" dirty="0" smtClean="0"/>
              <a:t>k</a:t>
            </a:r>
            <a:r>
              <a:rPr lang="sk-SK" sz="2300" dirty="0" smtClean="0"/>
              <a:t> </a:t>
            </a:r>
            <a:r>
              <a:rPr lang="en-US" sz="2300" dirty="0" smtClean="0"/>
              <a:t>/n – </a:t>
            </a:r>
            <a:r>
              <a:rPr lang="en-US" sz="2300" dirty="0" err="1" smtClean="0"/>
              <a:t>pravdepodobnosti</a:t>
            </a:r>
            <a:r>
              <a:rPr lang="en-US" sz="2300" dirty="0" smtClean="0"/>
              <a:t> (</a:t>
            </a:r>
            <a:r>
              <a:rPr lang="en-US" sz="2300" dirty="0" err="1" smtClean="0"/>
              <a:t>marig</a:t>
            </a:r>
            <a:r>
              <a:rPr lang="sk-SK" sz="2300" dirty="0" err="1" smtClean="0"/>
              <a:t>inálne</a:t>
            </a:r>
            <a:r>
              <a:rPr lang="sk-SK" sz="2300" dirty="0" smtClean="0"/>
              <a:t> alebo  simultánne</a:t>
            </a:r>
            <a:r>
              <a:rPr lang="en-US" sz="2300" dirty="0" smtClean="0"/>
              <a:t>)</a:t>
            </a:r>
            <a:r>
              <a:rPr lang="sk-SK" sz="2300" dirty="0" smtClean="0"/>
              <a:t>    </a:t>
            </a:r>
            <a:endParaRPr lang="sk-SK" sz="2300" baseline="-25000" dirty="0" smtClean="0"/>
          </a:p>
          <a:p>
            <a:pPr>
              <a:buNone/>
            </a:pPr>
            <a:r>
              <a:rPr lang="sk-SK" sz="2300" dirty="0" smtClean="0"/>
              <a:t>   </a:t>
            </a:r>
            <a:r>
              <a:rPr lang="en-US" sz="2300" dirty="0" smtClean="0"/>
              <a:t>   </a:t>
            </a:r>
            <a:endParaRPr lang="sk-SK" sz="2300" baseline="-25000" dirty="0" smtClean="0"/>
          </a:p>
          <a:p>
            <a:endParaRPr lang="cs-CZ" sz="2300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47664" y="2132856"/>
          <a:ext cx="6096000" cy="23774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609600"/>
                <a:gridCol w="609600"/>
                <a:gridCol w="1219200"/>
                <a:gridCol w="1219200"/>
                <a:gridCol w="1219200"/>
                <a:gridCol w="1219200"/>
              </a:tblGrid>
              <a:tr h="185420">
                <a:tc>
                  <a:txBody>
                    <a:bodyPr/>
                    <a:lstStyle/>
                    <a:p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/>
                        <a:t>y</a:t>
                      </a:r>
                      <a:endParaRPr lang="sk-SK" sz="2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y</a:t>
                      </a:r>
                      <a:r>
                        <a:rPr lang="en-US" sz="2000" baseline="-25000" dirty="0" smtClean="0"/>
                        <a:t>[1]</a:t>
                      </a:r>
                      <a:endParaRPr lang="sk-SK" sz="2000" baseline="-250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sk-SK" sz="2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y</a:t>
                      </a:r>
                      <a:r>
                        <a:rPr lang="en-US" sz="2000" baseline="-25000" dirty="0" smtClean="0"/>
                        <a:t>[s]</a:t>
                      </a:r>
                      <a:endParaRPr lang="sk-SK" sz="2000" baseline="-25000" dirty="0" smtClean="0"/>
                    </a:p>
                    <a:p>
                      <a:endParaRPr lang="sk-SK" sz="2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n</a:t>
                      </a:r>
                      <a:r>
                        <a:rPr lang="en-US" sz="2000" baseline="-25000" dirty="0" err="1" smtClean="0"/>
                        <a:t>j</a:t>
                      </a:r>
                      <a:r>
                        <a:rPr lang="en-US" sz="2000" baseline="-25000" dirty="0" smtClean="0"/>
                        <a:t>.</a:t>
                      </a:r>
                      <a:endParaRPr lang="sk-SK" sz="2000" baseline="-25000" dirty="0" smtClean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sk-SK" sz="2000" b="1" dirty="0" smtClean="0"/>
                        <a:t>x</a:t>
                      </a:r>
                      <a:endParaRPr lang="sk-SK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n</a:t>
                      </a:r>
                      <a:r>
                        <a:rPr lang="en-US" sz="2000" baseline="-25000" dirty="0" err="1" smtClean="0"/>
                        <a:t>jk</a:t>
                      </a:r>
                      <a:endParaRPr lang="sk-SK" sz="2000" baseline="-250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x</a:t>
                      </a:r>
                      <a:r>
                        <a:rPr lang="en-US" sz="2000" baseline="-25000" dirty="0" smtClean="0"/>
                        <a:t>[1]</a:t>
                      </a:r>
                      <a:endParaRPr lang="sk-SK" sz="2000" baseline="-250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</a:t>
                      </a:r>
                      <a:r>
                        <a:rPr lang="en-US" sz="2000" baseline="-25000" dirty="0" smtClean="0"/>
                        <a:t>11</a:t>
                      </a:r>
                      <a:endParaRPr lang="sk-SK" sz="2000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</a:t>
                      </a:r>
                      <a:r>
                        <a:rPr lang="en-US" sz="2000" baseline="-25000" dirty="0" smtClean="0"/>
                        <a:t>1s</a:t>
                      </a:r>
                      <a:endParaRPr lang="sk-SK" sz="2000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</a:t>
                      </a:r>
                      <a:r>
                        <a:rPr lang="en-US" sz="2000" baseline="-25000" dirty="0" smtClean="0"/>
                        <a:t>1.</a:t>
                      </a:r>
                      <a:endParaRPr lang="sk-SK" sz="2000" baseline="-25000" dirty="0" smtClean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...</a:t>
                      </a:r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sk-SK" sz="20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x</a:t>
                      </a:r>
                      <a:r>
                        <a:rPr lang="en-US" sz="2000" baseline="-25000" dirty="0" smtClean="0"/>
                        <a:t>[r]</a:t>
                      </a:r>
                      <a:endParaRPr lang="sk-SK" sz="2000" baseline="-250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</a:t>
                      </a:r>
                      <a:r>
                        <a:rPr lang="en-US" sz="2000" baseline="-25000" dirty="0" smtClean="0"/>
                        <a:t>r1</a:t>
                      </a:r>
                      <a:endParaRPr lang="sk-SK" sz="2000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n</a:t>
                      </a:r>
                      <a:r>
                        <a:rPr lang="en-US" sz="2000" baseline="-25000" dirty="0" err="1" smtClean="0"/>
                        <a:t>rs</a:t>
                      </a:r>
                      <a:endParaRPr lang="sk-SK" sz="2000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</a:t>
                      </a:r>
                      <a:r>
                        <a:rPr lang="en-US" sz="2000" baseline="-25000" dirty="0" smtClean="0"/>
                        <a:t>r.</a:t>
                      </a:r>
                      <a:endParaRPr lang="sk-SK" sz="2000" baseline="-25000" dirty="0" smtClean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n</a:t>
                      </a:r>
                      <a:r>
                        <a:rPr lang="en-US" sz="2000" baseline="-25000" dirty="0" err="1" smtClean="0"/>
                        <a:t>.k</a:t>
                      </a:r>
                      <a:endParaRPr lang="sk-SK" sz="2000" baseline="-250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</a:t>
                      </a:r>
                      <a:r>
                        <a:rPr lang="en-US" sz="2000" baseline="-25000" dirty="0" smtClean="0"/>
                        <a:t>.1</a:t>
                      </a:r>
                      <a:endParaRPr lang="sk-SK" sz="2000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…</a:t>
                      </a:r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n</a:t>
                      </a:r>
                      <a:r>
                        <a:rPr lang="en-US" sz="2000" baseline="-25000" dirty="0" err="1" smtClean="0"/>
                        <a:t>.s</a:t>
                      </a:r>
                      <a:endParaRPr lang="sk-SK" sz="2000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</a:t>
                      </a:r>
                      <a:endParaRPr lang="sk-SK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570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Anotace</a:t>
            </a:r>
          </a:p>
        </p:txBody>
      </p:sp>
      <p:sp>
        <p:nvSpPr>
          <p:cNvPr id="2570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300" smtClean="0"/>
              <a:t>Analýza kontingenčních tabulek umožňuje analyzovat vazbu mezi dvěma kategoriálními proměnnými. Základním způsobem testování je tzv. chi-square test, který srovnává pozorované četnosti kombinací kategorií oproti očekávaným četnostem, které vychází z teoretické situace, kdy je vztah mezi proměnnými náhodný.</a:t>
            </a:r>
          </a:p>
          <a:p>
            <a:r>
              <a:rPr lang="cs-CZ" sz="2300" smtClean="0"/>
              <a:t>Test dobré shody je využíván také pro srovnání pozorovaných četností proti očekávaným četnostem daným určitým pravidlem (typickým příkladem je Hardy-Weinbergova rovnováha v genetice)</a:t>
            </a:r>
          </a:p>
          <a:p>
            <a:r>
              <a:rPr lang="cs-CZ" sz="2300" smtClean="0"/>
              <a:t>Specifickým typem výstupů odvozených z kontingenčních tabulek jsou tzv. odds ratia a relativní rizika, využívaná často v medicíně pro identifikaci a popis rizikových skupin pacientů.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3024</Words>
  <Application>Microsoft Office PowerPoint</Application>
  <PresentationFormat>Předvádění na obrazovce (4:3)</PresentationFormat>
  <Paragraphs>709</Paragraphs>
  <Slides>30</Slides>
  <Notes>19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2" baseType="lpstr">
      <vt:lpstr>Administrativní</vt:lpstr>
      <vt:lpstr>Rovnice</vt:lpstr>
      <vt:lpstr>VIII. Kontingenční tabulky</vt:lpstr>
      <vt:lpstr>Opakovanie</vt:lpstr>
      <vt:lpstr>Jak vznikají informace ? – různé typy dat znamenají různou informaci</vt:lpstr>
      <vt:lpstr>Dvouvýběrové testy: schéma analýzy</vt:lpstr>
      <vt:lpstr>Dvouvýběrové testy: schéma analýzy</vt:lpstr>
      <vt:lpstr>Diskrétne dáta a kontingenčná tabuľka</vt:lpstr>
      <vt:lpstr>Motivácia</vt:lpstr>
      <vt:lpstr>Kontingenčná tabuľka</vt:lpstr>
      <vt:lpstr>Anotace</vt:lpstr>
      <vt:lpstr>Test dobrej zhody – multinomické rozdelenie</vt:lpstr>
      <vt:lpstr>Test dobré shody - základní teorie</vt:lpstr>
      <vt:lpstr>Test dobré shody: příklad I</vt:lpstr>
      <vt:lpstr>Test dobré shody: příklad II</vt:lpstr>
      <vt:lpstr>Test dobré shody: příklad III</vt:lpstr>
      <vt:lpstr>Test dobré shody: příklad IV - využití aditivity testu</vt:lpstr>
      <vt:lpstr>Test dobré shody: příklad V</vt:lpstr>
      <vt:lpstr>Test dobré shody – binomické data</vt:lpstr>
      <vt:lpstr>Test nezávislosti</vt:lpstr>
      <vt:lpstr>Test nezávislosti   H0 :Nezávislost dvou jevů A a B</vt:lpstr>
      <vt:lpstr>Kontingenční tabulky: příklad</vt:lpstr>
      <vt:lpstr>R x C kontingenční tabulka</vt:lpstr>
      <vt:lpstr>Test homogenity</vt:lpstr>
      <vt:lpstr>Test homogenity: příklad</vt:lpstr>
      <vt:lpstr>Test homogenity binomických rozložení</vt:lpstr>
      <vt:lpstr>c2 test - příklad složitější kontingenční tabulky I</vt:lpstr>
      <vt:lpstr>c2 test - příklad složitější kontingenční tabulky II</vt:lpstr>
      <vt:lpstr>c2 test - příklad frakcionace složitější kontingenční tabulky I</vt:lpstr>
      <vt:lpstr>c2 test - příklad frakcionace složitější kontingenční tabulky II</vt:lpstr>
      <vt:lpstr>c2 test - příklad frakcionace složitější kontingenční tabulky III</vt:lpstr>
      <vt:lpstr>c2 test - příklad frakcionace složitější kontingenční tabulky IV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XI. Kontingenční tabulky</dc:title>
  <dc:creator>cvanova</dc:creator>
  <cp:lastModifiedBy>Tery</cp:lastModifiedBy>
  <cp:revision>7</cp:revision>
  <dcterms:created xsi:type="dcterms:W3CDTF">2011-05-05T11:43:39Z</dcterms:created>
  <dcterms:modified xsi:type="dcterms:W3CDTF">2012-11-12T13:13:49Z</dcterms:modified>
</cp:coreProperties>
</file>