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9" r:id="rId2"/>
  </p:sldMasterIdLst>
  <p:notesMasterIdLst>
    <p:notesMasterId r:id="rId65"/>
  </p:notesMasterIdLst>
  <p:sldIdLst>
    <p:sldId id="256" r:id="rId3"/>
    <p:sldId id="366" r:id="rId4"/>
    <p:sldId id="367" r:id="rId5"/>
    <p:sldId id="373" r:id="rId6"/>
    <p:sldId id="368" r:id="rId7"/>
    <p:sldId id="369" r:id="rId8"/>
    <p:sldId id="370" r:id="rId9"/>
    <p:sldId id="372" r:id="rId10"/>
    <p:sldId id="371" r:id="rId11"/>
    <p:sldId id="337" r:id="rId12"/>
    <p:sldId id="338" r:id="rId13"/>
    <p:sldId id="339" r:id="rId14"/>
    <p:sldId id="340" r:id="rId15"/>
    <p:sldId id="341" r:id="rId16"/>
    <p:sldId id="394" r:id="rId17"/>
    <p:sldId id="395" r:id="rId18"/>
    <p:sldId id="392" r:id="rId19"/>
    <p:sldId id="391" r:id="rId20"/>
    <p:sldId id="393" r:id="rId21"/>
    <p:sldId id="342" r:id="rId22"/>
    <p:sldId id="343" r:id="rId23"/>
    <p:sldId id="344" r:id="rId24"/>
    <p:sldId id="374" r:id="rId25"/>
    <p:sldId id="390" r:id="rId26"/>
    <p:sldId id="375" r:id="rId27"/>
    <p:sldId id="376" r:id="rId28"/>
    <p:sldId id="345" r:id="rId29"/>
    <p:sldId id="346" r:id="rId30"/>
    <p:sldId id="347" r:id="rId31"/>
    <p:sldId id="348" r:id="rId32"/>
    <p:sldId id="349" r:id="rId33"/>
    <p:sldId id="350" r:id="rId34"/>
    <p:sldId id="351" r:id="rId35"/>
    <p:sldId id="352" r:id="rId36"/>
    <p:sldId id="353" r:id="rId37"/>
    <p:sldId id="354" r:id="rId38"/>
    <p:sldId id="355" r:id="rId39"/>
    <p:sldId id="356" r:id="rId40"/>
    <p:sldId id="357" r:id="rId41"/>
    <p:sldId id="358" r:id="rId42"/>
    <p:sldId id="359" r:id="rId43"/>
    <p:sldId id="360" r:id="rId44"/>
    <p:sldId id="361" r:id="rId45"/>
    <p:sldId id="362" r:id="rId46"/>
    <p:sldId id="363" r:id="rId47"/>
    <p:sldId id="398" r:id="rId48"/>
    <p:sldId id="364" r:id="rId49"/>
    <p:sldId id="365" r:id="rId50"/>
    <p:sldId id="380" r:id="rId51"/>
    <p:sldId id="385" r:id="rId52"/>
    <p:sldId id="386" r:id="rId53"/>
    <p:sldId id="387" r:id="rId54"/>
    <p:sldId id="396" r:id="rId55"/>
    <p:sldId id="377" r:id="rId56"/>
    <p:sldId id="381" r:id="rId57"/>
    <p:sldId id="382" r:id="rId58"/>
    <p:sldId id="384" r:id="rId59"/>
    <p:sldId id="397" r:id="rId60"/>
    <p:sldId id="388" r:id="rId61"/>
    <p:sldId id="383" r:id="rId62"/>
    <p:sldId id="379" r:id="rId63"/>
    <p:sldId id="273" r:id="rId64"/>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04"/>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773" autoAdjust="0"/>
    <p:restoredTop sz="94660"/>
  </p:normalViewPr>
  <p:slideViewPr>
    <p:cSldViewPr>
      <p:cViewPr>
        <p:scale>
          <a:sx n="85" d="100"/>
          <a:sy n="85" d="100"/>
        </p:scale>
        <p:origin x="-912"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charset="0"/>
              </a:defRPr>
            </a:lvl1pPr>
          </a:lstStyle>
          <a:p>
            <a:pPr>
              <a:defRPr/>
            </a:pPr>
            <a:endParaRPr lang="cs-CZ"/>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charset="0"/>
              </a:defRPr>
            </a:lvl1pPr>
          </a:lstStyle>
          <a:p>
            <a:pPr>
              <a:defRPr/>
            </a:pPr>
            <a:fld id="{24975851-19A1-475D-B2ED-557A6860C173}" type="slidenum">
              <a:rPr lang="cs-CZ"/>
              <a:pPr>
                <a:defRPr/>
              </a:pPr>
              <a:t>‹#›</a:t>
            </a:fld>
            <a:endParaRPr lang="cs-CZ"/>
          </a:p>
        </p:txBody>
      </p:sp>
    </p:spTree>
    <p:extLst>
      <p:ext uri="{BB962C8B-B14F-4D97-AF65-F5344CB8AC3E}">
        <p14:creationId xmlns:p14="http://schemas.microsoft.com/office/powerpoint/2010/main" val="2340716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84BBE1-5377-4D28-82F6-D9A011B4994F}" type="slidenum">
              <a:rPr lang="cs-CZ" smtClean="0">
                <a:latin typeface="Arial" charset="0"/>
              </a:rPr>
              <a:pPr/>
              <a:t>1</a:t>
            </a:fld>
            <a:endParaRPr lang="cs-CZ"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20FA11A-A14A-4956-9F6F-6874EA975398}" type="slidenum">
              <a:rPr lang="cs-CZ" smtClean="0">
                <a:latin typeface="Arial" charset="0"/>
              </a:rPr>
              <a:pPr/>
              <a:t>10</a:t>
            </a:fld>
            <a:endParaRPr lang="cs-CZ"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295322-9D60-4A31-920E-81971F87A514}" type="slidenum">
              <a:rPr lang="cs-CZ" smtClean="0">
                <a:latin typeface="Arial" charset="0"/>
              </a:rPr>
              <a:pPr/>
              <a:t>11</a:t>
            </a:fld>
            <a:endParaRPr lang="cs-CZ"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3CB1438-4883-467E-B967-D7C78E19BCCC}" type="slidenum">
              <a:rPr lang="cs-CZ" smtClean="0">
                <a:latin typeface="Arial" charset="0"/>
              </a:rPr>
              <a:pPr/>
              <a:t>12</a:t>
            </a:fld>
            <a:endParaRPr lang="cs-CZ"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C6A5F-BFF7-4DD6-A029-32C986575B05}" type="slidenum">
              <a:rPr lang="cs-CZ" smtClean="0">
                <a:latin typeface="Arial" charset="0"/>
              </a:rPr>
              <a:pPr/>
              <a:t>13</a:t>
            </a:fld>
            <a:endParaRPr lang="cs-CZ"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79325A-9AAD-424F-8541-4FA816DD46A2}" type="slidenum">
              <a:rPr lang="cs-CZ" smtClean="0">
                <a:latin typeface="Arial" charset="0"/>
              </a:rPr>
              <a:pPr/>
              <a:t>14</a:t>
            </a:fld>
            <a:endParaRPr lang="cs-CZ"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p:spPr>
        <p:txBody>
          <a:bodyPr/>
          <a:lstStyle/>
          <a:p>
            <a:endParaRPr lang="cs-CZ" smtClean="0"/>
          </a:p>
        </p:txBody>
      </p:sp>
      <p:sp>
        <p:nvSpPr>
          <p:cNvPr id="8397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BF4A51-6725-4076-A0F5-76FAE15B4625}" type="slidenum">
              <a:rPr lang="cs-CZ" smtClean="0">
                <a:latin typeface="Arial" charset="0"/>
              </a:rPr>
              <a:pPr/>
              <a:t>15</a:t>
            </a:fld>
            <a:endParaRPr lang="cs-CZ"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p:spPr>
        <p:txBody>
          <a:bodyPr/>
          <a:lstStyle/>
          <a:p>
            <a:endParaRPr lang="cs-CZ" smtClean="0"/>
          </a:p>
        </p:txBody>
      </p:sp>
      <p:sp>
        <p:nvSpPr>
          <p:cNvPr id="8499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7788545-B1EA-47C8-9373-A81F854036EB}" type="slidenum">
              <a:rPr lang="cs-CZ" smtClean="0">
                <a:latin typeface="Arial" charset="0"/>
              </a:rPr>
              <a:pPr/>
              <a:t>16</a:t>
            </a:fld>
            <a:endParaRPr lang="cs-CZ"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p:spPr>
        <p:txBody>
          <a:bodyPr/>
          <a:lstStyle/>
          <a:p>
            <a:endParaRPr lang="cs-CZ" smtClean="0"/>
          </a:p>
        </p:txBody>
      </p:sp>
      <p:sp>
        <p:nvSpPr>
          <p:cNvPr id="8602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BF7FE1-4508-4265-890E-F9DA83BA7118}" type="slidenum">
              <a:rPr lang="cs-CZ" smtClean="0">
                <a:latin typeface="Arial" charset="0"/>
              </a:rPr>
              <a:pPr/>
              <a:t>17</a:t>
            </a:fld>
            <a:endParaRPr lang="cs-CZ"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p:spPr>
        <p:txBody>
          <a:bodyPr/>
          <a:lstStyle/>
          <a:p>
            <a:endParaRPr lang="cs-CZ" smtClean="0"/>
          </a:p>
        </p:txBody>
      </p:sp>
      <p:sp>
        <p:nvSpPr>
          <p:cNvPr id="8704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22139A-221F-4538-ADC7-93B020D9BF39}" type="slidenum">
              <a:rPr lang="cs-CZ" smtClean="0">
                <a:latin typeface="Arial" charset="0"/>
              </a:rPr>
              <a:pPr/>
              <a:t>18</a:t>
            </a:fld>
            <a:endParaRPr lang="cs-CZ"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p:spPr>
        <p:txBody>
          <a:bodyPr/>
          <a:lstStyle/>
          <a:p>
            <a:endParaRPr lang="cs-CZ" smtClean="0"/>
          </a:p>
        </p:txBody>
      </p:sp>
      <p:sp>
        <p:nvSpPr>
          <p:cNvPr id="8806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E8A34C-ABE1-41DA-AF22-307BC06F08E9}" type="slidenum">
              <a:rPr lang="cs-CZ" smtClean="0">
                <a:latin typeface="Arial" charset="0"/>
              </a:rPr>
              <a:pPr/>
              <a:t>19</a:t>
            </a:fld>
            <a:endParaRPr lang="cs-CZ"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A2E41C-829A-49B3-BD80-3AA2A014B356}" type="slidenum">
              <a:rPr lang="cs-CZ" smtClean="0">
                <a:latin typeface="Arial" charset="0"/>
              </a:rPr>
              <a:pPr/>
              <a:t>2</a:t>
            </a:fld>
            <a:endParaRPr lang="cs-CZ"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20</a:t>
            </a:fld>
            <a:endParaRPr lang="cs-CZ"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21</a:t>
            </a:fld>
            <a:endParaRPr lang="cs-CZ"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22</a:t>
            </a:fld>
            <a:endParaRPr lang="cs-CZ"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p:spPr>
        <p:txBody>
          <a:bodyPr/>
          <a:lstStyle/>
          <a:p>
            <a:endParaRPr lang="cs-CZ" smtClean="0"/>
          </a:p>
        </p:txBody>
      </p:sp>
      <p:sp>
        <p:nvSpPr>
          <p:cNvPr id="921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59102A3-5F34-4C55-985A-E586BB07E3C1}" type="slidenum">
              <a:rPr lang="cs-CZ" smtClean="0">
                <a:latin typeface="Arial" charset="0"/>
              </a:rPr>
              <a:pPr/>
              <a:t>23</a:t>
            </a:fld>
            <a:endParaRPr lang="cs-CZ"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05F4EE1-B4A3-4867-AB49-1B5332B95C8D}" type="slidenum">
              <a:rPr lang="en-GB" smtClean="0">
                <a:latin typeface="Arial" charset="0"/>
              </a:rPr>
              <a:pPr/>
              <a:t>24</a:t>
            </a:fld>
            <a:endParaRPr lang="en-GB" smtClean="0">
              <a:latin typeface="Arial" charset="0"/>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smtClean="0">
              <a:ea typeface="DejaVu Sans" pitchFamily="34" charset="2"/>
              <a:cs typeface="DejaVu Sans" pitchFamily="34" charset="2"/>
            </a:endParaRPr>
          </a:p>
          <a:p>
            <a:pPr>
              <a:tabLst>
                <a:tab pos="633413" algn="l"/>
                <a:tab pos="1268413" algn="l"/>
                <a:tab pos="1903413" algn="l"/>
                <a:tab pos="2538413" algn="l"/>
                <a:tab pos="3171825" algn="l"/>
                <a:tab pos="3806825" algn="l"/>
                <a:tab pos="4441825" algn="l"/>
                <a:tab pos="5076825" algn="l"/>
              </a:tabLst>
            </a:pPr>
            <a:r>
              <a:rPr lang="cs-CZ" smtClean="0"/>
              <a:t>Microspheres can be immobilized with capture molecules and immunoassays can be performed. (A) Coupling reactions for microspheres: Microspheres with functional groups (carboxyl‐, thiol‐) can be used for immobilizing peptides, proteins, or amino group‐functionalized molecules; alternatively, streptavidin‐functionalized microspheres can be applied for biotin‐labeled capture molecules. (B) Standard capture sandwich assay: An individual assay involving an optically encoded microsphere immobilized with a specific capture molecule (antibody) is being carried out on the particle. After sample incubation, another analyte‐specific antibody (a so‐called detection antibody, which is biotinylated and usually recognizes epitopes that are different from that of the capture antibodies) is then applied to the reaction. The presence and quantity of the reporter tag (</a:t>
            </a:r>
            <a:r>
              <a:rPr lang="cs-CZ" i="1" smtClean="0"/>
              <a:t>e.g</a:t>
            </a:r>
            <a:r>
              <a:rPr lang="cs-CZ" smtClean="0"/>
              <a:t>. strepavidin‐phycoerythrin) allows the precise quantification of the reactions that occur.</a:t>
            </a:r>
          </a:p>
          <a:p>
            <a:pPr>
              <a:tabLst>
                <a:tab pos="633413" algn="l"/>
                <a:tab pos="1268413" algn="l"/>
                <a:tab pos="1903413" algn="l"/>
                <a:tab pos="2538413" algn="l"/>
                <a:tab pos="3171825" algn="l"/>
                <a:tab pos="3806825" algn="l"/>
                <a:tab pos="4441825" algn="l"/>
                <a:tab pos="5076825" algn="l"/>
              </a:tabLst>
            </a:pPr>
            <a:endParaRPr lang="cs-CZ" smtClean="0"/>
          </a:p>
          <a:p>
            <a:pPr>
              <a:tabLst>
                <a:tab pos="633413" algn="l"/>
                <a:tab pos="1268413" algn="l"/>
                <a:tab pos="1903413" algn="l"/>
                <a:tab pos="2538413" algn="l"/>
                <a:tab pos="3171825" algn="l"/>
                <a:tab pos="3806825" algn="l"/>
                <a:tab pos="4441825" algn="l"/>
                <a:tab pos="5076825" algn="l"/>
              </a:tabLst>
            </a:pPr>
            <a:r>
              <a:rPr lang="en-GB" smtClean="0"/>
              <a:t>© This slide is made available for non-commercial use only. Please note that permission may be required for re-use of images in which the copyright is owned by a third party.</a:t>
            </a:r>
            <a:endParaRPr lang="cs-CZ"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p:spPr>
        <p:txBody>
          <a:bodyPr/>
          <a:lstStyle/>
          <a:p>
            <a:endParaRPr lang="cs-CZ" smtClean="0"/>
          </a:p>
        </p:txBody>
      </p:sp>
      <p:sp>
        <p:nvSpPr>
          <p:cNvPr id="942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495BC9-9820-4F71-9F0D-4B04E0A1C1D7}" type="slidenum">
              <a:rPr lang="cs-CZ" smtClean="0">
                <a:latin typeface="Arial" charset="0"/>
              </a:rPr>
              <a:pPr/>
              <a:t>25</a:t>
            </a:fld>
            <a:endParaRPr lang="cs-CZ"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p:spPr>
        <p:txBody>
          <a:bodyPr/>
          <a:lstStyle/>
          <a:p>
            <a:endParaRPr lang="cs-CZ" smtClean="0"/>
          </a:p>
        </p:txBody>
      </p:sp>
      <p:sp>
        <p:nvSpPr>
          <p:cNvPr id="952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4A4E4B-BB9D-4DCD-8404-A065290A1F62}" type="slidenum">
              <a:rPr lang="cs-CZ" smtClean="0">
                <a:latin typeface="Arial" charset="0"/>
              </a:rPr>
              <a:pPr/>
              <a:t>26</a:t>
            </a:fld>
            <a:endParaRPr lang="cs-CZ"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E2D4C81-6CAE-477A-A79A-124098E77E0C}" type="slidenum">
              <a:rPr lang="cs-CZ" smtClean="0">
                <a:latin typeface="Arial" charset="0"/>
              </a:rPr>
              <a:pPr/>
              <a:t>27</a:t>
            </a:fld>
            <a:endParaRPr lang="cs-CZ"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8A3175A-DBF1-4882-B4F9-BDD1A78FC825}" type="slidenum">
              <a:rPr lang="cs-CZ" smtClean="0">
                <a:latin typeface="Arial" charset="0"/>
              </a:rPr>
              <a:pPr/>
              <a:t>28</a:t>
            </a:fld>
            <a:endParaRPr lang="cs-CZ"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10CB850-58E0-4C2D-830E-86734EC5D1CC}" type="slidenum">
              <a:rPr lang="cs-CZ" smtClean="0">
                <a:latin typeface="Arial" charset="0"/>
              </a:rPr>
              <a:pPr/>
              <a:t>29</a:t>
            </a:fld>
            <a:endParaRPr lang="cs-CZ"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33F6CDA-D7B6-4A2C-B8B7-19123022FD54}" type="slidenum">
              <a:rPr lang="cs-CZ" smtClean="0">
                <a:latin typeface="Arial" charset="0"/>
              </a:rPr>
              <a:pPr/>
              <a:t>3</a:t>
            </a:fld>
            <a:endParaRPr lang="cs-CZ"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999A2B-794D-483C-A102-7528D45DF25C}" type="slidenum">
              <a:rPr lang="cs-CZ" smtClean="0">
                <a:latin typeface="Arial" charset="0"/>
              </a:rPr>
              <a:pPr/>
              <a:t>30</a:t>
            </a:fld>
            <a:endParaRPr lang="cs-CZ"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B2E89CE-0000-4094-A972-261E2A5ADD9A}" type="slidenum">
              <a:rPr lang="cs-CZ" smtClean="0">
                <a:latin typeface="Arial" charset="0"/>
              </a:rPr>
              <a:pPr/>
              <a:t>31</a:t>
            </a:fld>
            <a:endParaRPr lang="cs-CZ"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11DC2E-C699-4F52-8679-6638A5B411C0}" type="slidenum">
              <a:rPr lang="cs-CZ" smtClean="0">
                <a:latin typeface="Arial" charset="0"/>
              </a:rPr>
              <a:pPr/>
              <a:t>32</a:t>
            </a:fld>
            <a:endParaRPr lang="cs-CZ" smtClean="0">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8D2E4A8-9A0C-4E28-9799-AEBB871F4382}" type="slidenum">
              <a:rPr lang="cs-CZ" smtClean="0">
                <a:latin typeface="Arial" charset="0"/>
              </a:rPr>
              <a:pPr/>
              <a:t>33</a:t>
            </a:fld>
            <a:endParaRPr lang="cs-CZ" smtClean="0">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0D8320-B691-435B-B37B-0F1AD311E10A}" type="slidenum">
              <a:rPr lang="cs-CZ" smtClean="0">
                <a:latin typeface="Arial" charset="0"/>
              </a:rPr>
              <a:pPr/>
              <a:t>34</a:t>
            </a:fld>
            <a:endParaRPr lang="cs-CZ"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E897033-0678-4142-8A3F-5B52488DE984}" type="slidenum">
              <a:rPr lang="cs-CZ" smtClean="0">
                <a:latin typeface="Arial" charset="0"/>
              </a:rPr>
              <a:pPr/>
              <a:t>35</a:t>
            </a:fld>
            <a:endParaRPr lang="cs-CZ"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9DEFDF8-C66E-4779-B30B-DEAF1EB523C1}" type="slidenum">
              <a:rPr lang="cs-CZ" smtClean="0">
                <a:latin typeface="Arial" charset="0"/>
              </a:rPr>
              <a:pPr/>
              <a:t>36</a:t>
            </a:fld>
            <a:endParaRPr lang="cs-CZ" smtClean="0">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061B3B-E96E-456A-87F4-7895F0714047}" type="slidenum">
              <a:rPr lang="cs-CZ" smtClean="0">
                <a:latin typeface="Arial" charset="0"/>
              </a:rPr>
              <a:pPr/>
              <a:t>37</a:t>
            </a:fld>
            <a:endParaRPr lang="cs-CZ" smtClean="0">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11F66-5078-4B25-8A0B-8140FA12D833}" type="slidenum">
              <a:rPr lang="cs-CZ" smtClean="0">
                <a:latin typeface="Arial" charset="0"/>
              </a:rPr>
              <a:pPr/>
              <a:t>38</a:t>
            </a:fld>
            <a:endParaRPr lang="cs-CZ" smtClean="0">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A5D0C8E-BC4A-4316-A7F4-F4582CCB9F0F}" type="slidenum">
              <a:rPr lang="cs-CZ" smtClean="0">
                <a:latin typeface="Arial" charset="0"/>
              </a:rPr>
              <a:pPr/>
              <a:t>39</a:t>
            </a:fld>
            <a:endParaRPr lang="cs-CZ" smtClean="0">
              <a:latin typeface="Arial"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p:spPr>
        <p:txBody>
          <a:bodyPr/>
          <a:lstStyle/>
          <a:p>
            <a:endParaRPr lang="cs-CZ" smtClean="0"/>
          </a:p>
        </p:txBody>
      </p:sp>
      <p:sp>
        <p:nvSpPr>
          <p:cNvPr id="727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1FA759B-91E9-4760-9455-7289AB874A0A}" type="slidenum">
              <a:rPr lang="cs-CZ" smtClean="0">
                <a:latin typeface="Arial" charset="0"/>
              </a:rPr>
              <a:pPr/>
              <a:t>4</a:t>
            </a:fld>
            <a:endParaRPr lang="cs-CZ"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CF03DD-544F-4459-8DAF-9F509779F91D}" type="slidenum">
              <a:rPr lang="cs-CZ" smtClean="0">
                <a:latin typeface="Arial" charset="0"/>
              </a:rPr>
              <a:pPr/>
              <a:t>40</a:t>
            </a:fld>
            <a:endParaRPr lang="cs-CZ" smtClean="0">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94706CC-4FC3-41F0-84D6-5D5EBE0B1EF0}" type="slidenum">
              <a:rPr lang="cs-CZ" smtClean="0">
                <a:latin typeface="Arial" charset="0"/>
              </a:rPr>
              <a:pPr/>
              <a:t>41</a:t>
            </a:fld>
            <a:endParaRPr lang="cs-CZ" smtClean="0">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0A6CEC-AC4D-4FA1-B770-75D531C21BF0}" type="slidenum">
              <a:rPr lang="cs-CZ" smtClean="0">
                <a:latin typeface="Arial" charset="0"/>
              </a:rPr>
              <a:pPr/>
              <a:t>42</a:t>
            </a:fld>
            <a:endParaRPr lang="cs-CZ" smtClean="0">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883F13-7E82-4811-B881-A5DC267CAB08}" type="slidenum">
              <a:rPr lang="cs-CZ" smtClean="0">
                <a:latin typeface="Arial" charset="0"/>
              </a:rPr>
              <a:pPr/>
              <a:t>43</a:t>
            </a:fld>
            <a:endParaRPr lang="cs-CZ" smtClean="0">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893D2E-D83E-4660-9BB2-BF79B1DC705D}" type="slidenum">
              <a:rPr lang="cs-CZ" smtClean="0">
                <a:latin typeface="Arial" charset="0"/>
              </a:rPr>
              <a:pPr/>
              <a:t>44</a:t>
            </a:fld>
            <a:endParaRPr lang="cs-CZ" smtClean="0">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6901C12-91FE-4B4B-9983-FF47BD1A41C6}" type="slidenum">
              <a:rPr lang="cs-CZ" smtClean="0">
                <a:latin typeface="Arial" charset="0"/>
              </a:rPr>
              <a:pPr/>
              <a:t>45</a:t>
            </a:fld>
            <a:endParaRPr lang="cs-CZ" smtClean="0">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82AB06-125E-4B5A-B477-4C0FEEAE0AC3}" type="slidenum">
              <a:rPr lang="cs-CZ" smtClean="0">
                <a:latin typeface="Arial" charset="0"/>
              </a:rPr>
              <a:pPr/>
              <a:t>47</a:t>
            </a:fld>
            <a:endParaRPr lang="cs-CZ" smtClean="0">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BD3969-E51F-44D5-9E5B-A1505CB8E115}" type="slidenum">
              <a:rPr lang="cs-CZ" smtClean="0">
                <a:latin typeface="Arial" charset="0"/>
              </a:rPr>
              <a:pPr/>
              <a:t>48</a:t>
            </a:fld>
            <a:endParaRPr lang="cs-CZ" smtClean="0">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a:ln/>
        </p:spPr>
      </p:sp>
      <p:sp>
        <p:nvSpPr>
          <p:cNvPr id="117763" name="Zástupný symbol pro poznámky 2"/>
          <p:cNvSpPr>
            <a:spLocks noGrp="1"/>
          </p:cNvSpPr>
          <p:nvPr>
            <p:ph type="body" idx="1"/>
          </p:nvPr>
        </p:nvSpPr>
        <p:spPr>
          <a:noFill/>
        </p:spPr>
        <p:txBody>
          <a:bodyPr/>
          <a:lstStyle/>
          <a:p>
            <a:endParaRPr lang="cs-CZ" smtClean="0"/>
          </a:p>
        </p:txBody>
      </p:sp>
      <p:sp>
        <p:nvSpPr>
          <p:cNvPr id="1177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3AEFC58-6C26-4970-B476-DEFB692ACA50}" type="slidenum">
              <a:rPr lang="cs-CZ" smtClean="0">
                <a:latin typeface="Arial" charset="0"/>
              </a:rPr>
              <a:pPr/>
              <a:t>49</a:t>
            </a:fld>
            <a:endParaRPr lang="cs-CZ" smtClean="0">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Zástupný symbol pro obrázek snímku 1"/>
          <p:cNvSpPr>
            <a:spLocks noGrp="1" noRot="1" noChangeAspect="1" noTextEdit="1"/>
          </p:cNvSpPr>
          <p:nvPr>
            <p:ph type="sldImg"/>
          </p:nvPr>
        </p:nvSpPr>
        <p:spPr>
          <a:ln/>
        </p:spPr>
      </p:sp>
      <p:sp>
        <p:nvSpPr>
          <p:cNvPr id="118787" name="Zástupný symbol pro poznámky 2"/>
          <p:cNvSpPr>
            <a:spLocks noGrp="1"/>
          </p:cNvSpPr>
          <p:nvPr>
            <p:ph type="body" idx="1"/>
          </p:nvPr>
        </p:nvSpPr>
        <p:spPr>
          <a:noFill/>
        </p:spPr>
        <p:txBody>
          <a:bodyPr/>
          <a:lstStyle/>
          <a:p>
            <a:endParaRPr lang="cs-CZ" smtClean="0"/>
          </a:p>
        </p:txBody>
      </p:sp>
      <p:sp>
        <p:nvSpPr>
          <p:cNvPr id="11878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CB8041C-66D7-431C-8EF9-D9E4C0981A8D}" type="slidenum">
              <a:rPr lang="cs-CZ" smtClean="0">
                <a:latin typeface="Arial" charset="0"/>
              </a:rPr>
              <a:pPr/>
              <a:t>50</a:t>
            </a:fld>
            <a:endParaRPr lang="cs-CZ"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6907AD-23CE-4A64-A7DC-CE6538EC1486}" type="slidenum">
              <a:rPr lang="cs-CZ" smtClean="0">
                <a:solidFill>
                  <a:srgbClr val="000000"/>
                </a:solidFill>
                <a:latin typeface="Arial" charset="0"/>
              </a:rPr>
              <a:pPr/>
              <a:t>5</a:t>
            </a:fld>
            <a:endParaRPr lang="cs-CZ" smtClean="0">
              <a:solidFill>
                <a:srgbClr val="000000"/>
              </a:solidFill>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p:spPr>
        <p:txBody>
          <a:bodyPr/>
          <a:lstStyle/>
          <a:p>
            <a:endParaRPr lang="cs-CZ"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Zástupný symbol pro obrázek snímku 1"/>
          <p:cNvSpPr>
            <a:spLocks noGrp="1" noRot="1" noChangeAspect="1" noTextEdit="1"/>
          </p:cNvSpPr>
          <p:nvPr>
            <p:ph type="sldImg"/>
          </p:nvPr>
        </p:nvSpPr>
        <p:spPr>
          <a:ln/>
        </p:spPr>
      </p:sp>
      <p:sp>
        <p:nvSpPr>
          <p:cNvPr id="119811" name="Zástupný symbol pro poznámky 2"/>
          <p:cNvSpPr>
            <a:spLocks noGrp="1"/>
          </p:cNvSpPr>
          <p:nvPr>
            <p:ph type="body" idx="1"/>
          </p:nvPr>
        </p:nvSpPr>
        <p:spPr>
          <a:noFill/>
        </p:spPr>
        <p:txBody>
          <a:bodyPr/>
          <a:lstStyle/>
          <a:p>
            <a:endParaRPr lang="cs-CZ" smtClean="0"/>
          </a:p>
        </p:txBody>
      </p:sp>
      <p:sp>
        <p:nvSpPr>
          <p:cNvPr id="1198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D4A6A8F-C9D9-4889-BD97-95BCC4840046}" type="slidenum">
              <a:rPr lang="cs-CZ" smtClean="0">
                <a:latin typeface="Arial" charset="0"/>
              </a:rPr>
              <a:pPr/>
              <a:t>51</a:t>
            </a:fld>
            <a:endParaRPr lang="cs-CZ" smtClean="0">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p:cNvSpPr>
            <a:spLocks noGrp="1" noRot="1" noChangeAspect="1" noTextEdit="1"/>
          </p:cNvSpPr>
          <p:nvPr>
            <p:ph type="sldImg"/>
          </p:nvPr>
        </p:nvSpPr>
        <p:spPr>
          <a:ln/>
        </p:spPr>
      </p:sp>
      <p:sp>
        <p:nvSpPr>
          <p:cNvPr id="120835" name="Zástupný symbol pro poznámky 2"/>
          <p:cNvSpPr>
            <a:spLocks noGrp="1"/>
          </p:cNvSpPr>
          <p:nvPr>
            <p:ph type="body" idx="1"/>
          </p:nvPr>
        </p:nvSpPr>
        <p:spPr>
          <a:noFill/>
        </p:spPr>
        <p:txBody>
          <a:bodyPr/>
          <a:lstStyle/>
          <a:p>
            <a:endParaRPr lang="cs-CZ" smtClean="0"/>
          </a:p>
        </p:txBody>
      </p:sp>
      <p:sp>
        <p:nvSpPr>
          <p:cNvPr id="1208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B83719-F275-4A36-AE49-91841C9D2FB9}" type="slidenum">
              <a:rPr lang="cs-CZ" smtClean="0">
                <a:latin typeface="Arial" charset="0"/>
              </a:rPr>
              <a:pPr/>
              <a:t>52</a:t>
            </a:fld>
            <a:endParaRPr lang="cs-CZ"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p:cNvSpPr>
            <a:spLocks noGrp="1" noRot="1" noChangeAspect="1" noTextEdit="1"/>
          </p:cNvSpPr>
          <p:nvPr>
            <p:ph type="sldImg"/>
          </p:nvPr>
        </p:nvSpPr>
        <p:spPr>
          <a:ln/>
        </p:spPr>
      </p:sp>
      <p:sp>
        <p:nvSpPr>
          <p:cNvPr id="121859" name="Zástupný symbol pro poznámky 2"/>
          <p:cNvSpPr>
            <a:spLocks noGrp="1"/>
          </p:cNvSpPr>
          <p:nvPr>
            <p:ph type="body" idx="1"/>
          </p:nvPr>
        </p:nvSpPr>
        <p:spPr>
          <a:noFill/>
        </p:spPr>
        <p:txBody>
          <a:bodyPr/>
          <a:lstStyle/>
          <a:p>
            <a:endParaRPr lang="cs-CZ" smtClean="0"/>
          </a:p>
        </p:txBody>
      </p:sp>
      <p:sp>
        <p:nvSpPr>
          <p:cNvPr id="12186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FE8FD66-58BA-43A1-A479-F9E25DD202C5}" type="slidenum">
              <a:rPr lang="cs-CZ" smtClean="0">
                <a:latin typeface="Arial" charset="0"/>
              </a:rPr>
              <a:pPr/>
              <a:t>53</a:t>
            </a:fld>
            <a:endParaRPr lang="cs-CZ" smtClean="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p:cNvSpPr>
            <a:spLocks noGrp="1" noRot="1" noChangeAspect="1" noTextEdit="1"/>
          </p:cNvSpPr>
          <p:nvPr>
            <p:ph type="sldImg"/>
          </p:nvPr>
        </p:nvSpPr>
        <p:spPr>
          <a:ln/>
        </p:spPr>
      </p:sp>
      <p:sp>
        <p:nvSpPr>
          <p:cNvPr id="122883" name="Zástupný symbol pro poznámky 2"/>
          <p:cNvSpPr>
            <a:spLocks noGrp="1"/>
          </p:cNvSpPr>
          <p:nvPr>
            <p:ph type="body" idx="1"/>
          </p:nvPr>
        </p:nvSpPr>
        <p:spPr>
          <a:noFill/>
        </p:spPr>
        <p:txBody>
          <a:bodyPr/>
          <a:lstStyle/>
          <a:p>
            <a:endParaRPr lang="cs-CZ" smtClean="0"/>
          </a:p>
        </p:txBody>
      </p:sp>
      <p:sp>
        <p:nvSpPr>
          <p:cNvPr id="12288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407425-FF9A-4787-967E-2A93DEF2E5A4}" type="slidenum">
              <a:rPr lang="cs-CZ" smtClean="0">
                <a:latin typeface="Arial" charset="0"/>
              </a:rPr>
              <a:pPr/>
              <a:t>54</a:t>
            </a:fld>
            <a:endParaRPr lang="cs-CZ" smtClean="0">
              <a:latin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p:cNvSpPr>
            <a:spLocks noGrp="1" noRot="1" noChangeAspect="1" noTextEdit="1"/>
          </p:cNvSpPr>
          <p:nvPr>
            <p:ph type="sldImg"/>
          </p:nvPr>
        </p:nvSpPr>
        <p:spPr>
          <a:ln/>
        </p:spPr>
      </p:sp>
      <p:sp>
        <p:nvSpPr>
          <p:cNvPr id="123907" name="Zástupný symbol pro poznámky 2"/>
          <p:cNvSpPr>
            <a:spLocks noGrp="1"/>
          </p:cNvSpPr>
          <p:nvPr>
            <p:ph type="body" idx="1"/>
          </p:nvPr>
        </p:nvSpPr>
        <p:spPr>
          <a:noFill/>
        </p:spPr>
        <p:txBody>
          <a:bodyPr/>
          <a:lstStyle/>
          <a:p>
            <a:endParaRPr lang="cs-CZ" smtClean="0"/>
          </a:p>
        </p:txBody>
      </p:sp>
      <p:sp>
        <p:nvSpPr>
          <p:cNvPr id="1239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DFD4E63-DCA3-473F-A8AE-E58BC416F516}" type="slidenum">
              <a:rPr lang="cs-CZ" smtClean="0">
                <a:latin typeface="Arial" charset="0"/>
              </a:rPr>
              <a:pPr/>
              <a:t>55</a:t>
            </a:fld>
            <a:endParaRPr lang="cs-CZ" smtClean="0">
              <a:latin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p:cNvSpPr>
            <a:spLocks noGrp="1" noRot="1" noChangeAspect="1" noTextEdit="1"/>
          </p:cNvSpPr>
          <p:nvPr>
            <p:ph type="sldImg"/>
          </p:nvPr>
        </p:nvSpPr>
        <p:spPr>
          <a:ln/>
        </p:spPr>
      </p:sp>
      <p:sp>
        <p:nvSpPr>
          <p:cNvPr id="124931" name="Zástupný symbol pro poznámky 2"/>
          <p:cNvSpPr>
            <a:spLocks noGrp="1"/>
          </p:cNvSpPr>
          <p:nvPr>
            <p:ph type="body" idx="1"/>
          </p:nvPr>
        </p:nvSpPr>
        <p:spPr>
          <a:noFill/>
        </p:spPr>
        <p:txBody>
          <a:bodyPr/>
          <a:lstStyle/>
          <a:p>
            <a:endParaRPr lang="cs-CZ" smtClean="0"/>
          </a:p>
        </p:txBody>
      </p:sp>
      <p:sp>
        <p:nvSpPr>
          <p:cNvPr id="12493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C21DB5C-6DAC-4BDD-93B5-44021756450E}" type="slidenum">
              <a:rPr lang="cs-CZ" smtClean="0">
                <a:latin typeface="Arial" charset="0"/>
              </a:rPr>
              <a:pPr/>
              <a:t>56</a:t>
            </a:fld>
            <a:endParaRPr lang="cs-CZ" smtClean="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rázek snímku 1"/>
          <p:cNvSpPr>
            <a:spLocks noGrp="1" noRot="1" noChangeAspect="1" noTextEdit="1"/>
          </p:cNvSpPr>
          <p:nvPr>
            <p:ph type="sldImg"/>
          </p:nvPr>
        </p:nvSpPr>
        <p:spPr>
          <a:ln/>
        </p:spPr>
      </p:sp>
      <p:sp>
        <p:nvSpPr>
          <p:cNvPr id="125955" name="Zástupný symbol pro poznámky 2"/>
          <p:cNvSpPr>
            <a:spLocks noGrp="1"/>
          </p:cNvSpPr>
          <p:nvPr>
            <p:ph type="body" idx="1"/>
          </p:nvPr>
        </p:nvSpPr>
        <p:spPr>
          <a:noFill/>
        </p:spPr>
        <p:txBody>
          <a:bodyPr/>
          <a:lstStyle/>
          <a:p>
            <a:endParaRPr lang="cs-CZ" smtClean="0"/>
          </a:p>
        </p:txBody>
      </p:sp>
      <p:sp>
        <p:nvSpPr>
          <p:cNvPr id="12595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5EBF17-4196-4705-A425-FD04C698434F}" type="slidenum">
              <a:rPr lang="cs-CZ" smtClean="0">
                <a:latin typeface="Arial" charset="0"/>
              </a:rPr>
              <a:pPr/>
              <a:t>57</a:t>
            </a:fld>
            <a:endParaRPr lang="cs-CZ" smtClean="0">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pro obrázek snímku 1"/>
          <p:cNvSpPr>
            <a:spLocks noGrp="1" noRot="1" noChangeAspect="1" noTextEdit="1"/>
          </p:cNvSpPr>
          <p:nvPr>
            <p:ph type="sldImg"/>
          </p:nvPr>
        </p:nvSpPr>
        <p:spPr>
          <a:ln/>
        </p:spPr>
      </p:sp>
      <p:sp>
        <p:nvSpPr>
          <p:cNvPr id="126979" name="Zástupný symbol pro poznámky 2"/>
          <p:cNvSpPr>
            <a:spLocks noGrp="1"/>
          </p:cNvSpPr>
          <p:nvPr>
            <p:ph type="body" idx="1"/>
          </p:nvPr>
        </p:nvSpPr>
        <p:spPr>
          <a:noFill/>
        </p:spPr>
        <p:txBody>
          <a:bodyPr/>
          <a:lstStyle/>
          <a:p>
            <a:endParaRPr lang="cs-CZ" smtClean="0"/>
          </a:p>
        </p:txBody>
      </p:sp>
      <p:sp>
        <p:nvSpPr>
          <p:cNvPr id="1269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DF53FD-5AF8-46F5-93B7-1B2A5E6E18C2}" type="slidenum">
              <a:rPr lang="cs-CZ" smtClean="0">
                <a:latin typeface="Arial" charset="0"/>
              </a:rPr>
              <a:pPr/>
              <a:t>58</a:t>
            </a:fld>
            <a:endParaRPr lang="cs-CZ" smtClean="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obrázek snímku 1"/>
          <p:cNvSpPr>
            <a:spLocks noGrp="1" noRot="1" noChangeAspect="1" noTextEdit="1"/>
          </p:cNvSpPr>
          <p:nvPr>
            <p:ph type="sldImg"/>
          </p:nvPr>
        </p:nvSpPr>
        <p:spPr>
          <a:ln/>
        </p:spPr>
      </p:sp>
      <p:sp>
        <p:nvSpPr>
          <p:cNvPr id="128003" name="Zástupný symbol pro poznámky 2"/>
          <p:cNvSpPr>
            <a:spLocks noGrp="1"/>
          </p:cNvSpPr>
          <p:nvPr>
            <p:ph type="body" idx="1"/>
          </p:nvPr>
        </p:nvSpPr>
        <p:spPr>
          <a:noFill/>
        </p:spPr>
        <p:txBody>
          <a:bodyPr/>
          <a:lstStyle/>
          <a:p>
            <a:endParaRPr lang="cs-CZ" smtClean="0"/>
          </a:p>
        </p:txBody>
      </p:sp>
      <p:sp>
        <p:nvSpPr>
          <p:cNvPr id="1280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CADE93-DF7F-45E5-B420-BCA5CB4061BE}" type="slidenum">
              <a:rPr lang="cs-CZ" smtClean="0">
                <a:latin typeface="Arial" charset="0"/>
              </a:rPr>
              <a:pPr/>
              <a:t>59</a:t>
            </a:fld>
            <a:endParaRPr lang="cs-CZ" smtClean="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a:ln/>
        </p:spPr>
      </p:sp>
      <p:sp>
        <p:nvSpPr>
          <p:cNvPr id="129027" name="Zástupný symbol pro poznámky 2"/>
          <p:cNvSpPr>
            <a:spLocks noGrp="1"/>
          </p:cNvSpPr>
          <p:nvPr>
            <p:ph type="body" idx="1"/>
          </p:nvPr>
        </p:nvSpPr>
        <p:spPr>
          <a:noFill/>
        </p:spPr>
        <p:txBody>
          <a:bodyPr/>
          <a:lstStyle/>
          <a:p>
            <a:endParaRPr lang="cs-CZ" smtClean="0"/>
          </a:p>
        </p:txBody>
      </p:sp>
      <p:sp>
        <p:nvSpPr>
          <p:cNvPr id="1290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D39953-A609-4A96-9528-03FCE038AA7A}" type="slidenum">
              <a:rPr lang="cs-CZ" smtClean="0">
                <a:latin typeface="Arial" charset="0"/>
              </a:rPr>
              <a:pPr/>
              <a:t>60</a:t>
            </a:fld>
            <a:endParaRPr lang="cs-CZ"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3327CD-B411-4DB0-8070-A93B004B7F43}" type="slidenum">
              <a:rPr lang="cs-CZ" smtClean="0">
                <a:latin typeface="Arial" charset="0"/>
              </a:rPr>
              <a:pPr/>
              <a:t>6</a:t>
            </a:fld>
            <a:endParaRPr lang="cs-CZ"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obrázek snímku 1"/>
          <p:cNvSpPr>
            <a:spLocks noGrp="1" noRot="1" noChangeAspect="1" noTextEdit="1"/>
          </p:cNvSpPr>
          <p:nvPr>
            <p:ph type="sldImg"/>
          </p:nvPr>
        </p:nvSpPr>
        <p:spPr>
          <a:ln/>
        </p:spPr>
      </p:sp>
      <p:sp>
        <p:nvSpPr>
          <p:cNvPr id="130051" name="Zástupný symbol pro poznámky 2"/>
          <p:cNvSpPr>
            <a:spLocks noGrp="1"/>
          </p:cNvSpPr>
          <p:nvPr>
            <p:ph type="body" idx="1"/>
          </p:nvPr>
        </p:nvSpPr>
        <p:spPr>
          <a:noFill/>
        </p:spPr>
        <p:txBody>
          <a:bodyPr/>
          <a:lstStyle/>
          <a:p>
            <a:endParaRPr lang="cs-CZ" smtClean="0"/>
          </a:p>
        </p:txBody>
      </p:sp>
      <p:sp>
        <p:nvSpPr>
          <p:cNvPr id="13005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78BF323-B448-4B55-9935-1DB26AAF7EA2}" type="slidenum">
              <a:rPr lang="cs-CZ" smtClean="0">
                <a:latin typeface="Arial" charset="0"/>
              </a:rPr>
              <a:pPr/>
              <a:t>61</a:t>
            </a:fld>
            <a:endParaRPr lang="cs-CZ" smtClean="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62</a:t>
            </a:fld>
            <a:endParaRPr lang="cs-CZ" smtClean="0">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p:spPr>
        <p:txBody>
          <a:bodyPr/>
          <a:lstStyle/>
          <a:p>
            <a:endParaRPr lang="cs-CZ" smtClean="0"/>
          </a:p>
        </p:txBody>
      </p:sp>
      <p:sp>
        <p:nvSpPr>
          <p:cNvPr id="757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5534CE-AF0F-4A98-A6A0-675B5BFF0B19}" type="slidenum">
              <a:rPr lang="cs-CZ" smtClean="0">
                <a:latin typeface="Arial" charset="0"/>
              </a:rPr>
              <a:pPr/>
              <a:t>7</a:t>
            </a:fld>
            <a:endParaRPr lang="cs-CZ"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p:spPr>
        <p:txBody>
          <a:bodyPr/>
          <a:lstStyle/>
          <a:p>
            <a:endParaRPr lang="cs-CZ" smtClean="0"/>
          </a:p>
        </p:txBody>
      </p:sp>
      <p:sp>
        <p:nvSpPr>
          <p:cNvPr id="768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E9E2F9-35E4-4E9C-B061-2D7E6A8807CE}" type="slidenum">
              <a:rPr lang="cs-CZ" smtClean="0">
                <a:latin typeface="Arial" charset="0"/>
              </a:rPr>
              <a:pPr/>
              <a:t>8</a:t>
            </a:fld>
            <a:endParaRPr lang="cs-CZ"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endParaRPr lang="cs-CZ" smtClean="0"/>
          </a:p>
        </p:txBody>
      </p:sp>
      <p:sp>
        <p:nvSpPr>
          <p:cNvPr id="778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26E4C3-7D8F-4658-8B2D-13CD4B6ED549}" type="slidenum">
              <a:rPr lang="cs-CZ" smtClean="0">
                <a:latin typeface="Arial" charset="0"/>
              </a:rPr>
              <a:pPr/>
              <a:t>9</a:t>
            </a:fld>
            <a:endParaRPr lang="cs-CZ"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1"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4"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7"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3"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0B69A8EB-E753-4930-986A-805D04E54824}" type="slidenum">
              <a:rPr lang="en-US"/>
              <a:pPr>
                <a:defRPr/>
              </a:pPr>
              <a:t>‹#›</a:t>
            </a:fld>
            <a:endParaRPr lang="en-US"/>
          </a:p>
        </p:txBody>
      </p:sp>
    </p:spTree>
    <p:extLst>
      <p:ext uri="{BB962C8B-B14F-4D97-AF65-F5344CB8AC3E}">
        <p14:creationId xmlns:p14="http://schemas.microsoft.com/office/powerpoint/2010/main" val="390987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26CE6DE-CD84-4741-ADA0-ADBF331CEB52}" type="slidenum">
              <a:rPr lang="en-US"/>
              <a:pPr>
                <a:defRPr/>
              </a:pPr>
              <a:t>‹#›</a:t>
            </a:fld>
            <a:endParaRPr lang="en-US"/>
          </a:p>
        </p:txBody>
      </p:sp>
    </p:spTree>
    <p:extLst>
      <p:ext uri="{BB962C8B-B14F-4D97-AF65-F5344CB8AC3E}">
        <p14:creationId xmlns:p14="http://schemas.microsoft.com/office/powerpoint/2010/main" val="240062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CF37730-974A-456D-81C4-94796D3819DA}" type="slidenum">
              <a:rPr lang="en-US"/>
              <a:pPr>
                <a:defRPr/>
              </a:pPr>
              <a:t>‹#›</a:t>
            </a:fld>
            <a:endParaRPr lang="en-US"/>
          </a:p>
        </p:txBody>
      </p:sp>
    </p:spTree>
    <p:extLst>
      <p:ext uri="{BB962C8B-B14F-4D97-AF65-F5344CB8AC3E}">
        <p14:creationId xmlns:p14="http://schemas.microsoft.com/office/powerpoint/2010/main" val="2846102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E69EF12F-FF42-42B8-BEC8-60B79FD95BE2}" type="slidenum">
              <a:rPr lang="en-US"/>
              <a:pPr>
                <a:defRPr/>
              </a:pPr>
              <a:t>‹#›</a:t>
            </a:fld>
            <a:endParaRPr lang="en-US"/>
          </a:p>
        </p:txBody>
      </p:sp>
    </p:spTree>
    <p:extLst>
      <p:ext uri="{BB962C8B-B14F-4D97-AF65-F5344CB8AC3E}">
        <p14:creationId xmlns:p14="http://schemas.microsoft.com/office/powerpoint/2010/main" val="1443021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A3CF66F-5D5D-4AD4-9F5C-92BF6C4878F2}" type="slidenum">
              <a:rPr lang="en-US"/>
              <a:pPr>
                <a:defRPr/>
              </a:pPr>
              <a:t>‹#›</a:t>
            </a:fld>
            <a:endParaRPr lang="en-US"/>
          </a:p>
        </p:txBody>
      </p:sp>
    </p:spTree>
    <p:extLst>
      <p:ext uri="{BB962C8B-B14F-4D97-AF65-F5344CB8AC3E}">
        <p14:creationId xmlns:p14="http://schemas.microsoft.com/office/powerpoint/2010/main" val="335892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pPr>
                <a:defRPr/>
              </a:pPr>
              <a:t>‹#›</a:t>
            </a:fld>
            <a:endParaRPr lang="en-US"/>
          </a:p>
        </p:txBody>
      </p:sp>
    </p:spTree>
    <p:extLst>
      <p:ext uri="{BB962C8B-B14F-4D97-AF65-F5344CB8AC3E}">
        <p14:creationId xmlns:p14="http://schemas.microsoft.com/office/powerpoint/2010/main" val="5153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pPr>
                <a:defRPr/>
              </a:pPr>
              <a:t>‹#›</a:t>
            </a:fld>
            <a:endParaRPr lang="en-GB"/>
          </a:p>
        </p:txBody>
      </p:sp>
    </p:spTree>
    <p:extLst>
      <p:ext uri="{BB962C8B-B14F-4D97-AF65-F5344CB8AC3E}">
        <p14:creationId xmlns:p14="http://schemas.microsoft.com/office/powerpoint/2010/main" val="1731556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1"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4"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7"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3"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6"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112AEA4D-AC81-4845-A917-0B8BBA16267A}" type="slidenum">
              <a:rPr lang="en-US"/>
              <a:pPr>
                <a:defRPr/>
              </a:pPr>
              <a:t>‹#›</a:t>
            </a:fld>
            <a:endParaRPr lang="en-US"/>
          </a:p>
        </p:txBody>
      </p:sp>
    </p:spTree>
    <p:extLst>
      <p:ext uri="{BB962C8B-B14F-4D97-AF65-F5344CB8AC3E}">
        <p14:creationId xmlns:p14="http://schemas.microsoft.com/office/powerpoint/2010/main" val="272135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850DA05-5D4B-4947-A5DA-D5337B150274}" type="slidenum">
              <a:rPr lang="en-US"/>
              <a:pPr>
                <a:defRPr/>
              </a:pPr>
              <a:t>‹#›</a:t>
            </a:fld>
            <a:endParaRPr lang="en-US"/>
          </a:p>
        </p:txBody>
      </p:sp>
    </p:spTree>
    <p:extLst>
      <p:ext uri="{BB962C8B-B14F-4D97-AF65-F5344CB8AC3E}">
        <p14:creationId xmlns:p14="http://schemas.microsoft.com/office/powerpoint/2010/main" val="1027192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6AD3AE3-B11B-4468-A113-B3B4079C6B9D}" type="slidenum">
              <a:rPr lang="en-US"/>
              <a:pPr>
                <a:defRPr/>
              </a:pPr>
              <a:t>‹#›</a:t>
            </a:fld>
            <a:endParaRPr lang="en-US"/>
          </a:p>
        </p:txBody>
      </p:sp>
    </p:spTree>
    <p:extLst>
      <p:ext uri="{BB962C8B-B14F-4D97-AF65-F5344CB8AC3E}">
        <p14:creationId xmlns:p14="http://schemas.microsoft.com/office/powerpoint/2010/main" val="1749005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117019C1-C5B9-46C6-B611-63383B77C16A}" type="slidenum">
              <a:rPr lang="en-US"/>
              <a:pPr>
                <a:defRPr/>
              </a:pPr>
              <a:t>‹#›</a:t>
            </a:fld>
            <a:endParaRPr lang="en-US"/>
          </a:p>
        </p:txBody>
      </p:sp>
    </p:spTree>
    <p:extLst>
      <p:ext uri="{BB962C8B-B14F-4D97-AF65-F5344CB8AC3E}">
        <p14:creationId xmlns:p14="http://schemas.microsoft.com/office/powerpoint/2010/main" val="284306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5E8D723-0573-4938-937E-938A3D2C4BF2}" type="slidenum">
              <a:rPr lang="en-US"/>
              <a:pPr>
                <a:defRPr/>
              </a:pPr>
              <a:t>‹#›</a:t>
            </a:fld>
            <a:endParaRPr lang="en-US"/>
          </a:p>
        </p:txBody>
      </p:sp>
    </p:spTree>
    <p:extLst>
      <p:ext uri="{BB962C8B-B14F-4D97-AF65-F5344CB8AC3E}">
        <p14:creationId xmlns:p14="http://schemas.microsoft.com/office/powerpoint/2010/main" val="2523911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7E12F2AA-E33B-4955-BC2F-6897174DF53C}" type="slidenum">
              <a:rPr lang="en-US"/>
              <a:pPr>
                <a:defRPr/>
              </a:pPr>
              <a:t>‹#›</a:t>
            </a:fld>
            <a:endParaRPr lang="en-US"/>
          </a:p>
        </p:txBody>
      </p:sp>
    </p:spTree>
    <p:extLst>
      <p:ext uri="{BB962C8B-B14F-4D97-AF65-F5344CB8AC3E}">
        <p14:creationId xmlns:p14="http://schemas.microsoft.com/office/powerpoint/2010/main" val="409627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F736AE63-EE02-499D-8D9F-4102E9B3D68B}" type="slidenum">
              <a:rPr lang="en-US"/>
              <a:pPr>
                <a:defRPr/>
              </a:pPr>
              <a:t>‹#›</a:t>
            </a:fld>
            <a:endParaRPr lang="en-US"/>
          </a:p>
        </p:txBody>
      </p:sp>
    </p:spTree>
    <p:extLst>
      <p:ext uri="{BB962C8B-B14F-4D97-AF65-F5344CB8AC3E}">
        <p14:creationId xmlns:p14="http://schemas.microsoft.com/office/powerpoint/2010/main" val="2100133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BEF4EFFB-C6AB-47D2-BFD8-6CBFE042B971}" type="slidenum">
              <a:rPr lang="en-US"/>
              <a:pPr>
                <a:defRPr/>
              </a:pPr>
              <a:t>‹#›</a:t>
            </a:fld>
            <a:endParaRPr lang="en-US"/>
          </a:p>
        </p:txBody>
      </p:sp>
    </p:spTree>
    <p:extLst>
      <p:ext uri="{BB962C8B-B14F-4D97-AF65-F5344CB8AC3E}">
        <p14:creationId xmlns:p14="http://schemas.microsoft.com/office/powerpoint/2010/main" val="1714506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186954BC-6F9B-4E14-98CB-FAD5F704C3A3}" type="slidenum">
              <a:rPr lang="en-US"/>
              <a:pPr>
                <a:defRPr/>
              </a:pPr>
              <a:t>‹#›</a:t>
            </a:fld>
            <a:endParaRPr lang="en-US"/>
          </a:p>
        </p:txBody>
      </p:sp>
    </p:spTree>
    <p:extLst>
      <p:ext uri="{BB962C8B-B14F-4D97-AF65-F5344CB8AC3E}">
        <p14:creationId xmlns:p14="http://schemas.microsoft.com/office/powerpoint/2010/main" val="449021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EDCEB2B-36A8-4753-AD69-F47A07AECA18}" type="slidenum">
              <a:rPr lang="en-US"/>
              <a:pPr>
                <a:defRPr/>
              </a:pPr>
              <a:t>‹#›</a:t>
            </a:fld>
            <a:endParaRPr lang="en-US"/>
          </a:p>
        </p:txBody>
      </p:sp>
    </p:spTree>
    <p:extLst>
      <p:ext uri="{BB962C8B-B14F-4D97-AF65-F5344CB8AC3E}">
        <p14:creationId xmlns:p14="http://schemas.microsoft.com/office/powerpoint/2010/main" val="1042974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F33EA16-329F-4334-A247-B1FC41061015}" type="slidenum">
              <a:rPr lang="en-US"/>
              <a:pPr>
                <a:defRPr/>
              </a:pPr>
              <a:t>‹#›</a:t>
            </a:fld>
            <a:endParaRPr lang="en-US"/>
          </a:p>
        </p:txBody>
      </p:sp>
    </p:spTree>
    <p:extLst>
      <p:ext uri="{BB962C8B-B14F-4D97-AF65-F5344CB8AC3E}">
        <p14:creationId xmlns:p14="http://schemas.microsoft.com/office/powerpoint/2010/main" val="3229270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C95794B7-55BE-449E-B99A-66EAFD7D3F9D}" type="slidenum">
              <a:rPr lang="en-US"/>
              <a:pPr>
                <a:defRPr/>
              </a:pPr>
              <a:t>‹#›</a:t>
            </a:fld>
            <a:endParaRPr lang="en-US"/>
          </a:p>
        </p:txBody>
      </p:sp>
    </p:spTree>
    <p:extLst>
      <p:ext uri="{BB962C8B-B14F-4D97-AF65-F5344CB8AC3E}">
        <p14:creationId xmlns:p14="http://schemas.microsoft.com/office/powerpoint/2010/main" val="1077995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DC8DE7F-EBFF-448B-BE5D-DF950351D70A}" type="slidenum">
              <a:rPr lang="en-US"/>
              <a:pPr>
                <a:defRPr/>
              </a:pPr>
              <a:t>‹#›</a:t>
            </a:fld>
            <a:endParaRPr lang="en-US"/>
          </a:p>
        </p:txBody>
      </p:sp>
    </p:spTree>
    <p:extLst>
      <p:ext uri="{BB962C8B-B14F-4D97-AF65-F5344CB8AC3E}">
        <p14:creationId xmlns:p14="http://schemas.microsoft.com/office/powerpoint/2010/main" val="950738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2113CB1-2668-434B-A3CF-0D8B8B02041E}" type="slidenum">
              <a:rPr lang="en-US"/>
              <a:pPr>
                <a:defRPr/>
              </a:pPr>
              <a:t>‹#›</a:t>
            </a:fld>
            <a:endParaRPr lang="en-US"/>
          </a:p>
        </p:txBody>
      </p:sp>
    </p:spTree>
    <p:extLst>
      <p:ext uri="{BB962C8B-B14F-4D97-AF65-F5344CB8AC3E}">
        <p14:creationId xmlns:p14="http://schemas.microsoft.com/office/powerpoint/2010/main" val="350077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4933DCD-3FD9-44E0-A580-C910F80D3065}" type="slidenum">
              <a:rPr lang="en-US"/>
              <a:pPr>
                <a:defRPr/>
              </a:pPr>
              <a:t>‹#›</a:t>
            </a:fld>
            <a:endParaRPr lang="en-US"/>
          </a:p>
        </p:txBody>
      </p:sp>
    </p:spTree>
    <p:extLst>
      <p:ext uri="{BB962C8B-B14F-4D97-AF65-F5344CB8AC3E}">
        <p14:creationId xmlns:p14="http://schemas.microsoft.com/office/powerpoint/2010/main" val="3244650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568550A1-B2E2-4E80-B963-F6F9EE651C80}" type="slidenum">
              <a:rPr lang="en-US"/>
              <a:pPr>
                <a:defRPr/>
              </a:pPr>
              <a:t>‹#›</a:t>
            </a:fld>
            <a:endParaRPr lang="en-US"/>
          </a:p>
        </p:txBody>
      </p:sp>
    </p:spTree>
    <p:extLst>
      <p:ext uri="{BB962C8B-B14F-4D97-AF65-F5344CB8AC3E}">
        <p14:creationId xmlns:p14="http://schemas.microsoft.com/office/powerpoint/2010/main" val="1538419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E30C1EC8-94A1-485F-BC38-A1A4DBC0EE24}" type="slidenum">
              <a:rPr lang="en-US"/>
              <a:pPr>
                <a:defRPr/>
              </a:pPr>
              <a:t>‹#›</a:t>
            </a:fld>
            <a:endParaRPr lang="en-US"/>
          </a:p>
        </p:txBody>
      </p:sp>
    </p:spTree>
    <p:extLst>
      <p:ext uri="{BB962C8B-B14F-4D97-AF65-F5344CB8AC3E}">
        <p14:creationId xmlns:p14="http://schemas.microsoft.com/office/powerpoint/2010/main" val="354400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C2E9564F-3B2E-456F-8BCE-58D617B6233A}" type="slidenum">
              <a:rPr lang="en-US"/>
              <a:pPr>
                <a:defRPr/>
              </a:pPr>
              <a:t>‹#›</a:t>
            </a:fld>
            <a:endParaRPr lang="en-US"/>
          </a:p>
        </p:txBody>
      </p:sp>
    </p:spTree>
    <p:extLst>
      <p:ext uri="{BB962C8B-B14F-4D97-AF65-F5344CB8AC3E}">
        <p14:creationId xmlns:p14="http://schemas.microsoft.com/office/powerpoint/2010/main" val="3685803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10F5AAAA-EEB3-47CE-832A-5560A713902E}" type="slidenum">
              <a:rPr lang="en-US"/>
              <a:pPr>
                <a:defRPr/>
              </a:pPr>
              <a:t>‹#›</a:t>
            </a:fld>
            <a:endParaRPr lang="en-US"/>
          </a:p>
        </p:txBody>
      </p:sp>
    </p:spTree>
    <p:extLst>
      <p:ext uri="{BB962C8B-B14F-4D97-AF65-F5344CB8AC3E}">
        <p14:creationId xmlns:p14="http://schemas.microsoft.com/office/powerpoint/2010/main" val="386977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CF49052-B72A-43BD-9F00-FD7812AC3673}" type="slidenum">
              <a:rPr lang="en-US"/>
              <a:pPr>
                <a:defRPr/>
              </a:pPr>
              <a:t>‹#›</a:t>
            </a:fld>
            <a:endParaRPr lang="en-US"/>
          </a:p>
        </p:txBody>
      </p:sp>
    </p:spTree>
    <p:extLst>
      <p:ext uri="{BB962C8B-B14F-4D97-AF65-F5344CB8AC3E}">
        <p14:creationId xmlns:p14="http://schemas.microsoft.com/office/powerpoint/2010/main" val="111022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4EAD7E-5D9D-40B9-AB7B-C4237C9A1A3F}" type="slidenum">
              <a:rPr lang="en-US"/>
              <a:pPr>
                <a:defRPr/>
              </a:pPr>
              <a:t>‹#›</a:t>
            </a:fld>
            <a:endParaRPr lang="en-US"/>
          </a:p>
        </p:txBody>
      </p:sp>
    </p:spTree>
    <p:extLst>
      <p:ext uri="{BB962C8B-B14F-4D97-AF65-F5344CB8AC3E}">
        <p14:creationId xmlns:p14="http://schemas.microsoft.com/office/powerpoint/2010/main" val="3395135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38" name="Freeform 7"/>
              <p:cNvSpPr>
                <a:spLocks/>
              </p:cNvSpPr>
              <p:nvPr/>
            </p:nvSpPr>
            <p:spPr bwMode="ltGray">
              <a:xfrm rot="-5400000">
                <a:off x="-57" y="175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1" name="Freeform 10"/>
              <p:cNvSpPr>
                <a:spLocks/>
              </p:cNvSpPr>
              <p:nvPr/>
            </p:nvSpPr>
            <p:spPr bwMode="ltGray">
              <a:xfrm rot="-5400000">
                <a:off x="156" y="1726"/>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4" name="Freeform 13"/>
              <p:cNvSpPr>
                <a:spLocks/>
              </p:cNvSpPr>
              <p:nvPr/>
            </p:nvSpPr>
            <p:spPr bwMode="ltGray">
              <a:xfrm rot="-5400000">
                <a:off x="1830"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7"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0" name="Freeform 19"/>
              <p:cNvSpPr>
                <a:spLocks/>
              </p:cNvSpPr>
              <p:nvPr/>
            </p:nvSpPr>
            <p:spPr bwMode="ltGray">
              <a:xfrm rot="-5400000">
                <a:off x="4584" y="1747"/>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1053"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D08CC853-663B-48BF-B2AA-2C3970BAD4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0"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901"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4763"/>
            <a:ext cx="1066800" cy="6858001"/>
            <a:chOff x="0" y="-3"/>
            <a:chExt cx="672" cy="4320"/>
          </a:xfrm>
        </p:grpSpPr>
        <p:grpSp>
          <p:nvGrpSpPr>
            <p:cNvPr id="2056" name="Group 3"/>
            <p:cNvGrpSpPr>
              <a:grpSpLocks/>
            </p:cNvGrpSpPr>
            <p:nvPr/>
          </p:nvGrpSpPr>
          <p:grpSpPr bwMode="auto">
            <a:xfrm rot="16200000" flipH="1">
              <a:off x="-1815" y="1838"/>
              <a:ext cx="4320" cy="638"/>
              <a:chOff x="-2" y="1562"/>
              <a:chExt cx="5762" cy="638"/>
            </a:xfrm>
          </p:grpSpPr>
          <p:sp>
            <p:nvSpPr>
              <p:cNvPr id="2059" name="Freeform 4"/>
              <p:cNvSpPr>
                <a:spLocks/>
              </p:cNvSpPr>
              <p:nvPr/>
            </p:nvSpPr>
            <p:spPr bwMode="ltGray">
              <a:xfrm rot="-5400000">
                <a:off x="2559" y="-993"/>
                <a:ext cx="624" cy="5745"/>
              </a:xfrm>
              <a:custGeom>
                <a:avLst/>
                <a:gdLst>
                  <a:gd name="T0" fmla="*/ 0 w 1000"/>
                  <a:gd name="T1" fmla="*/ 0 h 720"/>
                  <a:gd name="T2" fmla="*/ 0 w 1000"/>
                  <a:gd name="T3" fmla="*/ 1482628380 h 720"/>
                  <a:gd name="T4" fmla="*/ 37 w 1000"/>
                  <a:gd name="T5" fmla="*/ 1482628380 h 720"/>
                  <a:gd name="T6" fmla="*/ 37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0" name="Freeform 5"/>
              <p:cNvSpPr>
                <a:spLocks/>
              </p:cNvSpPr>
              <p:nvPr/>
            </p:nvSpPr>
            <p:spPr bwMode="ltGray">
              <a:xfrm rot="-5400000">
                <a:off x="1323"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1" name="Freeform 6"/>
              <p:cNvSpPr>
                <a:spLocks/>
              </p:cNvSpPr>
              <p:nvPr/>
            </p:nvSpPr>
            <p:spPr bwMode="ltGray">
              <a:xfrm rot="-5400000">
                <a:off x="982"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2" name="Freeform 7"/>
              <p:cNvSpPr>
                <a:spLocks/>
              </p:cNvSpPr>
              <p:nvPr/>
            </p:nvSpPr>
            <p:spPr bwMode="ltGray">
              <a:xfrm rot="-5400000">
                <a:off x="-57" y="1752"/>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63" name="Freeform 8"/>
              <p:cNvSpPr>
                <a:spLocks/>
              </p:cNvSpPr>
              <p:nvPr/>
            </p:nvSpPr>
            <p:spPr bwMode="ltGray">
              <a:xfrm rot="-5400000">
                <a:off x="664" y="1733"/>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4" name="Freeform 9"/>
              <p:cNvSpPr>
                <a:spLocks/>
              </p:cNvSpPr>
              <p:nvPr/>
            </p:nvSpPr>
            <p:spPr bwMode="ltGray">
              <a:xfrm rot="-5400000">
                <a:off x="442" y="1699"/>
                <a:ext cx="624" cy="362"/>
              </a:xfrm>
              <a:custGeom>
                <a:avLst/>
                <a:gdLst>
                  <a:gd name="T0" fmla="*/ 0 w 624"/>
                  <a:gd name="T1" fmla="*/ 0 h 272"/>
                  <a:gd name="T2" fmla="*/ 0 w 624"/>
                  <a:gd name="T3" fmla="*/ 2011 h 272"/>
                  <a:gd name="T4" fmla="*/ 240 w 624"/>
                  <a:gd name="T5" fmla="*/ 1775 h 272"/>
                  <a:gd name="T6" fmla="*/ 624 w 624"/>
                  <a:gd name="T7" fmla="*/ 201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5" name="Freeform 10"/>
              <p:cNvSpPr>
                <a:spLocks/>
              </p:cNvSpPr>
              <p:nvPr/>
            </p:nvSpPr>
            <p:spPr bwMode="ltGray">
              <a:xfrm rot="-5400000">
                <a:off x="156" y="1726"/>
                <a:ext cx="632" cy="315"/>
              </a:xfrm>
              <a:custGeom>
                <a:avLst/>
                <a:gdLst>
                  <a:gd name="T0" fmla="*/ 8 w 632"/>
                  <a:gd name="T1" fmla="*/ 17 h 362"/>
                  <a:gd name="T2" fmla="*/ 8 w 632"/>
                  <a:gd name="T3" fmla="*/ 119 h 362"/>
                  <a:gd name="T4" fmla="*/ 248 w 632"/>
                  <a:gd name="T5" fmla="*/ 119 h 362"/>
                  <a:gd name="T6" fmla="*/ 632 w 632"/>
                  <a:gd name="T7" fmla="*/ 119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6" name="Freeform 11"/>
              <p:cNvSpPr>
                <a:spLocks/>
              </p:cNvSpPr>
              <p:nvPr/>
            </p:nvSpPr>
            <p:spPr bwMode="ltGray">
              <a:xfrm rot="-5400000">
                <a:off x="3211" y="1664"/>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7" name="Freeform 12"/>
              <p:cNvSpPr>
                <a:spLocks/>
              </p:cNvSpPr>
              <p:nvPr/>
            </p:nvSpPr>
            <p:spPr bwMode="ltGray">
              <a:xfrm rot="-5400000">
                <a:off x="2870" y="1664"/>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68" name="Freeform 13"/>
              <p:cNvSpPr>
                <a:spLocks/>
              </p:cNvSpPr>
              <p:nvPr/>
            </p:nvSpPr>
            <p:spPr bwMode="ltGray">
              <a:xfrm rot="-5400000">
                <a:off x="1830"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69" name="Freeform 14"/>
              <p:cNvSpPr>
                <a:spLocks/>
              </p:cNvSpPr>
              <p:nvPr/>
            </p:nvSpPr>
            <p:spPr bwMode="ltGray">
              <a:xfrm rot="-5400000">
                <a:off x="2551" y="1728"/>
                <a:ext cx="624" cy="294"/>
              </a:xfrm>
              <a:custGeom>
                <a:avLst/>
                <a:gdLst>
                  <a:gd name="T0" fmla="*/ 0 w 624"/>
                  <a:gd name="T1" fmla="*/ 0 h 317"/>
                  <a:gd name="T2" fmla="*/ 0 w 624"/>
                  <a:gd name="T3" fmla="*/ 160 h 317"/>
                  <a:gd name="T4" fmla="*/ 624 w 624"/>
                  <a:gd name="T5" fmla="*/ 1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0" name="Freeform 15"/>
              <p:cNvSpPr>
                <a:spLocks/>
              </p:cNvSpPr>
              <p:nvPr/>
            </p:nvSpPr>
            <p:spPr bwMode="ltGray">
              <a:xfrm rot="-5400000">
                <a:off x="2330"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1" name="Freeform 16"/>
              <p:cNvSpPr>
                <a:spLocks/>
              </p:cNvSpPr>
              <p:nvPr/>
            </p:nvSpPr>
            <p:spPr bwMode="ltGray">
              <a:xfrm rot="-5400000">
                <a:off x="2043"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2" name="Freeform 17"/>
              <p:cNvSpPr>
                <a:spLocks/>
              </p:cNvSpPr>
              <p:nvPr/>
            </p:nvSpPr>
            <p:spPr bwMode="ltGray">
              <a:xfrm rot="-5400000">
                <a:off x="4077" y="1669"/>
                <a:ext cx="624" cy="421"/>
              </a:xfrm>
              <a:custGeom>
                <a:avLst/>
                <a:gdLst>
                  <a:gd name="T0" fmla="*/ 0 w 624"/>
                  <a:gd name="T1" fmla="*/ 0 h 317"/>
                  <a:gd name="T2" fmla="*/ 0 w 624"/>
                  <a:gd name="T3" fmla="*/ 1979 h 317"/>
                  <a:gd name="T4" fmla="*/ 624 w 624"/>
                  <a:gd name="T5" fmla="*/ 197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3" name="Freeform 18"/>
              <p:cNvSpPr>
                <a:spLocks/>
              </p:cNvSpPr>
              <p:nvPr/>
            </p:nvSpPr>
            <p:spPr bwMode="ltGray">
              <a:xfrm rot="-5400000">
                <a:off x="3736" y="1669"/>
                <a:ext cx="624" cy="422"/>
              </a:xfrm>
              <a:custGeom>
                <a:avLst/>
                <a:gdLst>
                  <a:gd name="T0" fmla="*/ 0 w 624"/>
                  <a:gd name="T1" fmla="*/ 0 h 317"/>
                  <a:gd name="T2" fmla="*/ 0 w 624"/>
                  <a:gd name="T3" fmla="*/ 2017 h 317"/>
                  <a:gd name="T4" fmla="*/ 624 w 624"/>
                  <a:gd name="T5" fmla="*/ 201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4" name="Freeform 19"/>
              <p:cNvSpPr>
                <a:spLocks/>
              </p:cNvSpPr>
              <p:nvPr/>
            </p:nvSpPr>
            <p:spPr bwMode="ltGray">
              <a:xfrm rot="-5400000">
                <a:off x="4584" y="1747"/>
                <a:ext cx="624" cy="255"/>
              </a:xfrm>
              <a:custGeom>
                <a:avLst/>
                <a:gdLst>
                  <a:gd name="T0" fmla="*/ 0 w 624"/>
                  <a:gd name="T1" fmla="*/ 4 h 370"/>
                  <a:gd name="T2" fmla="*/ 0 w 624"/>
                  <a:gd name="T3" fmla="*/ 23 h 370"/>
                  <a:gd name="T4" fmla="*/ 624 w 624"/>
                  <a:gd name="T5" fmla="*/ 23 h 370"/>
                  <a:gd name="T6" fmla="*/ 624 w 624"/>
                  <a:gd name="T7" fmla="*/ 4 h 370"/>
                  <a:gd name="T8" fmla="*/ 384 w 624"/>
                  <a:gd name="T9" fmla="*/ 1 h 370"/>
                  <a:gd name="T10" fmla="*/ 0 w 624"/>
                  <a:gd name="T11" fmla="*/ 4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cs-CZ"/>
              </a:p>
            </p:txBody>
          </p:sp>
          <p:sp>
            <p:nvSpPr>
              <p:cNvPr id="2075"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6" name="Freeform 21"/>
              <p:cNvSpPr>
                <a:spLocks/>
              </p:cNvSpPr>
              <p:nvPr/>
            </p:nvSpPr>
            <p:spPr bwMode="ltGray">
              <a:xfrm rot="-5400000">
                <a:off x="5084" y="1694"/>
                <a:ext cx="624" cy="361"/>
              </a:xfrm>
              <a:custGeom>
                <a:avLst/>
                <a:gdLst>
                  <a:gd name="T0" fmla="*/ 0 w 624"/>
                  <a:gd name="T1" fmla="*/ 0 h 272"/>
                  <a:gd name="T2" fmla="*/ 0 w 624"/>
                  <a:gd name="T3" fmla="*/ 1972 h 272"/>
                  <a:gd name="T4" fmla="*/ 240 w 624"/>
                  <a:gd name="T5" fmla="*/ 1743 h 272"/>
                  <a:gd name="T6" fmla="*/ 624 w 624"/>
                  <a:gd name="T7" fmla="*/ 197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sp>
            <p:nvSpPr>
              <p:cNvPr id="2077" name="Freeform 22"/>
              <p:cNvSpPr>
                <a:spLocks/>
              </p:cNvSpPr>
              <p:nvPr/>
            </p:nvSpPr>
            <p:spPr bwMode="ltGray">
              <a:xfrm rot="-5400000">
                <a:off x="4797" y="1721"/>
                <a:ext cx="632" cy="316"/>
              </a:xfrm>
              <a:custGeom>
                <a:avLst/>
                <a:gdLst>
                  <a:gd name="T0" fmla="*/ 8 w 632"/>
                  <a:gd name="T1" fmla="*/ 17 h 362"/>
                  <a:gd name="T2" fmla="*/ 8 w 632"/>
                  <a:gd name="T3" fmla="*/ 123 h 362"/>
                  <a:gd name="T4" fmla="*/ 248 w 632"/>
                  <a:gd name="T5" fmla="*/ 123 h 362"/>
                  <a:gd name="T6" fmla="*/ 632 w 632"/>
                  <a:gd name="T7" fmla="*/ 123 h 362"/>
                  <a:gd name="T8" fmla="*/ 632 w 632"/>
                  <a:gd name="T9" fmla="*/ 17 h 362"/>
                  <a:gd name="T10" fmla="*/ 104 w 632"/>
                  <a:gd name="T11" fmla="*/ 17 h 362"/>
                  <a:gd name="T12" fmla="*/ 8 w 632"/>
                  <a:gd name="T13" fmla="*/ 1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cs-CZ"/>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2051"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2052"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solidFill>
                  <a:srgbClr val="000000"/>
                </a:solidFill>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mn-lt"/>
              </a:defRPr>
            </a:lvl1pPr>
          </a:lstStyle>
          <a:p>
            <a:pPr>
              <a:defRPr/>
            </a:pPr>
            <a:fld id="{4500B7B8-ED8A-4C57-80EC-8C6EC234B2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2"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wmf"/></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cytekdev.com/cd/" TargetMode="External"/><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1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onlinelibrary.wiley.com/doi/10.1002/elps.200900211/full" TargetMode="External"/><Relationship Id="rId5" Type="http://schemas.openxmlformats.org/officeDocument/2006/relationships/hyperlink" Target="http://onlinelibrary.wiley.com/doi/10.1002/elps.v30:23/issuetoc" TargetMode="Externa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pubchem.ncbi.nlm.nih.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wmf"/></Relationships>
</file>

<file path=ppt/slides/_rels/slide3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www.ensembl.org/" TargetMode="Externa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w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wmf"/></Relationships>
</file>

<file path=ppt/slides/_rels/slide34.xml.rels><?xml version="1.0" encoding="UTF-8" standalone="yes"?>
<Relationships xmlns="http://schemas.openxmlformats.org/package/2006/relationships"><Relationship Id="rId3" Type="http://schemas.openxmlformats.org/officeDocument/2006/relationships/image" Target="../media/image71.wmf"/><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68.wmf"/></Relationships>
</file>

<file path=ppt/slides/_rels/slide35.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6.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6.wmf"/></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6.wmf"/></Relationships>
</file>

<file path=ppt/slides/_rels/slide41.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wmf"/></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3.wmf"/></Relationships>
</file>

<file path=ppt/slides/_rels/slide44.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55.png"/><Relationship Id="rId4" Type="http://schemas.openxmlformats.org/officeDocument/2006/relationships/hyperlink" Target="http://pubchem.ncbi.nlm.nih.gov/" TargetMode="External"/><Relationship Id="rId9"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106.jpeg"/><Relationship Id="rId5" Type="http://schemas.openxmlformats.org/officeDocument/2006/relationships/hyperlink" Target="http://en.wikipedia.org/wiki/Image:Miesmuscheln_Mytilus_2.jpg" TargetMode="External"/><Relationship Id="rId4"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icms.qmul.ac.uk/flowcytometry/uses/insects/index.html"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lstStyle/>
          <a:p>
            <a:pPr algn="ctr" eaLnBrk="1" hangingPunct="1"/>
            <a:r>
              <a:rPr lang="cs-CZ" sz="4000" dirty="0" smtClean="0"/>
              <a:t>Bi9393 </a:t>
            </a:r>
            <a:r>
              <a:rPr lang="en-US" sz="4000" dirty="0" err="1" smtClean="0"/>
              <a:t>Analytick</a:t>
            </a:r>
            <a:r>
              <a:rPr lang="cs-CZ" sz="4000" dirty="0" smtClean="0"/>
              <a:t>á </a:t>
            </a:r>
            <a:r>
              <a:rPr lang="cs-CZ" sz="4000" dirty="0" err="1" smtClean="0"/>
              <a:t>cytometrie</a:t>
            </a:r>
            <a:r>
              <a:rPr lang="en-US" sz="4000" dirty="0" smtClean="0"/>
              <a:t/>
            </a:r>
            <a:br>
              <a:rPr lang="en-US" sz="4000" dirty="0" smtClean="0"/>
            </a:br>
            <a:r>
              <a:rPr lang="en-US" sz="4000" dirty="0" err="1" smtClean="0"/>
              <a:t>Lekce</a:t>
            </a:r>
            <a:r>
              <a:rPr lang="en-US" sz="4000" dirty="0" smtClean="0"/>
              <a:t> </a:t>
            </a:r>
            <a:r>
              <a:rPr lang="cs-CZ" sz="4000" smtClean="0"/>
              <a:t>5</a:t>
            </a:r>
            <a:endParaRPr lang="cs-CZ" sz="4000" dirty="0" smtClean="0"/>
          </a:p>
        </p:txBody>
      </p:sp>
      <p:sp>
        <p:nvSpPr>
          <p:cNvPr id="6147"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sz="1600" smtClean="0">
                <a:latin typeface="Tahoma" pitchFamily="34" charset="0"/>
              </a:rPr>
              <a:t>Odd</a:t>
            </a:r>
            <a:r>
              <a:rPr lang="cs-CZ" sz="1600" smtClean="0">
                <a:latin typeface="Tahoma" pitchFamily="34" charset="0"/>
              </a:rPr>
              <a:t>ělení cytokinetiky</a:t>
            </a:r>
          </a:p>
          <a:p>
            <a:pPr eaLnBrk="1" hangingPunct="1">
              <a:lnSpc>
                <a:spcPct val="80000"/>
              </a:lnSpc>
            </a:pPr>
            <a:r>
              <a:rPr lang="cs-CZ" sz="1600" smtClean="0">
                <a:latin typeface="Tahoma" pitchFamily="34" charset="0"/>
              </a:rPr>
              <a:t>Biofyzikální ústav AVČR, v.v.i. </a:t>
            </a:r>
          </a:p>
          <a:p>
            <a:pPr eaLnBrk="1" hangingPunct="1">
              <a:lnSpc>
                <a:spcPct val="80000"/>
              </a:lnSpc>
            </a:pPr>
            <a:r>
              <a:rPr lang="cs-CZ" sz="1600" smtClean="0">
                <a:latin typeface="Tahoma" pitchFamily="34" charset="0"/>
              </a:rPr>
              <a:t>Královopolská 135</a:t>
            </a:r>
          </a:p>
          <a:p>
            <a:pPr eaLnBrk="1" hangingPunct="1">
              <a:lnSpc>
                <a:spcPct val="80000"/>
              </a:lnSpc>
            </a:pPr>
            <a:r>
              <a:rPr lang="cs-CZ" sz="1600" smtClean="0">
                <a:latin typeface="Tahoma" pitchFamily="34" charset="0"/>
              </a:rPr>
              <a:t>612 65 Brno</a:t>
            </a:r>
          </a:p>
          <a:p>
            <a:pPr eaLnBrk="1" hangingPunct="1">
              <a:lnSpc>
                <a:spcPct val="80000"/>
              </a:lnSpc>
            </a:pPr>
            <a:endParaRPr lang="cs-CZ" sz="1600" b="1" smtClean="0">
              <a:latin typeface="Tahoma" pitchFamily="34" charset="0"/>
            </a:endParaRPr>
          </a:p>
          <a:p>
            <a:pPr eaLnBrk="1" hangingPunct="1">
              <a:lnSpc>
                <a:spcPct val="80000"/>
              </a:lnSpc>
            </a:pPr>
            <a:r>
              <a:rPr lang="cs-CZ" sz="1600" b="1" smtClean="0">
                <a:latin typeface="Tahoma" pitchFamily="34" charset="0"/>
              </a:rPr>
              <a:t>e-mail: ksoucek</a:t>
            </a:r>
            <a:r>
              <a:rPr lang="en-US" sz="1600" b="1" smtClean="0">
                <a:latin typeface="Tahoma" pitchFamily="34" charset="0"/>
              </a:rPr>
              <a:t>@</a:t>
            </a:r>
            <a:r>
              <a:rPr lang="cs-CZ" sz="1600" b="1" smtClean="0">
                <a:latin typeface="Tahoma" pitchFamily="34" charset="0"/>
              </a:rPr>
              <a:t>ibp.cz</a:t>
            </a:r>
          </a:p>
          <a:p>
            <a:pPr eaLnBrk="1" hangingPunct="1">
              <a:lnSpc>
                <a:spcPct val="80000"/>
              </a:lnSpc>
            </a:pPr>
            <a:r>
              <a:rPr lang="cs-CZ" sz="1600" smtClean="0">
                <a:latin typeface="Tahoma" pitchFamily="34" charset="0"/>
              </a:rPr>
              <a:t>tel.: 541 517 166</a:t>
            </a:r>
          </a:p>
        </p:txBody>
      </p:sp>
      <p:sp>
        <p:nvSpPr>
          <p:cNvPr id="6148"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r>
              <a:rPr lang="cs-CZ" sz="2400" b="1">
                <a:solidFill>
                  <a:schemeClr val="tx2"/>
                </a:solidFill>
                <a:latin typeface="Tahoma" pitchFamily="34" charset="0"/>
              </a:rPr>
              <a:t>Karel Souček, Ph.D.</a:t>
            </a:r>
            <a:endParaRPr lang="cs-CZ" sz="2400">
              <a:solidFill>
                <a:schemeClr val="tx2"/>
              </a:solidFill>
              <a:latin typeface="Times New Roman" pitchFamily="18" charset="0"/>
            </a:endParaRPr>
          </a:p>
        </p:txBody>
      </p:sp>
      <p:sp>
        <p:nvSpPr>
          <p:cNvPr id="6149"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sz="3600" b="1" smtClean="0">
                <a:solidFill>
                  <a:schemeClr val="tx1"/>
                </a:solidFill>
              </a:rPr>
              <a:t>„</a:t>
            </a:r>
            <a:r>
              <a:rPr lang="en-US" sz="3600" b="1" smtClean="0">
                <a:solidFill>
                  <a:schemeClr val="tx1"/>
                </a:solidFill>
              </a:rPr>
              <a:t>High Throughput</a:t>
            </a:r>
            <a:r>
              <a:rPr lang="cs-CZ" sz="3600" b="1" smtClean="0">
                <a:solidFill>
                  <a:schemeClr val="tx1"/>
                </a:solidFill>
              </a:rPr>
              <a:t> Flow Cytometry“</a:t>
            </a:r>
          </a:p>
        </p:txBody>
      </p:sp>
      <p:sp>
        <p:nvSpPr>
          <p:cNvPr id="15363" name="Rectangle 3"/>
          <p:cNvSpPr>
            <a:spLocks noGrp="1" noChangeArrowheads="1"/>
          </p:cNvSpPr>
          <p:nvPr>
            <p:ph type="body" idx="1"/>
          </p:nvPr>
        </p:nvSpPr>
        <p:spPr/>
        <p:txBody>
          <a:bodyPr/>
          <a:lstStyle/>
          <a:p>
            <a:pPr eaLnBrk="1" hangingPunct="1"/>
            <a:r>
              <a:rPr lang="cs-CZ" smtClean="0"/>
              <a:t>automatizace + robotizace = urychlení a efektivita sběru dat (měření desítky vzorků za hodinu s minimálním zásahem operátora )</a:t>
            </a:r>
          </a:p>
          <a:p>
            <a:pPr eaLnBrk="1" hangingPunct="1"/>
            <a:r>
              <a:rPr lang="cs-CZ" smtClean="0"/>
              <a:t>využití principu vícebarevné analýzy</a:t>
            </a:r>
          </a:p>
        </p:txBody>
      </p:sp>
      <p:sp>
        <p:nvSpPr>
          <p:cNvPr id="1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450" y="115888"/>
            <a:ext cx="7772400" cy="1143000"/>
          </a:xfrm>
        </p:spPr>
        <p:txBody>
          <a:bodyPr/>
          <a:lstStyle/>
          <a:p>
            <a:pPr eaLnBrk="1" hangingPunct="1"/>
            <a:r>
              <a:rPr lang="cs-CZ" sz="3600" smtClean="0"/>
              <a:t>Automatizované systémy měření vzorků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47847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65625"/>
            <a:ext cx="4718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28775"/>
            <a:ext cx="30861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Line 6"/>
          <p:cNvSpPr>
            <a:spLocks noChangeShapeType="1"/>
          </p:cNvSpPr>
          <p:nvPr/>
        </p:nvSpPr>
        <p:spPr bwMode="auto">
          <a:xfrm>
            <a:off x="6516688" y="3213100"/>
            <a:ext cx="14287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1" name="Line 7"/>
          <p:cNvSpPr>
            <a:spLocks noChangeShapeType="1"/>
          </p:cNvSpPr>
          <p:nvPr/>
        </p:nvSpPr>
        <p:spPr bwMode="auto">
          <a:xfrm flipH="1">
            <a:off x="3059113" y="2636838"/>
            <a:ext cx="4105275" cy="576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2" name="Text Box 8"/>
          <p:cNvSpPr txBox="1">
            <a:spLocks noChangeArrowheads="1"/>
          </p:cNvSpPr>
          <p:nvPr/>
        </p:nvSpPr>
        <p:spPr bwMode="auto">
          <a:xfrm>
            <a:off x="3276600" y="2492375"/>
            <a:ext cx="27035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Automatický karusel (autosampler)</a:t>
            </a:r>
          </a:p>
        </p:txBody>
      </p:sp>
      <p:sp>
        <p:nvSpPr>
          <p:cNvPr id="16393" name="Text Box 9"/>
          <p:cNvSpPr txBox="1">
            <a:spLocks noChangeArrowheads="1"/>
          </p:cNvSpPr>
          <p:nvPr/>
        </p:nvSpPr>
        <p:spPr bwMode="auto">
          <a:xfrm>
            <a:off x="6588125" y="3573463"/>
            <a:ext cx="2368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Adaptér pro nasávání vzorků z</a:t>
            </a:r>
          </a:p>
          <a:p>
            <a:r>
              <a:rPr lang="cs-CZ" sz="1400">
                <a:solidFill>
                  <a:srgbClr val="FF0000"/>
                </a:solidFill>
              </a:rPr>
              <a:t>mikrotitrační desky</a:t>
            </a:r>
          </a:p>
        </p:txBody>
      </p:sp>
      <p:pic>
        <p:nvPicPr>
          <p:cNvPr id="16394" name="Picture 10" descr="logo_becton%20dic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837238"/>
            <a:ext cx="10207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sz="4000" b="1" smtClean="0"/>
              <a:t>Automatizovaný „microsampler“ systém</a:t>
            </a:r>
            <a:br>
              <a:rPr lang="cs-CZ" sz="4000" b="1" smtClean="0"/>
            </a:br>
            <a:endParaRPr lang="cs-CZ" sz="4000" b="1" smtClean="0"/>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857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573016"/>
            <a:ext cx="28575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866" y="1216621"/>
            <a:ext cx="28575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cyte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866" y="5072524"/>
            <a:ext cx="1888294" cy="5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pic>
        <p:nvPicPr>
          <p:cNvPr id="17417" name="Picture 9" descr="Universal Loader - Lab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50056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encrypted-tbn0.gstatic.com/images?q=tbn:ANd9GcSG6MDDEyKW2lrEy-4pYcbhalq94g7mws3iCujkWC8szVoIZvRtv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1334" y="3980412"/>
            <a:ext cx="1328326" cy="502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93738"/>
            <a:ext cx="6032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149725"/>
            <a:ext cx="57959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42100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4292600"/>
            <a:ext cx="61674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sz="3600" smtClean="0"/>
              <a:t>The steps in a high-throughput fluorescence-microscopy experiment.</a:t>
            </a:r>
            <a:endParaRPr lang="cs-CZ" sz="3600" smtClean="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20888"/>
            <a:ext cx="3844925" cy="455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en-US" smtClean="0"/>
              <a:t>Analysis</a:t>
            </a:r>
            <a:endParaRPr lang="cs-CZ" smtClean="0"/>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20938"/>
            <a:ext cx="71913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165850"/>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692150"/>
            <a:ext cx="796766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404813"/>
            <a:ext cx="763905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5400"/>
            <a:ext cx="579913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cs-CZ" sz="4000" b="1" smtClean="0"/>
              <a:t>Fluorescenční proteiny</a:t>
            </a:r>
            <a:br>
              <a:rPr lang="cs-CZ" sz="4000" b="1" smtClean="0"/>
            </a:br>
            <a:endParaRPr lang="cs-CZ" sz="4000" b="1" smtClean="0"/>
          </a:p>
        </p:txBody>
      </p:sp>
      <p:sp>
        <p:nvSpPr>
          <p:cNvPr id="7171" name="Rectangle 3"/>
          <p:cNvSpPr>
            <a:spLocks noGrp="1" noChangeArrowheads="1"/>
          </p:cNvSpPr>
          <p:nvPr>
            <p:ph type="body" idx="1"/>
          </p:nvPr>
        </p:nvSpPr>
        <p:spPr>
          <a:xfrm>
            <a:off x="1187450" y="1484313"/>
            <a:ext cx="7772400" cy="4114800"/>
          </a:xfrm>
        </p:spPr>
        <p:txBody>
          <a:bodyPr/>
          <a:lstStyle/>
          <a:p>
            <a:pPr>
              <a:lnSpc>
                <a:spcPct val="90000"/>
              </a:lnSpc>
            </a:pPr>
            <a:r>
              <a:rPr lang="cs-CZ" sz="1800" b="1" smtClean="0"/>
              <a:t>bioluminescence resonance energy transfer (BRET)</a:t>
            </a:r>
            <a:r>
              <a:rPr lang="cs-CZ" sz="1800" smtClean="0"/>
              <a:t> </a:t>
            </a:r>
            <a:r>
              <a:rPr lang="cs-CZ" sz="1800" b="1" smtClean="0"/>
              <a:t> </a:t>
            </a:r>
            <a:br>
              <a:rPr lang="cs-CZ" sz="1800" b="1" smtClean="0"/>
            </a:br>
            <a:endParaRPr lang="cs-CZ" sz="1800" b="1" i="1" smtClean="0"/>
          </a:p>
          <a:p>
            <a:pPr lvl="1">
              <a:lnSpc>
                <a:spcPct val="90000"/>
              </a:lnSpc>
              <a:buFontTx/>
              <a:buNone/>
            </a:pPr>
            <a:r>
              <a:rPr lang="cs-CZ" sz="1600" b="1" i="1" smtClean="0"/>
              <a:t>Aequorea victoria </a:t>
            </a:r>
            <a:r>
              <a:rPr lang="en-US" sz="1600" b="1" i="1" smtClean="0"/>
              <a:t> - </a:t>
            </a:r>
            <a:r>
              <a:rPr lang="cs-CZ" sz="1600" smtClean="0"/>
              <a:t>medúza žijící ve vodách na pobřeží Severní Ameriky.</a:t>
            </a:r>
          </a:p>
          <a:p>
            <a:pPr lvl="1">
              <a:lnSpc>
                <a:spcPct val="90000"/>
              </a:lnSpc>
            </a:pPr>
            <a:r>
              <a:rPr lang="cs-CZ" sz="1600" smtClean="0"/>
              <a:t>je schopna modře světélkovat (bioluminescence). Ca</a:t>
            </a:r>
            <a:r>
              <a:rPr lang="cs-CZ" sz="1600" baseline="30000" smtClean="0"/>
              <a:t>2+</a:t>
            </a:r>
            <a:r>
              <a:rPr lang="cs-CZ" sz="1600" smtClean="0"/>
              <a:t> interaguje  s fotoproteinem aequorinem. </a:t>
            </a:r>
            <a:endParaRPr lang="en-US" sz="1600" smtClean="0"/>
          </a:p>
          <a:p>
            <a:pPr lvl="1">
              <a:lnSpc>
                <a:spcPct val="90000"/>
              </a:lnSpc>
            </a:pPr>
            <a:r>
              <a:rPr lang="cs-CZ" sz="1600" smtClean="0"/>
              <a:t>modré světlo excituje </a:t>
            </a:r>
            <a:r>
              <a:rPr lang="cs-CZ" sz="1600" b="1" smtClean="0"/>
              <a:t>green fluorescent protein</a:t>
            </a:r>
            <a:r>
              <a:rPr lang="cs-CZ" sz="1600" smtClean="0"/>
              <a:t>. </a:t>
            </a:r>
          </a:p>
          <a:p>
            <a:pPr lvl="1">
              <a:lnSpc>
                <a:spcPct val="90000"/>
              </a:lnSpc>
              <a:buFontTx/>
              <a:buNone/>
            </a:pPr>
            <a:r>
              <a:rPr lang="cs-CZ" sz="1600" b="1" i="1" smtClean="0"/>
              <a:t>Renilla reniformis</a:t>
            </a:r>
            <a:r>
              <a:rPr lang="cs-CZ" sz="1600" smtClean="0"/>
              <a:t> </a:t>
            </a:r>
            <a:r>
              <a:rPr lang="en-US" sz="1600" smtClean="0"/>
              <a:t>– kor</a:t>
            </a:r>
            <a:r>
              <a:rPr lang="cs-CZ" sz="1600" smtClean="0"/>
              <a:t>ál žijící ve vodách na severním pobřeží Floridy.</a:t>
            </a:r>
          </a:p>
          <a:p>
            <a:pPr lvl="1">
              <a:lnSpc>
                <a:spcPct val="90000"/>
              </a:lnSpc>
            </a:pPr>
            <a:r>
              <a:rPr lang="cs-CZ" sz="1600" smtClean="0"/>
              <a:t>luminescence vzniká degradací coelenterazinu za katalytického působení luciferázy.</a:t>
            </a:r>
          </a:p>
          <a:p>
            <a:pPr lvl="1">
              <a:lnSpc>
                <a:spcPct val="90000"/>
              </a:lnSpc>
            </a:pPr>
            <a:r>
              <a:rPr lang="cs-CZ" sz="1600" smtClean="0"/>
              <a:t>modré světlo excituje </a:t>
            </a:r>
            <a:r>
              <a:rPr lang="cs-CZ" sz="1600" b="1" smtClean="0"/>
              <a:t>green fluorescent protein</a:t>
            </a:r>
            <a:r>
              <a:rPr lang="cs-CZ" sz="1600" smtClean="0"/>
              <a:t>.</a:t>
            </a:r>
          </a:p>
          <a:p>
            <a:pPr lvl="1">
              <a:lnSpc>
                <a:spcPct val="90000"/>
              </a:lnSpc>
            </a:pPr>
            <a:endParaRPr lang="en-US" sz="1600" smtClean="0"/>
          </a:p>
          <a:p>
            <a:pPr lvl="1">
              <a:lnSpc>
                <a:spcPct val="90000"/>
              </a:lnSpc>
              <a:buFontTx/>
              <a:buNone/>
            </a:pPr>
            <a:endParaRPr lang="cs-CZ" sz="1600" smtClean="0"/>
          </a:p>
        </p:txBody>
      </p:sp>
      <p:sp>
        <p:nvSpPr>
          <p:cNvPr id="7172"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i="1"/>
              <a:t>Renilla reniformis</a:t>
            </a:r>
            <a:r>
              <a:rPr lang="cs-CZ"/>
              <a:t> "Sea Pansy"</a:t>
            </a:r>
          </a:p>
        </p:txBody>
      </p:sp>
      <p:pic>
        <p:nvPicPr>
          <p:cNvPr id="717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http://www.mbayaq.org/efc/living_species/default.asp?hOri=1&amp;inhab=440</a:t>
            </a:r>
          </a:p>
        </p:txBody>
      </p:sp>
      <p:sp>
        <p:nvSpPr>
          <p:cNvPr id="7175"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i="1"/>
              <a:t>Aequorea victoria</a:t>
            </a:r>
            <a:r>
              <a:rPr lang="en-US" i="1"/>
              <a:t> “</a:t>
            </a:r>
            <a:r>
              <a:rPr lang="cs-CZ"/>
              <a:t>Crystal jelly</a:t>
            </a:r>
            <a:r>
              <a:rPr lang="en-US"/>
              <a:t> “</a:t>
            </a:r>
            <a:endParaRPr lang="cs-CZ"/>
          </a:p>
        </p:txBody>
      </p:sp>
      <p:pic>
        <p:nvPicPr>
          <p:cNvPr id="7176"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7"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http://www.whitney.ufl.edu/species/seapansy.htm</a:t>
            </a:r>
          </a:p>
        </p:txBody>
      </p:sp>
      <p:pic>
        <p:nvPicPr>
          <p:cNvPr id="7178"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smtClean="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255713" y="476250"/>
            <a:ext cx="7772400" cy="1143000"/>
          </a:xfrm>
        </p:spPr>
        <p:txBody>
          <a:bodyPr/>
          <a:lstStyle/>
          <a:p>
            <a:r>
              <a:rPr lang="en-US" smtClean="0"/>
              <a:t>Cytometric bead array (CBA)</a:t>
            </a:r>
            <a:endParaRPr lang="cs-CZ" smtClean="0"/>
          </a:p>
        </p:txBody>
      </p:sp>
      <p:sp>
        <p:nvSpPr>
          <p:cNvPr id="28675" name="Zástupný symbol pro obsah 2"/>
          <p:cNvSpPr>
            <a:spLocks noGrp="1"/>
          </p:cNvSpPr>
          <p:nvPr>
            <p:ph idx="1"/>
          </p:nvPr>
        </p:nvSpPr>
        <p:spPr/>
        <p:txBody>
          <a:bodyPr/>
          <a:lstStyle/>
          <a:p>
            <a:r>
              <a:rPr lang="cs-CZ" smtClean="0"/>
              <a:t>Multiplexed Bead-Based Immunoassays</a:t>
            </a:r>
            <a:endParaRPr lang="en-US" smtClean="0"/>
          </a:p>
          <a:p>
            <a:r>
              <a:rPr lang="en-US" smtClean="0"/>
              <a:t>flow cytometry application that allows users to quantify multiple proteins simultaneously</a:t>
            </a:r>
            <a:endParaRPr lang="cs-CZ" smtClean="0"/>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92600"/>
            <a:ext cx="8004175"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116013" y="419100"/>
            <a:ext cx="7777162" cy="922338"/>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800" b="1" smtClean="0"/>
              <a:t>Multiplex microsphere‐based flow cytometric platforms for protein analysis and their application in clinical proteomics – from assays to results</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56792"/>
            <a:ext cx="5777879" cy="43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1" name="Text Box 4"/>
          <p:cNvSpPr txBox="1">
            <a:spLocks noChangeArrowheads="1"/>
          </p:cNvSpPr>
          <p:nvPr/>
        </p:nvSpPr>
        <p:spPr bwMode="auto">
          <a:xfrm>
            <a:off x="1116013" y="6211888"/>
            <a:ext cx="62515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9pPr>
          </a:lstStyle>
          <a:p>
            <a:r>
              <a:rPr lang="en-GB" sz="1000" b="1">
                <a:solidFill>
                  <a:srgbClr val="000000"/>
                </a:solidFill>
              </a:rPr>
              <a:t>ELECTROPHORESIS</a:t>
            </a:r>
            <a:r>
              <a:rPr lang="en-GB" sz="1000">
                <a:solidFill>
                  <a:srgbClr val="000000"/>
                </a:solidFill>
              </a:rPr>
              <a:t/>
            </a:r>
            <a:br>
              <a:rPr lang="en-GB" sz="1000">
                <a:solidFill>
                  <a:srgbClr val="000000"/>
                </a:solidFill>
              </a:rPr>
            </a:br>
            <a:r>
              <a:rPr lang="en-GB" sz="1000">
                <a:solidFill>
                  <a:srgbClr val="000000"/>
                </a:solidFill>
                <a:hlinkClick r:id="rId5"/>
              </a:rPr>
              <a:t>Volume 30, Issue 23, </a:t>
            </a:r>
            <a:r>
              <a:rPr lang="en-GB" sz="1000">
                <a:solidFill>
                  <a:srgbClr val="000000"/>
                </a:solidFill>
              </a:rPr>
              <a:t>pages 4008-4019, 3 DEC 2009 DOI: 10.1002/elps.200900211</a:t>
            </a:r>
            <a:br>
              <a:rPr lang="en-GB" sz="1000">
                <a:solidFill>
                  <a:srgbClr val="000000"/>
                </a:solidFill>
              </a:rPr>
            </a:br>
            <a:r>
              <a:rPr lang="en-GB" sz="1000">
                <a:solidFill>
                  <a:srgbClr val="000000"/>
                </a:solidFill>
                <a:hlinkClick r:id="rId6"/>
              </a:rPr>
              <a:t>http://onlinelibrary.wiley.com/doi/10.1002/elps.200900211/full#fig1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en-US" smtClean="0"/>
              <a:t>CBA</a:t>
            </a:r>
            <a:endParaRPr lang="cs-CZ" smtClean="0"/>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4625"/>
            <a:ext cx="5507037" cy="661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en-US" smtClean="0"/>
              <a:t>CBA</a:t>
            </a:r>
            <a:endParaRPr lang="cs-CZ" smtClean="0"/>
          </a:p>
        </p:txBody>
      </p:sp>
      <p:sp>
        <p:nvSpPr>
          <p:cNvPr id="31747" name="Zástupný symbol pro obsah 2"/>
          <p:cNvSpPr>
            <a:spLocks noGrp="1"/>
          </p:cNvSpPr>
          <p:nvPr>
            <p:ph idx="1"/>
          </p:nvPr>
        </p:nvSpPr>
        <p:spPr/>
        <p:txBody>
          <a:bodyPr/>
          <a:lstStyle/>
          <a:p>
            <a:r>
              <a:rPr lang="cs-CZ" smtClean="0"/>
              <a:t>multiplexing capabilities</a:t>
            </a:r>
            <a:endParaRPr lang="en-US" smtClean="0"/>
          </a:p>
          <a:p>
            <a:r>
              <a:rPr lang="en-US" smtClean="0"/>
              <a:t>speed</a:t>
            </a:r>
          </a:p>
          <a:p>
            <a:r>
              <a:rPr lang="cs-CZ" smtClean="0"/>
              <a:t>incorporation of multiple</a:t>
            </a:r>
            <a:r>
              <a:rPr lang="en-US" smtClean="0"/>
              <a:t> assay formats</a:t>
            </a:r>
          </a:p>
          <a:p>
            <a:r>
              <a:rPr lang="en-US" smtClean="0"/>
              <a:t>rapid assay development and reasonable cost</a:t>
            </a:r>
          </a:p>
          <a:p>
            <a:r>
              <a:rPr lang="en-US" smtClean="0"/>
              <a:t>automation</a:t>
            </a:r>
            <a:endParaRPr lang="cs-CZ"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188913"/>
            <a:ext cx="7829550" cy="1727200"/>
          </a:xfrm>
        </p:spPr>
        <p:txBody>
          <a:bodyPr/>
          <a:lstStyle/>
          <a:p>
            <a:pPr eaLnBrk="1" hangingPunct="1"/>
            <a:r>
              <a:rPr lang="en-US" sz="4000" smtClean="0">
                <a:cs typeface="Times New Roman" pitchFamily="18" charset="0"/>
              </a:rPr>
              <a:t>Biologick</a:t>
            </a:r>
            <a:r>
              <a:rPr lang="cs-CZ" sz="4000" smtClean="0">
                <a:cs typeface="Times New Roman" pitchFamily="18" charset="0"/>
              </a:rPr>
              <a:t>é aplikace průtokové cytometrie</a:t>
            </a:r>
            <a:endParaRPr lang="cs-CZ" sz="2800" smtClean="0"/>
          </a:p>
        </p:txBody>
      </p:sp>
      <p:sp>
        <p:nvSpPr>
          <p:cNvPr id="32771" name="Rectangle 3"/>
          <p:cNvSpPr>
            <a:spLocks noGrp="1" noChangeArrowheads="1"/>
          </p:cNvSpPr>
          <p:nvPr>
            <p:ph type="body" idx="1"/>
          </p:nvPr>
        </p:nvSpPr>
        <p:spPr>
          <a:xfrm>
            <a:off x="1116013" y="2276475"/>
            <a:ext cx="7772400" cy="4114800"/>
          </a:xfrm>
        </p:spPr>
        <p:txBody>
          <a:bodyPr/>
          <a:lstStyle/>
          <a:p>
            <a:pPr eaLnBrk="1" hangingPunct="1"/>
            <a:r>
              <a:rPr lang="en-US" smtClean="0">
                <a:latin typeface="Tahoma" pitchFamily="34" charset="0"/>
                <a:cs typeface="Times New Roman" pitchFamily="18" charset="0"/>
              </a:rPr>
              <a:t>Cytogenetika</a:t>
            </a:r>
            <a:endParaRPr lang="cs-CZ" smtClean="0">
              <a:latin typeface="Tahoma" pitchFamily="34" charset="0"/>
              <a:cs typeface="Times New Roman" pitchFamily="18" charset="0"/>
            </a:endParaRPr>
          </a:p>
          <a:p>
            <a:pPr lvl="1" eaLnBrk="1" hangingPunct="1"/>
            <a:r>
              <a:rPr lang="cs-CZ" sz="2000" smtClean="0">
                <a:latin typeface="Tahoma" pitchFamily="34" charset="0"/>
                <a:cs typeface="Times New Roman" pitchFamily="18" charset="0"/>
              </a:rPr>
              <a:t>a</a:t>
            </a:r>
            <a:r>
              <a:rPr lang="en-US" sz="2000" smtClean="0">
                <a:latin typeface="Tahoma" pitchFamily="34" charset="0"/>
                <a:cs typeface="Times New Roman" pitchFamily="18" charset="0"/>
              </a:rPr>
              <a:t>nal</a:t>
            </a:r>
            <a:r>
              <a:rPr lang="cs-CZ" sz="2000" smtClean="0">
                <a:latin typeface="Tahoma" pitchFamily="34" charset="0"/>
                <a:cs typeface="Times New Roman" pitchFamily="18" charset="0"/>
              </a:rPr>
              <a:t>ýza chromozómů </a:t>
            </a:r>
          </a:p>
          <a:p>
            <a:pPr lvl="2" eaLnBrk="1" hangingPunct="1"/>
            <a:r>
              <a:rPr lang="cs-CZ" sz="1800" smtClean="0">
                <a:latin typeface="Tahoma" pitchFamily="34" charset="0"/>
                <a:cs typeface="Times New Roman" pitchFamily="18" charset="0"/>
              </a:rPr>
              <a:t>karyotyp</a:t>
            </a:r>
          </a:p>
          <a:p>
            <a:pPr lvl="2" eaLnBrk="1" hangingPunct="1"/>
            <a:r>
              <a:rPr lang="cs-CZ" sz="1800" smtClean="0">
                <a:latin typeface="Tahoma" pitchFamily="34" charset="0"/>
                <a:cs typeface="Times New Roman" pitchFamily="18" charset="0"/>
              </a:rPr>
              <a:t>sortrování</a:t>
            </a:r>
          </a:p>
          <a:p>
            <a:pPr lvl="3" eaLnBrk="1" hangingPunct="1"/>
            <a:r>
              <a:rPr lang="cs-CZ" sz="1600" smtClean="0">
                <a:latin typeface="Tahoma" pitchFamily="34" charset="0"/>
                <a:cs typeface="Times New Roman" pitchFamily="18" charset="0"/>
              </a:rPr>
              <a:t>chromozómové DNA knihovny</a:t>
            </a:r>
          </a:p>
          <a:p>
            <a:pPr lvl="3" eaLnBrk="1" hangingPunct="1"/>
            <a:r>
              <a:rPr lang="cs-CZ" sz="1600" smtClean="0">
                <a:latin typeface="Tahoma" pitchFamily="34" charset="0"/>
                <a:cs typeface="Times New Roman" pitchFamily="18" charset="0"/>
              </a:rPr>
              <a:t>FISH značení (chromosome painting)</a:t>
            </a:r>
          </a:p>
          <a:p>
            <a:pPr lvl="2" eaLnBrk="1" hangingPunct="1"/>
            <a:endParaRPr lang="cs-CZ" sz="1400" smtClean="0">
              <a:latin typeface="Tahoma" pitchFamily="34" charset="0"/>
              <a:cs typeface="Times New Roman" pitchFamily="18" charset="0"/>
            </a:endParaRPr>
          </a:p>
        </p:txBody>
      </p:sp>
      <p:sp>
        <p:nvSpPr>
          <p:cNvPr id="327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4000" smtClean="0"/>
              <a:t>Analýza a s</a:t>
            </a:r>
            <a:r>
              <a:rPr lang="en-US" sz="4000" smtClean="0"/>
              <a:t>ortro</a:t>
            </a:r>
            <a:r>
              <a:rPr lang="cs-CZ" sz="4000" smtClean="0"/>
              <a:t>vání chromozómů</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234950"/>
            <a:ext cx="7772400" cy="1143000"/>
          </a:xfrm>
        </p:spPr>
        <p:txBody>
          <a:bodyPr/>
          <a:lstStyle/>
          <a:p>
            <a:pPr eaLnBrk="1" hangingPunct="1"/>
            <a:r>
              <a:rPr lang="cs-CZ" sz="4000" smtClean="0"/>
              <a:t>Analýza a s</a:t>
            </a:r>
            <a:r>
              <a:rPr lang="en-US" sz="4000" smtClean="0"/>
              <a:t>ortro</a:t>
            </a:r>
            <a:r>
              <a:rPr lang="cs-CZ" sz="4000" smtClean="0"/>
              <a:t>vání chromozómů</a:t>
            </a:r>
          </a:p>
        </p:txBody>
      </p:sp>
      <p:sp>
        <p:nvSpPr>
          <p:cNvPr id="34819" name="Rectangle 3"/>
          <p:cNvSpPr>
            <a:spLocks noGrp="1" noChangeArrowheads="1"/>
          </p:cNvSpPr>
          <p:nvPr>
            <p:ph type="body" sz="half" idx="1"/>
          </p:nvPr>
        </p:nvSpPr>
        <p:spPr>
          <a:xfrm>
            <a:off x="1116013" y="865188"/>
            <a:ext cx="5775325" cy="4114800"/>
          </a:xfrm>
        </p:spPr>
        <p:txBody>
          <a:bodyPr/>
          <a:lstStyle/>
          <a:p>
            <a:pPr eaLnBrk="1" hangingPunct="1">
              <a:lnSpc>
                <a:spcPct val="90000"/>
              </a:lnSpc>
            </a:pPr>
            <a:r>
              <a:rPr lang="cs-CZ" sz="2800" smtClean="0"/>
              <a:t>synchronizace buněk – zisk metafázních chromozómů (colcemid, hydroxyurea)</a:t>
            </a:r>
          </a:p>
          <a:p>
            <a:pPr eaLnBrk="1" hangingPunct="1">
              <a:lnSpc>
                <a:spcPct val="90000"/>
              </a:lnSpc>
            </a:pPr>
            <a:r>
              <a:rPr lang="cs-CZ" sz="2800" smtClean="0"/>
              <a:t>izolace chromozómů</a:t>
            </a:r>
          </a:p>
          <a:p>
            <a:pPr eaLnBrk="1" hangingPunct="1">
              <a:lnSpc>
                <a:spcPct val="90000"/>
              </a:lnSpc>
            </a:pPr>
            <a:r>
              <a:rPr lang="cs-CZ" sz="2800" smtClean="0"/>
              <a:t>značení DAPI nebo </a:t>
            </a:r>
            <a:r>
              <a:rPr lang="cs-CZ" sz="2800" b="1" smtClean="0"/>
              <a:t>Hoechst</a:t>
            </a:r>
            <a:r>
              <a:rPr lang="cs-CZ" sz="2800" smtClean="0"/>
              <a:t> vs. </a:t>
            </a:r>
            <a:r>
              <a:rPr lang="en-US" sz="2800" b="1" smtClean="0"/>
              <a:t>c</a:t>
            </a:r>
            <a:r>
              <a:rPr lang="cs-CZ" sz="2800" b="1" smtClean="0"/>
              <a:t>hromomycin A3</a:t>
            </a:r>
            <a:r>
              <a:rPr lang="cs-CZ" sz="2800" smtClean="0"/>
              <a:t> </a:t>
            </a:r>
            <a:r>
              <a:rPr lang="en-US" sz="2800" smtClean="0"/>
              <a:t>(CA3) nebo </a:t>
            </a:r>
            <a:r>
              <a:rPr lang="cs-CZ" sz="2800" smtClean="0"/>
              <a:t>mithramycin</a:t>
            </a:r>
            <a:r>
              <a:rPr lang="en-US" sz="2800" smtClean="0"/>
              <a:t> </a:t>
            </a:r>
          </a:p>
          <a:p>
            <a:pPr eaLnBrk="1" hangingPunct="1">
              <a:lnSpc>
                <a:spcPct val="90000"/>
              </a:lnSpc>
              <a:buFont typeface="Wingdings" pitchFamily="2" charset="2"/>
              <a:buNone/>
            </a:pPr>
            <a:r>
              <a:rPr lang="en-US" sz="2800" smtClean="0"/>
              <a:t>= </a:t>
            </a:r>
            <a:r>
              <a:rPr lang="cs-CZ" sz="2800" smtClean="0"/>
              <a:t>celková </a:t>
            </a:r>
            <a:r>
              <a:rPr lang="en-US" sz="2800" smtClean="0"/>
              <a:t>DNA vs. </a:t>
            </a:r>
            <a:r>
              <a:rPr lang="cs-CZ" sz="2800" smtClean="0"/>
              <a:t>G/C-bohaté oblasti</a:t>
            </a:r>
          </a:p>
          <a:p>
            <a:pPr eaLnBrk="1" hangingPunct="1">
              <a:lnSpc>
                <a:spcPct val="90000"/>
              </a:lnSpc>
            </a:pPr>
            <a:endParaRPr lang="cs-CZ" sz="2800"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700"/>
              <a:t>http://www.scienceclarified.com/Ca-Ch/Chromosome.html</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http://www.nccr-oncology.ch/scripts/page9243.html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87450" y="260350"/>
            <a:ext cx="7772400" cy="1143000"/>
          </a:xfrm>
        </p:spPr>
        <p:txBody>
          <a:bodyPr/>
          <a:lstStyle/>
          <a:p>
            <a:r>
              <a:rPr lang="cs-CZ" smtClean="0"/>
              <a:t>Fluorescenční proteiny</a:t>
            </a: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http://www.conncoll.edu/ccacad/zimmer/GFP-ww/GFP2.htm</a:t>
            </a:r>
          </a:p>
        </p:txBody>
      </p:sp>
      <p:pic>
        <p:nvPicPr>
          <p:cNvPr id="81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5619750"/>
            <a:ext cx="15875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0"/>
            <a:ext cx="7772400" cy="1143000"/>
          </a:xfrm>
        </p:spPr>
        <p:txBody>
          <a:bodyPr/>
          <a:lstStyle/>
          <a:p>
            <a:pPr eaLnBrk="1" hangingPunct="1"/>
            <a:r>
              <a:rPr lang="cs-CZ" sz="4000" smtClean="0"/>
              <a:t>Analýza a s</a:t>
            </a:r>
            <a:r>
              <a:rPr lang="en-US" sz="4000" smtClean="0"/>
              <a:t>ortro</a:t>
            </a:r>
            <a:r>
              <a:rPr lang="cs-CZ" sz="4000" smtClean="0"/>
              <a:t>vání chromozómů</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88913"/>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773238"/>
            <a:ext cx="4243387"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Oval 4"/>
          <p:cNvSpPr>
            <a:spLocks noChangeArrowheads="1"/>
          </p:cNvSpPr>
          <p:nvPr/>
        </p:nvSpPr>
        <p:spPr bwMode="auto">
          <a:xfrm>
            <a:off x="2987675" y="2924175"/>
            <a:ext cx="2016125" cy="792163"/>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6869" name="Picture 5" descr="e-ba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589588"/>
            <a:ext cx="7921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smtClean="0"/>
              <a:t>„Flow karyotype“</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http://www.sanger.ac.uk/HGP/Cytogenetics/</a:t>
            </a:r>
          </a:p>
        </p:txBody>
      </p:sp>
      <p:sp>
        <p:nvSpPr>
          <p:cNvPr id="37893"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sp>
        <p:nvSpPr>
          <p:cNvPr id="37897"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Karcinom močového měchýře</a:t>
            </a:r>
          </a:p>
        </p:txBody>
      </p:sp>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mtClean="0"/>
              <a:t>Sortro</a:t>
            </a:r>
            <a:r>
              <a:rPr lang="cs-CZ" smtClean="0"/>
              <a:t>vání chromozómů</a:t>
            </a:r>
          </a:p>
        </p:txBody>
      </p:sp>
      <p:pic>
        <p:nvPicPr>
          <p:cNvPr id="389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7"/>
          <p:cNvSpPr>
            <a:spLocks noChangeArrowheads="1"/>
          </p:cNvSpPr>
          <p:nvPr/>
        </p:nvSpPr>
        <p:spPr bwMode="auto">
          <a:xfrm>
            <a:off x="4500563" y="5876925"/>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Pisum sativum</a:t>
            </a:r>
            <a:endParaRPr lang="cs-CZ" i="1"/>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0"/>
            <a:ext cx="7772400" cy="1143000"/>
          </a:xfrm>
        </p:spPr>
        <p:txBody>
          <a:bodyPr/>
          <a:lstStyle/>
          <a:p>
            <a:pPr eaLnBrk="1" hangingPunct="1"/>
            <a:r>
              <a:rPr lang="en-US" smtClean="0"/>
              <a:t>Sortro</a:t>
            </a:r>
            <a:r>
              <a:rPr lang="cs-CZ" smtClean="0"/>
              <a:t>vání chromozómů</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Vicia faba</a:t>
            </a:r>
            <a:endParaRPr lang="cs-CZ" i="1"/>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0963" name="Rectangle 3"/>
          <p:cNvSpPr>
            <a:spLocks noGrp="1" noChangeArrowheads="1"/>
          </p:cNvSpPr>
          <p:nvPr>
            <p:ph type="body" idx="1"/>
          </p:nvPr>
        </p:nvSpPr>
        <p:spPr/>
        <p:txBody>
          <a:bodyPr/>
          <a:lstStyle/>
          <a:p>
            <a:pPr eaLnBrk="1" hangingPunct="1"/>
            <a:r>
              <a:rPr lang="cs-CZ" smtClean="0"/>
              <a:t>ekologie</a:t>
            </a:r>
          </a:p>
          <a:p>
            <a:pPr eaLnBrk="1" hangingPunct="1"/>
            <a:r>
              <a:rPr lang="cs-CZ" smtClean="0"/>
              <a:t>potravinářství</a:t>
            </a:r>
          </a:p>
          <a:p>
            <a:pPr eaLnBrk="1" hangingPunct="1"/>
            <a:r>
              <a:rPr lang="cs-CZ" smtClean="0"/>
              <a:t>bioterorismus </a:t>
            </a:r>
          </a:p>
        </p:txBody>
      </p:sp>
      <p:sp>
        <p:nvSpPr>
          <p:cNvPr id="40964"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latin typeface="Tahoma" pitchFamily="34" charset="0"/>
                <a:hlinkClick r:id="rId3"/>
              </a:rPr>
              <a:t>http://www.cyto.purdue.edu/flowcyt/research/micrflow/</a:t>
            </a:r>
            <a:endParaRPr lang="cs-CZ" sz="1400">
              <a:latin typeface="Tahom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sp>
        <p:nvSpPr>
          <p:cNvPr id="43011" name="Rectangle 3"/>
          <p:cNvSpPr>
            <a:spLocks noGrp="1" noChangeArrowheads="1"/>
          </p:cNvSpPr>
          <p:nvPr>
            <p:ph type="body" idx="1"/>
          </p:nvPr>
        </p:nvSpPr>
        <p:spPr/>
        <p:txBody>
          <a:bodyPr/>
          <a:lstStyle/>
          <a:p>
            <a:pPr eaLnBrk="1" hangingPunct="1"/>
            <a:r>
              <a:rPr lang="cs-CZ" smtClean="0"/>
              <a:t>viabilita</a:t>
            </a:r>
          </a:p>
          <a:p>
            <a:pPr eaLnBrk="1" hangingPunct="1"/>
            <a:r>
              <a:rPr lang="cs-CZ" smtClean="0"/>
              <a:t>metabolické funkce</a:t>
            </a:r>
          </a:p>
          <a:p>
            <a:pPr eaLnBrk="1" hangingPunct="1"/>
            <a:r>
              <a:rPr lang="cs-CZ" smtClean="0"/>
              <a:t>sortrování</a:t>
            </a:r>
          </a:p>
          <a:p>
            <a:pPr eaLnBrk="1" hangingPunct="1"/>
            <a:r>
              <a:rPr lang="cs-CZ" smtClean="0"/>
              <a:t>analýza aerosolů (Fluorescence Aerodynamic Particle Sizer (Flaps))</a:t>
            </a:r>
          </a:p>
          <a:p>
            <a:pPr eaLnBrk="1" hangingPunct="1"/>
            <a:endParaRPr lang="cs-CZ"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smtClean="0"/>
              <a:t>Aplikace pr</a:t>
            </a:r>
            <a:r>
              <a:rPr lang="cs-CZ" sz="4000" smtClean="0"/>
              <a:t>ůtokové cytometrie v mikrobiologii</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037"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Rectangle 7"/>
          <p:cNvSpPr>
            <a:spLocks noGrp="1" noChangeArrowheads="1"/>
          </p:cNvSpPr>
          <p:nvPr>
            <p:ph type="body" idx="1"/>
          </p:nvPr>
        </p:nvSpPr>
        <p:spPr>
          <a:xfrm>
            <a:off x="1173163" y="1981200"/>
            <a:ext cx="3038475" cy="4400550"/>
          </a:xfrm>
          <a:noFill/>
        </p:spPr>
        <p:txBody>
          <a:bodyPr/>
          <a:lstStyle/>
          <a:p>
            <a:pPr eaLnBrk="1" hangingPunct="1"/>
            <a:r>
              <a:rPr lang="cs-CZ" smtClean="0"/>
              <a:t>Sortrování</a:t>
            </a:r>
          </a:p>
          <a:p>
            <a:pPr lvl="1" eaLnBrk="1" hangingPunct="1"/>
            <a:r>
              <a:rPr lang="cs-CZ" smtClean="0"/>
              <a:t>EPICS + Autoclone® modul</a:t>
            </a:r>
          </a:p>
          <a:p>
            <a:pPr eaLnBrk="1" hangingPunct="1">
              <a:buFont typeface="Wingdings" pitchFamily="2" charset="2"/>
              <a:buNone/>
            </a:pPr>
            <a:endParaRPr lang="cs-CZ" smtClean="0"/>
          </a:p>
        </p:txBody>
      </p:sp>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sz="4000" smtClean="0"/>
              <a:t>Fluorescence Aerodynamic Particle Sizer (Flaps)</a:t>
            </a:r>
          </a:p>
        </p:txBody>
      </p:sp>
      <p:pic>
        <p:nvPicPr>
          <p:cNvPr id="4505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331913" y="1916113"/>
            <a:ext cx="6264275" cy="340518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675" y="4221163"/>
            <a:ext cx="2092325" cy="263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5160963"/>
            <a:ext cx="1943100" cy="169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5257800"/>
            <a:ext cx="3251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3" name="Rectangle 7"/>
          <p:cNvSpPr>
            <a:spLocks noChangeArrowheads="1"/>
          </p:cNvSpPr>
          <p:nvPr/>
        </p:nvSpPr>
        <p:spPr bwMode="auto">
          <a:xfrm>
            <a:off x="1331913" y="6643688"/>
            <a:ext cx="3851275"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http://www.dres.dnd.ca/ResearchTech/Products/CB_PRODUCTS/RD98001/index_e.html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4450"/>
            <a:ext cx="489585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12900"/>
            <a:ext cx="23526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84375"/>
            <a:ext cx="19764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3600450"/>
            <a:ext cx="2178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616325"/>
            <a:ext cx="4219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1973263"/>
            <a:ext cx="21383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850" y="1984375"/>
            <a:ext cx="3043238"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73163" y="44450"/>
            <a:ext cx="7772400" cy="1143000"/>
          </a:xfrm>
        </p:spPr>
        <p:txBody>
          <a:bodyPr/>
          <a:lstStyle/>
          <a:p>
            <a:pPr eaLnBrk="1" hangingPunct="1"/>
            <a:r>
              <a:rPr lang="cs-CZ" smtClean="0"/>
              <a:t>Průtoková cytometrie kvasinek</a:t>
            </a:r>
          </a:p>
        </p:txBody>
      </p:sp>
      <p:sp>
        <p:nvSpPr>
          <p:cNvPr id="46083" name="Rectangle 3"/>
          <p:cNvSpPr>
            <a:spLocks noGrp="1" noChangeArrowheads="1"/>
          </p:cNvSpPr>
          <p:nvPr>
            <p:ph type="body" idx="1"/>
          </p:nvPr>
        </p:nvSpPr>
        <p:spPr>
          <a:xfrm>
            <a:off x="1173163" y="1052513"/>
            <a:ext cx="7772400" cy="4114800"/>
          </a:xfrm>
        </p:spPr>
        <p:txBody>
          <a:bodyPr/>
          <a:lstStyle/>
          <a:p>
            <a:pPr eaLnBrk="1" hangingPunct="1"/>
            <a:r>
              <a:rPr lang="cs-CZ" sz="2000" b="1" smtClean="0"/>
              <a:t>buněčné dělení</a:t>
            </a:r>
          </a:p>
          <a:p>
            <a:pPr eaLnBrk="1" hangingPunct="1"/>
            <a:r>
              <a:rPr lang="cs-CZ" sz="2000" smtClean="0"/>
              <a:t>viabilita</a:t>
            </a:r>
          </a:p>
          <a:p>
            <a:pPr eaLnBrk="1" hangingPunct="1"/>
            <a:r>
              <a:rPr lang="cs-CZ" sz="2000" smtClean="0"/>
              <a:t>membránový potenciál</a:t>
            </a:r>
          </a:p>
          <a:p>
            <a:pPr eaLnBrk="1" hangingPunct="1"/>
            <a:r>
              <a:rPr lang="cs-CZ" sz="2000" smtClean="0"/>
              <a:t>respirace</a:t>
            </a:r>
          </a:p>
          <a:p>
            <a:pPr eaLnBrk="1" hangingPunct="1"/>
            <a:r>
              <a:rPr lang="cs-CZ" sz="2000" smtClean="0"/>
              <a:t>produkce H</a:t>
            </a:r>
            <a:r>
              <a:rPr lang="cs-CZ" sz="2000" baseline="-25000" smtClean="0"/>
              <a:t>2</a:t>
            </a:r>
            <a:r>
              <a:rPr lang="cs-CZ" sz="2000" smtClean="0"/>
              <a:t>O</a:t>
            </a:r>
            <a:r>
              <a:rPr lang="cs-CZ" sz="2000" baseline="-25000" smtClean="0"/>
              <a:t>2</a:t>
            </a:r>
            <a:endParaRPr lang="cs-CZ" sz="2000" smtClean="0"/>
          </a:p>
          <a:p>
            <a:pPr eaLnBrk="1" hangingPunct="1"/>
            <a:r>
              <a:rPr lang="cs-CZ" sz="2000" smtClean="0"/>
              <a:t>citlivost k antibiotikům</a:t>
            </a:r>
          </a:p>
          <a:p>
            <a:pPr eaLnBrk="1" hangingPunct="1"/>
            <a:r>
              <a:rPr lang="cs-CZ" sz="2000" smtClean="0"/>
              <a:t>separace</a:t>
            </a:r>
          </a:p>
          <a:p>
            <a:pPr eaLnBrk="1" hangingPunct="1">
              <a:buFont typeface="Wingdings" pitchFamily="2" charset="2"/>
              <a:buNone/>
            </a:pPr>
            <a:endParaRPr lang="cs-CZ" sz="2000" smtClean="0"/>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Saccharomyces cerevisiae</a:t>
            </a:r>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http://en.wikipedia.org/wiki/Image:Budding_yeast_Lifecycle.png</a:t>
            </a:r>
          </a:p>
        </p:txBody>
      </p:sp>
      <p:pic>
        <p:nvPicPr>
          <p:cNvPr id="460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http://www.sbs.utexas.edu/mycology/sza_images_SEM.htm</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Průtoková cytometrie kvasinek</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48131" name="Rectangle 3"/>
          <p:cNvSpPr>
            <a:spLocks noGrp="1" noChangeArrowheads="1"/>
          </p:cNvSpPr>
          <p:nvPr>
            <p:ph type="body" sz="half" idx="1"/>
          </p:nvPr>
        </p:nvSpPr>
        <p:spPr>
          <a:xfrm>
            <a:off x="1173163" y="1981200"/>
            <a:ext cx="4622800" cy="4114800"/>
          </a:xfrm>
        </p:spPr>
        <p:txBody>
          <a:bodyPr/>
          <a:lstStyle/>
          <a:p>
            <a:pPr eaLnBrk="1" hangingPunct="1"/>
            <a:r>
              <a:rPr lang="cs-CZ" sz="2800" smtClean="0"/>
              <a:t>studium pico- a nano-fytoplanktonu (</a:t>
            </a:r>
            <a:r>
              <a:rPr lang="en-US" sz="2800" smtClean="0"/>
              <a:t>&lt; 20 </a:t>
            </a:r>
            <a:r>
              <a:rPr lang="en-US" sz="2800" smtClean="0">
                <a:latin typeface="Symbol" pitchFamily="18" charset="2"/>
              </a:rPr>
              <a:t>m</a:t>
            </a:r>
            <a:r>
              <a:rPr lang="en-US" sz="2800" smtClean="0"/>
              <a:t>M)</a:t>
            </a:r>
            <a:endParaRPr lang="cs-CZ" sz="2800" smtClean="0"/>
          </a:p>
          <a:p>
            <a:pPr eaLnBrk="1" hangingPunct="1"/>
            <a:r>
              <a:rPr lang="cs-CZ" sz="2800" smtClean="0"/>
              <a:t>analýza metabolických funkcí planktonu</a:t>
            </a:r>
          </a:p>
          <a:p>
            <a:pPr eaLnBrk="1" hangingPunct="1"/>
            <a:r>
              <a:rPr lang="cs-CZ" sz="2800" smtClean="0"/>
              <a:t>studium pigmentace (analýza chlorofylu a fykoeritrinu)</a:t>
            </a:r>
          </a:p>
        </p:txBody>
      </p:sp>
      <p:pic>
        <p:nvPicPr>
          <p:cNvPr id="4813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sp>
        <p:nvSpPr>
          <p:cNvPr id="50179" name="Rectangle 3"/>
          <p:cNvSpPr>
            <a:spLocks noGrp="1" noChangeArrowheads="1"/>
          </p:cNvSpPr>
          <p:nvPr>
            <p:ph type="body" sz="half" idx="1"/>
          </p:nvPr>
        </p:nvSpPr>
        <p:spPr/>
        <p:txBody>
          <a:bodyPr/>
          <a:lstStyle/>
          <a:p>
            <a:pPr eaLnBrk="1" hangingPunct="1"/>
            <a:r>
              <a:rPr lang="cs-CZ" sz="2800" smtClean="0"/>
              <a:t>analýza DNA</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600"/>
              <a:t>http://planktonnet.awi.de/portal.php?pagetitle=assetfactsheet&amp;asset_id=15127</a:t>
            </a:r>
          </a:p>
        </p:txBody>
      </p:sp>
      <p:sp>
        <p:nvSpPr>
          <p:cNvPr id="5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http://www.soes.soton.ac.uk/staff/tt/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1506" name="Group 2"/>
          <p:cNvGrpSpPr>
            <a:grpSpLocks/>
          </p:cNvGrpSpPr>
          <p:nvPr/>
        </p:nvGrpSpPr>
        <p:grpSpPr bwMode="auto">
          <a:xfrm>
            <a:off x="5867400" y="549275"/>
            <a:ext cx="3594100" cy="3594100"/>
            <a:chOff x="3696" y="346"/>
            <a:chExt cx="2264" cy="2264"/>
          </a:xfrm>
        </p:grpSpPr>
        <p:pic>
          <p:nvPicPr>
            <p:cNvPr id="51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5"/>
          <p:cNvSpPr>
            <a:spLocks noGrp="1" noChangeArrowheads="1"/>
          </p:cNvSpPr>
          <p:nvPr>
            <p:ph type="title"/>
          </p:nvPr>
        </p:nvSpPr>
        <p:spPr/>
        <p:txBody>
          <a:bodyPr/>
          <a:lstStyle/>
          <a:p>
            <a:pPr eaLnBrk="1" hangingPunct="1"/>
            <a:r>
              <a:rPr lang="en-US" sz="4000" smtClean="0"/>
              <a:t>Pr</a:t>
            </a:r>
            <a:r>
              <a:rPr lang="cs-CZ" sz="4000" smtClean="0"/>
              <a:t>ůtoková cytometrie v hydrobiologii</a:t>
            </a:r>
          </a:p>
        </p:txBody>
      </p:sp>
      <p:pic>
        <p:nvPicPr>
          <p:cNvPr id="51204"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http://www.cyto.purdue.edu/flowcyt/research/micrflow/sieracki/sierack2.htm</a:t>
            </a:r>
          </a:p>
        </p:txBody>
      </p:sp>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1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1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800"/>
              <a:t>http://omlc.ogi.edu/spectra/PhotochemCAD/html/chlorophyll-a(MeOH).html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727"/>
            <a:ext cx="74009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11" y="4274665"/>
            <a:ext cx="8087190" cy="254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464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z="4000" smtClean="0"/>
              <a:t>Průtoková cytometrie bezobratlých</a:t>
            </a:r>
          </a:p>
        </p:txBody>
      </p:sp>
      <p:sp>
        <p:nvSpPr>
          <p:cNvPr id="52227" name="Rectangle 3"/>
          <p:cNvSpPr>
            <a:spLocks noGrp="1" noChangeArrowheads="1"/>
          </p:cNvSpPr>
          <p:nvPr>
            <p:ph type="body" sz="half" idx="1"/>
          </p:nvPr>
        </p:nvSpPr>
        <p:spPr>
          <a:xfrm>
            <a:off x="1173163" y="1981200"/>
            <a:ext cx="6278562" cy="4114800"/>
          </a:xfrm>
        </p:spPr>
        <p:txBody>
          <a:bodyPr/>
          <a:lstStyle/>
          <a:p>
            <a:pPr eaLnBrk="1" hangingPunct="1"/>
            <a:r>
              <a:rPr lang="cs-CZ" sz="2800" smtClean="0"/>
              <a:t>lze aplikovat běžné metodické přístupy a fluorescenční značky</a:t>
            </a:r>
          </a:p>
          <a:p>
            <a:pPr eaLnBrk="1" hangingPunct="1">
              <a:buFont typeface="Wingdings" pitchFamily="2" charset="2"/>
              <a:buNone/>
            </a:pPr>
            <a:r>
              <a:rPr lang="cs-CZ" sz="2800" smtClean="0"/>
              <a:t> </a:t>
            </a:r>
          </a:p>
          <a:p>
            <a:pPr eaLnBrk="1" hangingPunct="1"/>
            <a:r>
              <a:rPr lang="cs-CZ" sz="2800" smtClean="0"/>
              <a:t>Příklady aplikací:</a:t>
            </a:r>
          </a:p>
          <a:p>
            <a:pPr lvl="1" eaLnBrk="1" hangingPunct="1"/>
            <a:r>
              <a:rPr lang="cs-CZ" sz="2400" smtClean="0"/>
              <a:t>buněčný cyklus</a:t>
            </a:r>
          </a:p>
          <a:p>
            <a:pPr lvl="1" eaLnBrk="1" hangingPunct="1"/>
            <a:r>
              <a:rPr lang="cs-CZ" sz="2400" smtClean="0"/>
              <a:t>cytotoxicita</a:t>
            </a:r>
          </a:p>
          <a:p>
            <a:pPr lvl="1" eaLnBrk="1" hangingPunct="1"/>
            <a:r>
              <a:rPr lang="cs-CZ" sz="2400" smtClean="0"/>
              <a:t>apoptóza</a:t>
            </a:r>
          </a:p>
        </p:txBody>
      </p:sp>
      <p:pic>
        <p:nvPicPr>
          <p:cNvPr id="52228"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b="1" smtClean="0"/>
              <a:t>Invertebrate Survival Journal</a:t>
            </a:r>
            <a:r>
              <a:rPr lang="cs-CZ" smtClean="0"/>
              <a:t> </a:t>
            </a:r>
          </a:p>
        </p:txBody>
      </p:sp>
      <p:pic>
        <p:nvPicPr>
          <p:cNvPr id="532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844675"/>
            <a:ext cx="7772400" cy="30400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Obdélník 1">
            <a:hlinkClick r:id="rId4"/>
          </p:cNvPr>
          <p:cNvSpPr>
            <a:spLocks noChangeArrowheads="1"/>
          </p:cNvSpPr>
          <p:nvPr/>
        </p:nvSpPr>
        <p:spPr bwMode="auto">
          <a:xfrm>
            <a:off x="1187450" y="5949950"/>
            <a:ext cx="437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t>http://www.icms.qmul.ac.uk/flowcytometry/uses/insects/index.html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p:cNvSpPr>
            <a:spLocks noGrp="1"/>
          </p:cNvSpPr>
          <p:nvPr>
            <p:ph type="title"/>
          </p:nvPr>
        </p:nvSpPr>
        <p:spPr/>
        <p:txBody>
          <a:bodyPr/>
          <a:lstStyle/>
          <a:p>
            <a:r>
              <a:rPr lang="cs-CZ" i="1" smtClean="0"/>
              <a:t>ex</a:t>
            </a:r>
            <a:r>
              <a:rPr lang="en-US" i="1" smtClean="0"/>
              <a:t> vivo </a:t>
            </a:r>
            <a:r>
              <a:rPr lang="en-US" smtClean="0"/>
              <a:t>flow cytometrie - limit</a:t>
            </a:r>
            <a:r>
              <a:rPr lang="cs-CZ" smtClean="0"/>
              <a:t>ace</a:t>
            </a:r>
          </a:p>
        </p:txBody>
      </p:sp>
      <p:sp>
        <p:nvSpPr>
          <p:cNvPr id="54275" name="Zástupný symbol pro obsah 2"/>
          <p:cNvSpPr>
            <a:spLocks noGrp="1"/>
          </p:cNvSpPr>
          <p:nvPr>
            <p:ph idx="1"/>
          </p:nvPr>
        </p:nvSpPr>
        <p:spPr/>
        <p:txBody>
          <a:bodyPr/>
          <a:lstStyle/>
          <a:p>
            <a:r>
              <a:rPr lang="cs-CZ" sz="2400" smtClean="0"/>
              <a:t>Ovlivnění některých vlastností buněk (morfologie, exprese znaků);</a:t>
            </a:r>
          </a:p>
          <a:p>
            <a:r>
              <a:rPr lang="cs-CZ" sz="2400" smtClean="0"/>
              <a:t>neumožnuje dlouhodobější studie buněčného metabolismu a buněčných interakcí (komunikace, adheze) v přirozeném tkáňovém mikroprostředí;</a:t>
            </a:r>
          </a:p>
          <a:p>
            <a:r>
              <a:rPr lang="cs-CZ" sz="2400" smtClean="0"/>
              <a:t>další:</a:t>
            </a:r>
          </a:p>
          <a:p>
            <a:pPr lvl="1"/>
            <a:r>
              <a:rPr lang="cs-CZ" sz="2000" smtClean="0"/>
              <a:t>nízká citlivost pro detekci vzácných buněčných subpopulací (1-10 buněk/ml </a:t>
            </a:r>
            <a:r>
              <a:rPr lang="en-US" sz="2000" smtClean="0"/>
              <a:t>~ </a:t>
            </a:r>
            <a:r>
              <a:rPr lang="cs-CZ" sz="2000" smtClean="0"/>
              <a:t>5000 – 50000 buněk v 5 litrech krve dospělého člověka);</a:t>
            </a:r>
          </a:p>
          <a:p>
            <a:pPr lvl="1"/>
            <a:r>
              <a:rPr lang="cs-CZ" sz="2000" smtClean="0"/>
              <a:t>časově náročná příprava vzorku (hodiny, dny);</a:t>
            </a:r>
          </a:p>
          <a:p>
            <a:pPr lvl="1"/>
            <a:r>
              <a:rPr lang="cs-CZ" sz="2000" smtClean="0"/>
              <a:t>diskontinuita odebíraných vzorků. </a:t>
            </a:r>
          </a:p>
        </p:txBody>
      </p:sp>
      <p:sp>
        <p:nvSpPr>
          <p:cNvPr id="54276" name="TextovéPole 3"/>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sz="2400">
              <a:solidFill>
                <a:srgbClr val="000000"/>
              </a:solidFill>
            </a:endParaRPr>
          </a:p>
        </p:txBody>
      </p:sp>
      <p:cxnSp>
        <p:nvCxnSpPr>
          <p:cNvPr id="10243" name="AutoShape 3"/>
          <p:cNvCxnSpPr>
            <a:cxnSpLocks noChangeShapeType="1"/>
            <a:stCxn id="10253" idx="0"/>
            <a:endCxn id="1024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4" name="AutoShape 4"/>
          <p:cNvCxnSpPr>
            <a:cxnSpLocks noChangeShapeType="1"/>
            <a:stCxn id="10246" idx="2"/>
            <a:endCxn id="1025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5" name="Rectangle 5"/>
          <p:cNvSpPr>
            <a:spLocks noGrp="1" noChangeArrowheads="1"/>
          </p:cNvSpPr>
          <p:nvPr>
            <p:ph type="body" idx="1"/>
          </p:nvPr>
        </p:nvSpPr>
        <p:spPr>
          <a:xfrm>
            <a:off x="520700" y="1330325"/>
            <a:ext cx="8229600" cy="4498975"/>
          </a:xfrm>
        </p:spPr>
        <p:txBody>
          <a:bodyPr/>
          <a:lstStyle/>
          <a:p>
            <a:pPr eaLnBrk="1" hangingPunct="1"/>
            <a:endParaRPr lang="en-US" smtClean="0"/>
          </a:p>
          <a:p>
            <a:pPr eaLnBrk="1" hangingPunct="1"/>
            <a:endParaRPr lang="en-US" smtClean="0"/>
          </a:p>
        </p:txBody>
      </p:sp>
      <p:sp>
        <p:nvSpPr>
          <p:cNvPr id="1024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O</a:t>
            </a:r>
            <a:r>
              <a:rPr lang="en-US" sz="2400" baseline="-25000">
                <a:solidFill>
                  <a:srgbClr val="FFFFFF"/>
                </a:solidFill>
                <a:latin typeface="Arial" charset="0"/>
              </a:rPr>
              <a:t>2</a:t>
            </a:r>
            <a:r>
              <a:rPr lang="en-US" sz="2400">
                <a:solidFill>
                  <a:srgbClr val="FFFFFF"/>
                </a:solidFill>
                <a:latin typeface="Arial" charset="0"/>
              </a:rPr>
              <a:t>• </a:t>
            </a:r>
            <a:r>
              <a:rPr lang="en-US" sz="2400" baseline="30000">
                <a:solidFill>
                  <a:srgbClr val="FFFFFF"/>
                </a:solidFill>
                <a:latin typeface="Arial" charset="0"/>
              </a:rPr>
              <a:t>–</a:t>
            </a:r>
            <a:r>
              <a:rPr lang="en-US" sz="2400" baseline="-25000">
                <a:solidFill>
                  <a:srgbClr val="FFFFFF"/>
                </a:solidFill>
                <a:latin typeface="Arial" charset="0"/>
              </a:rPr>
              <a:t> </a:t>
            </a:r>
            <a:endParaRPr lang="en-US" sz="2400">
              <a:solidFill>
                <a:srgbClr val="FFFFFF"/>
              </a:solidFill>
              <a:latin typeface="Arial" charset="0"/>
            </a:endParaRPr>
          </a:p>
        </p:txBody>
      </p:sp>
      <p:sp>
        <p:nvSpPr>
          <p:cNvPr id="1024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O</a:t>
            </a:r>
            <a:r>
              <a:rPr lang="en-US" sz="2400" baseline="-25000">
                <a:solidFill>
                  <a:srgbClr val="FFFFFF"/>
                </a:solidFill>
                <a:latin typeface="Arial" charset="0"/>
              </a:rPr>
              <a:t>2</a:t>
            </a:r>
            <a:endParaRPr lang="en-US" sz="2400">
              <a:solidFill>
                <a:srgbClr val="FFFFFF"/>
              </a:solidFill>
              <a:latin typeface="Arial" charset="0"/>
            </a:endParaRPr>
          </a:p>
        </p:txBody>
      </p:sp>
      <p:sp>
        <p:nvSpPr>
          <p:cNvPr id="1024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H</a:t>
            </a:r>
            <a:r>
              <a:rPr lang="en-US" sz="2400" baseline="-25000">
                <a:solidFill>
                  <a:srgbClr val="FFFFFF"/>
                </a:solidFill>
                <a:latin typeface="Arial" charset="0"/>
              </a:rPr>
              <a:t>2</a:t>
            </a:r>
            <a:r>
              <a:rPr lang="en-US" sz="2400">
                <a:solidFill>
                  <a:srgbClr val="FFFFFF"/>
                </a:solidFill>
                <a:latin typeface="Arial" charset="0"/>
              </a:rPr>
              <a:t>O</a:t>
            </a:r>
            <a:r>
              <a:rPr lang="en-US" sz="2400" baseline="-25000">
                <a:solidFill>
                  <a:srgbClr val="FFFFFF"/>
                </a:solidFill>
                <a:latin typeface="Arial" charset="0"/>
              </a:rPr>
              <a:t>2</a:t>
            </a:r>
            <a:endParaRPr lang="en-US" sz="2400">
              <a:solidFill>
                <a:srgbClr val="FFFFFF"/>
              </a:solidFill>
              <a:latin typeface="Arial" charset="0"/>
            </a:endParaRPr>
          </a:p>
        </p:txBody>
      </p:sp>
      <p:sp>
        <p:nvSpPr>
          <p:cNvPr id="1024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 OH</a:t>
            </a:r>
          </a:p>
        </p:txBody>
      </p:sp>
      <p:sp>
        <p:nvSpPr>
          <p:cNvPr id="1025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2400">
                <a:solidFill>
                  <a:srgbClr val="FFFFFF"/>
                </a:solidFill>
                <a:latin typeface="Arial" charset="0"/>
              </a:rPr>
              <a:t>H</a:t>
            </a:r>
            <a:r>
              <a:rPr lang="en-US" sz="2400" baseline="-25000">
                <a:solidFill>
                  <a:srgbClr val="FFFFFF"/>
                </a:solidFill>
                <a:latin typeface="Arial" charset="0"/>
              </a:rPr>
              <a:t>2</a:t>
            </a:r>
            <a:r>
              <a:rPr lang="en-US" sz="2400">
                <a:solidFill>
                  <a:srgbClr val="FFFFFF"/>
                </a:solidFill>
                <a:latin typeface="Arial" charset="0"/>
              </a:rPr>
              <a:t>O</a:t>
            </a:r>
          </a:p>
        </p:txBody>
      </p:sp>
      <p:grpSp>
        <p:nvGrpSpPr>
          <p:cNvPr id="584715" name="Group 11"/>
          <p:cNvGrpSpPr>
            <a:grpSpLocks/>
          </p:cNvGrpSpPr>
          <p:nvPr/>
        </p:nvGrpSpPr>
        <p:grpSpPr bwMode="auto">
          <a:xfrm>
            <a:off x="1335088" y="939800"/>
            <a:ext cx="6396037" cy="873125"/>
            <a:chOff x="841" y="592"/>
            <a:chExt cx="4029" cy="550"/>
          </a:xfrm>
        </p:grpSpPr>
        <p:sp>
          <p:nvSpPr>
            <p:cNvPr id="1026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4 e</a:t>
              </a:r>
              <a:r>
                <a:rPr lang="en-US" sz="1800" baseline="30000">
                  <a:solidFill>
                    <a:srgbClr val="FFFFFF"/>
                  </a:solidFill>
                  <a:latin typeface="Arial" charset="0"/>
                </a:rPr>
                <a:t>–</a:t>
              </a:r>
              <a:r>
                <a:rPr lang="en-US" sz="1800">
                  <a:solidFill>
                    <a:srgbClr val="FFFFFF"/>
                  </a:solidFill>
                  <a:latin typeface="Arial" charset="0"/>
                </a:rPr>
                <a:t> reduction to water</a:t>
              </a:r>
              <a:endParaRPr lang="en-US">
                <a:solidFill>
                  <a:srgbClr val="FFFFFF"/>
                </a:solidFill>
                <a:latin typeface="Arial" charset="0"/>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1026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6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sp>
          <p:nvSpPr>
            <p:cNvPr id="1026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800">
                  <a:solidFill>
                    <a:srgbClr val="FFFFFF"/>
                  </a:solidFill>
                  <a:latin typeface="Arial" charset="0"/>
                </a:rPr>
                <a:t>e</a:t>
              </a:r>
              <a:r>
                <a:rPr lang="en-US" sz="1800" baseline="30000">
                  <a:solidFill>
                    <a:srgbClr val="FFFFFF"/>
                  </a:solidFill>
                  <a:latin typeface="Arial" charset="0"/>
                </a:rPr>
                <a:t>–</a:t>
              </a:r>
              <a:endParaRPr lang="en-US" sz="1800">
                <a:solidFill>
                  <a:srgbClr val="FFFFFF"/>
                </a:solidFill>
                <a:latin typeface="Arial" charset="0"/>
              </a:endParaRPr>
            </a:p>
          </p:txBody>
        </p:sp>
      </p:grpSp>
      <p:sp>
        <p:nvSpPr>
          <p:cNvPr id="1025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Not so terribly reactive with most biomolecules</a:t>
            </a:r>
          </a:p>
          <a:p>
            <a:r>
              <a:rPr lang="en-US" sz="1600">
                <a:solidFill>
                  <a:srgbClr val="000000"/>
                </a:solidFill>
                <a:latin typeface="Arial" charset="0"/>
              </a:rPr>
              <a:t>Maintained at very low concentration</a:t>
            </a:r>
          </a:p>
          <a:p>
            <a:r>
              <a:rPr lang="en-US" sz="1600">
                <a:solidFill>
                  <a:srgbClr val="000000"/>
                </a:solidFill>
                <a:latin typeface="Arial" charset="0"/>
              </a:rPr>
              <a:t>Catalases, peroxidases, GSH, etc…</a:t>
            </a:r>
            <a:r>
              <a:rPr lang="en-US" sz="1600">
                <a:solidFill>
                  <a:srgbClr val="FFFF00"/>
                </a:solidFill>
                <a:latin typeface="Arial" charset="0"/>
              </a:rPr>
              <a:t> </a:t>
            </a:r>
          </a:p>
        </p:txBody>
      </p:sp>
      <p:cxnSp>
        <p:nvCxnSpPr>
          <p:cNvPr id="10254" name="AutoShape 24"/>
          <p:cNvCxnSpPr>
            <a:cxnSpLocks noChangeShapeType="1"/>
            <a:stCxn id="10258" idx="0"/>
            <a:endCxn id="1024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Actually a chemical </a:t>
            </a:r>
            <a:r>
              <a:rPr lang="en-US" sz="1600" i="1">
                <a:solidFill>
                  <a:srgbClr val="000000"/>
                </a:solidFill>
                <a:latin typeface="Arial" charset="0"/>
              </a:rPr>
              <a:t>reductant</a:t>
            </a:r>
            <a:endParaRPr lang="en-US" sz="1600">
              <a:solidFill>
                <a:srgbClr val="000000"/>
              </a:solidFill>
              <a:latin typeface="Arial" charset="0"/>
            </a:endParaRPr>
          </a:p>
          <a:p>
            <a:r>
              <a:rPr lang="en-US" sz="1600">
                <a:solidFill>
                  <a:srgbClr val="000000"/>
                </a:solidFill>
                <a:latin typeface="Arial" charset="0"/>
              </a:rPr>
              <a:t>Not so terribly reactive with most biomolecules</a:t>
            </a:r>
          </a:p>
          <a:p>
            <a:r>
              <a:rPr lang="en-US" sz="1600">
                <a:solidFill>
                  <a:srgbClr val="000000"/>
                </a:solidFill>
                <a:latin typeface="Arial" charset="0"/>
              </a:rPr>
              <a:t>Mitochondrial superoxide the major source of active oxygen</a:t>
            </a:r>
          </a:p>
          <a:p>
            <a:r>
              <a:rPr lang="en-US" sz="1600">
                <a:solidFill>
                  <a:srgbClr val="000000"/>
                </a:solidFill>
                <a:latin typeface="Arial" charset="0"/>
              </a:rPr>
              <a:t>Maintained at very low concentration</a:t>
            </a:r>
          </a:p>
          <a:p>
            <a:r>
              <a:rPr lang="en-US" sz="1600">
                <a:solidFill>
                  <a:srgbClr val="000000"/>
                </a:solidFill>
                <a:latin typeface="Arial" charset="0"/>
              </a:rPr>
              <a:t>Superoxide dismutases</a:t>
            </a:r>
          </a:p>
        </p:txBody>
      </p:sp>
      <p:sp>
        <p:nvSpPr>
          <p:cNvPr id="1025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Reacts with virtually any molecule at diffusion-limited rates</a:t>
            </a:r>
          </a:p>
          <a:p>
            <a:r>
              <a:rPr lang="en-US" sz="1600">
                <a:solidFill>
                  <a:srgbClr val="000000"/>
                </a:solidFill>
                <a:latin typeface="Arial" charset="0"/>
              </a:rPr>
              <a:t>The molecule that makes ionizing radiation toxic</a:t>
            </a:r>
          </a:p>
        </p:txBody>
      </p:sp>
      <p:cxnSp>
        <p:nvCxnSpPr>
          <p:cNvPr id="10257" name="AutoShape 27"/>
          <p:cNvCxnSpPr>
            <a:cxnSpLocks noChangeShapeType="1"/>
            <a:stCxn id="584706" idx="2"/>
            <a:endCxn id="1025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600">
                <a:solidFill>
                  <a:srgbClr val="000000"/>
                </a:solidFill>
                <a:latin typeface="Arial" charset="0"/>
              </a:rPr>
              <a:t>Unreactive at STP, but a </a:t>
            </a:r>
            <a:r>
              <a:rPr lang="en-US" sz="1600" i="1">
                <a:solidFill>
                  <a:srgbClr val="000000"/>
                </a:solidFill>
                <a:latin typeface="Arial" charset="0"/>
              </a:rPr>
              <a:t>great</a:t>
            </a:r>
            <a:r>
              <a:rPr lang="en-US" sz="1600">
                <a:solidFill>
                  <a:srgbClr val="000000"/>
                </a:solidFill>
                <a:latin typeface="Arial" charset="0"/>
              </a:rPr>
              <a:t> electron acceptor</a:t>
            </a:r>
          </a:p>
          <a:p>
            <a:r>
              <a:rPr lang="en-US" sz="1600">
                <a:solidFill>
                  <a:srgbClr val="000000"/>
                </a:solidFill>
                <a:latin typeface="Arial" charset="0"/>
              </a:rPr>
              <a:t>Biological activation via radicals, transition metals</a:t>
            </a:r>
          </a:p>
          <a:p>
            <a:r>
              <a:rPr lang="en-US" sz="1600">
                <a:solidFill>
                  <a:srgbClr val="000000"/>
                </a:solidFill>
                <a:latin typeface="Arial" charset="0"/>
              </a:rPr>
              <a:t>Generally, radical intermediates are enzyme-bound</a:t>
            </a:r>
          </a:p>
        </p:txBody>
      </p:sp>
      <p:sp>
        <p:nvSpPr>
          <p:cNvPr id="1025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solidFill>
                  <a:srgbClr val="E1E1B7"/>
                </a:solidFill>
              </a:rPr>
              <a:t>© </a:t>
            </a:r>
            <a:r>
              <a:rPr lang="en-US">
                <a:solidFill>
                  <a:srgbClr val="E1E1B7"/>
                </a:solidFill>
              </a:rPr>
              <a:t>Simon Melov</a:t>
            </a:r>
            <a:endParaRPr lang="cs-CZ">
              <a:solidFill>
                <a:srgbClr val="E1E1B7"/>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title"/>
          </p:nvPr>
        </p:nvSpPr>
        <p:spPr/>
        <p:txBody>
          <a:bodyPr/>
          <a:lstStyle/>
          <a:p>
            <a:r>
              <a:rPr lang="cs-CZ" i="1" smtClean="0"/>
              <a:t>in vivo </a:t>
            </a:r>
            <a:r>
              <a:rPr lang="cs-CZ" smtClean="0"/>
              <a:t>vizualizace - limitace</a:t>
            </a:r>
          </a:p>
        </p:txBody>
      </p:sp>
      <p:sp>
        <p:nvSpPr>
          <p:cNvPr id="48131" name="Zástupný symbol pro obsah 2"/>
          <p:cNvSpPr>
            <a:spLocks noGrp="1"/>
          </p:cNvSpPr>
          <p:nvPr>
            <p:ph idx="1"/>
          </p:nvPr>
        </p:nvSpPr>
        <p:spPr/>
        <p:txBody>
          <a:bodyPr/>
          <a:lstStyle/>
          <a:p>
            <a:r>
              <a:rPr lang="cs-CZ" smtClean="0"/>
              <a:t>Tloušťka tkáně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bdélník 3"/>
          <p:cNvSpPr>
            <a:spLocks noChangeArrowheads="1"/>
          </p:cNvSpPr>
          <p:nvPr/>
        </p:nvSpPr>
        <p:spPr bwMode="auto">
          <a:xfrm>
            <a:off x="5507038" y="6396038"/>
            <a:ext cx="365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Christ with St. Joseph in the Carpenter's Shop</a:t>
            </a:r>
            <a:endParaRPr lang="cs-CZ"/>
          </a:p>
          <a:p>
            <a:r>
              <a:rPr lang="fr-FR"/>
              <a:t>Georges De La Tour</a:t>
            </a:r>
            <a:r>
              <a:rPr lang="cs-CZ"/>
              <a:t>, </a:t>
            </a:r>
            <a:r>
              <a:rPr lang="en-US"/>
              <a:t>~ </a:t>
            </a:r>
            <a:r>
              <a:rPr lang="cs-CZ"/>
              <a:t>1640</a:t>
            </a:r>
            <a:r>
              <a:rPr lang="fr-FR"/>
              <a:t> (Musee du Louvre, Paris). </a:t>
            </a:r>
            <a:endParaRPr lang="cs-CZ"/>
          </a:p>
        </p:txBody>
      </p:sp>
      <p:pic>
        <p:nvPicPr>
          <p:cNvPr id="56323" name="Picture 2" descr="http://www.photobiology.info/PhotobioInArt_files/Candl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63513"/>
            <a:ext cx="5153025"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r>
              <a:rPr lang="en-US" smtClean="0"/>
              <a:t>Pr</a:t>
            </a:r>
            <a:r>
              <a:rPr lang="cs-CZ" smtClean="0"/>
              <a:t>ůchod světla tkání</a:t>
            </a:r>
          </a:p>
        </p:txBody>
      </p:sp>
      <p:pic>
        <p:nvPicPr>
          <p:cNvPr id="57347" name="Picture 2" descr="http://www.photobiology.info/PhotobioInArt_files/han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49530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1331913" y="5838825"/>
            <a:ext cx="6875462"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t>The absorption spectrum of a human hand. </a:t>
            </a:r>
            <a:br>
              <a:rPr lang="cs-CZ"/>
            </a:br>
            <a:r>
              <a:rPr lang="cs-CZ"/>
              <a:t>The spectrum was recorded with a very sensitive spectrophotometer with the hand in close juxtaposition with the photocathode (unpublished data of Karl H. Norris, from The Science of Photobiology (KC Smith, ed., Plenum Press, 1977; p. 400). </a:t>
            </a:r>
            <a:br>
              <a:rPr lang="cs-CZ"/>
            </a:br>
            <a:endParaRPr lang="cs-CZ"/>
          </a:p>
        </p:txBody>
      </p:sp>
      <p:pic>
        <p:nvPicPr>
          <p:cNvPr id="158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1700213"/>
            <a:ext cx="28765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bwMode="auto">
          <a:xfrm>
            <a:off x="1979712" y="1844824"/>
            <a:ext cx="36000" cy="2880320"/>
          </a:xfrm>
          <a:prstGeom prst="rect">
            <a:avLst/>
          </a:prstGeom>
          <a:solidFill>
            <a:srgbClr val="00B050">
              <a:alpha val="60000"/>
            </a:srgbClr>
          </a:solidFill>
          <a:ln>
            <a:noFill/>
            <a:headEnd type="none" w="med" len="med"/>
            <a:tailEnd type="none" w="med" len="med"/>
          </a:ln>
          <a:effectLst>
            <a:glow rad="88900">
              <a:srgbClr val="00B004">
                <a:alpha val="70000"/>
              </a:srgbClr>
            </a:glow>
          </a:effectLst>
          <a:extLst/>
        </p:spPr>
        <p:style>
          <a:lnRef idx="2">
            <a:schemeClr val="accent2"/>
          </a:lnRef>
          <a:fillRef idx="1">
            <a:schemeClr val="lt1"/>
          </a:fillRef>
          <a:effectRef idx="0">
            <a:schemeClr val="accent2"/>
          </a:effectRef>
          <a:fontRef idx="minor">
            <a:schemeClr val="dk1"/>
          </a:fontRef>
        </p:style>
        <p:txBody>
          <a:bodyPr/>
          <a:lstStyle/>
          <a:p>
            <a:pPr>
              <a:defRPr/>
            </a:pPr>
            <a:endParaRPr lang="cs-CZ">
              <a:solidFill>
                <a:schemeClr val="tx1"/>
              </a:solidFill>
              <a:latin typeface="Times" pitchFamily="18" charset="0"/>
            </a:endParaRPr>
          </a:p>
        </p:txBody>
      </p:sp>
      <p:sp>
        <p:nvSpPr>
          <p:cNvPr id="8" name="Obdélník 7"/>
          <p:cNvSpPr/>
          <p:nvPr/>
        </p:nvSpPr>
        <p:spPr bwMode="auto">
          <a:xfrm>
            <a:off x="2627784" y="1844824"/>
            <a:ext cx="36000" cy="2880320"/>
          </a:xfrm>
          <a:prstGeom prst="rect">
            <a:avLst/>
          </a:prstGeom>
          <a:solidFill>
            <a:srgbClr val="FF0000">
              <a:alpha val="60000"/>
            </a:srgbClr>
          </a:solidFill>
          <a:ln>
            <a:noFill/>
            <a:headEnd type="none" w="med" len="med"/>
            <a:tailEnd type="none" w="med" len="med"/>
          </a:ln>
          <a:effectLst>
            <a:glow rad="88900">
              <a:srgbClr val="FF0000">
                <a:alpha val="70000"/>
              </a:srgbClr>
            </a:glow>
          </a:effectLst>
          <a:extLst/>
        </p:spPr>
        <p:style>
          <a:lnRef idx="2">
            <a:schemeClr val="accent2"/>
          </a:lnRef>
          <a:fillRef idx="1">
            <a:schemeClr val="lt1"/>
          </a:fillRef>
          <a:effectRef idx="0">
            <a:schemeClr val="accent2"/>
          </a:effectRef>
          <a:fontRef idx="minor">
            <a:schemeClr val="dk1"/>
          </a:fontRef>
        </p:style>
        <p:txBody>
          <a:bodyPr/>
          <a:lstStyle/>
          <a:p>
            <a:pPr>
              <a:defRPr/>
            </a:pPr>
            <a:endParaRPr lang="cs-CZ">
              <a:solidFill>
                <a:schemeClr val="tx1"/>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8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dpis 1"/>
          <p:cNvSpPr>
            <a:spLocks noGrp="1"/>
          </p:cNvSpPr>
          <p:nvPr>
            <p:ph type="title"/>
          </p:nvPr>
        </p:nvSpPr>
        <p:spPr/>
        <p:txBody>
          <a:bodyPr/>
          <a:lstStyle/>
          <a:p>
            <a:r>
              <a:rPr lang="en-US" sz="3200" smtClean="0"/>
              <a:t>Effective penetration depth in breast tissue</a:t>
            </a:r>
            <a:endParaRPr lang="cs-CZ" sz="3200" smtClean="0"/>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90663"/>
            <a:ext cx="7620000"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dpis 1"/>
          <p:cNvSpPr>
            <a:spLocks noGrp="1"/>
          </p:cNvSpPr>
          <p:nvPr>
            <p:ph type="title"/>
          </p:nvPr>
        </p:nvSpPr>
        <p:spPr/>
        <p:txBody>
          <a:bodyPr/>
          <a:lstStyle/>
          <a:p>
            <a:r>
              <a:rPr lang="en-US" i="1" smtClean="0"/>
              <a:t>in vivo </a:t>
            </a:r>
            <a:r>
              <a:rPr lang="en-US" smtClean="0"/>
              <a:t>flow cytometry</a:t>
            </a:r>
            <a:r>
              <a:rPr lang="cs-CZ" smtClean="0"/>
              <a:t> – základní principy</a:t>
            </a:r>
          </a:p>
        </p:txBody>
      </p:sp>
      <p:sp>
        <p:nvSpPr>
          <p:cNvPr id="59395" name="Zástupný symbol pro obsah 2"/>
          <p:cNvSpPr>
            <a:spLocks noGrp="1"/>
          </p:cNvSpPr>
          <p:nvPr>
            <p:ph idx="1"/>
          </p:nvPr>
        </p:nvSpPr>
        <p:spPr>
          <a:xfrm>
            <a:off x="1173163" y="3141663"/>
            <a:ext cx="7772400" cy="2954337"/>
          </a:xfrm>
        </p:spPr>
        <p:txBody>
          <a:bodyPr/>
          <a:lstStyle/>
          <a:p>
            <a:r>
              <a:rPr lang="cs-CZ" sz="2000" smtClean="0"/>
              <a:t>Zobrazení buněk přímo v krevním nebo lymfatickém řečišti.</a:t>
            </a:r>
          </a:p>
          <a:p>
            <a:r>
              <a:rPr lang="cs-CZ" sz="2000" smtClean="0"/>
              <a:t>Vizualizace pomocí CCD nebo CMOS kamery po ozáření konvenční mikroskopickou lampou nebo lasery. </a:t>
            </a:r>
          </a:p>
          <a:p>
            <a:r>
              <a:rPr lang="cs-CZ" sz="2000" smtClean="0"/>
              <a:t>Detekce absorbce, fluorescence, Ramanova spektra, fototermálních nebo fotoakustických signálů.</a:t>
            </a:r>
          </a:p>
          <a:p>
            <a:endParaRPr lang="cs-CZ" sz="1800" smtClean="0"/>
          </a:p>
        </p:txBody>
      </p:sp>
      <p:sp>
        <p:nvSpPr>
          <p:cNvPr id="59396"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25538"/>
            <a:ext cx="300990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p:cNvSpPr>
            <a:spLocks noGrp="1"/>
          </p:cNvSpPr>
          <p:nvPr>
            <p:ph type="title"/>
          </p:nvPr>
        </p:nvSpPr>
        <p:spPr/>
        <p:txBody>
          <a:bodyPr/>
          <a:lstStyle/>
          <a:p>
            <a:r>
              <a:rPr lang="en-US" i="1" smtClean="0"/>
              <a:t>in vivo </a:t>
            </a:r>
            <a:r>
              <a:rPr lang="en-US" smtClean="0"/>
              <a:t>flow cytometry</a:t>
            </a:r>
            <a:endParaRPr lang="cs-CZ" smtClean="0"/>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13" y="1628800"/>
            <a:ext cx="6670127" cy="425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dpis 1"/>
          <p:cNvSpPr>
            <a:spLocks noGrp="1"/>
          </p:cNvSpPr>
          <p:nvPr>
            <p:ph type="title"/>
          </p:nvPr>
        </p:nvSpPr>
        <p:spPr>
          <a:xfrm>
            <a:off x="1173163" y="44450"/>
            <a:ext cx="7772400" cy="1143000"/>
          </a:xfrm>
        </p:spPr>
        <p:txBody>
          <a:bodyPr/>
          <a:lstStyle/>
          <a:p>
            <a:r>
              <a:rPr lang="en-US" sz="3600" i="1" smtClean="0"/>
              <a:t>in vivo </a:t>
            </a:r>
            <a:r>
              <a:rPr lang="en-US" sz="3600" smtClean="0"/>
              <a:t>flow cytometry</a:t>
            </a:r>
            <a:r>
              <a:rPr lang="cs-CZ" sz="3600" smtClean="0"/>
              <a:t> – bez značení</a:t>
            </a:r>
          </a:p>
        </p:txBody>
      </p:sp>
      <p:sp>
        <p:nvSpPr>
          <p:cNvPr id="61443" name="Zástupný symbol pro obsah 2"/>
          <p:cNvSpPr>
            <a:spLocks noGrp="1"/>
          </p:cNvSpPr>
          <p:nvPr>
            <p:ph idx="1"/>
          </p:nvPr>
        </p:nvSpPr>
        <p:spPr>
          <a:xfrm>
            <a:off x="1187450" y="1125538"/>
            <a:ext cx="7772400" cy="3175000"/>
          </a:xfrm>
        </p:spPr>
        <p:txBody>
          <a:bodyPr/>
          <a:lstStyle/>
          <a:p>
            <a:r>
              <a:rPr lang="cs-CZ" sz="2400" smtClean="0"/>
              <a:t>Nahrávka videa pomocí </a:t>
            </a:r>
            <a:r>
              <a:rPr lang="cs-CZ" sz="2000" smtClean="0"/>
              <a:t>vysokorychlostní</a:t>
            </a:r>
            <a:r>
              <a:rPr lang="cs-CZ" sz="2400" smtClean="0"/>
              <a:t> CCD nebo CMOS kamery s vysokým rozlišením v režimu propustnosti nebo odrazu.</a:t>
            </a:r>
          </a:p>
          <a:p>
            <a:r>
              <a:rPr lang="cs-CZ" sz="2400" smtClean="0"/>
              <a:t>Příklad: </a:t>
            </a:r>
            <a:r>
              <a:rPr lang="en-US" sz="2400" smtClean="0"/>
              <a:t>high-speed transmittance digital microscopy (TDM</a:t>
            </a:r>
            <a:r>
              <a:rPr lang="cs-CZ" sz="2400" smtClean="0"/>
              <a:t>) </a:t>
            </a:r>
          </a:p>
          <a:p>
            <a:r>
              <a:rPr lang="cs-CZ" sz="2400" smtClean="0"/>
              <a:t>Limity: hloubka tkáně.</a:t>
            </a:r>
          </a:p>
          <a:p>
            <a:r>
              <a:rPr lang="cs-CZ" sz="2400" smtClean="0"/>
              <a:t>TDM může sloužit k navedení zdrojů záření pro další analýzu do určené oblasti.</a:t>
            </a:r>
          </a:p>
          <a:p>
            <a:endParaRPr lang="cs-CZ" sz="2400" smtClean="0"/>
          </a:p>
          <a:p>
            <a:endParaRPr lang="cs-CZ" sz="2400" smtClean="0"/>
          </a:p>
        </p:txBody>
      </p:sp>
      <p:sp>
        <p:nvSpPr>
          <p:cNvPr id="61444" name="TextovéPole 3"/>
          <p:cNvSpPr txBox="1">
            <a:spLocks noChangeArrowheads="1"/>
          </p:cNvSpPr>
          <p:nvPr/>
        </p:nvSpPr>
        <p:spPr bwMode="auto">
          <a:xfrm>
            <a:off x="6551613" y="6581775"/>
            <a:ext cx="259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4344988"/>
            <a:ext cx="403225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p:cNvSpPr>
            <a:spLocks noGrp="1"/>
          </p:cNvSpPr>
          <p:nvPr>
            <p:ph type="title"/>
          </p:nvPr>
        </p:nvSpPr>
        <p:spPr/>
        <p:txBody>
          <a:bodyPr/>
          <a:lstStyle/>
          <a:p>
            <a:r>
              <a:rPr lang="cs-CZ" smtClean="0"/>
              <a:t>photoacoustic and photothermal imaging</a:t>
            </a:r>
          </a:p>
        </p:txBody>
      </p:sp>
      <p:sp>
        <p:nvSpPr>
          <p:cNvPr id="62467" name="Zástupný symbol pro obsah 2"/>
          <p:cNvSpPr>
            <a:spLocks noGrp="1"/>
          </p:cNvSpPr>
          <p:nvPr>
            <p:ph idx="1"/>
          </p:nvPr>
        </p:nvSpPr>
        <p:spPr>
          <a:xfrm>
            <a:off x="1173163" y="1981200"/>
            <a:ext cx="7772400" cy="2095500"/>
          </a:xfrm>
        </p:spPr>
        <p:txBody>
          <a:bodyPr/>
          <a:lstStyle/>
          <a:p>
            <a:pPr algn="just"/>
            <a:r>
              <a:rPr lang="en-US" sz="1600" smtClean="0"/>
              <a:t>The photoacoustic effect was first discovered by Alexander Graham Bell in his search for a means of wireless communication.1 Bell succeeded in transmitting sound with an invention he called the “photophone,” which carried a vocal signal with a beam of sunlight that was reflected by a vocally modulated mirror. The sound could be recovered with an ordinary telephone receiver connected to a </a:t>
            </a:r>
            <a:r>
              <a:rPr lang="en-US" sz="1600" b="1" smtClean="0"/>
              <a:t>selenium cell </a:t>
            </a:r>
            <a:r>
              <a:rPr lang="en-US" sz="1600" smtClean="0"/>
              <a:t>illuminated by the light. Bell published the results in a</a:t>
            </a:r>
            <a:r>
              <a:rPr lang="cs-CZ" sz="1600" smtClean="0"/>
              <a:t> </a:t>
            </a:r>
            <a:r>
              <a:rPr lang="en-US" sz="1600" smtClean="0"/>
              <a:t>presentation to the American Association for the Advancement of Science in </a:t>
            </a:r>
            <a:r>
              <a:rPr lang="en-US" sz="1600" b="1" smtClean="0"/>
              <a:t>1880</a:t>
            </a:r>
            <a:r>
              <a:rPr lang="en-US" sz="1600" smtClean="0"/>
              <a:t>.</a:t>
            </a:r>
            <a:r>
              <a:rPr lang="cs-CZ" sz="1600" smtClean="0"/>
              <a:t> </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076700"/>
            <a:ext cx="55626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Obdélník 1"/>
          <p:cNvSpPr>
            <a:spLocks noChangeArrowheads="1"/>
          </p:cNvSpPr>
          <p:nvPr/>
        </p:nvSpPr>
        <p:spPr bwMode="auto">
          <a:xfrm>
            <a:off x="1042988" y="59991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b="1"/>
              <a:t>The Photoacoustic Effect</a:t>
            </a:r>
          </a:p>
          <a:p>
            <a:r>
              <a:rPr lang="cs-CZ"/>
              <a:t>Benjamin T. Spike</a:t>
            </a:r>
          </a:p>
          <a:p>
            <a:r>
              <a:rPr lang="cs-CZ"/>
              <a:t>Physics 325</a:t>
            </a:r>
          </a:p>
          <a:p>
            <a:r>
              <a:rPr lang="cs-CZ"/>
              <a:t>April 21, 2006</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r>
              <a:rPr lang="en-US" sz="2800" smtClean="0"/>
              <a:t>Schematic illustration of photoacoustic imaging</a:t>
            </a:r>
            <a:endParaRPr lang="cs-CZ" sz="2800" smtClean="0"/>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276475"/>
            <a:ext cx="59055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68263"/>
            <a:ext cx="4524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46005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1989138"/>
            <a:ext cx="5949950"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2373313"/>
            <a:ext cx="3228975"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8" name="Obdélník 3"/>
          <p:cNvSpPr>
            <a:spLocks noChangeArrowheads="1"/>
          </p:cNvSpPr>
          <p:nvPr/>
        </p:nvSpPr>
        <p:spPr bwMode="auto">
          <a:xfrm>
            <a:off x="1133475" y="6486525"/>
            <a:ext cx="229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i="1"/>
              <a:t>ACS Nano</a:t>
            </a:r>
            <a:r>
              <a:rPr lang="it-IT"/>
              <a:t> </a:t>
            </a:r>
            <a:r>
              <a:rPr lang="it-IT" b="1"/>
              <a:t>2010</a:t>
            </a:r>
            <a:r>
              <a:rPr lang="it-IT"/>
              <a:t> </a:t>
            </a:r>
            <a:r>
              <a:rPr lang="it-IT" i="1"/>
              <a:t>4</a:t>
            </a:r>
            <a:r>
              <a:rPr lang="it-IT"/>
              <a:t> (8), 4559-4564 </a:t>
            </a:r>
            <a:endParaRPr lang="cs-CZ"/>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11267"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68"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69"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0"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271" name="Group 7"/>
          <p:cNvGrpSpPr>
            <a:grpSpLocks/>
          </p:cNvGrpSpPr>
          <p:nvPr/>
        </p:nvGrpSpPr>
        <p:grpSpPr bwMode="auto">
          <a:xfrm>
            <a:off x="1019175" y="1085850"/>
            <a:ext cx="2381250" cy="1393825"/>
            <a:chOff x="700" y="656"/>
            <a:chExt cx="1635" cy="843"/>
          </a:xfrm>
        </p:grpSpPr>
        <p:grpSp>
          <p:nvGrpSpPr>
            <p:cNvPr id="11499" name="Group 8"/>
            <p:cNvGrpSpPr>
              <a:grpSpLocks/>
            </p:cNvGrpSpPr>
            <p:nvPr/>
          </p:nvGrpSpPr>
          <p:grpSpPr bwMode="auto">
            <a:xfrm>
              <a:off x="1143" y="874"/>
              <a:ext cx="284" cy="276"/>
              <a:chOff x="1143" y="874"/>
              <a:chExt cx="284" cy="276"/>
            </a:xfrm>
          </p:grpSpPr>
          <p:sp>
            <p:nvSpPr>
              <p:cNvPr id="11554"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5"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6"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7"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8"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59" name="Group 14"/>
              <p:cNvGrpSpPr>
                <a:grpSpLocks/>
              </p:cNvGrpSpPr>
              <p:nvPr/>
            </p:nvGrpSpPr>
            <p:grpSpPr bwMode="auto">
              <a:xfrm>
                <a:off x="1143" y="1042"/>
                <a:ext cx="224" cy="90"/>
                <a:chOff x="1143" y="1042"/>
                <a:chExt cx="224" cy="90"/>
              </a:xfrm>
            </p:grpSpPr>
            <p:sp>
              <p:nvSpPr>
                <p:cNvPr id="11563"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4"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60"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1"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62"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500" name="Group 20"/>
            <p:cNvGrpSpPr>
              <a:grpSpLocks/>
            </p:cNvGrpSpPr>
            <p:nvPr/>
          </p:nvGrpSpPr>
          <p:grpSpPr bwMode="auto">
            <a:xfrm>
              <a:off x="1590" y="878"/>
              <a:ext cx="284" cy="276"/>
              <a:chOff x="1590" y="878"/>
              <a:chExt cx="284" cy="276"/>
            </a:xfrm>
          </p:grpSpPr>
          <p:sp>
            <p:nvSpPr>
              <p:cNvPr id="11543"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4"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5"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6"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7"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48" name="Group 26"/>
              <p:cNvGrpSpPr>
                <a:grpSpLocks/>
              </p:cNvGrpSpPr>
              <p:nvPr/>
            </p:nvGrpSpPr>
            <p:grpSpPr bwMode="auto">
              <a:xfrm>
                <a:off x="1590" y="1046"/>
                <a:ext cx="225" cy="90"/>
                <a:chOff x="1590" y="1046"/>
                <a:chExt cx="225" cy="90"/>
              </a:xfrm>
            </p:grpSpPr>
            <p:sp>
              <p:nvSpPr>
                <p:cNvPr id="11552"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3"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49"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0"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51"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501" name="Group 32"/>
            <p:cNvGrpSpPr>
              <a:grpSpLocks/>
            </p:cNvGrpSpPr>
            <p:nvPr/>
          </p:nvGrpSpPr>
          <p:grpSpPr bwMode="auto">
            <a:xfrm>
              <a:off x="1432" y="1224"/>
              <a:ext cx="283" cy="275"/>
              <a:chOff x="1432" y="1224"/>
              <a:chExt cx="283" cy="275"/>
            </a:xfrm>
          </p:grpSpPr>
          <p:sp>
            <p:nvSpPr>
              <p:cNvPr id="11532"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3"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4"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5"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6"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37" name="Group 38"/>
              <p:cNvGrpSpPr>
                <a:grpSpLocks/>
              </p:cNvGrpSpPr>
              <p:nvPr/>
            </p:nvGrpSpPr>
            <p:grpSpPr bwMode="auto">
              <a:xfrm>
                <a:off x="1432" y="1391"/>
                <a:ext cx="224" cy="91"/>
                <a:chOff x="1432" y="1391"/>
                <a:chExt cx="224" cy="91"/>
              </a:xfrm>
            </p:grpSpPr>
            <p:sp>
              <p:nvSpPr>
                <p:cNvPr id="11541"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2"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38"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9"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40"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02"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3"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4"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5"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6"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507" name="Group 49"/>
            <p:cNvGrpSpPr>
              <a:grpSpLocks/>
            </p:cNvGrpSpPr>
            <p:nvPr/>
          </p:nvGrpSpPr>
          <p:grpSpPr bwMode="auto">
            <a:xfrm>
              <a:off x="1363" y="1046"/>
              <a:ext cx="224" cy="90"/>
              <a:chOff x="1363" y="1046"/>
              <a:chExt cx="224" cy="90"/>
            </a:xfrm>
          </p:grpSpPr>
          <p:sp>
            <p:nvSpPr>
              <p:cNvPr id="11530"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31"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08"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09"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0"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1"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2"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3"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4"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15"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516"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517"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grpSp>
          <p:nvGrpSpPr>
            <p:cNvPr id="11518" name="Group 62"/>
            <p:cNvGrpSpPr>
              <a:grpSpLocks/>
            </p:cNvGrpSpPr>
            <p:nvPr/>
          </p:nvGrpSpPr>
          <p:grpSpPr bwMode="auto">
            <a:xfrm>
              <a:off x="959" y="773"/>
              <a:ext cx="21" cy="28"/>
              <a:chOff x="959" y="773"/>
              <a:chExt cx="21" cy="28"/>
            </a:xfrm>
          </p:grpSpPr>
          <p:sp>
            <p:nvSpPr>
              <p:cNvPr id="11528"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29"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19"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520"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O-C-CH3</a:t>
              </a:r>
            </a:p>
          </p:txBody>
        </p:sp>
        <p:grpSp>
          <p:nvGrpSpPr>
            <p:cNvPr id="11521" name="Group 67"/>
            <p:cNvGrpSpPr>
              <a:grpSpLocks/>
            </p:cNvGrpSpPr>
            <p:nvPr/>
          </p:nvGrpSpPr>
          <p:grpSpPr bwMode="auto">
            <a:xfrm>
              <a:off x="2036" y="798"/>
              <a:ext cx="20" cy="27"/>
              <a:chOff x="2036" y="798"/>
              <a:chExt cx="20" cy="27"/>
            </a:xfrm>
          </p:grpSpPr>
          <p:sp>
            <p:nvSpPr>
              <p:cNvPr id="11526"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527"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522"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523"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CH3-C-O</a:t>
              </a:r>
            </a:p>
          </p:txBody>
        </p:sp>
        <p:sp>
          <p:nvSpPr>
            <p:cNvPr id="11524"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525"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grpSp>
      <p:grpSp>
        <p:nvGrpSpPr>
          <p:cNvPr id="11272" name="Group 74"/>
          <p:cNvGrpSpPr>
            <a:grpSpLocks/>
          </p:cNvGrpSpPr>
          <p:nvPr/>
        </p:nvGrpSpPr>
        <p:grpSpPr bwMode="auto">
          <a:xfrm>
            <a:off x="3509963" y="2000250"/>
            <a:ext cx="1677987" cy="1141413"/>
            <a:chOff x="2410" y="1209"/>
            <a:chExt cx="1152" cy="691"/>
          </a:xfrm>
        </p:grpSpPr>
        <p:grpSp>
          <p:nvGrpSpPr>
            <p:cNvPr id="11441" name="Group 75"/>
            <p:cNvGrpSpPr>
              <a:grpSpLocks/>
            </p:cNvGrpSpPr>
            <p:nvPr/>
          </p:nvGrpSpPr>
          <p:grpSpPr bwMode="auto">
            <a:xfrm>
              <a:off x="2635" y="1275"/>
              <a:ext cx="284" cy="275"/>
              <a:chOff x="2635" y="1275"/>
              <a:chExt cx="284" cy="275"/>
            </a:xfrm>
          </p:grpSpPr>
          <p:sp>
            <p:nvSpPr>
              <p:cNvPr id="11488"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9"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0"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1"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2"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93" name="Group 81"/>
              <p:cNvGrpSpPr>
                <a:grpSpLocks/>
              </p:cNvGrpSpPr>
              <p:nvPr/>
            </p:nvGrpSpPr>
            <p:grpSpPr bwMode="auto">
              <a:xfrm>
                <a:off x="2635" y="1442"/>
                <a:ext cx="224" cy="90"/>
                <a:chOff x="2635" y="1442"/>
                <a:chExt cx="224" cy="90"/>
              </a:xfrm>
            </p:grpSpPr>
            <p:sp>
              <p:nvSpPr>
                <p:cNvPr id="11497"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8"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94"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5"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96"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442" name="Group 87"/>
            <p:cNvGrpSpPr>
              <a:grpSpLocks/>
            </p:cNvGrpSpPr>
            <p:nvPr/>
          </p:nvGrpSpPr>
          <p:grpSpPr bwMode="auto">
            <a:xfrm>
              <a:off x="3081" y="1279"/>
              <a:ext cx="284" cy="275"/>
              <a:chOff x="3081" y="1279"/>
              <a:chExt cx="284" cy="275"/>
            </a:xfrm>
          </p:grpSpPr>
          <p:sp>
            <p:nvSpPr>
              <p:cNvPr id="11477"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8"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9"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0"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1"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82" name="Group 93"/>
              <p:cNvGrpSpPr>
                <a:grpSpLocks/>
              </p:cNvGrpSpPr>
              <p:nvPr/>
            </p:nvGrpSpPr>
            <p:grpSpPr bwMode="auto">
              <a:xfrm>
                <a:off x="3081" y="1446"/>
                <a:ext cx="225" cy="90"/>
                <a:chOff x="3081" y="1446"/>
                <a:chExt cx="225" cy="90"/>
              </a:xfrm>
            </p:grpSpPr>
            <p:sp>
              <p:nvSpPr>
                <p:cNvPr id="11486"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7"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83"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4"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85"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11443" name="Group 99"/>
            <p:cNvGrpSpPr>
              <a:grpSpLocks/>
            </p:cNvGrpSpPr>
            <p:nvPr/>
          </p:nvGrpSpPr>
          <p:grpSpPr bwMode="auto">
            <a:xfrm>
              <a:off x="2923" y="1624"/>
              <a:ext cx="284" cy="276"/>
              <a:chOff x="2923" y="1624"/>
              <a:chExt cx="284" cy="276"/>
            </a:xfrm>
          </p:grpSpPr>
          <p:sp>
            <p:nvSpPr>
              <p:cNvPr id="11466"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7"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8"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9"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0"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71" name="Group 105"/>
              <p:cNvGrpSpPr>
                <a:grpSpLocks/>
              </p:cNvGrpSpPr>
              <p:nvPr/>
            </p:nvGrpSpPr>
            <p:grpSpPr bwMode="auto">
              <a:xfrm>
                <a:off x="2923" y="1791"/>
                <a:ext cx="224" cy="91"/>
                <a:chOff x="2923" y="1791"/>
                <a:chExt cx="224" cy="91"/>
              </a:xfrm>
            </p:grpSpPr>
            <p:sp>
              <p:nvSpPr>
                <p:cNvPr id="11475"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6"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72"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3"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74"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44"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5"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6"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7"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8"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49" name="Group 116"/>
            <p:cNvGrpSpPr>
              <a:grpSpLocks/>
            </p:cNvGrpSpPr>
            <p:nvPr/>
          </p:nvGrpSpPr>
          <p:grpSpPr bwMode="auto">
            <a:xfrm>
              <a:off x="2854" y="1446"/>
              <a:ext cx="224" cy="90"/>
              <a:chOff x="2854" y="1446"/>
              <a:chExt cx="224" cy="90"/>
            </a:xfrm>
          </p:grpSpPr>
          <p:sp>
            <p:nvSpPr>
              <p:cNvPr id="11464"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65"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50"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1"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2"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3"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4"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5"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6"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57"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458"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459"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60"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OH</a:t>
              </a:r>
            </a:p>
          </p:txBody>
        </p:sp>
        <p:sp>
          <p:nvSpPr>
            <p:cNvPr id="11461"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HO</a:t>
              </a:r>
            </a:p>
          </p:txBody>
        </p:sp>
        <p:sp>
          <p:nvSpPr>
            <p:cNvPr id="11462"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63"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grpSp>
      <p:sp>
        <p:nvSpPr>
          <p:cNvPr id="11273"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74"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275" name="Group 135"/>
          <p:cNvGrpSpPr>
            <a:grpSpLocks/>
          </p:cNvGrpSpPr>
          <p:nvPr/>
        </p:nvGrpSpPr>
        <p:grpSpPr bwMode="auto">
          <a:xfrm>
            <a:off x="5770563" y="2854325"/>
            <a:ext cx="1676400" cy="1119188"/>
            <a:chOff x="3962" y="1726"/>
            <a:chExt cx="1152" cy="677"/>
          </a:xfrm>
        </p:grpSpPr>
        <p:sp>
          <p:nvSpPr>
            <p:cNvPr id="11389"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0"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1"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2"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393" name="Group 140"/>
            <p:cNvGrpSpPr>
              <a:grpSpLocks/>
            </p:cNvGrpSpPr>
            <p:nvPr/>
          </p:nvGrpSpPr>
          <p:grpSpPr bwMode="auto">
            <a:xfrm>
              <a:off x="4186" y="1960"/>
              <a:ext cx="224" cy="89"/>
              <a:chOff x="4186" y="1960"/>
              <a:chExt cx="224" cy="89"/>
            </a:xfrm>
          </p:grpSpPr>
          <p:sp>
            <p:nvSpPr>
              <p:cNvPr id="11439"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40"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394"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5"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6"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7"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8"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99"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0"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01" name="Group 150"/>
            <p:cNvGrpSpPr>
              <a:grpSpLocks/>
            </p:cNvGrpSpPr>
            <p:nvPr/>
          </p:nvGrpSpPr>
          <p:grpSpPr bwMode="auto">
            <a:xfrm>
              <a:off x="4633" y="1963"/>
              <a:ext cx="225" cy="90"/>
              <a:chOff x="4633" y="1963"/>
              <a:chExt cx="225" cy="90"/>
            </a:xfrm>
          </p:grpSpPr>
          <p:sp>
            <p:nvSpPr>
              <p:cNvPr id="11437"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8"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02"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3"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4"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5"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6"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07" name="Group 158"/>
            <p:cNvGrpSpPr>
              <a:grpSpLocks/>
            </p:cNvGrpSpPr>
            <p:nvPr/>
          </p:nvGrpSpPr>
          <p:grpSpPr bwMode="auto">
            <a:xfrm>
              <a:off x="4475" y="2312"/>
              <a:ext cx="223" cy="91"/>
              <a:chOff x="4475" y="2312"/>
              <a:chExt cx="223" cy="91"/>
            </a:xfrm>
          </p:grpSpPr>
          <p:sp>
            <p:nvSpPr>
              <p:cNvPr id="11435"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6"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08"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09"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0"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1"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2"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3"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4"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1415" name="Group 168"/>
            <p:cNvGrpSpPr>
              <a:grpSpLocks/>
            </p:cNvGrpSpPr>
            <p:nvPr/>
          </p:nvGrpSpPr>
          <p:grpSpPr bwMode="auto">
            <a:xfrm>
              <a:off x="4406" y="1963"/>
              <a:ext cx="224" cy="90"/>
              <a:chOff x="4406" y="1963"/>
              <a:chExt cx="224" cy="90"/>
            </a:xfrm>
          </p:grpSpPr>
          <p:sp>
            <p:nvSpPr>
              <p:cNvPr id="11433"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4"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416"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7"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8"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19"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0"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1"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2"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23"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COOH</a:t>
              </a:r>
            </a:p>
          </p:txBody>
        </p:sp>
        <p:sp>
          <p:nvSpPr>
            <p:cNvPr id="11424"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a:t>
              </a:r>
            </a:p>
          </p:txBody>
        </p:sp>
        <p:sp>
          <p:nvSpPr>
            <p:cNvPr id="11425"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26"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427"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HO</a:t>
              </a:r>
            </a:p>
          </p:txBody>
        </p:sp>
        <p:sp>
          <p:nvSpPr>
            <p:cNvPr id="11428"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Cl</a:t>
              </a:r>
            </a:p>
          </p:txBody>
        </p:sp>
        <p:sp>
          <p:nvSpPr>
            <p:cNvPr id="11429"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p>
              <a:pPr defTabSz="327025"/>
              <a:r>
                <a:rPr lang="en-US" sz="1100" b="1">
                  <a:latin typeface="Arial" charset="0"/>
                </a:rPr>
                <a:t>O</a:t>
              </a:r>
            </a:p>
          </p:txBody>
        </p:sp>
        <p:sp>
          <p:nvSpPr>
            <p:cNvPr id="11430"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1"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432"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1276"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2200" b="1">
                <a:solidFill>
                  <a:schemeClr val="tx2"/>
                </a:solidFill>
                <a:latin typeface="Arial" charset="0"/>
              </a:rPr>
              <a:t>Fluorescent</a:t>
            </a:r>
          </a:p>
        </p:txBody>
      </p:sp>
      <p:sp>
        <p:nvSpPr>
          <p:cNvPr id="11277"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900" b="1">
                <a:latin typeface="Arial" charset="0"/>
              </a:rPr>
              <a:t>Hydrolysis</a:t>
            </a:r>
          </a:p>
        </p:txBody>
      </p:sp>
      <p:sp>
        <p:nvSpPr>
          <p:cNvPr id="11278"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900" b="1">
                <a:latin typeface="Arial" charset="0"/>
              </a:rPr>
              <a:t>Oxidation</a:t>
            </a:r>
          </a:p>
        </p:txBody>
      </p:sp>
      <p:sp>
        <p:nvSpPr>
          <p:cNvPr id="11279"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latin typeface="Arial" charset="0"/>
              </a:rPr>
              <a:t>2’,7’-dichlorofluorescin</a:t>
            </a:r>
          </a:p>
        </p:txBody>
      </p:sp>
      <p:sp>
        <p:nvSpPr>
          <p:cNvPr id="11280"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latin typeface="Arial" charset="0"/>
              </a:rPr>
              <a:t>2’,7’-dichlorofluorescin diacetate</a:t>
            </a:r>
          </a:p>
        </p:txBody>
      </p:sp>
      <p:sp>
        <p:nvSpPr>
          <p:cNvPr id="11281"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b="1">
                <a:solidFill>
                  <a:schemeClr val="tx2"/>
                </a:solidFill>
                <a:latin typeface="Arial" charset="0"/>
              </a:rPr>
              <a:t>2’,7’-dichlorofluorescein</a:t>
            </a:r>
          </a:p>
        </p:txBody>
      </p:sp>
      <p:sp>
        <p:nvSpPr>
          <p:cNvPr id="11282"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000">
                <a:latin typeface="Times New Roman" pitchFamily="18" charset="0"/>
              </a:rPr>
              <a:t>Cellular Esterases</a:t>
            </a:r>
          </a:p>
        </p:txBody>
      </p:sp>
      <p:sp>
        <p:nvSpPr>
          <p:cNvPr id="11283"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p>
            <a:pPr defTabSz="585788"/>
            <a:r>
              <a:rPr lang="en-US" sz="1300">
                <a:latin typeface="Times New Roman" pitchFamily="18" charset="0"/>
              </a:rPr>
              <a:t>H</a:t>
            </a:r>
            <a:r>
              <a:rPr lang="en-US" sz="1300" baseline="-25000">
                <a:latin typeface="Times New Roman" pitchFamily="18" charset="0"/>
              </a:rPr>
              <a:t>2</a:t>
            </a:r>
            <a:r>
              <a:rPr lang="en-US" sz="1300">
                <a:latin typeface="Times New Roman" pitchFamily="18" charset="0"/>
              </a:rPr>
              <a:t>O</a:t>
            </a:r>
            <a:r>
              <a:rPr lang="en-US" sz="1300" baseline="-25000">
                <a:latin typeface="Times New Roman" pitchFamily="18" charset="0"/>
              </a:rPr>
              <a:t>2</a:t>
            </a:r>
          </a:p>
        </p:txBody>
      </p:sp>
      <p:grpSp>
        <p:nvGrpSpPr>
          <p:cNvPr id="11284" name="Group 196"/>
          <p:cNvGrpSpPr>
            <a:grpSpLocks/>
          </p:cNvGrpSpPr>
          <p:nvPr/>
        </p:nvGrpSpPr>
        <p:grpSpPr bwMode="auto">
          <a:xfrm>
            <a:off x="396875" y="3584575"/>
            <a:ext cx="2536825" cy="2562225"/>
            <a:chOff x="272" y="2168"/>
            <a:chExt cx="1742" cy="1549"/>
          </a:xfrm>
        </p:grpSpPr>
        <p:sp>
          <p:nvSpPr>
            <p:cNvPr id="11373"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4"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5"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r>
                <a:rPr lang="en-US" b="1">
                  <a:latin typeface="Arial" charset="0"/>
                </a:rPr>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11378" name="Group 202"/>
            <p:cNvGrpSpPr>
              <a:grpSpLocks/>
            </p:cNvGrpSpPr>
            <p:nvPr/>
          </p:nvGrpSpPr>
          <p:grpSpPr bwMode="auto">
            <a:xfrm>
              <a:off x="1054" y="3268"/>
              <a:ext cx="646" cy="297"/>
              <a:chOff x="1054" y="3268"/>
              <a:chExt cx="646" cy="297"/>
            </a:xfrm>
          </p:grpSpPr>
          <p:sp>
            <p:nvSpPr>
              <p:cNvPr id="11387"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8"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r>
                  <a:rPr lang="en-US" sz="900" b="1">
                    <a:solidFill>
                      <a:schemeClr val="bg2"/>
                    </a:solidFill>
                    <a:latin typeface="Arial" charset="0"/>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11381"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2"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3"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4"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5"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86"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11285" name="Group 213"/>
          <p:cNvGrpSpPr>
            <a:grpSpLocks/>
          </p:cNvGrpSpPr>
          <p:nvPr/>
        </p:nvGrpSpPr>
        <p:grpSpPr bwMode="auto">
          <a:xfrm>
            <a:off x="4144963" y="3994150"/>
            <a:ext cx="1455737" cy="1624013"/>
            <a:chOff x="2846" y="2415"/>
            <a:chExt cx="999" cy="982"/>
          </a:xfrm>
        </p:grpSpPr>
        <p:pic>
          <p:nvPicPr>
            <p:cNvPr id="11367"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368"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69"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70"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Lymphocytes</a:t>
              </a:r>
            </a:p>
          </p:txBody>
        </p:sp>
        <p:sp>
          <p:nvSpPr>
            <p:cNvPr id="11371"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Monocytes</a:t>
              </a:r>
            </a:p>
          </p:txBody>
        </p:sp>
        <p:sp>
          <p:nvSpPr>
            <p:cNvPr id="11372"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p>
              <a:pPr defTabSz="323850"/>
              <a:r>
                <a:rPr lang="en-US" sz="800">
                  <a:latin typeface="Times New Roman" pitchFamily="18" charset="0"/>
                </a:rPr>
                <a:t>Neutrophils</a:t>
              </a:r>
            </a:p>
          </p:txBody>
        </p:sp>
      </p:grpSp>
      <p:grpSp>
        <p:nvGrpSpPr>
          <p:cNvPr id="11286" name="Group 220"/>
          <p:cNvGrpSpPr>
            <a:grpSpLocks/>
          </p:cNvGrpSpPr>
          <p:nvPr/>
        </p:nvGrpSpPr>
        <p:grpSpPr bwMode="auto">
          <a:xfrm>
            <a:off x="5807075" y="4529138"/>
            <a:ext cx="2892425" cy="1819275"/>
            <a:chOff x="3987" y="2739"/>
            <a:chExt cx="1986" cy="1100"/>
          </a:xfrm>
        </p:grpSpPr>
        <p:sp>
          <p:nvSpPr>
            <p:cNvPr id="11289"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0"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291"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1100" b="1">
                  <a:solidFill>
                    <a:schemeClr val="tx2"/>
                  </a:solidFill>
                  <a:latin typeface="Arial" charset="0"/>
                </a:rPr>
                <a:t>log FITC Fluorescence</a:t>
              </a:r>
            </a:p>
          </p:txBody>
        </p:sp>
        <p:sp>
          <p:nvSpPr>
            <p:cNvPr id="11292"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.1</a:t>
              </a:r>
            </a:p>
          </p:txBody>
        </p:sp>
        <p:sp>
          <p:nvSpPr>
            <p:cNvPr id="11293"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1000</a:t>
              </a:r>
            </a:p>
          </p:txBody>
        </p:sp>
        <p:sp>
          <p:nvSpPr>
            <p:cNvPr id="11294"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100</a:t>
              </a:r>
            </a:p>
          </p:txBody>
        </p:sp>
        <p:sp>
          <p:nvSpPr>
            <p:cNvPr id="11295"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10</a:t>
              </a:r>
            </a:p>
          </p:txBody>
        </p:sp>
        <p:sp>
          <p:nvSpPr>
            <p:cNvPr id="11296"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    1</a:t>
              </a:r>
            </a:p>
          </p:txBody>
        </p:sp>
        <p:sp>
          <p:nvSpPr>
            <p:cNvPr id="11297"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8"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299"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0"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1"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2"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3"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4"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5"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6"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7"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8"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09"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0"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1"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2"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3"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4"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5"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6"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7"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8"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19"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0"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1"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2"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3"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4"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5"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6"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7"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8"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29"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0"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1"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2"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3"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4"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5"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6"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7"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38"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nvGrpSpPr>
            <p:cNvPr id="11339" name="Group 271"/>
            <p:cNvGrpSpPr>
              <a:grpSpLocks/>
            </p:cNvGrpSpPr>
            <p:nvPr/>
          </p:nvGrpSpPr>
          <p:grpSpPr bwMode="auto">
            <a:xfrm>
              <a:off x="4262" y="3100"/>
              <a:ext cx="816" cy="542"/>
              <a:chOff x="4262" y="3100"/>
              <a:chExt cx="816" cy="542"/>
            </a:xfrm>
          </p:grpSpPr>
          <p:sp>
            <p:nvSpPr>
              <p:cNvPr id="11361"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2"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3"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4"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5"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6"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grpSp>
          <p:nvGrpSpPr>
            <p:cNvPr id="11340" name="Group 278"/>
            <p:cNvGrpSpPr>
              <a:grpSpLocks/>
            </p:cNvGrpSpPr>
            <p:nvPr/>
          </p:nvGrpSpPr>
          <p:grpSpPr bwMode="auto">
            <a:xfrm>
              <a:off x="4472" y="3097"/>
              <a:ext cx="1102" cy="541"/>
              <a:chOff x="4472" y="3097"/>
              <a:chExt cx="1102" cy="541"/>
            </a:xfrm>
          </p:grpSpPr>
          <p:sp>
            <p:nvSpPr>
              <p:cNvPr id="11351"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2"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3"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4"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5"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6"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7"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8"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59"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360"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11341"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0</a:t>
              </a:r>
            </a:p>
          </p:txBody>
        </p:sp>
        <p:sp>
          <p:nvSpPr>
            <p:cNvPr id="11342"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20</a:t>
              </a:r>
            </a:p>
          </p:txBody>
        </p:sp>
        <p:sp>
          <p:nvSpPr>
            <p:cNvPr id="11343"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40</a:t>
              </a:r>
            </a:p>
          </p:txBody>
        </p:sp>
        <p:sp>
          <p:nvSpPr>
            <p:cNvPr id="11344"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60</a:t>
              </a:r>
            </a:p>
          </p:txBody>
        </p:sp>
        <p:sp>
          <p:nvSpPr>
            <p:cNvPr id="11345"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1100" b="1">
                  <a:solidFill>
                    <a:schemeClr val="tx2"/>
                  </a:solidFill>
                  <a:latin typeface="Arial" charset="0"/>
                </a:rPr>
                <a:t>counts</a:t>
              </a:r>
            </a:p>
          </p:txBody>
        </p:sp>
        <p:sp>
          <p:nvSpPr>
            <p:cNvPr id="11346"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r>
                <a:rPr lang="en-US" sz="1100">
                  <a:latin typeface="Times New Roman" pitchFamily="18" charset="0"/>
                </a:rPr>
                <a:t>PMA-stimulated PMN</a:t>
              </a:r>
            </a:p>
          </p:txBody>
        </p:sp>
        <p:sp>
          <p:nvSpPr>
            <p:cNvPr id="11347"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48"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r>
                <a:rPr lang="en-US" sz="1100">
                  <a:latin typeface="Times New Roman" pitchFamily="18" charset="0"/>
                </a:rPr>
                <a:t>Control</a:t>
              </a:r>
            </a:p>
          </p:txBody>
        </p:sp>
        <p:sp>
          <p:nvSpPr>
            <p:cNvPr id="11349"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350"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p>
              <a:pPr algn="ctr" defTabSz="161925"/>
              <a:r>
                <a:rPr lang="en-US" sz="700" b="1">
                  <a:solidFill>
                    <a:schemeClr val="tx2"/>
                  </a:solidFill>
                  <a:latin typeface="Arial" charset="0"/>
                </a:rPr>
                <a:t>80</a:t>
              </a:r>
            </a:p>
          </p:txBody>
        </p:sp>
      </p:grpSp>
      <p:sp>
        <p:nvSpPr>
          <p:cNvPr id="11287"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288"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en-US" sz="1000">
                <a:latin typeface="Arial CE" pitchFamily="34" charset="0"/>
              </a:rPr>
              <a:t>© J. P. Robinson, Purdue University</a:t>
            </a:r>
            <a:endParaRPr lang="cs-CZ" sz="1000">
              <a:latin typeface="Arial CE"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r>
              <a:rPr lang="cs-CZ" sz="4000" smtClean="0"/>
              <a:t>In vivo flow cytometrie – detekce specifických signálů</a:t>
            </a:r>
          </a:p>
        </p:txBody>
      </p:sp>
      <p:sp>
        <p:nvSpPr>
          <p:cNvPr id="65539" name="Zástupný symbol pro obsah 2"/>
          <p:cNvSpPr>
            <a:spLocks noGrp="1"/>
          </p:cNvSpPr>
          <p:nvPr>
            <p:ph idx="1"/>
          </p:nvPr>
        </p:nvSpPr>
        <p:spPr/>
        <p:txBody>
          <a:bodyPr/>
          <a:lstStyle/>
          <a:p>
            <a:r>
              <a:rPr lang="cs-CZ" smtClean="0"/>
              <a:t>Detekce fotoakustických a fototermálních jevů</a:t>
            </a:r>
          </a:p>
        </p:txBody>
      </p:sp>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3429000"/>
            <a:ext cx="505777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TextovéPole 5"/>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05038"/>
            <a:ext cx="47625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2349500"/>
            <a:ext cx="3275013"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Nadpis 1"/>
          <p:cNvSpPr>
            <a:spLocks noGrp="1"/>
          </p:cNvSpPr>
          <p:nvPr>
            <p:ph type="title"/>
          </p:nvPr>
        </p:nvSpPr>
        <p:spPr/>
        <p:txBody>
          <a:bodyPr/>
          <a:lstStyle/>
          <a:p>
            <a:r>
              <a:rPr lang="en-US" i="1" smtClean="0"/>
              <a:t>in vivo </a:t>
            </a:r>
            <a:r>
              <a:rPr lang="en-US" smtClean="0"/>
              <a:t>flow cytometry - aplikace</a:t>
            </a:r>
            <a:endParaRPr lang="cs-CZ"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smtClean="0"/>
              <a:t>Shrnut</a:t>
            </a:r>
            <a:r>
              <a:rPr lang="cs-CZ" smtClean="0"/>
              <a:t>í přednášky</a:t>
            </a:r>
            <a:endParaRPr lang="en-US" smtClean="0"/>
          </a:p>
        </p:txBody>
      </p:sp>
      <p:sp>
        <p:nvSpPr>
          <p:cNvPr id="67587" name="Rectangle 3"/>
          <p:cNvSpPr>
            <a:spLocks noGrp="1" noChangeArrowheads="1"/>
          </p:cNvSpPr>
          <p:nvPr>
            <p:ph type="body" idx="1"/>
          </p:nvPr>
        </p:nvSpPr>
        <p:spPr>
          <a:xfrm>
            <a:off x="1371600" y="1198563"/>
            <a:ext cx="7772400" cy="2590800"/>
          </a:xfrm>
        </p:spPr>
        <p:txBody>
          <a:bodyPr/>
          <a:lstStyle/>
          <a:p>
            <a:pPr eaLnBrk="1" hangingPunct="1">
              <a:lnSpc>
                <a:spcPct val="80000"/>
              </a:lnSpc>
            </a:pPr>
            <a:r>
              <a:rPr lang="cs-CZ" sz="1600" smtClean="0"/>
              <a:t>„High-throughput“ průtoková cytometrie …</a:t>
            </a:r>
            <a:endParaRPr lang="en-US" sz="1600" smtClean="0"/>
          </a:p>
          <a:p>
            <a:pPr eaLnBrk="1" hangingPunct="1">
              <a:lnSpc>
                <a:spcPct val="80000"/>
              </a:lnSpc>
            </a:pPr>
            <a:r>
              <a:rPr lang="en-US" sz="1600" smtClean="0"/>
              <a:t> </a:t>
            </a:r>
            <a:r>
              <a:rPr lang="cs-CZ" sz="1600" smtClean="0"/>
              <a:t>… a uplatnění vícebarevné detekce a beads array</a:t>
            </a:r>
            <a:endParaRPr lang="en-US" sz="1600" smtClean="0"/>
          </a:p>
          <a:p>
            <a:pPr eaLnBrk="1" hangingPunct="1">
              <a:lnSpc>
                <a:spcPct val="80000"/>
              </a:lnSpc>
            </a:pPr>
            <a:r>
              <a:rPr lang="en-US" sz="1600" smtClean="0">
                <a:latin typeface="Tahoma" pitchFamily="34" charset="0"/>
                <a:cs typeface="Times New Roman" pitchFamily="18" charset="0"/>
              </a:rPr>
              <a:t> sortrov</a:t>
            </a:r>
            <a:r>
              <a:rPr lang="cs-CZ" sz="1600" smtClean="0">
                <a:latin typeface="Tahoma" pitchFamily="34" charset="0"/>
                <a:cs typeface="Times New Roman" pitchFamily="18" charset="0"/>
              </a:rPr>
              <a:t>ání chromozómů</a:t>
            </a:r>
            <a:endParaRPr lang="cs-CZ" sz="900" smtClean="0">
              <a:latin typeface="Tahoma" pitchFamily="34" charset="0"/>
              <a:cs typeface="Times New Roman" pitchFamily="18" charset="0"/>
            </a:endParaRPr>
          </a:p>
          <a:p>
            <a:pPr eaLnBrk="1" hangingPunct="1">
              <a:lnSpc>
                <a:spcPct val="80000"/>
              </a:lnSpc>
            </a:pPr>
            <a:r>
              <a:rPr lang="en-US" sz="1600" smtClean="0">
                <a:latin typeface="Tahoma" pitchFamily="34" charset="0"/>
                <a:cs typeface="Times New Roman" pitchFamily="18" charset="0"/>
              </a:rPr>
              <a:t> </a:t>
            </a:r>
            <a:r>
              <a:rPr lang="cs-CZ" sz="1600" smtClean="0">
                <a:latin typeface="Tahoma" pitchFamily="34" charset="0"/>
                <a:cs typeface="Times New Roman" pitchFamily="18" charset="0"/>
              </a:rPr>
              <a:t>aplikace v mikrobiologii, hydrobiologii a studiu bezobratlých</a:t>
            </a:r>
            <a:endParaRPr lang="en-US" sz="1600" smtClean="0">
              <a:latin typeface="Tahoma" pitchFamily="34" charset="0"/>
              <a:cs typeface="Times New Roman" pitchFamily="18" charset="0"/>
            </a:endParaRPr>
          </a:p>
          <a:p>
            <a:pPr eaLnBrk="1" hangingPunct="1">
              <a:lnSpc>
                <a:spcPct val="80000"/>
              </a:lnSpc>
            </a:pPr>
            <a:r>
              <a:rPr lang="cs-CZ" sz="1600" i="1" smtClean="0">
                <a:latin typeface="Tahoma" pitchFamily="34" charset="0"/>
                <a:cs typeface="Times New Roman" pitchFamily="18" charset="0"/>
              </a:rPr>
              <a:t>i</a:t>
            </a:r>
            <a:r>
              <a:rPr lang="en-US" sz="1600" i="1" smtClean="0">
                <a:latin typeface="Tahoma" pitchFamily="34" charset="0"/>
                <a:cs typeface="Times New Roman" pitchFamily="18" charset="0"/>
              </a:rPr>
              <a:t>n vivo </a:t>
            </a:r>
            <a:r>
              <a:rPr lang="en-US" sz="1600" smtClean="0">
                <a:latin typeface="Tahoma" pitchFamily="34" charset="0"/>
                <a:cs typeface="Times New Roman" pitchFamily="18" charset="0"/>
              </a:rPr>
              <a:t>pr</a:t>
            </a:r>
            <a:r>
              <a:rPr lang="cs-CZ" sz="1600" smtClean="0">
                <a:latin typeface="Tahoma" pitchFamily="34" charset="0"/>
                <a:cs typeface="Times New Roman" pitchFamily="18" charset="0"/>
              </a:rPr>
              <a:t>ůtoková cytometrie</a:t>
            </a:r>
            <a:r>
              <a:rPr lang="cs-CZ" sz="1600" smtClean="0"/>
              <a:t> </a:t>
            </a:r>
            <a:endParaRPr lang="en-US" sz="1600" smtClean="0"/>
          </a:p>
        </p:txBody>
      </p:sp>
      <p:sp>
        <p:nvSpPr>
          <p:cNvPr id="67588" name="Text Box 4"/>
          <p:cNvSpPr txBox="1">
            <a:spLocks noChangeArrowheads="1"/>
          </p:cNvSpPr>
          <p:nvPr/>
        </p:nvSpPr>
        <p:spPr bwMode="auto">
          <a:xfrm>
            <a:off x="1476375" y="2924175"/>
            <a:ext cx="6913563" cy="23082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600" b="1">
                <a:latin typeface="Times New Roman" pitchFamily="18" charset="0"/>
              </a:rPr>
              <a:t>Na konci dnešní přednášky by jste měli</a:t>
            </a:r>
            <a:r>
              <a:rPr lang="en-US" sz="1600" b="1">
                <a:latin typeface="Times New Roman" pitchFamily="18" charset="0"/>
              </a:rPr>
              <a:t>:</a:t>
            </a:r>
            <a:endParaRPr lang="cs-CZ" sz="1600">
              <a:latin typeface="Times New Roman" pitchFamily="18" charset="0"/>
            </a:endParaRPr>
          </a:p>
          <a:p>
            <a:pPr>
              <a:buFontTx/>
              <a:buAutoNum type="arabicPeriod"/>
            </a:pPr>
            <a:endParaRPr lang="cs-CZ" sz="1600">
              <a:latin typeface="Times New Roman" pitchFamily="18" charset="0"/>
            </a:endParaRPr>
          </a:p>
          <a:p>
            <a:pPr>
              <a:buFontTx/>
              <a:buAutoNum type="arabicPeriod"/>
            </a:pPr>
            <a:r>
              <a:rPr lang="cs-CZ" sz="1600"/>
              <a:t>vědět co je to „h</a:t>
            </a:r>
            <a:r>
              <a:rPr lang="en-US" sz="1600"/>
              <a:t>igh</a:t>
            </a:r>
            <a:r>
              <a:rPr lang="cs-CZ" sz="1600"/>
              <a:t>-t</a:t>
            </a:r>
            <a:r>
              <a:rPr lang="en-US" sz="1600"/>
              <a:t>hroughput</a:t>
            </a:r>
            <a:r>
              <a:rPr lang="cs-CZ" sz="1600"/>
              <a:t>„ průtoká cytometrie </a:t>
            </a:r>
            <a:endParaRPr lang="en-US" sz="1600"/>
          </a:p>
          <a:p>
            <a:pPr lvl="1"/>
            <a:r>
              <a:rPr lang="en-US" sz="1600"/>
              <a:t> </a:t>
            </a:r>
            <a:r>
              <a:rPr lang="cs-CZ" sz="1600"/>
              <a:t>…a jak se v ní může uplatnit princip vícebarevného značení.</a:t>
            </a:r>
            <a:endParaRPr lang="en-US" sz="1600"/>
          </a:p>
          <a:p>
            <a:pPr>
              <a:buFontTx/>
              <a:buAutoNum type="arabicPeriod"/>
            </a:pPr>
            <a:r>
              <a:rPr lang="cs-CZ" sz="1600"/>
              <a:t>znát základní principy měření a sortrování chromozómů pomocí průtokového cytometru;</a:t>
            </a:r>
            <a:endParaRPr lang="en-US" sz="1600"/>
          </a:p>
          <a:p>
            <a:pPr>
              <a:buFontTx/>
              <a:buAutoNum type="arabicPeriod"/>
            </a:pPr>
            <a:r>
              <a:rPr lang="cs-CZ" sz="1600"/>
              <a:t>mít představu o možných aplikacích průtokové cytometrie v mikrobiologii, hydrobiologii a studiu bezobratlých;</a:t>
            </a:r>
          </a:p>
          <a:p>
            <a:pPr>
              <a:buFontTx/>
              <a:buAutoNum type="arabicPeriod"/>
            </a:pPr>
            <a:r>
              <a:rPr lang="cs-CZ" sz="1600">
                <a:latin typeface="Times New Roman" pitchFamily="18" charset="0"/>
              </a:rPr>
              <a:t>rozumět limitům a principům </a:t>
            </a:r>
            <a:r>
              <a:rPr lang="cs-CZ" sz="1600" i="1">
                <a:latin typeface="Times New Roman" pitchFamily="18" charset="0"/>
              </a:rPr>
              <a:t>in vivo </a:t>
            </a:r>
            <a:r>
              <a:rPr lang="cs-CZ" sz="1600">
                <a:latin typeface="Times New Roman" pitchFamily="18" charset="0"/>
              </a:rPr>
              <a:t>průtokové cytometrie.</a:t>
            </a:r>
            <a:endParaRPr lang="en-US" sz="1600">
              <a:latin typeface="Times New Roman" pitchFamily="18" charset="0"/>
            </a:endParaRPr>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eaLnBrk="1" hangingPunct="1"/>
            <a:r>
              <a:rPr lang="cs-CZ" b="1" smtClean="0"/>
              <a:t>Fluorescent sensors</a:t>
            </a:r>
            <a:r>
              <a:rPr lang="en-US" b="1" smtClean="0"/>
              <a:t> </a:t>
            </a:r>
            <a:r>
              <a:rPr lang="cs-CZ" b="1" smtClean="0"/>
              <a:t>for detection of</a:t>
            </a:r>
            <a:r>
              <a:rPr lang="en-US" b="1" smtClean="0"/>
              <a:t> </a:t>
            </a:r>
            <a:r>
              <a:rPr lang="cs-CZ" b="1" smtClean="0"/>
              <a:t>H</a:t>
            </a:r>
            <a:r>
              <a:rPr lang="cs-CZ" b="1" baseline="-25000" smtClean="0"/>
              <a:t>2</a:t>
            </a:r>
            <a:r>
              <a:rPr lang="cs-CZ" b="1" smtClean="0"/>
              <a:t>O</a:t>
            </a:r>
            <a:r>
              <a:rPr lang="cs-CZ" b="1" baseline="-25000" smtClean="0"/>
              <a:t>2</a:t>
            </a:r>
            <a:endParaRPr lang="cs-CZ" baseline="-25000" smtClean="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44675"/>
            <a:ext cx="31305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060575"/>
            <a:ext cx="4833938"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643438"/>
            <a:ext cx="1495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smtClean="0"/>
              <a:t>Variants &amp; fusions</a:t>
            </a:r>
            <a:endParaRPr lang="cs-CZ" smtClean="0"/>
          </a:p>
        </p:txBody>
      </p:sp>
      <p:sp>
        <p:nvSpPr>
          <p:cNvPr id="13315" name="Zástupný symbol pro obsah 2"/>
          <p:cNvSpPr>
            <a:spLocks noGrp="1"/>
          </p:cNvSpPr>
          <p:nvPr>
            <p:ph idx="1"/>
          </p:nvPr>
        </p:nvSpPr>
        <p:spPr>
          <a:xfrm>
            <a:off x="1042988" y="1700213"/>
            <a:ext cx="6180137" cy="4114800"/>
          </a:xfrm>
        </p:spPr>
        <p:txBody>
          <a:bodyPr/>
          <a:lstStyle/>
          <a:p>
            <a:pPr eaLnBrk="1" hangingPunct="1"/>
            <a:r>
              <a:rPr lang="cs-CZ" sz="2800" b="1" smtClean="0"/>
              <a:t>pHyPer-cyto vector</a:t>
            </a:r>
            <a:endParaRPr lang="en-US" sz="2800" b="1" smtClean="0"/>
          </a:p>
          <a:p>
            <a:pPr eaLnBrk="1" hangingPunct="1"/>
            <a:r>
              <a:rPr lang="cs-CZ" sz="2800" b="1" smtClean="0"/>
              <a:t>pHyPer-dMito vector</a:t>
            </a:r>
            <a:endParaRPr lang="en-US" sz="2800" b="1" smtClean="0"/>
          </a:p>
          <a:p>
            <a:pPr lvl="1" eaLnBrk="1" hangingPunct="1"/>
            <a:r>
              <a:rPr lang="cs-CZ" sz="1400" b="1" smtClean="0"/>
              <a:t>Duplicated mitochondrial targeting sequence (MTS) is fused to the HyPer N-terminus. MTS was derived from the subunit VIII of human cytochrome C oxidase [Rizzuto et al., 1989; Rizzuto et al., 1995].</a:t>
            </a:r>
            <a:endParaRPr lang="en-US" sz="1400" b="1" smtClean="0"/>
          </a:p>
          <a:p>
            <a:pPr eaLnBrk="1" hangingPunct="1"/>
            <a:r>
              <a:rPr lang="cs-CZ" sz="2800" b="1" smtClean="0"/>
              <a:t>pHyPer-nuc vector</a:t>
            </a:r>
            <a:endParaRPr lang="en-US" sz="2800" b="1" smtClean="0"/>
          </a:p>
          <a:p>
            <a:pPr lvl="1" eaLnBrk="1" hangingPunct="1"/>
            <a:r>
              <a:rPr lang="en-US" sz="1400" b="1" smtClean="0"/>
              <a:t>Three copies of the nuclear localization signal (NLS) fused to the HyPer C-terminus provide for efficient translocation of HyPer to the nuclei of mammalian cells [Fischer-Fantuzzi and Vesco, 1988]</a:t>
            </a:r>
            <a:endParaRPr lang="cs-CZ" sz="1400" b="1" smtClean="0"/>
          </a:p>
          <a:p>
            <a:pPr eaLnBrk="1" hangingPunct="1"/>
            <a:endParaRPr lang="cs-CZ" sz="2800" b="1" smtClean="0"/>
          </a:p>
          <a:p>
            <a:pPr eaLnBrk="1" hangingPunct="1"/>
            <a:endParaRPr lang="cs-CZ" sz="2800" b="1" smtClean="0"/>
          </a:p>
          <a:p>
            <a:pPr eaLnBrk="1" hangingPunct="1"/>
            <a:endParaRPr lang="cs-CZ" sz="2800" smtClean="0"/>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2871788"/>
            <a:ext cx="19192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4437063"/>
            <a:ext cx="18415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38" y="1276350"/>
            <a:ext cx="182562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765175"/>
            <a:ext cx="35909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35337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092825"/>
            <a:ext cx="16478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12685</TotalTime>
  <Words>1594</Words>
  <Application>Microsoft Office PowerPoint</Application>
  <PresentationFormat>Předvádění na obrazovce (4:3)</PresentationFormat>
  <Paragraphs>345</Paragraphs>
  <Slides>62</Slides>
  <Notes>61</Notes>
  <HiddenSlides>0</HiddenSlides>
  <MMClips>0</MMClips>
  <ScaleCrop>false</ScaleCrop>
  <HeadingPairs>
    <vt:vector size="4" baseType="variant">
      <vt:variant>
        <vt:lpstr>Motiv</vt:lpstr>
      </vt:variant>
      <vt:variant>
        <vt:i4>2</vt:i4>
      </vt:variant>
      <vt:variant>
        <vt:lpstr>Nadpisy snímků</vt:lpstr>
      </vt:variant>
      <vt:variant>
        <vt:i4>62</vt:i4>
      </vt:variant>
    </vt:vector>
  </HeadingPairs>
  <TitlesOfParts>
    <vt:vector size="64" baseType="lpstr">
      <vt:lpstr>Dad's Tie</vt:lpstr>
      <vt:lpstr>1_Dad's Tie</vt:lpstr>
      <vt:lpstr>Bi9393 Analytická cytometrie Lekce 5</vt:lpstr>
      <vt:lpstr>Fluorescenční proteiny </vt:lpstr>
      <vt:lpstr>Fluorescenční proteiny</vt:lpstr>
      <vt:lpstr>Prezentace aplikace PowerPoint</vt:lpstr>
      <vt:lpstr>Prezentace aplikace PowerPoint</vt:lpstr>
      <vt:lpstr>Prezentace aplikace PowerPoint</vt:lpstr>
      <vt:lpstr>Fluorescent sensors for detection of H2O2</vt:lpstr>
      <vt:lpstr>Variants &amp; fusions</vt:lpstr>
      <vt:lpstr>Prezentace aplikace PowerPoint</vt:lpstr>
      <vt:lpstr>„High Throughput Flow Cytometry“</vt:lpstr>
      <vt:lpstr>Automatizované systémy měření vzorků </vt:lpstr>
      <vt:lpstr>Automatizovaný „microsampler“ systém </vt:lpstr>
      <vt:lpstr>Prezentace aplikace PowerPoint</vt:lpstr>
      <vt:lpstr>Prezentace aplikace PowerPoint</vt:lpstr>
      <vt:lpstr>The steps in a high-throughput fluorescence-microscopy experiment.</vt:lpstr>
      <vt:lpstr>Analysis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Cytometric bead array (CBA)</vt:lpstr>
      <vt:lpstr>Multiplex microsphere‐based flow cytometric platforms for protein analysis and their application in clinical proteomics – from assays to results</vt:lpstr>
      <vt:lpstr>CBA</vt:lpstr>
      <vt:lpstr>CBA</vt:lpstr>
      <vt:lpstr>Biologické aplikace průtokové cytometrie</vt:lpstr>
      <vt:lpstr>Analýza a sortrování chromozómů</vt:lpstr>
      <vt:lpstr>Analýza a sortrování chromozómů</vt:lpstr>
      <vt:lpstr>Analýza a sortrování chromozómů</vt:lpstr>
      <vt:lpstr>Prezentace aplikace PowerPoint</vt:lpstr>
      <vt:lpstr>„Flow karyotype“</vt:lpstr>
      <vt:lpstr>Sortrování chromozómů</vt:lpstr>
      <vt:lpstr>Sortrování chromozómů</vt:lpstr>
      <vt:lpstr>Aplikace průtokové cytometrie v mikrobiologii</vt:lpstr>
      <vt:lpstr>Aplikace průtokové cytometrie v mikrobiologii</vt:lpstr>
      <vt:lpstr>Aplikace průtokové cytometrie v mikrobiologii</vt:lpstr>
      <vt:lpstr>Aplikace průtokové cytometrie v mikrobiologii</vt:lpstr>
      <vt:lpstr>Fluorescence Aerodynamic Particle Sizer (Flaps)</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Prezentace aplikace PowerPoint</vt:lpstr>
      <vt:lpstr>Průtoková cytometrie bezobratlých</vt:lpstr>
      <vt:lpstr>Invertebrate Survival Journal </vt:lpstr>
      <vt:lpstr>ex vivo flow cytometrie - limitace</vt:lpstr>
      <vt:lpstr>in vivo vizualizace - limitace</vt:lpstr>
      <vt:lpstr>Prezentace aplikace PowerPoint</vt:lpstr>
      <vt:lpstr>Průchod světla tkání</vt:lpstr>
      <vt:lpstr>Effective penetration depth in breast tissue</vt:lpstr>
      <vt:lpstr>in vivo flow cytometry – základní principy</vt:lpstr>
      <vt:lpstr>in vivo flow cytometry</vt:lpstr>
      <vt:lpstr>in vivo flow cytometry – bez značení</vt:lpstr>
      <vt:lpstr>photoacoustic and photothermal imaging</vt:lpstr>
      <vt:lpstr>Schematic illustration of photoacoustic imaging</vt:lpstr>
      <vt:lpstr>Prezentace aplikace PowerPoint</vt:lpstr>
      <vt:lpstr>In vivo flow cytometrie – detekce specifických signálů</vt:lpstr>
      <vt:lpstr>in vivo flow cytometry - aplikace</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394</cp:revision>
  <dcterms:created xsi:type="dcterms:W3CDTF">2006-09-11T06:46:46Z</dcterms:created>
  <dcterms:modified xsi:type="dcterms:W3CDTF">2012-10-16T14:01:47Z</dcterms:modified>
</cp:coreProperties>
</file>