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71" r:id="rId4"/>
    <p:sldId id="278" r:id="rId5"/>
    <p:sldId id="276" r:id="rId6"/>
    <p:sldId id="279" r:id="rId7"/>
    <p:sldId id="277" r:id="rId8"/>
    <p:sldId id="281" r:id="rId9"/>
    <p:sldId id="272" r:id="rId10"/>
    <p:sldId id="282" r:id="rId11"/>
    <p:sldId id="284" r:id="rId12"/>
    <p:sldId id="27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606229-7310-4491-B5FB-956DF3191E3B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EC7C4-020F-46F6-8652-8B363E4A55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294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FEC7C4-020F-46F6-8652-8B363E4A552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430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FEC7C4-020F-46F6-8652-8B363E4A552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43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FEC7C4-020F-46F6-8652-8B363E4A552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430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FEC7C4-020F-46F6-8652-8B363E4A552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430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FEC7C4-020F-46F6-8652-8B363E4A552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234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FEC7C4-020F-46F6-8652-8B363E4A552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430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FEC7C4-020F-46F6-8652-8B363E4A552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430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50E-907D-4692-96F3-185601031A3B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039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50E-907D-4692-96F3-185601031A3B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259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50E-907D-4692-96F3-185601031A3B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863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50E-907D-4692-96F3-185601031A3B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60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50E-907D-4692-96F3-185601031A3B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6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50E-907D-4692-96F3-185601031A3B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283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50E-907D-4692-96F3-185601031A3B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031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50E-907D-4692-96F3-185601031A3B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760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50E-907D-4692-96F3-185601031A3B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18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50E-907D-4692-96F3-185601031A3B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44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350E-907D-4692-96F3-185601031A3B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61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5350E-907D-4692-96F3-185601031A3B}" type="datetimeFigureOut">
              <a:rPr lang="cs-CZ" smtClean="0"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2E608-C8C9-4BD8-AFB3-E1C9D9B524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27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/>
          <a:lstStyle/>
          <a:p>
            <a:r>
              <a:rPr lang="cs-CZ" dirty="0" smtClean="0"/>
              <a:t>Úvod do </a:t>
            </a:r>
            <a:r>
              <a:rPr lang="cs-CZ" dirty="0" err="1" smtClean="0"/>
              <a:t>diatomologie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2204864"/>
            <a:ext cx="6400800" cy="1752600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2. přednáška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780928"/>
            <a:ext cx="3646918" cy="371703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51520" y="623731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Mgr. Barbora </a:t>
            </a:r>
            <a:r>
              <a:rPr lang="cs-CZ" dirty="0" err="1" smtClean="0"/>
              <a:t>Chattová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69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13577" y="-13580"/>
            <a:ext cx="1412775" cy="1439936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Otvory, díry a spol.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4461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000" b="1" dirty="0" err="1" smtClean="0"/>
              <a:t>Fultoportula</a:t>
            </a:r>
            <a:r>
              <a:rPr lang="cs-CZ" sz="2000" b="1" dirty="0"/>
              <a:t> </a:t>
            </a:r>
            <a:r>
              <a:rPr lang="cs-CZ" sz="2000" dirty="0" smtClean="0"/>
              <a:t>(</a:t>
            </a:r>
            <a:r>
              <a:rPr lang="cs-CZ" sz="2000" i="1" dirty="0" err="1"/>
              <a:t>strutted</a:t>
            </a:r>
            <a:r>
              <a:rPr lang="cs-CZ" sz="2000" i="1" dirty="0"/>
              <a:t> </a:t>
            </a:r>
            <a:r>
              <a:rPr lang="cs-CZ" sz="2000" i="1" dirty="0" err="1" smtClean="0"/>
              <a:t>process</a:t>
            </a:r>
            <a:r>
              <a:rPr lang="cs-CZ" sz="2000" dirty="0" smtClean="0"/>
              <a:t>): specializovaný pór některých centrických rozsivek, pórem prochází chitinová nebo slizová vlákna (</a:t>
            </a:r>
            <a:r>
              <a:rPr lang="cs-CZ" sz="2000" i="1" dirty="0" err="1" smtClean="0"/>
              <a:t>Stephanodiscus</a:t>
            </a:r>
            <a:r>
              <a:rPr lang="cs-CZ" sz="2000" dirty="0" smtClean="0"/>
              <a:t>). Udržování vztlaku- vodní sloupec</a:t>
            </a:r>
          </a:p>
          <a:p>
            <a:pPr>
              <a:lnSpc>
                <a:spcPct val="80000"/>
              </a:lnSpc>
            </a:pPr>
            <a:endParaRPr lang="cs-CZ" sz="2000" b="1" dirty="0" smtClean="0"/>
          </a:p>
          <a:p>
            <a:pPr>
              <a:lnSpc>
                <a:spcPct val="80000"/>
              </a:lnSpc>
            </a:pPr>
            <a:endParaRPr lang="cs-CZ" sz="2000" b="1" dirty="0" smtClean="0"/>
          </a:p>
          <a:p>
            <a:pPr>
              <a:lnSpc>
                <a:spcPct val="80000"/>
              </a:lnSpc>
            </a:pPr>
            <a:endParaRPr lang="cs-CZ" sz="2000" b="1" dirty="0"/>
          </a:p>
          <a:p>
            <a:pPr>
              <a:lnSpc>
                <a:spcPct val="80000"/>
              </a:lnSpc>
            </a:pPr>
            <a:endParaRPr lang="cs-CZ" sz="2000" b="1" dirty="0" smtClean="0"/>
          </a:p>
          <a:p>
            <a:pPr>
              <a:lnSpc>
                <a:spcPct val="80000"/>
              </a:lnSpc>
            </a:pPr>
            <a:endParaRPr lang="cs-CZ" sz="2000" b="1" dirty="0" smtClean="0"/>
          </a:p>
          <a:p>
            <a:pPr>
              <a:lnSpc>
                <a:spcPct val="80000"/>
              </a:lnSpc>
            </a:pPr>
            <a:endParaRPr lang="cs-CZ" sz="2000" b="1" dirty="0"/>
          </a:p>
          <a:p>
            <a:pPr>
              <a:lnSpc>
                <a:spcPct val="80000"/>
              </a:lnSpc>
            </a:pPr>
            <a:endParaRPr lang="cs-CZ" sz="2000" b="1" dirty="0" smtClean="0"/>
          </a:p>
          <a:p>
            <a:pPr>
              <a:lnSpc>
                <a:spcPct val="80000"/>
              </a:lnSpc>
            </a:pPr>
            <a:r>
              <a:rPr lang="cs-CZ" sz="2000" b="1" dirty="0" err="1" smtClean="0"/>
              <a:t>Rimoportula</a:t>
            </a:r>
            <a:r>
              <a:rPr lang="cs-CZ" sz="2000" dirty="0" smtClean="0"/>
              <a:t> (</a:t>
            </a:r>
            <a:r>
              <a:rPr lang="cs-CZ" sz="2000" i="1" dirty="0" err="1" smtClean="0"/>
              <a:t>labiate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process</a:t>
            </a:r>
            <a:r>
              <a:rPr lang="cs-CZ" sz="2000" dirty="0" smtClean="0"/>
              <a:t>): specializovaný pór (produkce polysacharidů) procházející </a:t>
            </a:r>
            <a:r>
              <a:rPr lang="cs-CZ" sz="2000" dirty="0" err="1" smtClean="0"/>
              <a:t>frustulou</a:t>
            </a:r>
            <a:r>
              <a:rPr lang="cs-CZ" sz="2000" dirty="0" smtClean="0"/>
              <a:t>, především centrické rozsivky</a:t>
            </a:r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 marL="0" indent="0">
              <a:lnSpc>
                <a:spcPct val="80000"/>
              </a:lnSpc>
              <a:buNone/>
            </a:pPr>
            <a:endParaRPr lang="cs-CZ" sz="4200" dirty="0" smtClean="0"/>
          </a:p>
        </p:txBody>
      </p:sp>
      <p:pic>
        <p:nvPicPr>
          <p:cNvPr id="1026" name="Picture 2" descr="C:\Users\bara\Desktop\fultoportulae_ex-140x14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04864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bara\Desktop\rimoportula_ex-0x35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869160"/>
            <a:ext cx="1800074" cy="1800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307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13577" y="-13580"/>
            <a:ext cx="1412775" cy="1439936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Otvory, díry a spol.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4461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sz="2000" b="1" dirty="0" smtClean="0"/>
          </a:p>
          <a:p>
            <a:pPr>
              <a:lnSpc>
                <a:spcPct val="80000"/>
              </a:lnSpc>
            </a:pPr>
            <a:endParaRPr lang="cs-CZ" sz="2000" b="1" dirty="0" smtClean="0"/>
          </a:p>
          <a:p>
            <a:pPr>
              <a:lnSpc>
                <a:spcPct val="80000"/>
              </a:lnSpc>
            </a:pPr>
            <a:r>
              <a:rPr lang="cs-CZ" sz="2000" b="1" dirty="0" err="1" smtClean="0"/>
              <a:t>Carinoportula</a:t>
            </a:r>
            <a:r>
              <a:rPr lang="cs-CZ" sz="2000" b="1" dirty="0" smtClean="0"/>
              <a:t> </a:t>
            </a:r>
            <a:r>
              <a:rPr lang="cs-CZ" sz="2000" dirty="0" smtClean="0"/>
              <a:t>(</a:t>
            </a:r>
            <a:r>
              <a:rPr lang="cs-CZ" sz="2000" i="1" dirty="0" err="1" smtClean="0"/>
              <a:t>central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process</a:t>
            </a:r>
            <a:r>
              <a:rPr lang="cs-CZ" sz="2000" dirty="0" smtClean="0"/>
              <a:t>): pór ve středu </a:t>
            </a:r>
            <a:r>
              <a:rPr lang="cs-CZ" sz="2000" dirty="0" err="1" smtClean="0"/>
              <a:t>valvy</a:t>
            </a:r>
            <a:r>
              <a:rPr lang="cs-CZ" sz="2000" dirty="0" smtClean="0"/>
              <a:t>, rod </a:t>
            </a:r>
            <a:r>
              <a:rPr lang="cs-CZ" sz="2000" i="1" dirty="0" err="1" smtClean="0"/>
              <a:t>Orthoseira</a:t>
            </a:r>
            <a:endParaRPr lang="cs-CZ" sz="2000" i="1" dirty="0" smtClean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b="1" dirty="0" smtClean="0"/>
              <a:t>Stigma</a:t>
            </a:r>
            <a:r>
              <a:rPr lang="cs-CZ" sz="2000" dirty="0" smtClean="0"/>
              <a:t> (</a:t>
            </a:r>
            <a:r>
              <a:rPr lang="cs-CZ" sz="2000" dirty="0" err="1" smtClean="0"/>
              <a:t>isolated</a:t>
            </a:r>
            <a:r>
              <a:rPr lang="cs-CZ" sz="2000" dirty="0" smtClean="0"/>
              <a:t> </a:t>
            </a:r>
            <a:r>
              <a:rPr lang="cs-CZ" sz="2000" dirty="0" err="1" smtClean="0"/>
              <a:t>punctum</a:t>
            </a:r>
            <a:r>
              <a:rPr lang="cs-CZ" sz="2000" dirty="0" smtClean="0"/>
              <a:t>): izolovaný pór v centrální oblasti (</a:t>
            </a:r>
            <a:r>
              <a:rPr lang="cs-CZ" sz="2000" i="1" dirty="0" err="1" smtClean="0"/>
              <a:t>Gomphonema</a:t>
            </a:r>
            <a:r>
              <a:rPr lang="cs-CZ" sz="2000" dirty="0" smtClean="0"/>
              <a:t>,</a:t>
            </a:r>
            <a:r>
              <a:rPr lang="cs-CZ" sz="2000" i="1" dirty="0"/>
              <a:t> </a:t>
            </a:r>
            <a:r>
              <a:rPr lang="cs-CZ" sz="2000" i="1" dirty="0" err="1" smtClean="0"/>
              <a:t>Luticola</a:t>
            </a:r>
            <a:r>
              <a:rPr lang="cs-CZ" sz="2000" dirty="0" smtClean="0"/>
              <a:t>)</a:t>
            </a:r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 marL="0" indent="0">
              <a:lnSpc>
                <a:spcPct val="80000"/>
              </a:lnSpc>
              <a:buNone/>
            </a:pPr>
            <a:endParaRPr lang="cs-CZ" sz="4200" dirty="0" smtClean="0"/>
          </a:p>
        </p:txBody>
      </p:sp>
      <p:pic>
        <p:nvPicPr>
          <p:cNvPr id="1027" name="Picture 3" descr="C:\Users\bara\Desktop\O_roeseana_carinoportulae-140x14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132856"/>
            <a:ext cx="20882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bara\Desktop\Gomphoneis_geitleri_ex-0x35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730490"/>
            <a:ext cx="2021569" cy="202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293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27678"/>
            <a:ext cx="7772400" cy="1470025"/>
          </a:xfrm>
        </p:spPr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2204864"/>
            <a:ext cx="6400800" cy="1752600"/>
          </a:xfrm>
        </p:spPr>
        <p:txBody>
          <a:bodyPr/>
          <a:lstStyle/>
          <a:p>
            <a:endParaRPr lang="cs-CZ"/>
          </a:p>
        </p:txBody>
      </p:sp>
      <p:pic>
        <p:nvPicPr>
          <p:cNvPr id="1026" name="Picture 2" descr="C:\Users\bara\Desktop\SPL_5_B305338-Diatoms_SE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329" y="2795392"/>
            <a:ext cx="5617999" cy="3945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26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3574075" y="898533"/>
            <a:ext cx="1059745" cy="1080119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Ekologie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Jedna </a:t>
            </a:r>
            <a:r>
              <a:rPr lang="cs-CZ" sz="2400" dirty="0"/>
              <a:t>z hlavních </a:t>
            </a:r>
            <a:r>
              <a:rPr lang="cs-CZ" sz="2400" dirty="0" err="1"/>
              <a:t>akvatických</a:t>
            </a:r>
            <a:r>
              <a:rPr lang="cs-CZ" sz="2400" dirty="0"/>
              <a:t> fotosyntetických </a:t>
            </a:r>
            <a:r>
              <a:rPr lang="cs-CZ" sz="2400" dirty="0" smtClean="0"/>
              <a:t>skupin</a:t>
            </a:r>
          </a:p>
          <a:p>
            <a:r>
              <a:rPr lang="cs-CZ" sz="2400" dirty="0"/>
              <a:t>D</a:t>
            </a:r>
            <a:r>
              <a:rPr lang="cs-CZ" sz="2400" dirty="0" smtClean="0"/>
              <a:t>ůležitá </a:t>
            </a:r>
            <a:r>
              <a:rPr lang="cs-CZ" sz="2400" dirty="0"/>
              <a:t>součást globální primární produkce</a:t>
            </a:r>
          </a:p>
          <a:p>
            <a:r>
              <a:rPr lang="cs-CZ" sz="2400" dirty="0"/>
              <a:t>M</a:t>
            </a:r>
            <a:r>
              <a:rPr lang="cs-CZ" sz="2400" dirty="0" smtClean="0"/>
              <a:t>ořské </a:t>
            </a:r>
            <a:r>
              <a:rPr lang="cs-CZ" sz="2400" dirty="0"/>
              <a:t>i sladkovodní </a:t>
            </a:r>
            <a:r>
              <a:rPr lang="cs-CZ" sz="1800" dirty="0"/>
              <a:t>(</a:t>
            </a:r>
            <a:r>
              <a:rPr lang="cs-CZ" sz="1800" i="1" dirty="0"/>
              <a:t>centrické-převážně mořské, ve sladkých vodách planktonní, </a:t>
            </a:r>
            <a:r>
              <a:rPr lang="cs-CZ" sz="1800" i="1" dirty="0" err="1"/>
              <a:t>penátní</a:t>
            </a:r>
            <a:r>
              <a:rPr lang="cs-CZ" sz="1800" i="1" dirty="0"/>
              <a:t> často sladkovodní a přisedlé</a:t>
            </a:r>
            <a:r>
              <a:rPr lang="cs-CZ" sz="1800" dirty="0"/>
              <a:t>)</a:t>
            </a:r>
          </a:p>
          <a:p>
            <a:r>
              <a:rPr lang="cs-CZ" sz="2400" dirty="0" smtClean="0"/>
              <a:t>Plankton</a:t>
            </a:r>
            <a:endParaRPr lang="cs-CZ" sz="2400" dirty="0"/>
          </a:p>
          <a:p>
            <a:r>
              <a:rPr lang="cs-CZ" sz="2400" dirty="0" smtClean="0"/>
              <a:t>Bentos</a:t>
            </a:r>
            <a:endParaRPr lang="cs-CZ" sz="2400" dirty="0"/>
          </a:p>
          <a:p>
            <a:r>
              <a:rPr lang="cs-CZ" sz="2400" dirty="0"/>
              <a:t>P</a:t>
            </a:r>
            <a:r>
              <a:rPr lang="cs-CZ" sz="2400" dirty="0" smtClean="0"/>
              <a:t>erifyton</a:t>
            </a:r>
            <a:endParaRPr lang="cs-CZ" sz="2400" dirty="0"/>
          </a:p>
          <a:p>
            <a:r>
              <a:rPr lang="cs-CZ" sz="2400" dirty="0" smtClean="0"/>
              <a:t>Mohou </a:t>
            </a:r>
            <a:r>
              <a:rPr lang="cs-CZ" sz="2400" dirty="0"/>
              <a:t>žít </a:t>
            </a:r>
            <a:r>
              <a:rPr lang="cs-CZ" sz="2400" dirty="0" err="1"/>
              <a:t>epizoicky</a:t>
            </a:r>
            <a:r>
              <a:rPr lang="cs-CZ" sz="2400" dirty="0"/>
              <a:t> (velryby) i </a:t>
            </a:r>
            <a:r>
              <a:rPr lang="cs-CZ" sz="2400" dirty="0" err="1"/>
              <a:t>endozoicky</a:t>
            </a:r>
            <a:r>
              <a:rPr lang="cs-CZ" sz="2400" dirty="0"/>
              <a:t> (</a:t>
            </a:r>
            <a:r>
              <a:rPr lang="cs-CZ" sz="2400" dirty="0" err="1"/>
              <a:t>dírkonoši</a:t>
            </a:r>
            <a:r>
              <a:rPr lang="cs-CZ" sz="2400" dirty="0"/>
              <a:t>)</a:t>
            </a:r>
          </a:p>
          <a:p>
            <a:r>
              <a:rPr lang="cs-CZ" sz="2400" dirty="0" smtClean="0"/>
              <a:t>Jarní </a:t>
            </a:r>
            <a:r>
              <a:rPr lang="cs-CZ" sz="2400" dirty="0"/>
              <a:t>a podzimní vrchol ve sladkých </a:t>
            </a:r>
            <a:r>
              <a:rPr lang="cs-CZ" sz="2400" dirty="0" smtClean="0"/>
              <a:t>vodách</a:t>
            </a:r>
          </a:p>
          <a:p>
            <a:r>
              <a:rPr lang="cs-CZ" sz="2400" dirty="0" smtClean="0"/>
              <a:t>Ekologické nároky mnohdy druhově specifické (biomonitoring)</a:t>
            </a:r>
            <a:endParaRPr lang="cs-CZ" sz="2400" dirty="0"/>
          </a:p>
          <a:p>
            <a:r>
              <a:rPr lang="cs-CZ" sz="2400" dirty="0" smtClean="0"/>
              <a:t>Pevnost </a:t>
            </a:r>
            <a:r>
              <a:rPr lang="cs-CZ" sz="2400" dirty="0"/>
              <a:t>schránky- zachování v sedimentech</a:t>
            </a:r>
          </a:p>
          <a:p>
            <a:pPr>
              <a:lnSpc>
                <a:spcPct val="80000"/>
              </a:lnSpc>
            </a:pPr>
            <a:endParaRPr lang="cs-CZ" sz="2400" dirty="0" smtClean="0"/>
          </a:p>
          <a:p>
            <a:pPr>
              <a:lnSpc>
                <a:spcPct val="80000"/>
              </a:lnSpc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81560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13577" y="-13580"/>
            <a:ext cx="1412775" cy="1439936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Význam rozsivek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44616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80000"/>
              </a:lnSpc>
            </a:pPr>
            <a:endParaRPr lang="cs-CZ" sz="4200" dirty="0" smtClean="0"/>
          </a:p>
          <a:p>
            <a:pPr>
              <a:lnSpc>
                <a:spcPct val="80000"/>
              </a:lnSpc>
            </a:pPr>
            <a:endParaRPr lang="cs-CZ" sz="4200" dirty="0"/>
          </a:p>
          <a:p>
            <a:pPr>
              <a:lnSpc>
                <a:spcPct val="80000"/>
              </a:lnSpc>
            </a:pPr>
            <a:r>
              <a:rPr lang="cs-CZ" sz="5000" dirty="0" smtClean="0"/>
              <a:t>Biomonitoring</a:t>
            </a:r>
            <a:endParaRPr lang="cs-CZ" sz="5000" dirty="0"/>
          </a:p>
          <a:p>
            <a:pPr>
              <a:lnSpc>
                <a:spcPct val="80000"/>
              </a:lnSpc>
            </a:pPr>
            <a:r>
              <a:rPr lang="cs-CZ" sz="5000" dirty="0" smtClean="0"/>
              <a:t>Biopaliva</a:t>
            </a:r>
          </a:p>
          <a:p>
            <a:pPr>
              <a:lnSpc>
                <a:spcPct val="80000"/>
              </a:lnSpc>
            </a:pPr>
            <a:r>
              <a:rPr lang="cs-CZ" sz="5000" dirty="0" smtClean="0"/>
              <a:t>Forenzní </a:t>
            </a:r>
            <a:r>
              <a:rPr lang="cs-CZ" sz="5000" dirty="0" err="1" smtClean="0"/>
              <a:t>diatomologie</a:t>
            </a:r>
            <a:endParaRPr lang="cs-CZ" sz="5000" dirty="0" smtClean="0"/>
          </a:p>
          <a:p>
            <a:pPr>
              <a:lnSpc>
                <a:spcPct val="80000"/>
              </a:lnSpc>
            </a:pPr>
            <a:r>
              <a:rPr lang="cs-CZ" sz="5000" dirty="0" smtClean="0"/>
              <a:t>Testování optických mikroskopů</a:t>
            </a:r>
          </a:p>
          <a:p>
            <a:pPr>
              <a:lnSpc>
                <a:spcPct val="80000"/>
              </a:lnSpc>
            </a:pPr>
            <a:r>
              <a:rPr lang="cs-CZ" sz="5000" dirty="0" smtClean="0"/>
              <a:t>Diatomit</a:t>
            </a:r>
          </a:p>
          <a:p>
            <a:pPr>
              <a:lnSpc>
                <a:spcPct val="80000"/>
              </a:lnSpc>
            </a:pPr>
            <a:r>
              <a:rPr lang="cs-CZ" sz="5000" dirty="0" smtClean="0"/>
              <a:t>Výzkum klimatických změn</a:t>
            </a:r>
          </a:p>
          <a:p>
            <a:pPr>
              <a:lnSpc>
                <a:spcPct val="80000"/>
              </a:lnSpc>
            </a:pPr>
            <a:r>
              <a:rPr lang="cs-CZ" sz="5000" dirty="0" smtClean="0"/>
              <a:t>Paleoekologické rekonstrukce</a:t>
            </a:r>
          </a:p>
          <a:p>
            <a:pPr>
              <a:lnSpc>
                <a:spcPct val="80000"/>
              </a:lnSpc>
            </a:pPr>
            <a:r>
              <a:rPr lang="cs-CZ" sz="5000" dirty="0" smtClean="0"/>
              <a:t>Detektory těžkých kovů a radiace </a:t>
            </a:r>
          </a:p>
          <a:p>
            <a:pPr>
              <a:lnSpc>
                <a:spcPct val="80000"/>
              </a:lnSpc>
            </a:pPr>
            <a:endParaRPr lang="cs-CZ" sz="4200" dirty="0" smtClean="0"/>
          </a:p>
          <a:p>
            <a:pPr>
              <a:lnSpc>
                <a:spcPct val="80000"/>
              </a:lnSpc>
            </a:pPr>
            <a:endParaRPr lang="cs-CZ" sz="4200" dirty="0"/>
          </a:p>
          <a:p>
            <a:pPr>
              <a:lnSpc>
                <a:spcPct val="80000"/>
              </a:lnSpc>
            </a:pPr>
            <a:endParaRPr lang="cs-CZ" sz="4200" dirty="0" smtClean="0"/>
          </a:p>
          <a:p>
            <a:pPr>
              <a:lnSpc>
                <a:spcPct val="80000"/>
              </a:lnSpc>
            </a:pPr>
            <a:endParaRPr lang="cs-CZ" sz="4200" dirty="0"/>
          </a:p>
          <a:p>
            <a:pPr marL="0" indent="0">
              <a:lnSpc>
                <a:spcPct val="80000"/>
              </a:lnSpc>
              <a:buNone/>
            </a:pPr>
            <a:endParaRPr lang="cs-CZ" sz="4200" dirty="0"/>
          </a:p>
          <a:p>
            <a:pPr>
              <a:lnSpc>
                <a:spcPct val="80000"/>
              </a:lnSpc>
            </a:pPr>
            <a:endParaRPr lang="cs-CZ" sz="4200" dirty="0" smtClean="0"/>
          </a:p>
          <a:p>
            <a:pPr>
              <a:lnSpc>
                <a:spcPct val="80000"/>
              </a:lnSpc>
            </a:pPr>
            <a:r>
              <a:rPr lang="cs-CZ" sz="5000" dirty="0" smtClean="0"/>
              <a:t>Podílí se min. 20% na veškerém objemu C fixovaného během fotosyntézy (více než deštné pralesy)</a:t>
            </a:r>
          </a:p>
          <a:p>
            <a:pPr>
              <a:lnSpc>
                <a:spcPct val="80000"/>
              </a:lnSpc>
            </a:pPr>
            <a:endParaRPr lang="cs-CZ" sz="4200" dirty="0"/>
          </a:p>
          <a:p>
            <a:pPr>
              <a:lnSpc>
                <a:spcPct val="80000"/>
              </a:lnSpc>
            </a:pPr>
            <a:endParaRPr lang="cs-CZ" sz="4200" dirty="0" smtClean="0"/>
          </a:p>
          <a:p>
            <a:pPr>
              <a:lnSpc>
                <a:spcPct val="80000"/>
              </a:lnSpc>
            </a:pPr>
            <a:endParaRPr lang="cs-CZ" sz="4200" dirty="0"/>
          </a:p>
          <a:p>
            <a:pPr>
              <a:lnSpc>
                <a:spcPct val="80000"/>
              </a:lnSpc>
            </a:pPr>
            <a:endParaRPr lang="cs-CZ" sz="42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sz="5000" dirty="0" smtClean="0"/>
              <a:t>Rozsivkám vděčíme za náš každý pátý vdech…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dirty="0" smtClean="0"/>
          </a:p>
          <a:p>
            <a:pPr>
              <a:lnSpc>
                <a:spcPct val="80000"/>
              </a:lnSpc>
            </a:pPr>
            <a:endParaRPr lang="cs-CZ" sz="2400" dirty="0" smtClean="0"/>
          </a:p>
        </p:txBody>
      </p:sp>
      <p:pic>
        <p:nvPicPr>
          <p:cNvPr id="1026" name="Picture 2" descr="C:\Users\bara\Desktop\1-s2_0-S0048969709006275-gr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290" y="2132856"/>
            <a:ext cx="2091998" cy="2048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nice se šipkou 2"/>
          <p:cNvCxnSpPr/>
          <p:nvPr/>
        </p:nvCxnSpPr>
        <p:spPr>
          <a:xfrm>
            <a:off x="4355976" y="328498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105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57188" y="214313"/>
            <a:ext cx="7772400" cy="5715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dirty="0" smtClean="0"/>
              <a:t>Systém</a:t>
            </a:r>
            <a:endParaRPr lang="cs-CZ" sz="3600" dirty="0"/>
          </a:p>
        </p:txBody>
      </p:sp>
      <p:sp>
        <p:nvSpPr>
          <p:cNvPr id="14339" name="Zástupný symbol pro obsah 4"/>
          <p:cNvSpPr>
            <a:spLocks noGrp="1"/>
          </p:cNvSpPr>
          <p:nvPr>
            <p:ph sz="quarter" idx="1"/>
          </p:nvPr>
        </p:nvSpPr>
        <p:spPr>
          <a:xfrm>
            <a:off x="285750" y="714375"/>
            <a:ext cx="8572500" cy="5857875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z="2400" dirty="0" smtClean="0">
                <a:solidFill>
                  <a:srgbClr val="996633"/>
                </a:solidFill>
              </a:rPr>
              <a:t>    </a:t>
            </a:r>
            <a:r>
              <a:rPr lang="cs-CZ" sz="2400" u="sng" dirty="0" smtClean="0">
                <a:solidFill>
                  <a:srgbClr val="996633"/>
                </a:solidFill>
              </a:rPr>
              <a:t>1. Centrické rozsivky</a:t>
            </a:r>
            <a:r>
              <a:rPr lang="cs-CZ" sz="2400" dirty="0" smtClean="0">
                <a:solidFill>
                  <a:srgbClr val="996633"/>
                </a:solidFill>
              </a:rPr>
              <a:t> – </a:t>
            </a:r>
            <a:r>
              <a:rPr lang="cs-CZ" sz="2400" dirty="0" err="1" smtClean="0">
                <a:solidFill>
                  <a:srgbClr val="996633"/>
                </a:solidFill>
              </a:rPr>
              <a:t>valvární</a:t>
            </a:r>
            <a:r>
              <a:rPr lang="cs-CZ" sz="2400" dirty="0" smtClean="0">
                <a:solidFill>
                  <a:srgbClr val="996633"/>
                </a:solidFill>
              </a:rPr>
              <a:t> pohled je kruh</a:t>
            </a:r>
            <a:br>
              <a:rPr lang="cs-CZ" sz="2400" dirty="0" smtClean="0">
                <a:solidFill>
                  <a:srgbClr val="996633"/>
                </a:solidFill>
              </a:rPr>
            </a:br>
            <a:r>
              <a:rPr lang="cs-CZ" sz="2400" dirty="0" smtClean="0">
                <a:solidFill>
                  <a:srgbClr val="996633"/>
                </a:solidFill>
              </a:rPr>
              <a:t>Např. </a:t>
            </a:r>
            <a:r>
              <a:rPr lang="cs-CZ" sz="2400" i="1" dirty="0" err="1" smtClean="0">
                <a:solidFill>
                  <a:srgbClr val="996633"/>
                </a:solidFill>
              </a:rPr>
              <a:t>Coscinodiscus</a:t>
            </a:r>
            <a:r>
              <a:rPr lang="cs-CZ" sz="2400" dirty="0" smtClean="0">
                <a:solidFill>
                  <a:srgbClr val="996633"/>
                </a:solidFill>
              </a:rPr>
              <a:t>, </a:t>
            </a:r>
            <a:r>
              <a:rPr lang="cs-CZ" sz="2400" i="1" dirty="0" err="1" smtClean="0">
                <a:solidFill>
                  <a:srgbClr val="996633"/>
                </a:solidFill>
              </a:rPr>
              <a:t>Cyclotella</a:t>
            </a:r>
            <a:r>
              <a:rPr lang="cs-CZ" sz="2400" dirty="0" smtClean="0">
                <a:solidFill>
                  <a:srgbClr val="996633"/>
                </a:solidFill>
              </a:rPr>
              <a:t>, </a:t>
            </a:r>
            <a:r>
              <a:rPr lang="cs-CZ" sz="2400" i="1" dirty="0" err="1" smtClean="0">
                <a:solidFill>
                  <a:srgbClr val="996633"/>
                </a:solidFill>
              </a:rPr>
              <a:t>Aulacoseira</a:t>
            </a:r>
            <a:r>
              <a:rPr lang="cs-CZ" sz="2400" dirty="0" smtClean="0">
                <a:solidFill>
                  <a:srgbClr val="996633"/>
                </a:solidFill>
              </a:rPr>
              <a:t>, </a:t>
            </a:r>
            <a:r>
              <a:rPr lang="cs-CZ" sz="2400" i="1" dirty="0" err="1" smtClean="0">
                <a:solidFill>
                  <a:srgbClr val="996633"/>
                </a:solidFill>
              </a:rPr>
              <a:t>Melosira</a:t>
            </a:r>
            <a:endParaRPr lang="cs-CZ" sz="2400" i="1" dirty="0" smtClean="0">
              <a:solidFill>
                <a:srgbClr val="996633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u="sng" dirty="0" smtClean="0"/>
              <a:t>2. </a:t>
            </a:r>
            <a:r>
              <a:rPr lang="cs-CZ" sz="2400" u="sng" dirty="0" err="1" smtClean="0"/>
              <a:t>Penátní</a:t>
            </a:r>
            <a:r>
              <a:rPr lang="cs-CZ" sz="2400" u="sng" dirty="0" smtClean="0"/>
              <a:t> rozsivky </a:t>
            </a:r>
            <a:r>
              <a:rPr lang="cs-CZ" sz="2400" dirty="0" smtClean="0"/>
              <a:t>– podlouhlé, eliptické nebo kopinaté, </a:t>
            </a:r>
            <a:r>
              <a:rPr lang="cs-CZ" sz="2400" dirty="0" err="1" smtClean="0"/>
              <a:t>dvoustranně</a:t>
            </a:r>
            <a:r>
              <a:rPr lang="cs-CZ" sz="2400" dirty="0" smtClean="0"/>
              <a:t> souměrné</a:t>
            </a:r>
            <a:br>
              <a:rPr lang="cs-CZ" sz="2400" dirty="0" smtClean="0"/>
            </a:br>
            <a:r>
              <a:rPr lang="cs-CZ" sz="2400" dirty="0" smtClean="0"/>
              <a:t>2a. rozsivky bez </a:t>
            </a:r>
            <a:r>
              <a:rPr lang="cs-CZ" sz="2400" dirty="0" err="1" smtClean="0"/>
              <a:t>raphe</a:t>
            </a:r>
            <a:r>
              <a:rPr lang="cs-CZ" sz="2400" dirty="0" smtClean="0"/>
              <a:t> (</a:t>
            </a:r>
            <a:r>
              <a:rPr lang="cs-CZ" sz="2400" i="1" dirty="0" err="1" smtClean="0">
                <a:solidFill>
                  <a:schemeClr val="accent1"/>
                </a:solidFill>
              </a:rPr>
              <a:t>Tabellaria</a:t>
            </a:r>
            <a:r>
              <a:rPr lang="cs-CZ" sz="2400" i="1" dirty="0" smtClean="0">
                <a:solidFill>
                  <a:schemeClr val="accent1"/>
                </a:solidFill>
              </a:rPr>
              <a:t>, </a:t>
            </a:r>
            <a:r>
              <a:rPr lang="cs-CZ" sz="2400" i="1" dirty="0" err="1" smtClean="0">
                <a:solidFill>
                  <a:schemeClr val="accent1"/>
                </a:solidFill>
              </a:rPr>
              <a:t>Diatoma</a:t>
            </a:r>
            <a:r>
              <a:rPr lang="cs-CZ" sz="2400" i="1" dirty="0" smtClean="0">
                <a:solidFill>
                  <a:schemeClr val="accent1"/>
                </a:solidFill>
              </a:rPr>
              <a:t>, </a:t>
            </a:r>
            <a:r>
              <a:rPr lang="cs-CZ" sz="2400" i="1" dirty="0" err="1" smtClean="0">
                <a:solidFill>
                  <a:schemeClr val="accent1"/>
                </a:solidFill>
              </a:rPr>
              <a:t>Asterionella</a:t>
            </a:r>
            <a:r>
              <a:rPr lang="cs-CZ" sz="2400" i="1" dirty="0" smtClean="0">
                <a:solidFill>
                  <a:schemeClr val="accent1"/>
                </a:solidFill>
              </a:rPr>
              <a:t>, </a:t>
            </a:r>
            <a:r>
              <a:rPr lang="cs-CZ" sz="2400" i="1" dirty="0" err="1" smtClean="0">
                <a:solidFill>
                  <a:schemeClr val="accent1"/>
                </a:solidFill>
              </a:rPr>
              <a:t>Fragilaria</a:t>
            </a:r>
            <a:r>
              <a:rPr lang="cs-CZ" sz="2400" i="1" dirty="0" smtClean="0">
                <a:solidFill>
                  <a:schemeClr val="accent1"/>
                </a:solidFill>
              </a:rPr>
              <a:t>, </a:t>
            </a:r>
            <a:r>
              <a:rPr lang="cs-CZ" sz="2400" i="1" dirty="0" err="1" smtClean="0">
                <a:solidFill>
                  <a:schemeClr val="accent1"/>
                </a:solidFill>
              </a:rPr>
              <a:t>Synedra</a:t>
            </a:r>
            <a:r>
              <a:rPr lang="cs-CZ" sz="2400" i="1" dirty="0" smtClean="0"/>
              <a:t> </a:t>
            </a:r>
            <a:r>
              <a:rPr lang="cs-CZ" sz="2400" dirty="0" smtClean="0"/>
              <a:t>)</a:t>
            </a:r>
            <a:br>
              <a:rPr lang="cs-CZ" sz="2400" dirty="0" smtClean="0"/>
            </a:br>
            <a:r>
              <a:rPr lang="cs-CZ" sz="2400" dirty="0" smtClean="0"/>
              <a:t>2b. rozsivky s jedním </a:t>
            </a:r>
            <a:r>
              <a:rPr lang="cs-CZ" sz="2400" dirty="0" err="1" smtClean="0"/>
              <a:t>raphe</a:t>
            </a:r>
            <a:r>
              <a:rPr lang="cs-CZ" sz="2400" dirty="0" smtClean="0"/>
              <a:t> po celé délce jedné schránky (</a:t>
            </a:r>
            <a:r>
              <a:rPr lang="cs-CZ" sz="2400" i="1" dirty="0" err="1" smtClean="0">
                <a:solidFill>
                  <a:schemeClr val="accent1"/>
                </a:solidFill>
              </a:rPr>
              <a:t>Achnanthes</a:t>
            </a:r>
            <a:r>
              <a:rPr lang="cs-CZ" sz="2400" i="1" dirty="0" smtClean="0">
                <a:solidFill>
                  <a:schemeClr val="accent1"/>
                </a:solidFill>
              </a:rPr>
              <a:t>, </a:t>
            </a:r>
            <a:r>
              <a:rPr lang="cs-CZ" sz="2400" i="1" dirty="0" err="1" smtClean="0">
                <a:solidFill>
                  <a:schemeClr val="accent1"/>
                </a:solidFill>
              </a:rPr>
              <a:t>Diploneis</a:t>
            </a:r>
            <a:r>
              <a:rPr lang="cs-CZ" sz="2400" dirty="0" smtClean="0"/>
              <a:t>)</a:t>
            </a:r>
            <a:br>
              <a:rPr lang="cs-CZ" sz="2400" dirty="0" smtClean="0"/>
            </a:br>
            <a:r>
              <a:rPr lang="cs-CZ" sz="2400" dirty="0" smtClean="0"/>
              <a:t>2c. rozsivky se dvěma velmi krátkými </a:t>
            </a:r>
            <a:r>
              <a:rPr lang="cs-CZ" sz="2400" dirty="0" err="1" smtClean="0"/>
              <a:t>raphe</a:t>
            </a:r>
            <a:r>
              <a:rPr lang="cs-CZ" sz="2400" dirty="0" smtClean="0"/>
              <a:t> na konci schránky (</a:t>
            </a:r>
            <a:r>
              <a:rPr lang="cs-CZ" sz="2400" i="1" dirty="0" err="1" smtClean="0">
                <a:solidFill>
                  <a:schemeClr val="accent1"/>
                </a:solidFill>
              </a:rPr>
              <a:t>Eunotia</a:t>
            </a:r>
            <a:r>
              <a:rPr lang="cs-CZ" sz="2400" dirty="0" smtClean="0"/>
              <a:t>)</a:t>
            </a:r>
            <a:br>
              <a:rPr lang="cs-CZ" sz="2400" dirty="0" smtClean="0"/>
            </a:br>
            <a:r>
              <a:rPr lang="cs-CZ" sz="2400" dirty="0" smtClean="0"/>
              <a:t>2d. rozsivky se dvěma </a:t>
            </a:r>
            <a:r>
              <a:rPr lang="cs-CZ" sz="2400" dirty="0" err="1" smtClean="0"/>
              <a:t>raphe</a:t>
            </a:r>
            <a:r>
              <a:rPr lang="cs-CZ" sz="2400" dirty="0" smtClean="0"/>
              <a:t> (</a:t>
            </a:r>
            <a:r>
              <a:rPr lang="cs-CZ" sz="2400" i="1" dirty="0" err="1" smtClean="0">
                <a:solidFill>
                  <a:schemeClr val="accent1"/>
                </a:solidFill>
              </a:rPr>
              <a:t>Navicula</a:t>
            </a:r>
            <a:r>
              <a:rPr lang="cs-CZ" sz="2400" i="1" dirty="0" smtClean="0">
                <a:solidFill>
                  <a:schemeClr val="accent1"/>
                </a:solidFill>
              </a:rPr>
              <a:t>, </a:t>
            </a:r>
            <a:r>
              <a:rPr lang="cs-CZ" sz="2400" i="1" dirty="0" err="1" smtClean="0">
                <a:solidFill>
                  <a:schemeClr val="accent1"/>
                </a:solidFill>
              </a:rPr>
              <a:t>Pinnularia</a:t>
            </a:r>
            <a:r>
              <a:rPr lang="cs-CZ" sz="2400" i="1" dirty="0" smtClean="0">
                <a:solidFill>
                  <a:schemeClr val="accent1"/>
                </a:solidFill>
              </a:rPr>
              <a:t>, </a:t>
            </a:r>
            <a:r>
              <a:rPr lang="cs-CZ" sz="2400" i="1" dirty="0" err="1" smtClean="0">
                <a:solidFill>
                  <a:schemeClr val="accent1"/>
                </a:solidFill>
              </a:rPr>
              <a:t>Cymbella</a:t>
            </a:r>
            <a:r>
              <a:rPr lang="cs-CZ" sz="2400" i="1" dirty="0" smtClean="0">
                <a:solidFill>
                  <a:schemeClr val="accent1"/>
                </a:solidFill>
              </a:rPr>
              <a:t>, </a:t>
            </a:r>
            <a:r>
              <a:rPr lang="cs-CZ" sz="2400" i="1" dirty="0" err="1" smtClean="0">
                <a:solidFill>
                  <a:schemeClr val="accent1"/>
                </a:solidFill>
              </a:rPr>
              <a:t>Gyrosigma</a:t>
            </a:r>
            <a:r>
              <a:rPr lang="cs-CZ" sz="2400" i="1" dirty="0" smtClean="0">
                <a:solidFill>
                  <a:schemeClr val="accent1"/>
                </a:solidFill>
              </a:rPr>
              <a:t>, </a:t>
            </a:r>
            <a:r>
              <a:rPr lang="cs-CZ" sz="2400" i="1" dirty="0" err="1" smtClean="0">
                <a:solidFill>
                  <a:schemeClr val="accent1"/>
                </a:solidFill>
              </a:rPr>
              <a:t>Gomphonema</a:t>
            </a:r>
            <a:r>
              <a:rPr lang="cs-CZ" sz="2400" dirty="0" smtClean="0"/>
              <a:t>)</a:t>
            </a:r>
            <a:br>
              <a:rPr lang="cs-CZ" sz="2400" dirty="0" smtClean="0"/>
            </a:br>
            <a:r>
              <a:rPr lang="cs-CZ" sz="2400" dirty="0" smtClean="0"/>
              <a:t>2e. rozsivky s </a:t>
            </a:r>
            <a:r>
              <a:rPr lang="cs-CZ" sz="2400" dirty="0" err="1" smtClean="0"/>
              <a:t>raphe</a:t>
            </a:r>
            <a:r>
              <a:rPr lang="cs-CZ" sz="2400" dirty="0" smtClean="0"/>
              <a:t> ve zvláštních kanálcích (</a:t>
            </a:r>
            <a:r>
              <a:rPr lang="cs-CZ" sz="2400" i="1" dirty="0" err="1" smtClean="0">
                <a:solidFill>
                  <a:schemeClr val="accent1"/>
                </a:solidFill>
              </a:rPr>
              <a:t>Nitzschia</a:t>
            </a:r>
            <a:r>
              <a:rPr lang="cs-CZ" sz="2400" i="1" dirty="0" smtClean="0">
                <a:solidFill>
                  <a:schemeClr val="accent1"/>
                </a:solidFill>
              </a:rPr>
              <a:t>, </a:t>
            </a:r>
            <a:r>
              <a:rPr lang="cs-CZ" sz="2400" i="1" dirty="0" err="1" smtClean="0">
                <a:solidFill>
                  <a:schemeClr val="accent1"/>
                </a:solidFill>
              </a:rPr>
              <a:t>Surirella</a:t>
            </a:r>
            <a:r>
              <a:rPr lang="cs-CZ" sz="2400" i="1" dirty="0" smtClean="0"/>
              <a:t>)</a:t>
            </a:r>
            <a:endParaRPr lang="cs-CZ" sz="24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668344" y="2852936"/>
            <a:ext cx="1032878" cy="105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43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951413"/>
            <a:ext cx="1835150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Morfologie</a:t>
            </a:r>
          </a:p>
        </p:txBody>
      </p:sp>
      <p:sp>
        <p:nvSpPr>
          <p:cNvPr id="10244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 smtClean="0"/>
              <a:t>Schránka- </a:t>
            </a:r>
            <a:r>
              <a:rPr lang="cs-CZ" sz="2400" dirty="0" err="1" smtClean="0"/>
              <a:t>frustula</a:t>
            </a: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err="1" smtClean="0"/>
              <a:t>Epithéka</a:t>
            </a: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err="1" smtClean="0"/>
              <a:t>Hypothéka</a:t>
            </a: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err="1" smtClean="0"/>
              <a:t>Valva</a:t>
            </a: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Pleura</a:t>
            </a:r>
          </a:p>
          <a:p>
            <a:pPr>
              <a:lnSpc>
                <a:spcPct val="80000"/>
              </a:lnSpc>
            </a:pPr>
            <a:r>
              <a:rPr lang="cs-CZ" sz="2400" dirty="0" err="1" smtClean="0"/>
              <a:t>Raphe</a:t>
            </a: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err="1" smtClean="0"/>
              <a:t>Striae</a:t>
            </a: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Centrální </a:t>
            </a:r>
            <a:r>
              <a:rPr lang="cs-CZ" sz="2400" dirty="0" err="1" smtClean="0"/>
              <a:t>nodulus</a:t>
            </a: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Terminální </a:t>
            </a:r>
            <a:r>
              <a:rPr lang="cs-CZ" sz="2400" dirty="0" err="1" smtClean="0"/>
              <a:t>noduly</a:t>
            </a: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Radiálně souměrné – Centrické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Dvoustraně souměrné – </a:t>
            </a:r>
            <a:r>
              <a:rPr lang="cs-CZ" sz="2400" dirty="0" err="1" smtClean="0"/>
              <a:t>Penátní</a:t>
            </a:r>
            <a:endParaRPr lang="cs-CZ" sz="2400" dirty="0" smtClean="0"/>
          </a:p>
          <a:p>
            <a:pPr>
              <a:lnSpc>
                <a:spcPct val="80000"/>
              </a:lnSpc>
            </a:pPr>
            <a:endParaRPr lang="cs-CZ" sz="2400" dirty="0" smtClean="0"/>
          </a:p>
          <a:p>
            <a:pPr>
              <a:lnSpc>
                <a:spcPct val="80000"/>
              </a:lnSpc>
            </a:pPr>
            <a:endParaRPr lang="cs-CZ" sz="2400" dirty="0" smtClean="0"/>
          </a:p>
          <a:p>
            <a:endParaRPr lang="cs-CZ" dirty="0" smtClean="0"/>
          </a:p>
        </p:txBody>
      </p:sp>
      <p:pic>
        <p:nvPicPr>
          <p:cNvPr id="10245" name="Picture 5" descr="C:\Users\bara\Desktop\Diatomees_cle0185cd-a3e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331913"/>
            <a:ext cx="34290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7308850" y="1628800"/>
            <a:ext cx="105219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7461250" y="1781200"/>
            <a:ext cx="105219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7308850" y="3645024"/>
            <a:ext cx="105219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7308304" y="4149080"/>
            <a:ext cx="105219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7308304" y="2420888"/>
            <a:ext cx="105219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Ss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7343686" y="2961643"/>
            <a:ext cx="105219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7308850" y="3284984"/>
            <a:ext cx="105219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7308850" y="1628800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Epithéka</a:t>
            </a:r>
            <a:r>
              <a:rPr lang="cs-CZ" dirty="0" smtClean="0"/>
              <a:t> (</a:t>
            </a:r>
            <a:r>
              <a:rPr lang="cs-CZ" dirty="0" err="1" smtClean="0"/>
              <a:t>valva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308850" y="2411596"/>
            <a:ext cx="1058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striae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343686" y="2972179"/>
            <a:ext cx="1333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pleura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308304" y="3645024"/>
            <a:ext cx="1205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raphe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343686" y="4183271"/>
            <a:ext cx="1333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hypothéka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93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13577" y="-13580"/>
            <a:ext cx="1412775" cy="1439936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Morfologické pojmy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44616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b="1" dirty="0"/>
              <a:t>Areola</a:t>
            </a:r>
            <a:r>
              <a:rPr lang="cs-CZ" sz="2000" dirty="0"/>
              <a:t> – </a:t>
            </a:r>
            <a:r>
              <a:rPr lang="cs-CZ" sz="2000" i="1" dirty="0"/>
              <a:t>areola, </a:t>
            </a:r>
            <a:r>
              <a:rPr lang="cs-CZ" sz="2000" i="1" dirty="0" err="1"/>
              <a:t>punctum</a:t>
            </a:r>
            <a:r>
              <a:rPr lang="cs-CZ" sz="2000" dirty="0"/>
              <a:t>, perforace ve </a:t>
            </a:r>
            <a:r>
              <a:rPr lang="cs-CZ" sz="2000" dirty="0" err="1" smtClean="0"/>
              <a:t>valvě</a:t>
            </a:r>
            <a:r>
              <a:rPr lang="cs-CZ" sz="2000" dirty="0" smtClean="0"/>
              <a:t>, duté okrouhlé nebo hranaté komůrky, těsně přiléhající jedna k druhé</a:t>
            </a:r>
            <a:endParaRPr lang="cs-CZ" sz="2000" dirty="0"/>
          </a:p>
          <a:p>
            <a:pPr marL="0" indent="0">
              <a:lnSpc>
                <a:spcPct val="80000"/>
              </a:lnSpc>
              <a:buNone/>
            </a:pPr>
            <a:r>
              <a:rPr lang="cs-CZ" sz="1800" dirty="0"/>
              <a:t>  </a:t>
            </a:r>
            <a:r>
              <a:rPr lang="cs-CZ" sz="1800" dirty="0" smtClean="0"/>
              <a:t>    </a:t>
            </a:r>
            <a:r>
              <a:rPr lang="cs-CZ" sz="1800" dirty="0"/>
              <a:t>(tvoří </a:t>
            </a:r>
            <a:r>
              <a:rPr lang="cs-CZ" sz="1800" dirty="0" err="1"/>
              <a:t>striae</a:t>
            </a:r>
            <a:r>
              <a:rPr lang="cs-CZ" sz="1800" dirty="0" smtClean="0"/>
              <a:t>)</a:t>
            </a:r>
          </a:p>
          <a:p>
            <a:pPr marL="0" indent="0">
              <a:lnSpc>
                <a:spcPct val="80000"/>
              </a:lnSpc>
              <a:buNone/>
            </a:pPr>
            <a:endParaRPr lang="cs-CZ" sz="1800" dirty="0"/>
          </a:p>
          <a:p>
            <a:pPr marL="0" indent="0">
              <a:lnSpc>
                <a:spcPct val="80000"/>
              </a:lnSpc>
              <a:buNone/>
            </a:pPr>
            <a:endParaRPr lang="cs-CZ" sz="1800" dirty="0" smtClean="0"/>
          </a:p>
          <a:p>
            <a:pPr marL="0" indent="0">
              <a:lnSpc>
                <a:spcPct val="80000"/>
              </a:lnSpc>
              <a:buNone/>
            </a:pPr>
            <a:endParaRPr lang="cs-CZ" sz="1800" dirty="0"/>
          </a:p>
          <a:p>
            <a:pPr marL="0" indent="0">
              <a:lnSpc>
                <a:spcPct val="80000"/>
              </a:lnSpc>
              <a:buNone/>
            </a:pPr>
            <a:endParaRPr lang="cs-CZ" sz="1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sz="1800" dirty="0" smtClean="0"/>
              <a:t>                              areola</a:t>
            </a:r>
          </a:p>
          <a:p>
            <a:pPr>
              <a:lnSpc>
                <a:spcPct val="80000"/>
              </a:lnSpc>
            </a:pPr>
            <a:r>
              <a:rPr lang="cs-CZ" sz="1800" dirty="0" err="1" smtClean="0"/>
              <a:t>Conopeum</a:t>
            </a:r>
            <a:r>
              <a:rPr lang="cs-CZ" sz="1800" dirty="0" smtClean="0"/>
              <a:t>: vnější kryt areoly</a:t>
            </a:r>
            <a:endParaRPr lang="cs-CZ" sz="1800" dirty="0"/>
          </a:p>
          <a:p>
            <a:pPr marL="0" indent="0">
              <a:lnSpc>
                <a:spcPct val="80000"/>
              </a:lnSpc>
              <a:buNone/>
            </a:pPr>
            <a:endParaRPr lang="cs-CZ" sz="1800" dirty="0" smtClean="0"/>
          </a:p>
          <a:p>
            <a:pPr marL="0" indent="0">
              <a:lnSpc>
                <a:spcPct val="80000"/>
              </a:lnSpc>
              <a:buNone/>
            </a:pP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000" dirty="0" smtClean="0"/>
              <a:t>Protější stěny areol tvoří:   destička s velkým kruhovým pórem (</a:t>
            </a:r>
            <a:r>
              <a:rPr lang="cs-CZ" sz="2000" dirty="0" err="1" smtClean="0"/>
              <a:t>foramen</a:t>
            </a:r>
            <a:r>
              <a:rPr lang="cs-CZ" sz="2000" dirty="0" smtClean="0"/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2000" dirty="0" smtClean="0"/>
              <a:t>                                                      destička s četnými jemnými póry (</a:t>
            </a:r>
            <a:r>
              <a:rPr lang="cs-CZ" sz="2000" dirty="0" err="1" smtClean="0"/>
              <a:t>cribrum</a:t>
            </a:r>
            <a:r>
              <a:rPr lang="cs-CZ" sz="2000" dirty="0" smtClean="0"/>
              <a:t>)</a:t>
            </a:r>
          </a:p>
          <a:p>
            <a:pPr marL="0" indent="0">
              <a:lnSpc>
                <a:spcPct val="80000"/>
              </a:lnSpc>
              <a:buNone/>
            </a:pPr>
            <a:endParaRPr lang="cs-CZ" sz="1800" dirty="0"/>
          </a:p>
          <a:p>
            <a:pPr marL="0" indent="0">
              <a:lnSpc>
                <a:spcPct val="80000"/>
              </a:lnSpc>
              <a:buNone/>
            </a:pPr>
            <a:endParaRPr lang="cs-CZ" sz="1800" dirty="0" smtClean="0"/>
          </a:p>
          <a:p>
            <a:pPr marL="0" indent="0">
              <a:lnSpc>
                <a:spcPct val="80000"/>
              </a:lnSpc>
              <a:buNone/>
            </a:pPr>
            <a:endParaRPr lang="cs-CZ" sz="1800" dirty="0"/>
          </a:p>
          <a:p>
            <a:pPr marL="0" indent="0">
              <a:lnSpc>
                <a:spcPct val="80000"/>
              </a:lnSpc>
              <a:buNone/>
            </a:pPr>
            <a:endParaRPr lang="cs-CZ" sz="1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sz="1800" dirty="0" smtClean="0"/>
              <a:t>                           </a:t>
            </a:r>
            <a:r>
              <a:rPr lang="cs-CZ" sz="1800" dirty="0" err="1" smtClean="0"/>
              <a:t>cribrum</a:t>
            </a:r>
            <a:endParaRPr lang="cs-CZ" sz="2400" dirty="0" smtClean="0"/>
          </a:p>
        </p:txBody>
      </p:sp>
      <p:pic>
        <p:nvPicPr>
          <p:cNvPr id="3074" name="Picture 2" descr="C:\Users\bara\Desktop\Stephanodiscus_domed_cribra-140x14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992445"/>
            <a:ext cx="13335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bara\Desktop\A_crassipunctata_areola-140x14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132856"/>
            <a:ext cx="13335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072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13577" y="-13580"/>
            <a:ext cx="1412775" cy="1439936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Morfologické pojmy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4461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000" b="1" dirty="0" smtClean="0"/>
              <a:t>Strie, </a:t>
            </a:r>
            <a:r>
              <a:rPr lang="cs-CZ" sz="2000" b="1" dirty="0" err="1" smtClean="0"/>
              <a:t>Striae</a:t>
            </a:r>
            <a:r>
              <a:rPr lang="cs-CZ" sz="2000" dirty="0" smtClean="0"/>
              <a:t> </a:t>
            </a:r>
            <a:r>
              <a:rPr lang="cs-CZ" sz="2000" dirty="0"/>
              <a:t>– </a:t>
            </a:r>
            <a:r>
              <a:rPr lang="cs-CZ" sz="2000" i="1" dirty="0" err="1" smtClean="0"/>
              <a:t>stria</a:t>
            </a:r>
            <a:r>
              <a:rPr lang="cs-CZ" sz="2000" i="1" dirty="0" smtClean="0"/>
              <a:t>, </a:t>
            </a:r>
            <a:r>
              <a:rPr lang="cs-CZ" sz="2000" dirty="0" smtClean="0"/>
              <a:t>rýžky tvořené areolami, mají charakteristické uspořádání a hustotu</a:t>
            </a:r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b="1" dirty="0" err="1"/>
              <a:t>Biseriátní</a:t>
            </a:r>
            <a:r>
              <a:rPr lang="cs-CZ" sz="2000" dirty="0"/>
              <a:t> – </a:t>
            </a:r>
            <a:r>
              <a:rPr lang="cs-CZ" sz="2000" i="1" dirty="0" err="1"/>
              <a:t>biseriate</a:t>
            </a:r>
            <a:r>
              <a:rPr lang="cs-CZ" sz="2000" i="1" dirty="0"/>
              <a:t>, </a:t>
            </a:r>
            <a:r>
              <a:rPr lang="cs-CZ" sz="2000" i="1" dirty="0" err="1"/>
              <a:t>doubly</a:t>
            </a:r>
            <a:r>
              <a:rPr lang="cs-CZ" sz="2000" i="1" dirty="0"/>
              <a:t> </a:t>
            </a:r>
            <a:r>
              <a:rPr lang="cs-CZ" sz="2000" i="1" dirty="0" err="1"/>
              <a:t>punctate</a:t>
            </a:r>
            <a:r>
              <a:rPr lang="cs-CZ" sz="2000" dirty="0"/>
              <a:t>: </a:t>
            </a:r>
            <a:r>
              <a:rPr lang="cs-CZ" sz="2000" dirty="0" err="1"/>
              <a:t>striae</a:t>
            </a:r>
            <a:r>
              <a:rPr lang="cs-CZ" sz="2000" dirty="0"/>
              <a:t>, tvořené dvěma </a:t>
            </a:r>
            <a:r>
              <a:rPr lang="cs-CZ" sz="2000" dirty="0" smtClean="0"/>
              <a:t>řadami areol </a:t>
            </a:r>
            <a:r>
              <a:rPr lang="cs-CZ" sz="2000" dirty="0"/>
              <a:t>se nazývají </a:t>
            </a:r>
            <a:r>
              <a:rPr lang="cs-CZ" sz="2000" dirty="0" err="1"/>
              <a:t>biseriátní</a:t>
            </a:r>
            <a:endParaRPr lang="cs-CZ" sz="2000" dirty="0"/>
          </a:p>
          <a:p>
            <a:pPr>
              <a:lnSpc>
                <a:spcPct val="80000"/>
              </a:lnSpc>
            </a:pPr>
            <a:endParaRPr lang="cs-CZ" sz="4400" dirty="0"/>
          </a:p>
          <a:p>
            <a:pPr>
              <a:lnSpc>
                <a:spcPct val="80000"/>
              </a:lnSpc>
            </a:pPr>
            <a:endParaRPr lang="cs-CZ" sz="4200" dirty="0" smtClean="0"/>
          </a:p>
        </p:txBody>
      </p:sp>
      <p:pic>
        <p:nvPicPr>
          <p:cNvPr id="2050" name="Picture 2" descr="C:\Users\bara\Desktop\stria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772816"/>
            <a:ext cx="2358262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Users\bara\Desktop\R_nodosum_areolae-140x14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2253" y="5373216"/>
            <a:ext cx="13335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13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V="1">
            <a:off x="13577" y="-13580"/>
            <a:ext cx="1412775" cy="1439936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Morfologické pojmy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44616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000" b="1" dirty="0" err="1" smtClean="0"/>
              <a:t>Raphe</a:t>
            </a:r>
            <a:r>
              <a:rPr lang="cs-CZ" sz="2000" b="1" dirty="0" smtClean="0"/>
              <a:t> </a:t>
            </a:r>
            <a:r>
              <a:rPr lang="cs-CZ" sz="2000" dirty="0" smtClean="0"/>
              <a:t>– štěrbina, která probíhá ve směru mezi oběma konci misky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dvě větve, začínající ve středové ztlustlině (</a:t>
            </a:r>
            <a:r>
              <a:rPr lang="cs-CZ" sz="2000" b="1" dirty="0" smtClean="0"/>
              <a:t>centrální </a:t>
            </a:r>
            <a:r>
              <a:rPr lang="cs-CZ" sz="2000" b="1" dirty="0" err="1" smtClean="0"/>
              <a:t>nodulus</a:t>
            </a:r>
            <a:r>
              <a:rPr lang="cs-CZ" sz="2000" dirty="0" smtClean="0"/>
              <a:t>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2000" dirty="0" smtClean="0"/>
              <a:t>                      větve končí polární/terminální ztlustlinou (</a:t>
            </a:r>
            <a:r>
              <a:rPr lang="cs-CZ" sz="2000" b="1" dirty="0" smtClean="0"/>
              <a:t>polární/terminální 	      </a:t>
            </a:r>
            <a:r>
              <a:rPr lang="cs-CZ" sz="2000" b="1" dirty="0" err="1" smtClean="0"/>
              <a:t>nodulus</a:t>
            </a:r>
            <a:r>
              <a:rPr lang="cs-CZ" sz="2000" dirty="0" smtClean="0"/>
              <a:t>)</a:t>
            </a:r>
          </a:p>
          <a:p>
            <a:pPr marL="0" indent="0">
              <a:lnSpc>
                <a:spcPct val="80000"/>
              </a:lnSpc>
              <a:buNone/>
            </a:pPr>
            <a:endParaRPr lang="cs-CZ" sz="2000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Kanálková </a:t>
            </a:r>
            <a:r>
              <a:rPr lang="cs-CZ" sz="2000" dirty="0" err="1" smtClean="0"/>
              <a:t>raphe</a:t>
            </a:r>
            <a:r>
              <a:rPr lang="cs-CZ" sz="2000" dirty="0" smtClean="0"/>
              <a:t>: štěrbina, pod níž probíhá trubice překlenutá křemitými můstky (</a:t>
            </a:r>
            <a:r>
              <a:rPr lang="cs-CZ" sz="2000" b="1" dirty="0" smtClean="0"/>
              <a:t>fibuly</a:t>
            </a:r>
            <a:r>
              <a:rPr lang="cs-CZ" sz="2000" dirty="0" smtClean="0"/>
              <a:t>). Trubice je spojena s vnitřním prostorem buňky otvory (</a:t>
            </a:r>
            <a:r>
              <a:rPr lang="cs-CZ" sz="2000" b="1" dirty="0" err="1" smtClean="0"/>
              <a:t>portuly</a:t>
            </a:r>
            <a:r>
              <a:rPr lang="cs-CZ" sz="2000" dirty="0" smtClean="0"/>
              <a:t>). Kanálková </a:t>
            </a:r>
            <a:r>
              <a:rPr lang="cs-CZ" sz="2000" dirty="0" err="1" smtClean="0"/>
              <a:t>raphe</a:t>
            </a:r>
            <a:r>
              <a:rPr lang="cs-CZ" sz="2000" dirty="0" smtClean="0"/>
              <a:t> bývá uložena blízko okraje </a:t>
            </a:r>
            <a:r>
              <a:rPr lang="cs-CZ" sz="2000" dirty="0" err="1" smtClean="0"/>
              <a:t>valvy</a:t>
            </a:r>
            <a:r>
              <a:rPr lang="cs-CZ" sz="2000" dirty="0" smtClean="0"/>
              <a:t>.</a:t>
            </a: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endParaRPr lang="cs-CZ" sz="2000" dirty="0" smtClean="0"/>
          </a:p>
          <a:p>
            <a:pPr>
              <a:lnSpc>
                <a:spcPct val="80000"/>
              </a:lnSpc>
            </a:pPr>
            <a:endParaRPr lang="cs-CZ" sz="2000" dirty="0"/>
          </a:p>
          <a:p>
            <a:pPr marL="0" indent="0">
              <a:lnSpc>
                <a:spcPct val="80000"/>
              </a:lnSpc>
              <a:buNone/>
            </a:pPr>
            <a:r>
              <a:rPr lang="cs-CZ" sz="2000" dirty="0" smtClean="0"/>
              <a:t>         </a:t>
            </a:r>
            <a:r>
              <a:rPr lang="cs-CZ" sz="2000" dirty="0" err="1" smtClean="0"/>
              <a:t>raphe</a:t>
            </a:r>
            <a:endParaRPr lang="cs-CZ" sz="2000" dirty="0" smtClean="0"/>
          </a:p>
          <a:p>
            <a:pPr marL="0" indent="0">
              <a:lnSpc>
                <a:spcPct val="80000"/>
              </a:lnSpc>
              <a:buNone/>
            </a:pPr>
            <a:endParaRPr lang="cs-CZ" sz="4200" dirty="0" smtClean="0"/>
          </a:p>
        </p:txBody>
      </p:sp>
      <p:pic>
        <p:nvPicPr>
          <p:cNvPr id="4098" name="Picture 2" descr="C:\Users\bara\Desktop\N_tripunctata_raphe-0x35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221088"/>
            <a:ext cx="2386955" cy="2386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bara\Desktop\Nitzschia_kurzeana_SEM-0x35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221088"/>
            <a:ext cx="2362830" cy="2362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076056" y="6022233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fibuly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43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Morfologické pojmy</a:t>
            </a:r>
            <a:endParaRPr lang="cs-CZ" sz="4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400" dirty="0" smtClean="0"/>
              <a:t>Apikální osa – </a:t>
            </a:r>
            <a:r>
              <a:rPr lang="cs-CZ" sz="2400" i="1" dirty="0" err="1" smtClean="0"/>
              <a:t>apical</a:t>
            </a:r>
            <a:r>
              <a:rPr lang="cs-CZ" sz="2400" i="1" dirty="0" smtClean="0"/>
              <a:t> axis </a:t>
            </a:r>
            <a:r>
              <a:rPr lang="cs-CZ" sz="2400" dirty="0" smtClean="0"/>
              <a:t>(podélná osa)</a:t>
            </a:r>
          </a:p>
          <a:p>
            <a:pPr>
              <a:lnSpc>
                <a:spcPct val="80000"/>
              </a:lnSpc>
            </a:pPr>
            <a:endParaRPr lang="cs-CZ" sz="2400" dirty="0" smtClean="0"/>
          </a:p>
          <a:p>
            <a:pPr>
              <a:lnSpc>
                <a:spcPct val="80000"/>
              </a:lnSpc>
            </a:pPr>
            <a:endParaRPr lang="cs-CZ" sz="1800" dirty="0"/>
          </a:p>
          <a:p>
            <a:pPr>
              <a:lnSpc>
                <a:spcPct val="80000"/>
              </a:lnSpc>
            </a:pPr>
            <a:r>
              <a:rPr lang="cs-CZ" sz="2400" dirty="0" err="1" smtClean="0"/>
              <a:t>Bifurkátní</a:t>
            </a:r>
            <a:r>
              <a:rPr lang="cs-CZ" sz="2400" dirty="0" smtClean="0"/>
              <a:t> – </a:t>
            </a:r>
            <a:r>
              <a:rPr lang="cs-CZ" sz="2400" i="1" dirty="0" err="1" smtClean="0"/>
              <a:t>bifurcate</a:t>
            </a:r>
            <a:r>
              <a:rPr lang="cs-CZ" sz="2400" i="1" dirty="0" smtClean="0"/>
              <a:t>, </a:t>
            </a:r>
            <a:r>
              <a:rPr lang="cs-CZ" sz="2400" dirty="0" smtClean="0"/>
              <a:t>rozdělující se ve dvě</a:t>
            </a:r>
          </a:p>
          <a:p>
            <a:pPr>
              <a:lnSpc>
                <a:spcPct val="80000"/>
              </a:lnSpc>
            </a:pPr>
            <a:endParaRPr lang="cs-CZ" sz="2400" dirty="0"/>
          </a:p>
          <a:p>
            <a:pPr>
              <a:lnSpc>
                <a:spcPct val="80000"/>
              </a:lnSpc>
            </a:pPr>
            <a:endParaRPr lang="cs-CZ" sz="2400" dirty="0" smtClean="0"/>
          </a:p>
          <a:p>
            <a:pPr>
              <a:lnSpc>
                <a:spcPct val="80000"/>
              </a:lnSpc>
            </a:pPr>
            <a:endParaRPr lang="cs-CZ" sz="2400" dirty="0"/>
          </a:p>
          <a:p>
            <a:pPr>
              <a:lnSpc>
                <a:spcPct val="80000"/>
              </a:lnSpc>
            </a:pPr>
            <a:endParaRPr lang="cs-CZ" sz="2400" i="1" dirty="0" smtClean="0"/>
          </a:p>
          <a:p>
            <a:pPr>
              <a:lnSpc>
                <a:spcPct val="80000"/>
              </a:lnSpc>
            </a:pPr>
            <a:endParaRPr lang="cs-CZ" sz="2400" i="1" dirty="0"/>
          </a:p>
          <a:p>
            <a:pPr>
              <a:lnSpc>
                <a:spcPct val="80000"/>
              </a:lnSpc>
            </a:pPr>
            <a:endParaRPr lang="cs-CZ" sz="2400" i="1" dirty="0" smtClean="0"/>
          </a:p>
          <a:p>
            <a:pPr>
              <a:lnSpc>
                <a:spcPct val="80000"/>
              </a:lnSpc>
            </a:pPr>
            <a:r>
              <a:rPr lang="cs-CZ" sz="2400" i="1" dirty="0" err="1" smtClean="0"/>
              <a:t>Biraphid</a:t>
            </a:r>
            <a:r>
              <a:rPr lang="cs-CZ" sz="2400" dirty="0" smtClean="0"/>
              <a:t> – rozsivky s </a:t>
            </a:r>
            <a:r>
              <a:rPr lang="cs-CZ" sz="2400" dirty="0" err="1" smtClean="0"/>
              <a:t>raphe</a:t>
            </a:r>
            <a:r>
              <a:rPr lang="cs-CZ" sz="2400" dirty="0" smtClean="0"/>
              <a:t> na obou </a:t>
            </a:r>
            <a:r>
              <a:rPr lang="cs-CZ" sz="2400" dirty="0" err="1" smtClean="0"/>
              <a:t>valvách</a:t>
            </a:r>
            <a:endParaRPr lang="cs-CZ" sz="2400" dirty="0" smtClean="0"/>
          </a:p>
          <a:p>
            <a:pPr marL="0" indent="0">
              <a:lnSpc>
                <a:spcPct val="80000"/>
              </a:lnSpc>
              <a:buNone/>
            </a:pPr>
            <a:endParaRPr lang="cs-CZ" sz="2400" dirty="0" smtClean="0"/>
          </a:p>
          <a:p>
            <a:pPr>
              <a:lnSpc>
                <a:spcPct val="80000"/>
              </a:lnSpc>
            </a:pPr>
            <a:endParaRPr lang="cs-CZ" sz="24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79869"/>
            <a:ext cx="1103527" cy="1124744"/>
          </a:xfrm>
          <a:prstGeom prst="rect">
            <a:avLst/>
          </a:prstGeom>
        </p:spPr>
      </p:pic>
      <p:pic>
        <p:nvPicPr>
          <p:cNvPr id="2050" name="Picture 2" descr="C:\Users\bara\Desktop\apical_axis-0x35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6109" y="1162669"/>
            <a:ext cx="1474243" cy="1474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nice se šipkou 2"/>
          <p:cNvCxnSpPr/>
          <p:nvPr/>
        </p:nvCxnSpPr>
        <p:spPr>
          <a:xfrm>
            <a:off x="5734819" y="1772816"/>
            <a:ext cx="3493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C:\Users\bara\Desktop\bifurcate-140x14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947" y="3152641"/>
            <a:ext cx="1652341" cy="165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3563888" y="3356992"/>
            <a:ext cx="191013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085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2461</TotalTime>
  <Words>406</Words>
  <Application>Microsoft Office PowerPoint</Application>
  <PresentationFormat>Předvádění na obrazovce (4:3)</PresentationFormat>
  <Paragraphs>169</Paragraphs>
  <Slides>12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Úvod do diatomologie</vt:lpstr>
      <vt:lpstr>Ekologie</vt:lpstr>
      <vt:lpstr>Význam rozsivek</vt:lpstr>
      <vt:lpstr>Systém</vt:lpstr>
      <vt:lpstr>Morfologie</vt:lpstr>
      <vt:lpstr>Morfologické pojmy</vt:lpstr>
      <vt:lpstr>Morfologické pojmy</vt:lpstr>
      <vt:lpstr>Morfologické pojmy</vt:lpstr>
      <vt:lpstr>Morfologické pojmy</vt:lpstr>
      <vt:lpstr>Otvory, díry a spol.</vt:lpstr>
      <vt:lpstr>Otvory, díry a spol.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diatomologie</dc:title>
  <dc:creator>bara</dc:creator>
  <cp:lastModifiedBy>bara</cp:lastModifiedBy>
  <cp:revision>57</cp:revision>
  <dcterms:created xsi:type="dcterms:W3CDTF">2012-09-10T15:35:35Z</dcterms:created>
  <dcterms:modified xsi:type="dcterms:W3CDTF">2012-09-25T13:03:52Z</dcterms:modified>
</cp:coreProperties>
</file>