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7" r:id="rId14"/>
    <p:sldId id="278" r:id="rId15"/>
    <p:sldId id="272" r:id="rId16"/>
    <p:sldId id="276" r:id="rId17"/>
    <p:sldId id="279" r:id="rId18"/>
    <p:sldId id="280" r:id="rId19"/>
    <p:sldId id="281" r:id="rId20"/>
    <p:sldId id="273" r:id="rId21"/>
    <p:sldId id="274" r:id="rId22"/>
    <p:sldId id="275" r:id="rId23"/>
    <p:sldId id="26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03a-Chemické reakce v živých organizmech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dirty="0">
                <a:solidFill>
                  <a:schemeClr val="tx1"/>
                </a:solidFill>
              </a:rPr>
              <a:t>FRVŠ </a:t>
            </a:r>
            <a:r>
              <a:rPr lang="cs-CZ" b="1" dirty="0">
                <a:solidFill>
                  <a:schemeClr val="tx1"/>
                </a:solidFill>
              </a:rPr>
              <a:t>1647/2012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1/26/2013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vydatnosti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88840"/>
            <a:ext cx="6837363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Typy </a:t>
            </a:r>
            <a:r>
              <a:rPr lang="cs-CZ" dirty="0" err="1">
                <a:solidFill>
                  <a:schemeClr val="tx1"/>
                </a:solidFill>
              </a:rPr>
              <a:t>makroergických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sloučenin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Fosforylované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Zdrojem energie je přeměna (hydrolýza) celé molekuly, tj. 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r>
              <a:rPr lang="cs-CZ" sz="2400" baseline="30000" dirty="0" smtClean="0">
                <a:solidFill>
                  <a:schemeClr val="tx1"/>
                </a:solidFill>
              </a:rPr>
              <a:t>‘ </a:t>
            </a:r>
            <a:r>
              <a:rPr lang="cs-CZ" sz="2400" dirty="0" smtClean="0">
                <a:solidFill>
                  <a:schemeClr val="tx1"/>
                </a:solidFill>
              </a:rPr>
              <a:t>reakce resp. </a:t>
            </a:r>
            <a:r>
              <a:rPr lang="cs-CZ" sz="2400" i="1" dirty="0" smtClean="0">
                <a:solidFill>
                  <a:schemeClr val="tx1"/>
                </a:solidFill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Uplatní se zde i následné pochody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err="1" smtClean="0">
                <a:solidFill>
                  <a:schemeClr val="tx1"/>
                </a:solidFill>
              </a:rPr>
              <a:t>Tautomerizace</a:t>
            </a:r>
            <a:r>
              <a:rPr lang="cs-CZ" sz="1800" dirty="0" smtClean="0">
                <a:solidFill>
                  <a:schemeClr val="tx1"/>
                </a:solidFill>
              </a:rPr>
              <a:t> produktu a resonanční stavy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smtClean="0">
                <a:solidFill>
                  <a:schemeClr val="tx1"/>
                </a:solidFill>
              </a:rPr>
              <a:t>Hydratace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Typy 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makroergických</a:t>
            </a:r>
            <a:r>
              <a:rPr lang="cs-CZ" sz="4800" dirty="0">
                <a:solidFill>
                  <a:schemeClr val="tx1"/>
                </a:solidFill>
                <a:effectLst/>
              </a:rPr>
              <a:t> sloučenin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(anhydridy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Směsné </a:t>
            </a:r>
            <a:r>
              <a:rPr lang="cs-CZ" dirty="0" smtClean="0">
                <a:solidFill>
                  <a:schemeClr val="tx1"/>
                </a:solidFill>
              </a:rPr>
              <a:t>anhydridy –COOH a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Enolfosfáty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Fosfoamidy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guanidinfosfáty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Základní energetický metabolit,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2 ~, hydrolýza </a:t>
            </a:r>
            <a:r>
              <a:rPr lang="el-GR" dirty="0" smtClean="0">
                <a:solidFill>
                  <a:schemeClr val="tx1"/>
                </a:solidFill>
              </a:rPr>
              <a:t>γ</a:t>
            </a:r>
            <a:r>
              <a:rPr lang="cs-CZ" dirty="0" smtClean="0">
                <a:solidFill>
                  <a:schemeClr val="tx1"/>
                </a:solidFill>
              </a:rPr>
              <a:t> fosfátu má ΔG</a:t>
            </a:r>
            <a:r>
              <a:rPr lang="cs-CZ" baseline="30000" dirty="0" smtClean="0">
                <a:solidFill>
                  <a:schemeClr val="tx1"/>
                </a:solidFill>
              </a:rPr>
              <a:t>0‘</a:t>
            </a:r>
            <a:r>
              <a:rPr lang="cs-CZ" dirty="0" smtClean="0">
                <a:solidFill>
                  <a:schemeClr val="tx1"/>
                </a:solidFill>
              </a:rPr>
              <a:t> = 30,5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Zpětná reakce formální, fakticky velmi složitý </a:t>
            </a:r>
            <a:r>
              <a:rPr lang="cs-CZ" dirty="0" err="1" smtClean="0">
                <a:solidFill>
                  <a:schemeClr val="tx1"/>
                </a:solidFill>
              </a:rPr>
              <a:t>endergonický</a:t>
            </a:r>
            <a:r>
              <a:rPr lang="cs-CZ" dirty="0" smtClean="0">
                <a:solidFill>
                  <a:schemeClr val="tx1"/>
                </a:solidFill>
              </a:rPr>
              <a:t> pohod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Posun reakce doprava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 výsledkem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Snížení repulsních sil – nábojů, menší pnutí molekuly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Lepší solvatace produktů, více resonančních stavů – snížení energie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0682"/>
            <a:ext cx="2897144" cy="1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243263"/>
            <a:ext cx="1181100" cy="1238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>
            <a:off x="4137128" y="3367088"/>
            <a:ext cx="936104" cy="365760"/>
          </a:xfrm>
          <a:prstGeom prst="curvedDownArrow">
            <a:avLst/>
          </a:prstGeom>
          <a:scene3d>
            <a:camera prst="orthographicFront">
              <a:rot lat="0" lon="105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29960" y="3949470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609" y="3887279"/>
            <a:ext cx="4270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6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 – AMP a </a:t>
            </a:r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Uvolní se více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0‘</a:t>
            </a:r>
            <a:r>
              <a:rPr lang="cs-CZ" dirty="0" smtClean="0">
                <a:solidFill>
                  <a:schemeClr val="tx1"/>
                </a:solidFill>
              </a:rPr>
              <a:t> = 45,6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Další se uvolní hydrolýzou </a:t>
            </a:r>
            <a:r>
              <a:rPr lang="cs-CZ" dirty="0" err="1" smtClean="0">
                <a:solidFill>
                  <a:schemeClr val="tx1"/>
                </a:solidFill>
              </a:rPr>
              <a:t>difosfátu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2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(chemicky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</a:t>
            </a:r>
            <a:r>
              <a:rPr lang="cs-CZ" baseline="30000" dirty="0" smtClean="0">
                <a:solidFill>
                  <a:schemeClr val="tx1"/>
                </a:solidFill>
              </a:rPr>
              <a:t>−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19,3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 (přesto se řadí k </a:t>
            </a:r>
            <a:r>
              <a:rPr lang="cs-CZ" dirty="0" err="1" smtClean="0">
                <a:solidFill>
                  <a:schemeClr val="tx1"/>
                </a:solidFill>
              </a:rPr>
              <a:t>makroergickým</a:t>
            </a:r>
            <a:r>
              <a:rPr lang="cs-CZ" dirty="0" smtClean="0">
                <a:solidFill>
                  <a:schemeClr val="tx1"/>
                </a:solidFill>
              </a:rPr>
              <a:t> sloučeninám)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462"/>
            <a:ext cx="2786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3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r>
              <a:rPr lang="cs-CZ" dirty="0" smtClean="0">
                <a:solidFill>
                  <a:schemeClr val="tx1"/>
                </a:solidFill>
              </a:rPr>
              <a:t> (pyrofosfát – PP)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2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  (chemicky 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2−</a:t>
            </a:r>
            <a:r>
              <a:rPr lang="cs-CZ" dirty="0">
                <a:solidFill>
                  <a:schemeClr val="tx1"/>
                </a:solidFill>
              </a:rPr>
              <a:t>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19,3 </a:t>
            </a:r>
            <a:r>
              <a:rPr lang="cs-CZ" dirty="0" err="1">
                <a:solidFill>
                  <a:schemeClr val="tx1"/>
                </a:solidFill>
              </a:rPr>
              <a:t>kJ</a:t>
            </a:r>
            <a:r>
              <a:rPr lang="cs-CZ" dirty="0">
                <a:solidFill>
                  <a:schemeClr val="tx1"/>
                </a:solidFill>
              </a:rPr>
              <a:t>/mol (přesto se řadí k </a:t>
            </a:r>
            <a:r>
              <a:rPr lang="cs-CZ" dirty="0" err="1">
                <a:solidFill>
                  <a:schemeClr val="tx1"/>
                </a:solidFill>
              </a:rPr>
              <a:t>makroergickým</a:t>
            </a:r>
            <a:r>
              <a:rPr lang="cs-CZ" dirty="0">
                <a:solidFill>
                  <a:schemeClr val="tx1"/>
                </a:solidFill>
              </a:rPr>
              <a:t> sloučeninám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Zdroj energie pro některé bakteriální transporty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anorganické adsorbenty a energetické zdroje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hypotetická účast v chemickém vývoji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304800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cyklu ATP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6" y="2132856"/>
            <a:ext cx="58388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Centrální úloha ATP v energetickém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105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1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</a:rPr>
              <a:t>Trvalá dostupnost ATP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Způsoby </a:t>
            </a:r>
            <a:r>
              <a:rPr lang="cs-CZ" dirty="0" err="1" smtClean="0">
                <a:solidFill>
                  <a:schemeClr val="tx1"/>
                </a:solidFill>
              </a:rPr>
              <a:t>resyntézy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Obrácení hydrolýzy – složité, ale trvalejší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Denní obrat ca tělesná váha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Jednodušší syntéza </a:t>
            </a:r>
            <a:r>
              <a:rPr lang="cs-CZ" dirty="0" err="1" smtClean="0">
                <a:solidFill>
                  <a:schemeClr val="tx1"/>
                </a:solidFill>
              </a:rPr>
              <a:t>adenylátkinasou</a:t>
            </a:r>
            <a:r>
              <a:rPr lang="cs-CZ" dirty="0" smtClean="0">
                <a:solidFill>
                  <a:schemeClr val="tx1"/>
                </a:solidFill>
              </a:rPr>
              <a:t> – rychlé, ale omezené možnosti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		2 ADP = ATP + AMP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ATP jako energetického zdroje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ATP + H2O = ADP +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Δ</a:t>
            </a:r>
            <a:r>
              <a:rPr lang="en-US" i="1" dirty="0" smtClean="0">
                <a:solidFill>
                  <a:schemeClr val="tx1"/>
                </a:solidFill>
              </a:rPr>
              <a:t>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Δ</a:t>
            </a: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i="1" baseline="30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RT </a:t>
            </a:r>
            <a:r>
              <a:rPr lang="en-US" dirty="0" err="1">
                <a:solidFill>
                  <a:schemeClr val="tx1"/>
                </a:solidFill>
              </a:rPr>
              <a:t>ln</a:t>
            </a:r>
            <a:r>
              <a:rPr lang="en-US" dirty="0">
                <a:solidFill>
                  <a:schemeClr val="tx1"/>
                </a:solidFill>
              </a:rPr>
              <a:t> [P]/[</a:t>
            </a:r>
            <a:r>
              <a:rPr lang="en-US" dirty="0" smtClean="0">
                <a:solidFill>
                  <a:schemeClr val="tx1"/>
                </a:solidFill>
              </a:rPr>
              <a:t>R]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Když  </a:t>
            </a:r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ATP]/[ADP][P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] = </a:t>
            </a:r>
            <a:r>
              <a:rPr lang="en-US" dirty="0" smtClean="0">
                <a:solidFill>
                  <a:schemeClr val="tx1"/>
                </a:solidFill>
              </a:rPr>
              <a:t>500</a:t>
            </a:r>
            <a:r>
              <a:rPr lang="cs-CZ" dirty="0" smtClean="0">
                <a:solidFill>
                  <a:schemeClr val="tx1"/>
                </a:solidFill>
              </a:rPr>
              <a:t> (tzv. fosforylační potenciál buňky), pak hodnota </a:t>
            </a:r>
            <a:r>
              <a:rPr lang="en-US" dirty="0" smtClean="0">
                <a:solidFill>
                  <a:schemeClr val="tx1"/>
                </a:solidFill>
              </a:rPr>
              <a:t>ΔG</a:t>
            </a:r>
            <a:r>
              <a:rPr lang="cs-CZ" dirty="0" smtClean="0">
                <a:solidFill>
                  <a:schemeClr val="tx1"/>
                </a:solidFill>
              </a:rPr>
              <a:t> dosahuje až 50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Význam udržování vysoké </a:t>
            </a:r>
            <a:r>
              <a:rPr lang="en-US" dirty="0">
                <a:solidFill>
                  <a:schemeClr val="tx1"/>
                </a:solidFill>
              </a:rPr>
              <a:t>[ATP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  <a:effectLst/>
              </a:rPr>
              <a:t>Fosfoamidy</a:t>
            </a:r>
            <a:r>
              <a:rPr lang="cs-CZ" sz="4800" dirty="0">
                <a:solidFill>
                  <a:schemeClr val="tx1"/>
                </a:solidFill>
                <a:effectLst/>
              </a:rPr>
              <a:t> (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guanidinfosfáty</a:t>
            </a:r>
            <a:r>
              <a:rPr lang="cs-CZ" sz="4800" dirty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 hydrolýzy je lépe rezonančně stabilizován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4" y="3356992"/>
            <a:ext cx="3476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2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Obecné rysy metabolismu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 a jejich energetika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</a:rPr>
              <a:t>Kooperace s ATP</a:t>
            </a:r>
            <a:endParaRPr lang="cs-CZ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Kreatinkinasa</a:t>
            </a:r>
            <a:r>
              <a:rPr lang="cs-CZ" dirty="0" smtClean="0">
                <a:solidFill>
                  <a:schemeClr val="tx1"/>
                </a:solidFill>
              </a:rPr>
              <a:t>, svaly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smtClean="0">
                <a:solidFill>
                  <a:schemeClr val="tx1"/>
                </a:solidFill>
              </a:rPr>
              <a:t>H2O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= ADP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G0’ = - 30,5 kJ.mol-1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-P + </a:t>
            </a:r>
            <a:r>
              <a:rPr lang="cs-CZ" dirty="0" smtClean="0">
                <a:solidFill>
                  <a:schemeClr val="tx1"/>
                </a:solidFill>
              </a:rPr>
              <a:t>H2O =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G0’ = - 43,1 kJ.mol-1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ADP +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-P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G0’ </a:t>
            </a:r>
            <a:r>
              <a:rPr lang="cs-CZ" dirty="0" smtClean="0">
                <a:solidFill>
                  <a:schemeClr val="tx1"/>
                </a:solidFill>
              </a:rPr>
              <a:t>= ?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= 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Udržování </a:t>
            </a:r>
            <a:r>
              <a:rPr lang="cs-CZ" dirty="0">
                <a:solidFill>
                  <a:schemeClr val="tx1"/>
                </a:solidFill>
              </a:rPr>
              <a:t>vysoké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chemeClr val="tx1"/>
                </a:solidFill>
              </a:rPr>
              <a:t>ATP</a:t>
            </a:r>
            <a:r>
              <a:rPr lang="cs-CZ" dirty="0">
                <a:solidFill>
                  <a:schemeClr val="tx1"/>
                </a:solidFill>
              </a:rPr>
              <a:t>]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14055"/>
            <a:ext cx="50196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1,3-bisfosfoglycerát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3"/>
            <a:ext cx="4262857" cy="243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37223"/>
            <a:ext cx="104298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3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Enolfosfáty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Fosfo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i="1" dirty="0" smtClean="0">
                <a:solidFill>
                  <a:schemeClr val="tx1"/>
                </a:solidFill>
              </a:rPr>
              <a:t>eno</a:t>
            </a:r>
            <a:r>
              <a:rPr lang="cs-CZ" dirty="0" smtClean="0">
                <a:solidFill>
                  <a:schemeClr val="tx1"/>
                </a:solidFill>
              </a:rPr>
              <a:t>l-pyruvát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Vysoce záporná hodnota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</a:t>
            </a:r>
            <a:r>
              <a:rPr lang="cs-CZ" sz="2000" dirty="0" smtClean="0">
                <a:solidFill>
                  <a:schemeClr val="tx1"/>
                </a:solidFill>
              </a:rPr>
              <a:t> hydrolýzy je způsobena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následným přesmykem na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stabilní </a:t>
            </a:r>
            <a:r>
              <a:rPr lang="cs-CZ" sz="2000" i="1" dirty="0" smtClean="0">
                <a:solidFill>
                  <a:schemeClr val="tx1"/>
                </a:solidFill>
              </a:rPr>
              <a:t>keto</a:t>
            </a:r>
            <a:r>
              <a:rPr lang="cs-CZ" sz="2000" dirty="0" smtClean="0">
                <a:solidFill>
                  <a:schemeClr val="tx1"/>
                </a:solidFill>
              </a:rPr>
              <a:t>-formu (množství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rezonančních stavů – analogie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 přesmykem </a:t>
            </a:r>
            <a:r>
              <a:rPr lang="cs-CZ" sz="2000" dirty="0" err="1" smtClean="0">
                <a:solidFill>
                  <a:schemeClr val="tx1"/>
                </a:solidFill>
              </a:rPr>
              <a:t>vinylakoholu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na acetaldehyd)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05" y="2852936"/>
            <a:ext cx="4618095" cy="273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692657" y="3390034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795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Thioestery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R-CO~SX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R-COO- + H+ + </a:t>
            </a:r>
            <a:r>
              <a:rPr lang="cs-CZ" dirty="0" smtClean="0">
                <a:solidFill>
                  <a:schemeClr val="tx1"/>
                </a:solidFill>
              </a:rPr>
              <a:t>HSX</a:t>
            </a:r>
          </a:p>
          <a:p>
            <a:pPr lvl="1"/>
            <a:r>
              <a:rPr lang="cs-CZ" sz="1900" dirty="0">
                <a:solidFill>
                  <a:schemeClr val="tx1"/>
                </a:solidFill>
              </a:rPr>
              <a:t>O-estery </a:t>
            </a:r>
            <a:r>
              <a:rPr lang="cs-CZ" sz="1900" dirty="0" err="1">
                <a:solidFill>
                  <a:schemeClr val="tx1"/>
                </a:solidFill>
              </a:rPr>
              <a:t>makroergické</a:t>
            </a:r>
            <a:r>
              <a:rPr lang="cs-CZ" sz="1900" dirty="0">
                <a:solidFill>
                  <a:schemeClr val="tx1"/>
                </a:solidFill>
              </a:rPr>
              <a:t> nejsou, jsou resonančně lépe stabilizovány a </a:t>
            </a:r>
            <a:r>
              <a:rPr lang="el-GR" sz="1900" dirty="0">
                <a:solidFill>
                  <a:schemeClr val="tx1"/>
                </a:solidFill>
              </a:rPr>
              <a:t>Δ</a:t>
            </a:r>
            <a:r>
              <a:rPr lang="cs-CZ" sz="1900" dirty="0">
                <a:solidFill>
                  <a:schemeClr val="tx1"/>
                </a:solidFill>
              </a:rPr>
              <a:t>G</a:t>
            </a:r>
            <a:r>
              <a:rPr lang="cs-CZ" sz="1900" baseline="30000" dirty="0">
                <a:solidFill>
                  <a:schemeClr val="tx1"/>
                </a:solidFill>
              </a:rPr>
              <a:t>0</a:t>
            </a:r>
            <a:r>
              <a:rPr lang="cs-CZ" sz="1900" dirty="0">
                <a:solidFill>
                  <a:schemeClr val="tx1"/>
                </a:solidFill>
              </a:rPr>
              <a:t> hydrolýzy je menší)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CoA</a:t>
            </a:r>
            <a:r>
              <a:rPr lang="cs-CZ" dirty="0" smtClean="0">
                <a:solidFill>
                  <a:schemeClr val="tx1"/>
                </a:solidFill>
              </a:rPr>
              <a:t>-SH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Fosfopantethein</a:t>
            </a:r>
            <a:r>
              <a:rPr lang="cs-CZ" dirty="0" smtClean="0">
                <a:solidFill>
                  <a:schemeClr val="tx1"/>
                </a:solidFill>
              </a:rPr>
              <a:t>, -SH enzymů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02" y="2743556"/>
            <a:ext cx="60658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1/26/2013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soubor pochodů přeměny látek v živých </a:t>
            </a:r>
            <a:r>
              <a:rPr lang="cs-CZ" dirty="0" smtClean="0">
                <a:solidFill>
                  <a:schemeClr val="tx1"/>
                </a:solidFill>
              </a:rPr>
              <a:t>organismech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jiné pochody– </a:t>
            </a:r>
            <a:r>
              <a:rPr lang="cs-CZ" dirty="0">
                <a:solidFill>
                  <a:schemeClr val="tx1"/>
                </a:solidFill>
              </a:rPr>
              <a:t>např. </a:t>
            </a:r>
            <a:r>
              <a:rPr lang="cs-CZ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dirty="0"/>
              <a:t>stránku materiálovou </a:t>
            </a:r>
            <a:r>
              <a:rPr lang="cs-CZ" dirty="0" smtClean="0"/>
              <a:t>a energetická</a:t>
            </a:r>
          </a:p>
          <a:p>
            <a:r>
              <a:rPr lang="cs-CZ" dirty="0" smtClean="0"/>
              <a:t>Anabolizmus a katabolizmus</a:t>
            </a:r>
          </a:p>
          <a:p>
            <a:r>
              <a:rPr lang="cs-CZ" dirty="0" smtClean="0"/>
              <a:t> m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Stručné termodynamické principy – uzavřený systém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endParaRPr lang="cs-CZ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A </a:t>
            </a:r>
            <a:r>
              <a:rPr lang="cs-CZ" dirty="0">
                <a:solidFill>
                  <a:schemeClr val="tx1"/>
                </a:solidFill>
              </a:rPr>
              <a:t>+ B   		     </a:t>
            </a:r>
            <a:r>
              <a:rPr lang="cs-CZ" dirty="0" smtClean="0">
                <a:solidFill>
                  <a:schemeClr val="tx1"/>
                </a:solidFill>
              </a:rPr>
              <a:t>          C </a:t>
            </a:r>
            <a:r>
              <a:rPr lang="cs-CZ" dirty="0">
                <a:solidFill>
                  <a:schemeClr val="tx1"/>
                </a:solidFill>
              </a:rPr>
              <a:t>+ D + </a:t>
            </a:r>
            <a:r>
              <a:rPr lang="cs-CZ" dirty="0" smtClean="0">
                <a:solidFill>
                  <a:schemeClr val="tx1"/>
                </a:solidFill>
              </a:rPr>
              <a:t>ΔG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v</a:t>
            </a:r>
            <a:r>
              <a:rPr lang="cs-CZ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k</a:t>
            </a:r>
            <a:r>
              <a:rPr lang="cs-CZ" i="1" baseline="-25000" dirty="0">
                <a:solidFill>
                  <a:schemeClr val="tx1"/>
                </a:solidFill>
              </a:rPr>
              <a:t>1</a:t>
            </a:r>
            <a:r>
              <a:rPr lang="cs-CZ" dirty="0">
                <a:solidFill>
                  <a:schemeClr val="tx1"/>
                </a:solidFill>
              </a:rPr>
              <a:t> . </a:t>
            </a:r>
            <a:r>
              <a:rPr lang="en-US" dirty="0">
                <a:solidFill>
                  <a:schemeClr val="tx1"/>
                </a:solidFill>
              </a:rPr>
              <a:t>[A] . [</a:t>
            </a:r>
            <a:r>
              <a:rPr lang="en-US" dirty="0" smtClean="0">
                <a:solidFill>
                  <a:schemeClr val="tx1"/>
                </a:solidFill>
              </a:rPr>
              <a:t>B]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. [C] . [</a:t>
            </a:r>
            <a:r>
              <a:rPr lang="en-US" dirty="0" smtClean="0">
                <a:solidFill>
                  <a:schemeClr val="tx1"/>
                </a:solidFill>
              </a:rPr>
              <a:t>D]</a:t>
            </a:r>
            <a:r>
              <a:rPr lang="cs-CZ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 =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[C] . [D] / [A] . [B]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= -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K	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e</a:t>
            </a:r>
            <a:r>
              <a:rPr lang="cs-CZ" baseline="30000" dirty="0">
                <a:solidFill>
                  <a:schemeClr val="tx1"/>
                </a:solidFill>
              </a:rPr>
              <a:t>-(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aseline="30000" dirty="0" smtClean="0">
                <a:solidFill>
                  <a:schemeClr val="tx1"/>
                </a:solidFill>
              </a:rPr>
              <a:t>ΔG0/RT)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    </a:t>
            </a:r>
            <a:r>
              <a:rPr lang="cs-CZ" dirty="0">
                <a:solidFill>
                  <a:schemeClr val="tx1"/>
                </a:solidFill>
              </a:rPr>
              <a:t>=  ΔG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 +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  </a:t>
            </a:r>
            <a:r>
              <a:rPr lang="cs-CZ" baseline="-25000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&lt;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&lt;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– spontánní směr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				      </a:t>
            </a:r>
            <a:r>
              <a:rPr lang="cs-CZ" dirty="0" smtClean="0">
                <a:solidFill>
                  <a:schemeClr val="tx1"/>
                </a:solidFill>
              </a:rPr>
              <a:t>       		           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dirty="0" smtClean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– rovnováha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bousměrná vodorovná šipka 6"/>
          <p:cNvSpPr/>
          <p:nvPr/>
        </p:nvSpPr>
        <p:spPr>
          <a:xfrm>
            <a:off x="3730721" y="2098569"/>
            <a:ext cx="1216152" cy="1211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Vztah mezi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rovnovážnou </a:t>
            </a:r>
            <a:r>
              <a:rPr lang="cs-CZ" dirty="0">
                <a:solidFill>
                  <a:schemeClr val="tx1"/>
                </a:solidFill>
              </a:rPr>
              <a:t>konstantou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ΔG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3677144" cy="51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 v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Otevřený systém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Sled navazujících chemických reakcí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Hledisko dílčí a celkové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Porušování a obnovování </a:t>
            </a:r>
            <a:r>
              <a:rPr lang="cs-CZ" sz="1800" dirty="0" err="1" smtClean="0">
                <a:solidFill>
                  <a:schemeClr val="tx1"/>
                </a:solidFill>
              </a:rPr>
              <a:t>rovnováh</a:t>
            </a:r>
            <a:endParaRPr lang="cs-CZ" sz="18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Energetika reakce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Spontánní pochody exergonické (katabolické)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Někdy jsou stimulovány aktivací metabolitů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Endergonické</a:t>
            </a:r>
            <a:r>
              <a:rPr lang="cs-CZ" sz="1800" dirty="0" smtClean="0">
                <a:solidFill>
                  <a:schemeClr val="tx1"/>
                </a:solidFill>
              </a:rPr>
              <a:t> pochody (povšechně anabolické, někdy i dílčí katabolické) – problém rovnováhy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Vliv předchozí a následující reakce – materiálová stránka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Dodání energie – vhodný způsob – spřažené reakce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Problém </a:t>
            </a:r>
            <a:r>
              <a:rPr lang="cs-CZ" dirty="0" err="1" smtClean="0">
                <a:solidFill>
                  <a:schemeClr val="tx1"/>
                </a:solidFill>
              </a:rPr>
              <a:t>rovnováh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E                                      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             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                                          X                                                                                                                 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C					N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B                                                  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                                            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   	         D   	               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971600" y="2492896"/>
            <a:ext cx="0" cy="3456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619672" y="3212976"/>
            <a:ext cx="50405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411760" y="3429000"/>
            <a:ext cx="57606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3429000"/>
            <a:ext cx="792088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80112" y="3429000"/>
            <a:ext cx="1296144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364088" y="3068960"/>
            <a:ext cx="1080120" cy="2664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724128" y="4401108"/>
            <a:ext cx="50405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4" y="2377405"/>
            <a:ext cx="2317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Spřažené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Probíhají společně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Ani spontánní exergonická neprobíhá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Energii pro </a:t>
            </a:r>
            <a:r>
              <a:rPr lang="cs-CZ" dirty="0" err="1" smtClean="0">
                <a:solidFill>
                  <a:schemeClr val="tx1"/>
                </a:solidFill>
              </a:rPr>
              <a:t>endergonickou</a:t>
            </a:r>
            <a:r>
              <a:rPr lang="cs-CZ" dirty="0" smtClean="0">
                <a:solidFill>
                  <a:schemeClr val="tx1"/>
                </a:solidFill>
              </a:rPr>
              <a:t> reakce dodává exergonická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Spřažení formou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onformačních změn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Tvorby meziproduktů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Vznik gradientů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a využití energetických metabolitů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Uvolňují značné množství energie v rychlém a jednoduchém pochodu (reakci)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Nelze charakterizovat jako látky s vysokým obsahem energie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Znázorňují se pomocí symbolu ~ pro tzv. </a:t>
            </a:r>
            <a:r>
              <a:rPr lang="cs-CZ" dirty="0" err="1" smtClean="0">
                <a:solidFill>
                  <a:schemeClr val="tx1"/>
                </a:solidFill>
              </a:rPr>
              <a:t>makroergickou</a:t>
            </a:r>
            <a:r>
              <a:rPr lang="cs-CZ" dirty="0" smtClean="0">
                <a:solidFill>
                  <a:schemeClr val="tx1"/>
                </a:solidFill>
              </a:rPr>
              <a:t> vazbu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Vazba ~ není sama zdrojem energie, ta je záležitostí přeměny celé molekuly. Tato vazba ovšem při reakci zaniká.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Srovnání množství uvolněné energie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Standartní reakcí pro srovnání je hydrolýza a její 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 smtClean="0">
                <a:solidFill>
                  <a:schemeClr val="tx1"/>
                </a:solidFill>
              </a:rPr>
              <a:t>G</a:t>
            </a:r>
            <a:r>
              <a:rPr lang="cs-CZ" baseline="30000" dirty="0" smtClean="0">
                <a:solidFill>
                  <a:schemeClr val="tx1"/>
                </a:solidFill>
              </a:rPr>
              <a:t>0‘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Uvádí se hranice 25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1/26/2013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627</TotalTime>
  <Words>710</Words>
  <Application>Microsoft Office PowerPoint</Application>
  <PresentationFormat>Předvádění na obrazovce (4:3)</PresentationFormat>
  <Paragraphs>293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Exekutivní</vt:lpstr>
      <vt:lpstr>C3181 Biochemie I</vt:lpstr>
      <vt:lpstr>Obsah</vt:lpstr>
      <vt:lpstr>Metabolismus a jeho obecné rysy</vt:lpstr>
      <vt:lpstr>Chemické reakce</vt:lpstr>
      <vt:lpstr>Chemické reakce</vt:lpstr>
      <vt:lpstr>Chemické reakce v metabolizmu</vt:lpstr>
      <vt:lpstr>Problém rovnováh</vt:lpstr>
      <vt:lpstr>Spřažené reakce</vt:lpstr>
      <vt:lpstr>Makroergické sloučeniny</vt:lpstr>
      <vt:lpstr>Makroergické sloučeniny</vt:lpstr>
      <vt:lpstr>Makroergické sloučeniny</vt:lpstr>
      <vt:lpstr>Typy makroergických sloučenin</vt:lpstr>
      <vt:lpstr>Polyfosfáty (anhydridy)</vt:lpstr>
      <vt:lpstr>Polyfosfáty (anhydridy)</vt:lpstr>
      <vt:lpstr>Polyfosfáty (anhydridy)</vt:lpstr>
      <vt:lpstr>ATP</vt:lpstr>
      <vt:lpstr>ATP</vt:lpstr>
      <vt:lpstr>Trvalá dostupnost ATP</vt:lpstr>
      <vt:lpstr>Fosfoamidy (guanidinfosfáty)</vt:lpstr>
      <vt:lpstr>Kooperace s ATP</vt:lpstr>
      <vt:lpstr>Směsné anhydridy</vt:lpstr>
      <vt:lpstr>Enolfosfáty</vt:lpstr>
      <vt:lpstr>Thioestery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Zbořil</cp:lastModifiedBy>
  <cp:revision>34</cp:revision>
  <dcterms:created xsi:type="dcterms:W3CDTF">2012-05-21T09:08:24Z</dcterms:created>
  <dcterms:modified xsi:type="dcterms:W3CDTF">2013-01-26T12:34:13Z</dcterms:modified>
</cp:coreProperties>
</file>