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7E9"/>
    <a:srgbClr val="DCEFD5"/>
    <a:srgbClr val="E6EED6"/>
    <a:srgbClr val="D9E5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8554-5C78-489E-8B76-D1EC034D0C6A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6164-791E-4EFF-BC05-59DB1DCE23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oleObject" Target="../embeddings/Graf_aplikace_Microsoft_Office_Excel1.xls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15900" y="2605088"/>
            <a:ext cx="86772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 b="1" dirty="0">
                <a:latin typeface="Comic Sans MS" pitchFamily="66" charset="0"/>
              </a:rPr>
              <a:t>Identifikaci jednotlivých druhů václavek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1600" y="57150"/>
            <a:ext cx="1293813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46313" y="381000"/>
            <a:ext cx="5180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v Evropě bylo popsáno sedm druhů václavek: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93775" y="877888"/>
            <a:ext cx="7113588" cy="806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130000"/>
              </a:lnSpc>
            </a:pPr>
            <a:r>
              <a:rPr lang="en-GB" b="1" i="1">
                <a:solidFill>
                  <a:srgbClr val="003300"/>
                </a:solidFill>
                <a:latin typeface="Comic Sans MS" pitchFamily="66" charset="0"/>
              </a:rPr>
              <a:t>A. borealis, A. cepistipes, </a:t>
            </a:r>
            <a:r>
              <a:rPr lang="en-GB" b="1" i="1">
                <a:solidFill>
                  <a:srgbClr val="990000"/>
                </a:solidFill>
                <a:latin typeface="Comic Sans MS" pitchFamily="66" charset="0"/>
              </a:rPr>
              <a:t>A. ectypa</a:t>
            </a:r>
            <a:r>
              <a:rPr lang="en-GB" b="1" i="1">
                <a:solidFill>
                  <a:srgbClr val="003300"/>
                </a:solidFill>
                <a:latin typeface="Comic Sans MS" pitchFamily="66" charset="0"/>
              </a:rPr>
              <a:t>,  A. gallica, A. mellea, </a:t>
            </a:r>
          </a:p>
          <a:p>
            <a:pPr marL="457200" indent="-457200">
              <a:lnSpc>
                <a:spcPct val="130000"/>
              </a:lnSpc>
            </a:pPr>
            <a:r>
              <a:rPr lang="en-GB" b="1" i="1">
                <a:solidFill>
                  <a:srgbClr val="003300"/>
                </a:solidFill>
                <a:latin typeface="Comic Sans MS" pitchFamily="66" charset="0"/>
              </a:rPr>
              <a:t>A. ostoyae </a:t>
            </a:r>
            <a:r>
              <a:rPr lang="en-GB" b="1">
                <a:solidFill>
                  <a:srgbClr val="003300"/>
                </a:solidFill>
                <a:latin typeface="Comic Sans MS" pitchFamily="66" charset="0"/>
              </a:rPr>
              <a:t>a</a:t>
            </a:r>
            <a:r>
              <a:rPr lang="cs-CZ" b="1">
                <a:solidFill>
                  <a:srgbClr val="003300"/>
                </a:solidFill>
                <a:latin typeface="Comic Sans MS" pitchFamily="66" charset="0"/>
              </a:rPr>
              <a:t>nd</a:t>
            </a:r>
            <a:r>
              <a:rPr lang="en-GB" b="1" i="1">
                <a:solidFill>
                  <a:srgbClr val="003300"/>
                </a:solidFill>
                <a:latin typeface="Comic Sans MS" pitchFamily="66" charset="0"/>
              </a:rPr>
              <a:t> A. tabescens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4213" y="2330450"/>
            <a:ext cx="7848600" cy="1192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cs-CZ" b="1" u="sng">
                <a:solidFill>
                  <a:srgbClr val="000000"/>
                </a:solidFill>
                <a:latin typeface="Comic Sans MS" pitchFamily="66" charset="0"/>
              </a:rPr>
              <a:t>Hlavní ekologická funkce</a:t>
            </a:r>
            <a:r>
              <a:rPr lang="en-GB" b="1" u="sng">
                <a:solidFill>
                  <a:srgbClr val="000000"/>
                </a:solidFill>
                <a:latin typeface="Comic Sans MS" pitchFamily="66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Dekompozice dřevní hmoty, ale velmi častý přechod k nekrotrofnímu parazitismu</a:t>
            </a:r>
            <a:endParaRPr lang="en-GB" b="1" u="sng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28763" y="3932238"/>
            <a:ext cx="6061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3300"/>
                </a:solidFill>
                <a:latin typeface="Comic Sans MS" pitchFamily="66" charset="0"/>
              </a:rPr>
              <a:t>druhy hodnocené jako slabí parazité</a:t>
            </a:r>
            <a:endParaRPr lang="cs-CZ" b="1">
              <a:solidFill>
                <a:srgbClr val="003300"/>
              </a:solidFill>
              <a:latin typeface="Comic Sans MS" pitchFamily="66" charset="0"/>
            </a:endParaRPr>
          </a:p>
          <a:p>
            <a:r>
              <a:rPr lang="en-US" b="1" i="1">
                <a:solidFill>
                  <a:srgbClr val="003300"/>
                </a:solidFill>
                <a:latin typeface="Comic Sans MS" pitchFamily="66" charset="0"/>
              </a:rPr>
              <a:t>A</a:t>
            </a:r>
            <a:r>
              <a:rPr lang="cs-CZ" b="1" i="1">
                <a:solidFill>
                  <a:srgbClr val="003300"/>
                </a:solidFill>
                <a:latin typeface="Comic Sans MS" pitchFamily="66" charset="0"/>
              </a:rPr>
              <a:t>.</a:t>
            </a:r>
            <a:r>
              <a:rPr lang="en-US" b="1" i="1">
                <a:solidFill>
                  <a:srgbClr val="003300"/>
                </a:solidFill>
                <a:latin typeface="Comic Sans MS" pitchFamily="66" charset="0"/>
              </a:rPr>
              <a:t> borealis, A. ectypa, A. gallica </a:t>
            </a:r>
            <a:r>
              <a:rPr lang="en-US" b="1">
                <a:solidFill>
                  <a:srgbClr val="003300"/>
                </a:solidFill>
                <a:latin typeface="Comic Sans MS" pitchFamily="66" charset="0"/>
              </a:rPr>
              <a:t>and</a:t>
            </a:r>
            <a:r>
              <a:rPr lang="en-US" b="1" i="1">
                <a:solidFill>
                  <a:srgbClr val="003300"/>
                </a:solidFill>
                <a:latin typeface="Comic Sans MS" pitchFamily="66" charset="0"/>
              </a:rPr>
              <a:t> A. tabescens</a:t>
            </a:r>
            <a:r>
              <a:rPr lang="cs-CZ" b="1">
                <a:solidFill>
                  <a:srgbClr val="0033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944563" y="5380038"/>
            <a:ext cx="72421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990000"/>
                </a:solidFill>
                <a:latin typeface="Comic Sans MS" pitchFamily="66" charset="0"/>
              </a:rPr>
              <a:t>druhy hodnocené jako vážní parazité na stresovaných dřevinách</a:t>
            </a:r>
          </a:p>
          <a:p>
            <a:endParaRPr lang="cs-CZ" b="1" u="sng">
              <a:solidFill>
                <a:srgbClr val="990000"/>
              </a:solidFill>
              <a:latin typeface="Comic Sans MS" pitchFamily="66" charset="0"/>
            </a:endParaRPr>
          </a:p>
          <a:p>
            <a:r>
              <a:rPr lang="en-US" b="1" i="1">
                <a:solidFill>
                  <a:srgbClr val="990000"/>
                </a:solidFill>
                <a:latin typeface="Comic Sans MS" pitchFamily="66" charset="0"/>
              </a:rPr>
              <a:t>A. mellea, A. ostoyae </a:t>
            </a:r>
            <a:r>
              <a:rPr lang="en-US" b="1">
                <a:solidFill>
                  <a:srgbClr val="990000"/>
                </a:solidFill>
                <a:latin typeface="Comic Sans MS" pitchFamily="66" charset="0"/>
              </a:rPr>
              <a:t>and</a:t>
            </a:r>
            <a:r>
              <a:rPr lang="en-US" b="1" i="1">
                <a:solidFill>
                  <a:srgbClr val="990000"/>
                </a:solidFill>
                <a:latin typeface="Comic Sans MS" pitchFamily="66" charset="0"/>
              </a:rPr>
              <a:t> A. cepistipes</a:t>
            </a:r>
            <a:r>
              <a:rPr lang="en-US"/>
              <a:t> </a:t>
            </a:r>
            <a:endParaRPr lang="cs-CZ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90725" y="349250"/>
            <a:ext cx="5164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u="sng">
                <a:solidFill>
                  <a:srgbClr val="990000"/>
                </a:solidFill>
                <a:latin typeface="Comic Sans MS" pitchFamily="66" charset="0"/>
              </a:rPr>
              <a:t>Identifikace jednotlivých druhů václavek</a:t>
            </a:r>
            <a:endParaRPr lang="en-GB" sz="2000" b="1" u="sng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52488" y="987425"/>
            <a:ext cx="74707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u="sng">
                <a:solidFill>
                  <a:srgbClr val="003300"/>
                </a:solidFill>
                <a:latin typeface="Comic Sans MS" pitchFamily="66" charset="0"/>
              </a:rPr>
              <a:t>Párové testy</a:t>
            </a:r>
          </a:p>
          <a:p>
            <a:endParaRPr lang="cs-CZ" b="1" u="sng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Založeny na kompatibilitě neznámého izolátu s testovacím druhem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195513" y="2047875"/>
            <a:ext cx="6048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990000"/>
                </a:solidFill>
                <a:latin typeface="Comic Sans MS" pitchFamily="66" charset="0"/>
              </a:rPr>
              <a:t>Časově náročné, v případě diploidních vzorků jsou výsledky často špatně interpretovatelné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66950" y="3162300"/>
            <a:ext cx="5070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 u="sng">
                <a:solidFill>
                  <a:srgbClr val="003300"/>
                </a:solidFill>
                <a:latin typeface="Comic Sans MS" pitchFamily="66" charset="0"/>
              </a:rPr>
              <a:t>Metody založené na analýze sekvence DNA</a:t>
            </a:r>
            <a:r>
              <a:rPr lang="en-US" b="1">
                <a:solidFill>
                  <a:srgbClr val="0033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71550" y="3695700"/>
            <a:ext cx="5964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Blip>
                <a:blip r:embed="rId4"/>
              </a:buBlip>
            </a:pP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    </a:t>
            </a:r>
            <a:r>
              <a:rPr lang="en-US" b="1">
                <a:solidFill>
                  <a:srgbClr val="000000"/>
                </a:solidFill>
                <a:latin typeface="Comic Sans MS" pitchFamily="66" charset="0"/>
              </a:rPr>
              <a:t>RAPDs</a:t>
            </a: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(</a:t>
            </a:r>
            <a:r>
              <a:rPr lang="en-US" b="1">
                <a:solidFill>
                  <a:srgbClr val="000000"/>
                </a:solidFill>
                <a:latin typeface="Comic Sans MS" pitchFamily="66" charset="0"/>
              </a:rPr>
              <a:t>random amplified polymorphic DNAs</a:t>
            </a: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)</a:t>
            </a:r>
            <a:r>
              <a:rPr lang="cs-CZ"/>
              <a:t> </a:t>
            </a: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81075" y="4287838"/>
            <a:ext cx="7623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0238" indent="-630238" algn="l">
              <a:buFontTx/>
              <a:buBlip>
                <a:blip r:embed="rId4"/>
              </a:buBlip>
            </a:pPr>
            <a:r>
              <a:rPr lang="en-US" b="1">
                <a:solidFill>
                  <a:srgbClr val="000000"/>
                </a:solidFill>
                <a:latin typeface="Comic Sans MS" pitchFamily="66" charset="0"/>
              </a:rPr>
              <a:t>RFLPs</a:t>
            </a: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(</a:t>
            </a:r>
            <a:r>
              <a:rPr lang="en-US" b="1">
                <a:solidFill>
                  <a:srgbClr val="000000"/>
                </a:solidFill>
                <a:latin typeface="Comic Sans MS" pitchFamily="66" charset="0"/>
              </a:rPr>
              <a:t>restriction fragment length polymorphisms</a:t>
            </a: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) – IGS a ITS oblasti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96950" y="5019675"/>
            <a:ext cx="4200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Blip>
                <a:blip r:embed="rId4"/>
              </a:buBlip>
            </a:pPr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     sekvenace specifických oblastí</a:t>
            </a:r>
          </a:p>
        </p:txBody>
      </p:sp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1797050" y="2014538"/>
          <a:ext cx="527050" cy="517525"/>
        </p:xfrm>
        <a:graphic>
          <a:graphicData uri="http://schemas.openxmlformats.org/presentationml/2006/ole">
            <p:oleObj spid="_x0000_s1026" r:id="rId5" imgW="4016520" imgH="3945240" progId="">
              <p:embed/>
            </p:oleObj>
          </a:graphicData>
        </a:graphic>
      </p:graphicFrame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627313" y="5567363"/>
            <a:ext cx="5291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solidFill>
                  <a:srgbClr val="990000"/>
                </a:solidFill>
                <a:latin typeface="Comic Sans MS" pitchFamily="66" charset="0"/>
              </a:rPr>
              <a:t>Nutnost čistého mycelia václavky nebo plodnic</a:t>
            </a:r>
          </a:p>
        </p:txBody>
      </p:sp>
      <p:graphicFrame>
        <p:nvGraphicFramePr>
          <p:cNvPr id="14" name="Object 14"/>
          <p:cNvGraphicFramePr>
            <a:graphicFrameLocks noChangeAspect="1"/>
          </p:cNvGraphicFramePr>
          <p:nvPr/>
        </p:nvGraphicFramePr>
        <p:xfrm>
          <a:off x="1851025" y="5359400"/>
          <a:ext cx="527050" cy="517525"/>
        </p:xfrm>
        <a:graphic>
          <a:graphicData uri="http://schemas.openxmlformats.org/presentationml/2006/ole">
            <p:oleObj spid="_x0000_s1027" r:id="rId6" imgW="4016520" imgH="3945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 descr="Balicí papír"/>
          <p:cNvSpPr>
            <a:spLocks noChangeArrowheads="1"/>
          </p:cNvSpPr>
          <p:nvPr/>
        </p:nvSpPr>
        <p:spPr bwMode="auto">
          <a:xfrm>
            <a:off x="1557338" y="2239963"/>
            <a:ext cx="2225675" cy="4159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Rectangle 6" descr="Balicí papír"/>
          <p:cNvSpPr>
            <a:spLocks noChangeArrowheads="1"/>
          </p:cNvSpPr>
          <p:nvPr/>
        </p:nvSpPr>
        <p:spPr bwMode="auto">
          <a:xfrm>
            <a:off x="4271963" y="2246313"/>
            <a:ext cx="623887" cy="4254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894263" y="2322513"/>
            <a:ext cx="487362" cy="273050"/>
          </a:xfrm>
          <a:prstGeom prst="rect">
            <a:avLst/>
          </a:prstGeom>
          <a:solidFill>
            <a:srgbClr val="F3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8" descr="Balicí papír"/>
          <p:cNvSpPr>
            <a:spLocks noChangeArrowheads="1"/>
          </p:cNvSpPr>
          <p:nvPr/>
        </p:nvSpPr>
        <p:spPr bwMode="auto">
          <a:xfrm>
            <a:off x="5378450" y="2246313"/>
            <a:ext cx="2041525" cy="4159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845050" y="23241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200" b="1">
                <a:solidFill>
                  <a:srgbClr val="990000"/>
                </a:solidFill>
                <a:latin typeface="Comic Sans MS" pitchFamily="66" charset="0"/>
              </a:rPr>
              <a:t>ITS2</a:t>
            </a:r>
          </a:p>
        </p:txBody>
      </p:sp>
      <p:sp>
        <p:nvSpPr>
          <p:cNvPr id="10" name="Text Box 10" descr="Balicí papír"/>
          <p:cNvSpPr txBox="1">
            <a:spLocks noChangeArrowheads="1"/>
          </p:cNvSpPr>
          <p:nvPr/>
        </p:nvSpPr>
        <p:spPr bwMode="auto">
          <a:xfrm>
            <a:off x="4217988" y="2235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5.8S</a:t>
            </a:r>
          </a:p>
          <a:p>
            <a:pPr eaLnBrk="0" hangingPunct="0"/>
            <a:r>
              <a:rPr lang="cs-CZ" sz="1200" b="1">
                <a:solidFill>
                  <a:srgbClr val="000000"/>
                </a:solidFill>
                <a:latin typeface="Comic Sans MS" pitchFamily="66" charset="0"/>
              </a:rPr>
              <a:t>rDNA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19263" y="2305050"/>
            <a:ext cx="2103437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Malá jaderná rDNA</a:t>
            </a:r>
          </a:p>
        </p:txBody>
      </p:sp>
      <p:sp>
        <p:nvSpPr>
          <p:cNvPr id="12" name="Text Box 12" descr="Balicí papír"/>
          <p:cNvSpPr txBox="1">
            <a:spLocks noChangeArrowheads="1"/>
          </p:cNvSpPr>
          <p:nvPr/>
        </p:nvSpPr>
        <p:spPr bwMode="auto">
          <a:xfrm>
            <a:off x="5416550" y="2297113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Velká jaderná rDNA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3175" y="1214438"/>
            <a:ext cx="4022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Umístění ITS oblasti a primerů</a:t>
            </a:r>
            <a:r>
              <a:rPr lang="en-GB" sz="1400" b="1">
                <a:solidFill>
                  <a:srgbClr val="000000"/>
                </a:solidFill>
                <a:latin typeface="Comic Sans MS" pitchFamily="66" charset="0"/>
              </a:rPr>
              <a:t> ITS1, ITS</a:t>
            </a:r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4</a:t>
            </a:r>
            <a:endParaRPr lang="en-GB" sz="14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459163" y="1778000"/>
            <a:ext cx="957262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3662363" y="20828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662363" y="2082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5245100" y="2811463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 flipV="1">
            <a:off x="5473700" y="2659063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003800" y="2824163"/>
            <a:ext cx="957263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ITS4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3787775" y="2319338"/>
            <a:ext cx="487363" cy="273050"/>
          </a:xfrm>
          <a:prstGeom prst="rect">
            <a:avLst/>
          </a:prstGeom>
          <a:solidFill>
            <a:srgbClr val="F3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3740150" y="2324100"/>
            <a:ext cx="6619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sz="1200" b="1">
                <a:solidFill>
                  <a:srgbClr val="990000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42963" y="217488"/>
            <a:ext cx="74279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u="sng">
                <a:solidFill>
                  <a:srgbClr val="990000"/>
                </a:solidFill>
                <a:latin typeface="Comic Sans MS" pitchFamily="66" charset="0"/>
              </a:rPr>
              <a:t>Identifikace jednotlivých druhů václavek na základě RFLP analýzy ITS oblasti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98425" y="1881188"/>
            <a:ext cx="8947150" cy="1158875"/>
          </a:xfrm>
          <a:prstGeom prst="rect">
            <a:avLst/>
          </a:prstGeom>
          <a:solidFill>
            <a:srgbClr val="E6FFD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borealis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ostoyae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gallica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cepistipes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tabescens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</a:t>
            </a:r>
            <a:r>
              <a:rPr lang="cs-CZ" sz="1000" i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mellea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 TCCGTAGGTGAACCTGCGGAAGGATCATTA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TGAAACTTGAA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GTAGCAT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CTGTTGCTGACCTGTTAAAGGGTATGTGCACGTT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GTG</a:t>
            </a:r>
          </a:p>
          <a:p>
            <a:pPr algn="l"/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****************************** *********** * ******* * *** **********************************  * ***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107950" y="3314700"/>
            <a:ext cx="9023350" cy="1158875"/>
          </a:xfrm>
          <a:prstGeom prst="rect">
            <a:avLst/>
          </a:prstGeom>
          <a:solidFill>
            <a:srgbClr val="E6FF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borealis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ostoyae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gallica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cepistipes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ATCCACCTGTGCACCTTTGTAGACTTGATTAAC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tabescens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CCAAG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---------G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mellea   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ATCCACCTGTGCACCTTTGTAGACTTGGTTAAG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TTCGCT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TTCGA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GAAGGG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TGCTT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TTTCGAGCTA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AGCTC</a:t>
            </a:r>
          </a:p>
          <a:p>
            <a:pPr algn="l"/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** **  ** * ***  ********************************* ******     *   ** * ****** ***** *          *****</a:t>
            </a:r>
            <a:r>
              <a:rPr lang="cs-CZ" sz="100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117475" y="4833938"/>
            <a:ext cx="9023350" cy="1158875"/>
          </a:xfrm>
          <a:prstGeom prst="rect">
            <a:avLst/>
          </a:prstGeom>
          <a:solidFill>
            <a:srgbClr val="E6FF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borealis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ostoyae 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gallica 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CCTTTGTCT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cepistipes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CCTTTGTCT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ATCAAGTCTATGT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tabescens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CCTTTGTCT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ACCAAGTCTATGT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 i="1">
                <a:solidFill>
                  <a:srgbClr val="000000"/>
                </a:solidFill>
                <a:latin typeface="Courier New" pitchFamily="49" charset="0"/>
              </a:rPr>
              <a:t>A. mellea    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CGTTTGTCT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ACCGAGTCTATGT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C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TATATAAACT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TTGTATGT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T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TAGAATGTCTTGTTTAT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GGACGCAAGTC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-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TTTAAAT</a:t>
            </a:r>
            <a:r>
              <a:rPr lang="cs-CZ" sz="1000" b="1">
                <a:solidFill>
                  <a:srgbClr val="FF0000"/>
                </a:solidFill>
                <a:latin typeface="Courier New" pitchFamily="49" charset="0"/>
              </a:rPr>
              <a:t>G</a:t>
            </a:r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TTATACAACTTTCAACAA </a:t>
            </a:r>
          </a:p>
          <a:p>
            <a:pPr algn="l"/>
            <a:r>
              <a:rPr lang="cs-CZ" sz="1000" b="1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********* ************* ********** ******** ***************** *********** ******* ******************</a:t>
            </a:r>
            <a:r>
              <a:rPr lang="cs-CZ" sz="1000">
                <a:solidFill>
                  <a:srgbClr val="0033CC"/>
                </a:solidFill>
                <a:latin typeface="Courier New" pitchFamily="49" charset="0"/>
              </a:rPr>
              <a:t> </a:t>
            </a:r>
            <a:r>
              <a:rPr lang="cs-CZ" sz="1000" b="1">
                <a:solidFill>
                  <a:srgbClr val="0033CC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6778625" y="1571625"/>
            <a:ext cx="536575" cy="304800"/>
          </a:xfrm>
          <a:prstGeom prst="rect">
            <a:avLst/>
          </a:prstGeom>
          <a:solidFill>
            <a:srgbClr val="E6FF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400" b="1">
                <a:solidFill>
                  <a:srgbClr val="000000"/>
                </a:solidFill>
                <a:latin typeface="Comic Sans MS" pitchFamily="66" charset="0"/>
              </a:rPr>
              <a:t>AR1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6189663" y="1939925"/>
            <a:ext cx="1728787" cy="865188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6194425" y="1858963"/>
            <a:ext cx="172878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2535238" y="1277938"/>
            <a:ext cx="4013200" cy="366712"/>
          </a:xfrm>
          <a:prstGeom prst="rect">
            <a:avLst/>
          </a:prstGeom>
          <a:solidFill>
            <a:srgbClr val="E6FFDD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b="1">
                <a:latin typeface="Comic Sans MS" pitchFamily="66" charset="0"/>
              </a:rPr>
              <a:t>Sekvenční homologie ITS1 oblasti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66863" y="2333625"/>
            <a:ext cx="60166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286125" y="40894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7" name="Group 50"/>
          <p:cNvGraphicFramePr>
            <a:graphicFrameLocks noGrp="1"/>
          </p:cNvGraphicFramePr>
          <p:nvPr/>
        </p:nvGraphicFramePr>
        <p:xfrm>
          <a:off x="1536700" y="3860800"/>
          <a:ext cx="6011863" cy="1006476"/>
        </p:xfrm>
        <a:graphic>
          <a:graphicData uri="http://schemas.openxmlformats.org/drawingml/2006/table">
            <a:tbl>
              <a:tblPr/>
              <a:tblGrid>
                <a:gridCol w="684213"/>
                <a:gridCol w="2808287"/>
                <a:gridCol w="593725"/>
                <a:gridCol w="1011238"/>
                <a:gridCol w="9144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Primer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Se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kv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ence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(5‘    3‘)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Délka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Amplikon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(bp)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en-US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(°C)</a:t>
                      </a:r>
                      <a:r>
                        <a:rPr kumimoji="0" lang="en-US" sz="12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CTGACCTGTTAAAGGGTATGTGC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23 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690-724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59.94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AR2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AAGCTGAATCCTTCTACAAAGTCAA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 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59.85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519238" y="5013325"/>
            <a:ext cx="31797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sz="1200" b="1" i="1" baseline="300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r>
              <a:rPr lang="en-US" sz="1200" b="1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T</a:t>
            </a:r>
            <a:r>
              <a:rPr lang="en-US" sz="1200" b="1" baseline="-300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m </a:t>
            </a:r>
            <a:r>
              <a:rPr lang="cs-CZ" sz="1200" b="1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byla vypočtena programem</a:t>
            </a:r>
            <a:r>
              <a:rPr lang="en-US" sz="1200" b="1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Primer 3 </a:t>
            </a:r>
            <a:endParaRPr lang="en-US" b="1">
              <a:solidFill>
                <a:srgbClr val="0000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2522538" y="1411288"/>
            <a:ext cx="9572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AR1</a:t>
            </a:r>
          </a:p>
        </p:txBody>
      </p:sp>
      <p:sp>
        <p:nvSpPr>
          <p:cNvPr id="10" name="Line 35"/>
          <p:cNvSpPr>
            <a:spLocks noChangeShapeType="1"/>
          </p:cNvSpPr>
          <p:nvPr/>
        </p:nvSpPr>
        <p:spPr bwMode="auto">
          <a:xfrm flipH="1">
            <a:off x="2725738" y="17922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Rectangle 36" descr="Balicí papír"/>
          <p:cNvSpPr>
            <a:spLocks noChangeArrowheads="1"/>
          </p:cNvSpPr>
          <p:nvPr/>
        </p:nvSpPr>
        <p:spPr bwMode="auto">
          <a:xfrm>
            <a:off x="4110038" y="1881188"/>
            <a:ext cx="928687" cy="60960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5046663" y="1939925"/>
            <a:ext cx="1600200" cy="481013"/>
          </a:xfrm>
          <a:prstGeom prst="rect">
            <a:avLst/>
          </a:prstGeom>
          <a:solidFill>
            <a:srgbClr val="F3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auto">
          <a:xfrm>
            <a:off x="5418138" y="2008188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b="1">
                <a:solidFill>
                  <a:srgbClr val="990000"/>
                </a:solidFill>
                <a:latin typeface="Comic Sans MS" pitchFamily="66" charset="0"/>
              </a:rPr>
              <a:t>ITS2</a:t>
            </a:r>
          </a:p>
        </p:txBody>
      </p:sp>
      <p:sp>
        <p:nvSpPr>
          <p:cNvPr id="14" name="Text Box 39" descr="Balicí papír"/>
          <p:cNvSpPr txBox="1">
            <a:spLocks noChangeArrowheads="1"/>
          </p:cNvSpPr>
          <p:nvPr/>
        </p:nvSpPr>
        <p:spPr bwMode="auto">
          <a:xfrm>
            <a:off x="4084638" y="185578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5.8S</a:t>
            </a:r>
          </a:p>
          <a:p>
            <a:pPr eaLnBrk="0" hangingPunct="0"/>
            <a:r>
              <a:rPr lang="cs-CZ" b="1">
                <a:solidFill>
                  <a:srgbClr val="000000"/>
                </a:solidFill>
                <a:latin typeface="Comic Sans MS" pitchFamily="66" charset="0"/>
              </a:rPr>
              <a:t>rDNA</a:t>
            </a: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2509838" y="1939925"/>
            <a:ext cx="1600200" cy="481013"/>
          </a:xfrm>
          <a:prstGeom prst="rect">
            <a:avLst/>
          </a:prstGeom>
          <a:solidFill>
            <a:srgbClr val="F3FF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2951163" y="2008188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cs-CZ" b="1">
                <a:solidFill>
                  <a:srgbClr val="990000"/>
                </a:solidFill>
                <a:latin typeface="Comic Sans MS" pitchFamily="66" charset="0"/>
              </a:rPr>
              <a:t>ITS1</a:t>
            </a:r>
          </a:p>
        </p:txBody>
      </p:sp>
      <p:sp>
        <p:nvSpPr>
          <p:cNvPr id="17" name="Line 42"/>
          <p:cNvSpPr>
            <a:spLocks noChangeShapeType="1"/>
          </p:cNvSpPr>
          <p:nvPr/>
        </p:nvSpPr>
        <p:spPr bwMode="auto">
          <a:xfrm>
            <a:off x="2725738" y="1792288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43"/>
          <p:cNvSpPr>
            <a:spLocks noChangeShapeType="1"/>
          </p:cNvSpPr>
          <p:nvPr/>
        </p:nvSpPr>
        <p:spPr bwMode="auto">
          <a:xfrm flipV="1">
            <a:off x="6065838" y="2579688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lg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Line 44"/>
          <p:cNvSpPr>
            <a:spLocks noChangeShapeType="1"/>
          </p:cNvSpPr>
          <p:nvPr/>
        </p:nvSpPr>
        <p:spPr bwMode="auto">
          <a:xfrm flipH="1" flipV="1">
            <a:off x="6294438" y="2427288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5824538" y="2579688"/>
            <a:ext cx="95726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defRPr/>
            </a:pPr>
            <a:r>
              <a:rPr lang="cs-CZ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AR2</a:t>
            </a:r>
          </a:p>
        </p:txBody>
      </p:sp>
      <p:sp>
        <p:nvSpPr>
          <p:cNvPr id="21" name="Text Box 46"/>
          <p:cNvSpPr txBox="1">
            <a:spLocks noChangeArrowheads="1"/>
          </p:cNvSpPr>
          <p:nvPr/>
        </p:nvSpPr>
        <p:spPr bwMode="auto">
          <a:xfrm>
            <a:off x="3792538" y="908050"/>
            <a:ext cx="1522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000" b="1">
                <a:solidFill>
                  <a:srgbClr val="000000"/>
                </a:solidFill>
                <a:latin typeface="Comic Sans MS" pitchFamily="66" charset="0"/>
              </a:rPr>
              <a:t>ITS oblast</a:t>
            </a:r>
          </a:p>
        </p:txBody>
      </p:sp>
      <p:graphicFrame>
        <p:nvGraphicFramePr>
          <p:cNvPr id="22" name="Object 47"/>
          <p:cNvGraphicFramePr>
            <a:graphicFrameLocks noChangeAspect="1"/>
          </p:cNvGraphicFramePr>
          <p:nvPr/>
        </p:nvGraphicFramePr>
        <p:xfrm>
          <a:off x="7380288" y="981075"/>
          <a:ext cx="677862" cy="2060575"/>
        </p:xfrm>
        <a:graphic>
          <a:graphicData uri="http://schemas.openxmlformats.org/presentationml/2006/ole">
            <p:oleObj spid="_x0000_s2050" r:id="rId5" imgW="1295640" imgH="393408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9"/>
          <p:cNvSpPr txBox="1">
            <a:spLocks noChangeArrowheads="1"/>
          </p:cNvSpPr>
          <p:nvPr/>
        </p:nvSpPr>
        <p:spPr bwMode="auto">
          <a:xfrm>
            <a:off x="2166938" y="381000"/>
            <a:ext cx="47386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000" b="1" u="sng">
                <a:solidFill>
                  <a:srgbClr val="990000"/>
                </a:solidFill>
                <a:latin typeface="Comic Sans MS" pitchFamily="66" charset="0"/>
              </a:rPr>
              <a:t>Identifikace václavek se vzorků půdy</a:t>
            </a:r>
          </a:p>
        </p:txBody>
      </p:sp>
      <p:sp>
        <p:nvSpPr>
          <p:cNvPr id="6" name="Text Box 50"/>
          <p:cNvSpPr txBox="1">
            <a:spLocks noChangeArrowheads="1"/>
          </p:cNvSpPr>
          <p:nvPr/>
        </p:nvSpPr>
        <p:spPr bwMode="auto">
          <a:xfrm>
            <a:off x="633413" y="1387475"/>
            <a:ext cx="5165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Blip>
                <a:blip r:embed="rId4"/>
              </a:buBlip>
            </a:pPr>
            <a:r>
              <a:rPr lang="cs-CZ" sz="1600" b="1">
                <a:solidFill>
                  <a:srgbClr val="000000"/>
                </a:solidFill>
                <a:latin typeface="Comic Sans MS" pitchFamily="66" charset="0"/>
              </a:rPr>
              <a:t>   Izolace DNA z 0.5g půdy pomocí kitu (Mobio)</a:t>
            </a:r>
          </a:p>
        </p:txBody>
      </p:sp>
      <p:graphicFrame>
        <p:nvGraphicFramePr>
          <p:cNvPr id="7" name="Object 51"/>
          <p:cNvGraphicFramePr>
            <a:graphicFrameLocks noChangeAspect="1"/>
          </p:cNvGraphicFramePr>
          <p:nvPr/>
        </p:nvGraphicFramePr>
        <p:xfrm>
          <a:off x="1822450" y="1989138"/>
          <a:ext cx="3686175" cy="2419350"/>
        </p:xfrm>
        <a:graphic>
          <a:graphicData uri="http://schemas.openxmlformats.org/presentationml/2006/ole">
            <p:oleObj spid="_x0000_s3074" name="Graf" r:id="rId5" imgW="3686251" imgH="2419502" progId="Excel.Chart.8">
              <p:embed/>
            </p:oleObj>
          </a:graphicData>
        </a:graphic>
      </p:graphicFrame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4241800" y="2155825"/>
            <a:ext cx="1293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00"/>
                </a:solidFill>
              </a:rPr>
              <a:t>A</a:t>
            </a:r>
            <a:r>
              <a:rPr lang="cs-CZ" sz="1600" b="1" baseline="-25000">
                <a:solidFill>
                  <a:srgbClr val="000000"/>
                </a:solidFill>
              </a:rPr>
              <a:t>260/280</a:t>
            </a:r>
            <a:r>
              <a:rPr lang="cs-CZ" sz="1600" b="1">
                <a:solidFill>
                  <a:srgbClr val="000000"/>
                </a:solidFill>
              </a:rPr>
              <a:t>= 1.8</a:t>
            </a: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631825" y="2162175"/>
            <a:ext cx="6388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algn="l">
              <a:buFontTx/>
              <a:buBlip>
                <a:blip r:embed="rId4"/>
              </a:buBlip>
            </a:pPr>
            <a:r>
              <a:rPr lang="cs-CZ" sz="1600" b="1">
                <a:solidFill>
                  <a:srgbClr val="000000"/>
                </a:solidFill>
                <a:latin typeface="Comic Sans MS" pitchFamily="66" charset="0"/>
              </a:rPr>
              <a:t>Nested PCR reakce s vnějšími primery ITS1, ITS4 a vnitřními primery AR1, AR2</a:t>
            </a:r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636588" y="3349625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00"/>
                </a:solidFill>
                <a:latin typeface="Comic Sans MS" pitchFamily="66" charset="0"/>
              </a:rPr>
              <a:t>1 krok</a:t>
            </a: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646113" y="5097463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1600" b="1">
                <a:solidFill>
                  <a:srgbClr val="000000"/>
                </a:solidFill>
                <a:latin typeface="Comic Sans MS" pitchFamily="66" charset="0"/>
              </a:rPr>
              <a:t>2 krok</a:t>
            </a:r>
          </a:p>
        </p:txBody>
      </p:sp>
      <p:sp>
        <p:nvSpPr>
          <p:cNvPr id="12" name="AutoShape 57"/>
          <p:cNvSpPr>
            <a:spLocks noChangeArrowheads="1"/>
          </p:cNvSpPr>
          <p:nvPr/>
        </p:nvSpPr>
        <p:spPr bwMode="auto">
          <a:xfrm rot="5400000">
            <a:off x="4234657" y="4426743"/>
            <a:ext cx="647700" cy="144463"/>
          </a:xfrm>
          <a:custGeom>
            <a:avLst/>
            <a:gdLst>
              <a:gd name="T0" fmla="*/ 485775 w 21600"/>
              <a:gd name="T1" fmla="*/ 0 h 21600"/>
              <a:gd name="T2" fmla="*/ 0 w 21600"/>
              <a:gd name="T3" fmla="*/ 72232 h 21600"/>
              <a:gd name="T4" fmla="*/ 485775 w 21600"/>
              <a:gd name="T5" fmla="*/ 144463 h 21600"/>
              <a:gd name="T6" fmla="*/ 647700 w 21600"/>
              <a:gd name="T7" fmla="*/ 722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cs-CZ" sz="1600">
              <a:solidFill>
                <a:srgbClr val="990000"/>
              </a:solidFill>
            </a:endParaRPr>
          </a:p>
        </p:txBody>
      </p:sp>
      <p:pic>
        <p:nvPicPr>
          <p:cNvPr id="13" name="Picture 6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89250" y="3181350"/>
            <a:ext cx="330993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36975" y="5013325"/>
            <a:ext cx="16700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OleChart spid="7" grpId="0" 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8"/>
          <p:cNvSpPr txBox="1">
            <a:spLocks noChangeArrowheads="1"/>
          </p:cNvSpPr>
          <p:nvPr/>
        </p:nvSpPr>
        <p:spPr bwMode="auto">
          <a:xfrm>
            <a:off x="1911350" y="231775"/>
            <a:ext cx="528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000" b="1" u="sng">
                <a:solidFill>
                  <a:srgbClr val="990000"/>
                </a:solidFill>
                <a:latin typeface="Comic Sans MS" pitchFamily="66" charset="0"/>
              </a:rPr>
              <a:t>Délky amplikonů a restrikčních fragmentů</a:t>
            </a:r>
          </a:p>
        </p:txBody>
      </p:sp>
      <p:pic>
        <p:nvPicPr>
          <p:cNvPr id="5" name="Picture 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85725"/>
            <a:ext cx="5048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59"/>
          <p:cNvGraphicFramePr>
            <a:graphicFrameLocks noGrp="1"/>
          </p:cNvGraphicFramePr>
          <p:nvPr/>
        </p:nvGraphicFramePr>
        <p:xfrm>
          <a:off x="2000250" y="2143125"/>
          <a:ext cx="5040313" cy="2468880"/>
        </p:xfrm>
        <a:graphic>
          <a:graphicData uri="http://schemas.openxmlformats.org/drawingml/2006/table">
            <a:tbl>
              <a:tblPr/>
              <a:tblGrid>
                <a:gridCol w="1657350"/>
                <a:gridCol w="1008063"/>
                <a:gridCol w="2374900"/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zolát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Délka amplikonu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(bp)</a:t>
                      </a:r>
                      <a:r>
                        <a:rPr kumimoji="0" lang="en-US" sz="12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ITS/AR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Restrikční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fragment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en-US" sz="12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Hinf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I (bp)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borealis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A1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868/711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293, 172, 56, 31, 75, 68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cepistipes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204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868/711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293, 227, 43, 132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gallica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147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b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868/711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294, 227, 43, 63, 69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mellea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184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b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882/724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148, 159, 401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ostoyae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C2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870/713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294, 228, 31, 75, 69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A. </a:t>
                      </a:r>
                      <a:r>
                        <a:rPr kumimoji="0" lang="en-US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tabescens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T3</a:t>
                      </a:r>
                      <a:r>
                        <a:rPr kumimoji="0" lang="en-US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a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847/690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295, 125, 93, 32, 129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522</Words>
  <Application>Microsoft Office PowerPoint</Application>
  <PresentationFormat>Předvádění na obrazovce (4:3)</PresentationFormat>
  <Paragraphs>106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sady Office</vt:lpstr>
      <vt:lpstr>Graf aplikace Microsoft Excel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Lochik</dc:creator>
  <cp:lastModifiedBy>Lochik</cp:lastModifiedBy>
  <cp:revision>3</cp:revision>
  <dcterms:created xsi:type="dcterms:W3CDTF">2012-11-08T07:18:12Z</dcterms:created>
  <dcterms:modified xsi:type="dcterms:W3CDTF">2012-11-08T07:42:38Z</dcterms:modified>
</cp:coreProperties>
</file>