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6" r:id="rId2"/>
    <p:sldId id="256" r:id="rId3"/>
    <p:sldId id="260" r:id="rId4"/>
    <p:sldId id="258" r:id="rId5"/>
    <p:sldId id="261" r:id="rId6"/>
    <p:sldId id="288" r:id="rId7"/>
    <p:sldId id="279" r:id="rId8"/>
    <p:sldId id="304" r:id="rId9"/>
    <p:sldId id="293" r:id="rId10"/>
    <p:sldId id="313" r:id="rId11"/>
    <p:sldId id="312" r:id="rId12"/>
    <p:sldId id="311" r:id="rId13"/>
    <p:sldId id="276" r:id="rId14"/>
    <p:sldId id="314" r:id="rId15"/>
    <p:sldId id="315" r:id="rId16"/>
    <p:sldId id="302" r:id="rId17"/>
    <p:sldId id="289" r:id="rId18"/>
    <p:sldId id="290" r:id="rId19"/>
    <p:sldId id="277" r:id="rId20"/>
    <p:sldId id="291" r:id="rId21"/>
    <p:sldId id="317" r:id="rId22"/>
    <p:sldId id="318" r:id="rId23"/>
    <p:sldId id="292" r:id="rId24"/>
    <p:sldId id="294" r:id="rId25"/>
    <p:sldId id="308" r:id="rId26"/>
    <p:sldId id="309" r:id="rId27"/>
    <p:sldId id="295" r:id="rId28"/>
    <p:sldId id="310" r:id="rId29"/>
    <p:sldId id="285" r:id="rId30"/>
    <p:sldId id="307" r:id="rId31"/>
    <p:sldId id="296" r:id="rId32"/>
    <p:sldId id="297" r:id="rId33"/>
    <p:sldId id="298" r:id="rId34"/>
    <p:sldId id="299" r:id="rId35"/>
    <p:sldId id="300" r:id="rId36"/>
    <p:sldId id="303" r:id="rId37"/>
    <p:sldId id="301" r:id="rId38"/>
    <p:sldId id="305" r:id="rId39"/>
    <p:sldId id="306" r:id="rId4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polymer.cz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hyperlink" Target="http://www.c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n.de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cen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-global.com/Shop/Publication-Detail/?pid=000000000030097507" TargetMode="External"/><Relationship Id="rId7" Type="http://schemas.openxmlformats.org/officeDocument/2006/relationships/hyperlink" Target="http://www.bsi-global.com/Shop/Publication-Detail/?pid=000000000030097544" TargetMode="External"/><Relationship Id="rId2" Type="http://schemas.openxmlformats.org/officeDocument/2006/relationships/hyperlink" Target="http://www.bsi-global.com/Shop/Publication-Detail/?pid=000000000030097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si-global.com/Shop/Publication-Detail/?pid=000000000030097535" TargetMode="External"/><Relationship Id="rId5" Type="http://schemas.openxmlformats.org/officeDocument/2006/relationships/hyperlink" Target="http://www.bsi-global.com/Shop/Publication-Detail/?pid=000000000030097531" TargetMode="External"/><Relationship Id="rId4" Type="http://schemas.openxmlformats.org/officeDocument/2006/relationships/hyperlink" Target="http://www.bsi-global.com/Shop/Publication-Detail/?pid=00000000003009752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3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4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2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be%C5%88" TargetMode="External"/><Relationship Id="rId2" Type="http://schemas.openxmlformats.org/officeDocument/2006/relationships/hyperlink" Target="http://cs.wikipedia.org/wiki/Brno-%C5%BDideni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Recyklace nezná hranic!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05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69F12-B1F8-4786-9EDA-6474C4B0E53A}" type="slidenum">
              <a:rPr lang="sk-SK" smtClean="0"/>
              <a:pPr/>
              <a:t>1</a:t>
            </a:fld>
            <a:endParaRPr lang="sk-SK" smtClean="0"/>
          </a:p>
        </p:txBody>
      </p:sp>
      <p:pic>
        <p:nvPicPr>
          <p:cNvPr id="2054" name="Obrázek 4" descr="RECYKLACE PLENEK7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5915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POLYMER - Plast (TERMOPLAST – </a:t>
            </a:r>
            <a:r>
              <a:rPr lang="cs-CZ" sz="2400" b="1" smtClean="0">
                <a:solidFill>
                  <a:srgbClr val="C00000"/>
                </a:solidFill>
              </a:rPr>
              <a:t>Termoset</a:t>
            </a:r>
            <a:r>
              <a:rPr lang="cs-CZ" sz="2400" b="1" smtClean="0">
                <a:solidFill>
                  <a:srgbClr val="0000FF"/>
                </a:solidFill>
              </a:rPr>
              <a:t>)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Polymer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Plast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Makromolekulární látka bez dalších příměsí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008000"/>
                          </a:solidFill>
                        </a:rPr>
                        <a:t>Makromolekulární látka (polymer) obsahující příměsi (aditiva) potřené pro zpracování</a:t>
                      </a:r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</a:rPr>
                        <a:t> a plnění funkce výrobku z ní připravené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PLAST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TERMOPLAST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Termoset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Při zpracování dochází k minimální či žádné reakci </a:t>
                      </a:r>
                      <a:r>
                        <a:rPr lang="cs-CZ" sz="2000" b="1" i="0" u="sng" baseline="0" dirty="0" smtClean="0">
                          <a:solidFill>
                            <a:srgbClr val="0000FF"/>
                          </a:solidFill>
                        </a:rPr>
                        <a:t>(vzniku nových vazeb či zániku existujících vazeb) </a:t>
                      </a:r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a hmotu lze znovu roztavit a vyrobit z ní nový (jiný) výrobek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Při zpracování dochází k řadě  reakcí</a:t>
                      </a:r>
                      <a:r>
                        <a:rPr lang="cs-CZ" sz="20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u="sng" baseline="0" dirty="0" smtClean="0">
                          <a:solidFill>
                            <a:srgbClr val="C00000"/>
                          </a:solidFill>
                        </a:rPr>
                        <a:t>(vzniku nových vazeb)</a:t>
                      </a:r>
                      <a:r>
                        <a:rPr lang="cs-CZ" sz="20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a hmotu NELZE znovu roztavit a vyrobit z ní nový (jiný) výrobek</a:t>
                      </a:r>
                    </a:p>
                    <a:p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59769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12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E4F96-9A3E-42AA-AA39-07EE709019DF}" type="slidenum">
              <a:rPr lang="sk-SK" smtClean="0"/>
              <a:pPr/>
              <a:t>10</a:t>
            </a:fld>
            <a:endParaRPr lang="sk-SK" smtClean="0"/>
          </a:p>
        </p:txBody>
      </p:sp>
      <p:sp>
        <p:nvSpPr>
          <p:cNvPr id="1128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Recyklace plastů,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jsou použité a odložené plastové výrobky, které by se jinak zařadily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do proudu tuhého odpadu, sbírány, tříděny zpracovávány a materiál z nich získaný vrácen do užívání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Třídění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Sorting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Zhodnocování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Valorization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23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B2EB8-F3D2-4B61-BB93-9C6732A5B6FE}" type="slidenum">
              <a:rPr lang="sk-SK" smtClean="0"/>
              <a:pPr/>
              <a:t>11</a:t>
            </a:fld>
            <a:endParaRPr lang="sk-SK" smtClean="0"/>
          </a:p>
        </p:txBody>
      </p:sp>
      <p:sp>
        <p:nvSpPr>
          <p:cNvPr id="123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Primární recyklace plastů, primární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 z tohoto materiálu, který má stejné nebo podobné vlastnosti jako materiál či výrobek původní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Primary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Sekundární recyklace plastů, sekundární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výrobek, jehož vlastnosti jsou značně odlišné od materiálu původního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Secondary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2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33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454882-951D-4B79-B951-1816930F436D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1333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4339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r>
              <a:rPr lang="cs-CZ" sz="2000" b="1" smtClean="0">
                <a:solidFill>
                  <a:srgbClr val="0000FF"/>
                </a:solidFill>
              </a:rPr>
              <a:t>Neznám českou či slovenskou učebnici ani skripta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FF0000"/>
                </a:solidFill>
              </a:rPr>
              <a:t>Vannessa Goodship: </a:t>
            </a:r>
            <a:r>
              <a:rPr lang="cs-CZ" sz="2000" b="1" smtClean="0">
                <a:solidFill>
                  <a:srgbClr val="FF0000"/>
                </a:solidFill>
              </a:rPr>
              <a:t>Introduction to Plastics Recycling</a:t>
            </a:r>
            <a:r>
              <a:rPr lang="cs-CZ" sz="2000" smtClean="0">
                <a:solidFill>
                  <a:srgbClr val="FF0000"/>
                </a:solidFill>
              </a:rPr>
              <a:t>, 2nd Edition (ISBN: 978-1-84735-078-7) – </a:t>
            </a:r>
            <a:r>
              <a:rPr lang="cs-CZ" sz="2000" u="sng" smtClean="0">
                <a:solidFill>
                  <a:srgbClr val="FF0000"/>
                </a:solidFill>
              </a:rPr>
              <a:t>této knihy se budu snažit držet při výuce, vydáno v roce 2007 (</a:t>
            </a:r>
            <a:r>
              <a:rPr lang="cs-CZ" b="1" smtClean="0">
                <a:solidFill>
                  <a:srgbClr val="FF0000"/>
                </a:solidFill>
              </a:rPr>
              <a:t>www. polymer-books.com</a:t>
            </a:r>
            <a:r>
              <a:rPr lang="cs-CZ" sz="2000" u="sng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R.J. Ehring (Editor): </a:t>
            </a:r>
            <a:r>
              <a:rPr lang="cs-CZ" sz="2000" b="1" smtClean="0">
                <a:solidFill>
                  <a:srgbClr val="0000FF"/>
                </a:solidFill>
              </a:rPr>
              <a:t>Plastics</a:t>
            </a:r>
            <a:r>
              <a:rPr lang="cs-CZ" sz="2000" smtClean="0">
                <a:solidFill>
                  <a:srgbClr val="0000FF"/>
                </a:solidFill>
              </a:rPr>
              <a:t> </a:t>
            </a:r>
            <a:r>
              <a:rPr lang="cs-CZ" sz="2000" b="1" smtClean="0">
                <a:solidFill>
                  <a:srgbClr val="0000FF"/>
                </a:solidFill>
              </a:rPr>
              <a:t>Recycling </a:t>
            </a:r>
            <a:r>
              <a:rPr lang="cs-CZ" sz="2000" smtClean="0">
                <a:solidFill>
                  <a:srgbClr val="0000FF"/>
                </a:solidFill>
              </a:rPr>
              <a:t>(ISBN: 3-446-15882-0 Hanser, 0-19-520934-6 Oxford University Press)</a:t>
            </a:r>
          </a:p>
          <a:p>
            <a:pPr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Odborný slovník </a:t>
            </a:r>
            <a:r>
              <a:rPr lang="cs-CZ" sz="20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0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000" smtClean="0">
                <a:solidFill>
                  <a:srgbClr val="0000FF"/>
                </a:solidFill>
              </a:rPr>
              <a:t>“ (ISBN: 80-902541-0-1)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A.L. Bisio, M. Xanthos (Editors): </a:t>
            </a:r>
            <a:r>
              <a:rPr lang="cs-CZ" sz="2000" b="1" smtClean="0">
                <a:solidFill>
                  <a:srgbClr val="0000FF"/>
                </a:solidFill>
              </a:rPr>
              <a:t>How to Manage Plastics Waste </a:t>
            </a:r>
            <a:r>
              <a:rPr lang="cs-CZ" sz="2000" smtClean="0">
                <a:solidFill>
                  <a:srgbClr val="0000FF"/>
                </a:solidFill>
              </a:rPr>
              <a:t>(Technology and Market Opportunities) (ISBN: 1-56990-136-8)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J. Schiers: </a:t>
            </a:r>
            <a:r>
              <a:rPr lang="cs-CZ" sz="2000" b="1" smtClean="0">
                <a:solidFill>
                  <a:srgbClr val="0000FF"/>
                </a:solidFill>
              </a:rPr>
              <a:t>Polymer Recycling </a:t>
            </a:r>
            <a:r>
              <a:rPr lang="cs-CZ" sz="2000" smtClean="0">
                <a:solidFill>
                  <a:srgbClr val="0000FF"/>
                </a:solidFill>
              </a:rPr>
              <a:t>(ISBN:0-471-97054-9)</a:t>
            </a:r>
          </a:p>
        </p:txBody>
      </p:sp>
      <p:sp>
        <p:nvSpPr>
          <p:cNvPr id="1434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8228E-6447-4F19-B150-7D283428996D}" type="slidenum">
              <a:rPr lang="sk-SK" smtClean="0"/>
              <a:pPr/>
              <a:t>13</a:t>
            </a:fld>
            <a:endParaRPr lang="sk-SK" smtClean="0"/>
          </a:p>
        </p:txBody>
      </p:sp>
      <p:sp>
        <p:nvSpPr>
          <p:cNvPr id="1434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15365" name="Obrázek 8" descr="Introduction to Plastics Recycling4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1100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9" descr="Recyklace laborky UTB 20064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404813"/>
            <a:ext cx="4672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179388" y="5732463"/>
            <a:ext cx="4105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začátečníky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pic>
        <p:nvPicPr>
          <p:cNvPr id="16389" name="Obrázek 6" descr="kniha Hamerton 1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2672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ek 7" descr="kniha Sustainable Development 14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888"/>
            <a:ext cx="39608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ovéPole 6"/>
          <p:cNvSpPr txBox="1">
            <a:spLocks noChangeArrowheads="1"/>
          </p:cNvSpPr>
          <p:nvPr/>
        </p:nvSpPr>
        <p:spPr bwMode="auto">
          <a:xfrm>
            <a:off x="179388" y="5661025"/>
            <a:ext cx="4105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pokročilé</a:t>
            </a:r>
          </a:p>
        </p:txBody>
      </p:sp>
      <p:sp>
        <p:nvSpPr>
          <p:cNvPr id="16392" name="TextovéPole 7"/>
          <p:cNvSpPr txBox="1">
            <a:spLocks noChangeArrowheads="1"/>
          </p:cNvSpPr>
          <p:nvPr/>
        </p:nvSpPr>
        <p:spPr bwMode="auto">
          <a:xfrm>
            <a:off x="4572000" y="5589588"/>
            <a:ext cx="4105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008000"/>
                </a:solidFill>
                <a:latin typeface="Arial Black" pitchFamily="34" charset="0"/>
              </a:rPr>
              <a:t>Pro hodně pokročilé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7411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Časopis ODPADY </a:t>
            </a:r>
            <a:r>
              <a:rPr lang="cs-CZ" sz="2000" smtClean="0">
                <a:solidFill>
                  <a:srgbClr val="0000FF"/>
                </a:solidFill>
              </a:rPr>
              <a:t>(měsíčník, česky, bereme na ústavu)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Elektronický měsíčník WASTE  </a:t>
            </a:r>
            <a:r>
              <a:rPr lang="cs-CZ" sz="2000" smtClean="0">
                <a:solidFill>
                  <a:srgbClr val="0000FF"/>
                </a:solidFill>
              </a:rPr>
              <a:t>(jsem abonentem, můžu poslat ukázku)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Polymer Degradation and Stability </a:t>
            </a:r>
            <a:r>
              <a:rPr lang="cs-CZ" sz="2000" smtClean="0">
                <a:solidFill>
                  <a:srgbClr val="0000FF"/>
                </a:solidFill>
              </a:rPr>
              <a:t>(časopis)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Části časopisů (Plastics &amp; Environment), např. </a:t>
            </a:r>
            <a:r>
              <a:rPr lang="cs-CZ" sz="2000" b="1" smtClean="0">
                <a:solidFill>
                  <a:srgbClr val="0000FF"/>
                </a:solidFill>
              </a:rPr>
              <a:t>MACPLAS</a:t>
            </a:r>
            <a:r>
              <a:rPr lang="cs-CZ" sz="2000" smtClean="0">
                <a:solidFill>
                  <a:srgbClr val="0000FF"/>
                </a:solidFill>
              </a:rPr>
              <a:t> (anglicky)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Konference „</a:t>
            </a:r>
            <a:r>
              <a:rPr lang="cs-CZ" sz="2000" b="1" smtClean="0">
                <a:solidFill>
                  <a:srgbClr val="0000FF"/>
                </a:solidFill>
              </a:rPr>
              <a:t>ODPADOVÉ FÓRUM</a:t>
            </a:r>
            <a:r>
              <a:rPr lang="cs-CZ" sz="2000" smtClean="0">
                <a:solidFill>
                  <a:srgbClr val="0000FF"/>
                </a:solidFill>
              </a:rPr>
              <a:t>“,  Milovy, každoročně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SVĚT BALENÍ  </a:t>
            </a:r>
            <a:r>
              <a:rPr lang="cs-CZ" sz="2000" smtClean="0">
                <a:solidFill>
                  <a:srgbClr val="0000FF"/>
                </a:solidFill>
              </a:rPr>
              <a:t>(časopis), řada článků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Plasty a kaučuk </a:t>
            </a:r>
            <a:r>
              <a:rPr lang="cs-CZ" sz="2000" smtClean="0">
                <a:solidFill>
                  <a:srgbClr val="0000FF"/>
                </a:solidFill>
              </a:rPr>
              <a:t>(časopis), řada krátkých anotací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…………………..</a:t>
            </a: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BC6D2-77CF-4AE5-9DB1-9F9A83939C1B}" type="slidenum">
              <a:rPr lang="sk-SK" smtClean="0"/>
              <a:pPr/>
              <a:t>16</a:t>
            </a:fld>
            <a:endParaRPr lang="sk-SK" smtClean="0"/>
          </a:p>
        </p:txBody>
      </p:sp>
      <p:sp>
        <p:nvSpPr>
          <p:cNvPr id="1741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česká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Bez legislativy to nejde: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Sbírka zákonů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Zákony a podzákonné normy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Zákon o odpadech č. 181/2001 Sb.</a:t>
            </a:r>
          </a:p>
          <a:p>
            <a:pPr lvl="2">
              <a:defRPr/>
            </a:pP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Vyhláška ministerstva životního prostředí č. 381/2001 Sb.: </a:t>
            </a:r>
            <a:r>
              <a:rPr lang="cs-CZ" sz="3600" b="1" dirty="0" smtClean="0">
                <a:solidFill>
                  <a:srgbClr val="FF0000"/>
                </a:solidFill>
                <a:ea typeface="+mn-ea"/>
                <a:cs typeface="+mn-cs"/>
              </a:rPr>
              <a:t>KATALOG ODPADŮ  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cs-CZ" sz="2000" b="1" u="sng" dirty="0" smtClean="0">
                <a:solidFill>
                  <a:srgbClr val="FF0000"/>
                </a:solidFill>
                <a:ea typeface="+mn-ea"/>
                <a:cs typeface="+mn-cs"/>
              </a:rPr>
              <a:t>použit zkrácený název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cs-CZ" sz="2800" b="1" dirty="0" smtClean="0">
                <a:solidFill>
                  <a:srgbClr val="0000FF"/>
                </a:solidFill>
              </a:rPr>
              <a:t>Plasty se v 381/2001 Sb. Vyskytují hned v několika skupinách, z nichž asi </a:t>
            </a:r>
            <a:r>
              <a:rPr lang="cs-CZ" sz="2800" b="1" u="sng" dirty="0" smtClean="0">
                <a:solidFill>
                  <a:srgbClr val="0000FF"/>
                </a:solidFill>
              </a:rPr>
              <a:t>Z HLEDISKA VEŘEJNOSTI </a:t>
            </a:r>
            <a:r>
              <a:rPr lang="cs-CZ" sz="2800" b="1" dirty="0" smtClean="0">
                <a:solidFill>
                  <a:srgbClr val="0000FF"/>
                </a:solidFill>
              </a:rPr>
              <a:t>nejdůležitější je skupina 15 </a:t>
            </a:r>
            <a:r>
              <a:rPr lang="cs-CZ" sz="2800" b="1" u="sng" dirty="0" smtClean="0">
                <a:solidFill>
                  <a:srgbClr val="0000FF"/>
                </a:solidFill>
              </a:rPr>
              <a:t>ODPADNÍ OBALY &gt; </a:t>
            </a:r>
            <a:r>
              <a:rPr lang="cs-CZ" sz="2000" dirty="0" smtClean="0">
                <a:solidFill>
                  <a:srgbClr val="0000FF"/>
                </a:solidFill>
              </a:rPr>
              <a:t>máte ke Sbírce přístup?</a:t>
            </a:r>
          </a:p>
          <a:p>
            <a:pPr>
              <a:buFontTx/>
              <a:buNone/>
              <a:defRPr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BF45C-BC22-4FB3-8BB8-1F3EE2EE6273}" type="slidenum">
              <a:rPr lang="sk-SK" smtClean="0"/>
              <a:pPr/>
              <a:t>17</a:t>
            </a:fld>
            <a:endParaRPr lang="sk-SK" smtClean="0"/>
          </a:p>
        </p:txBody>
      </p:sp>
      <p:sp>
        <p:nvSpPr>
          <p:cNvPr id="194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EU</a:t>
            </a:r>
          </a:p>
        </p:txBody>
      </p:sp>
      <p:sp>
        <p:nvSpPr>
          <p:cNvPr id="2048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PŘEHLED LEGISLATIVY ČESKÉ &amp; EU:</a:t>
            </a:r>
          </a:p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Odborný slovník </a:t>
            </a:r>
            <a:r>
              <a:rPr lang="cs-CZ" sz="24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4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400" smtClean="0">
                <a:solidFill>
                  <a:srgbClr val="0000FF"/>
                </a:solidFill>
              </a:rPr>
              <a:t>“ (ISBN: 80-902541-0-1)</a:t>
            </a:r>
          </a:p>
          <a:p>
            <a:r>
              <a:rPr lang="cs-CZ" sz="2400" smtClean="0">
                <a:solidFill>
                  <a:srgbClr val="FF0000"/>
                </a:solidFill>
              </a:rPr>
              <a:t>Council Directive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smtClean="0">
                <a:solidFill>
                  <a:srgbClr val="FF0000"/>
                </a:solidFill>
              </a:rPr>
              <a:t> of 15 July, 1975: „</a:t>
            </a:r>
            <a:r>
              <a:rPr lang="cs-CZ" sz="2400" b="1" smtClean="0">
                <a:solidFill>
                  <a:srgbClr val="FF0000"/>
                </a:solidFill>
              </a:rPr>
              <a:t>Waste – Framework Directive</a:t>
            </a:r>
            <a:r>
              <a:rPr lang="cs-CZ" sz="2400" smtClean="0">
                <a:solidFill>
                  <a:srgbClr val="FF0000"/>
                </a:solidFill>
              </a:rPr>
              <a:t>“</a:t>
            </a:r>
          </a:p>
          <a:p>
            <a:r>
              <a:rPr lang="cs-CZ" sz="2400" smtClean="0">
                <a:solidFill>
                  <a:srgbClr val="008000"/>
                </a:solidFill>
              </a:rPr>
              <a:t>Commission Decision </a:t>
            </a:r>
            <a:r>
              <a:rPr lang="cs-CZ" sz="2400" b="1" smtClean="0">
                <a:solidFill>
                  <a:srgbClr val="008000"/>
                </a:solidFill>
              </a:rPr>
              <a:t>94/3/EC</a:t>
            </a:r>
            <a:r>
              <a:rPr lang="cs-CZ" sz="2400" smtClean="0">
                <a:solidFill>
                  <a:srgbClr val="008000"/>
                </a:solidFill>
              </a:rPr>
              <a:t> of 20 December, 1994: „</a:t>
            </a:r>
            <a:r>
              <a:rPr lang="cs-CZ" sz="2400" b="1" smtClean="0">
                <a:solidFill>
                  <a:srgbClr val="008000"/>
                </a:solidFill>
              </a:rPr>
              <a:t>European List of Wastes </a:t>
            </a:r>
            <a:r>
              <a:rPr lang="cs-CZ" sz="2400" smtClean="0">
                <a:solidFill>
                  <a:srgbClr val="008000"/>
                </a:solidFill>
              </a:rPr>
              <a:t>“ (upřesňuje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b="1" smtClean="0">
                <a:solidFill>
                  <a:srgbClr val="008000"/>
                </a:solidFill>
              </a:rPr>
              <a:t>) je to tedy Katalog odpadů podle EU</a:t>
            </a:r>
            <a:endParaRPr lang="cs-CZ" sz="2400" smtClean="0">
              <a:solidFill>
                <a:srgbClr val="008000"/>
              </a:solidFill>
            </a:endParaRPr>
          </a:p>
          <a:p>
            <a:r>
              <a:rPr lang="cs-CZ" sz="2400" smtClean="0">
                <a:solidFill>
                  <a:srgbClr val="FF0000"/>
                </a:solidFill>
              </a:rPr>
              <a:t>Různé země mají různá specifika ve věci recyklace plastových odpadů, viz např. </a:t>
            </a:r>
            <a:r>
              <a:rPr lang="cs-CZ" sz="2400" b="1" smtClean="0">
                <a:solidFill>
                  <a:srgbClr val="FF0000"/>
                </a:solidFill>
              </a:rPr>
              <a:t>Introduction to Plastics Recycling, </a:t>
            </a:r>
            <a:r>
              <a:rPr lang="cs-CZ" sz="2400" smtClean="0">
                <a:solidFill>
                  <a:srgbClr val="FF0000"/>
                </a:solidFill>
              </a:rPr>
              <a:t>str. 134</a:t>
            </a:r>
          </a:p>
          <a:p>
            <a:pPr>
              <a:buFontTx/>
              <a:buNone/>
            </a:pPr>
            <a:endParaRPr lang="cs-CZ" b="1" smtClean="0">
              <a:solidFill>
                <a:srgbClr val="FF0000"/>
              </a:solidFill>
            </a:endParaRPr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11467-D7CA-4EC1-9CD8-A2D64303AB16}" type="slidenum">
              <a:rPr lang="sk-SK" smtClean="0"/>
              <a:pPr/>
              <a:t>18</a:t>
            </a:fld>
            <a:endParaRPr lang="sk-SK" smtClean="0"/>
          </a:p>
        </p:txBody>
      </p:sp>
      <p:sp>
        <p:nvSpPr>
          <p:cNvPr id="204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Věda nebo technika?</a:t>
            </a: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smtClean="0">
                <a:solidFill>
                  <a:srgbClr val="FF0000"/>
                </a:solidFill>
              </a:rPr>
              <a:t>Recyklace plastů je problém (téma) spíše technický </a:t>
            </a:r>
            <a:r>
              <a:rPr lang="cs-CZ" sz="2800" smtClean="0"/>
              <a:t>obsahující v sobě minimálně tři obory (odbornosti):</a:t>
            </a:r>
          </a:p>
          <a:p>
            <a:r>
              <a:rPr lang="cs-CZ" sz="2800" b="1" smtClean="0">
                <a:solidFill>
                  <a:srgbClr val="008000"/>
                </a:solidFill>
              </a:rPr>
              <a:t>Chemie polymerů </a:t>
            </a:r>
            <a:r>
              <a:rPr lang="cs-CZ" sz="2800" smtClean="0"/>
              <a:t>(makromolekulární chemie)</a:t>
            </a:r>
          </a:p>
          <a:p>
            <a:r>
              <a:rPr lang="cs-CZ" sz="2800" b="1" smtClean="0">
                <a:solidFill>
                  <a:srgbClr val="0000FF"/>
                </a:solidFill>
              </a:rPr>
              <a:t>Zpracování plastů</a:t>
            </a:r>
          </a:p>
          <a:p>
            <a:r>
              <a:rPr lang="cs-CZ" sz="2800" b="1" smtClean="0"/>
              <a:t>Mechanické a jiné </a:t>
            </a:r>
            <a:r>
              <a:rPr lang="cs-CZ" sz="2800" smtClean="0"/>
              <a:t>(např. dlouhodobá stabilita) </a:t>
            </a:r>
            <a:r>
              <a:rPr lang="cs-CZ" sz="2800" b="1" smtClean="0"/>
              <a:t>vlastnosti výsledných materiálů</a:t>
            </a:r>
            <a:endParaRPr lang="cs-CZ" sz="2800" b="1" smtClean="0">
              <a:solidFill>
                <a:srgbClr val="FF0000"/>
              </a:solidFill>
            </a:endParaRPr>
          </a:p>
        </p:txBody>
      </p:sp>
      <p:sp>
        <p:nvSpPr>
          <p:cNvPr id="1843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544A8-31FB-477D-8DF1-BFFDDCA33DCE}" type="slidenum">
              <a:rPr lang="sk-SK" smtClean="0"/>
              <a:pPr/>
              <a:t>19</a:t>
            </a:fld>
            <a:endParaRPr lang="sk-SK" smtClean="0"/>
          </a:p>
        </p:txBody>
      </p:sp>
      <p:sp>
        <p:nvSpPr>
          <p:cNvPr id="1843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772400" cy="2643187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</a:rPr>
              <a:t>RECYKLACE TERMOPLASTŮ, TERMOSETŮ A PRYŽÍ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35188"/>
          </a:xfrm>
        </p:spPr>
        <p:txBody>
          <a:bodyPr/>
          <a:lstStyle/>
          <a:p>
            <a:pPr eaLnBrk="1" hangingPunct="1"/>
            <a:r>
              <a:rPr lang="cs-CZ" smtClean="0"/>
              <a:t>RNDr. Ladislav Pospíšil, CSc.</a:t>
            </a:r>
          </a:p>
          <a:p>
            <a:pPr eaLnBrk="1" hangingPunct="1"/>
            <a:r>
              <a:rPr lang="cs-CZ" smtClean="0">
                <a:hlinkClick r:id="rId2"/>
              </a:rPr>
              <a:t>pospisil@polymer.cz</a:t>
            </a:r>
            <a:endParaRPr lang="cs-CZ" smtClean="0"/>
          </a:p>
          <a:p>
            <a:pPr eaLnBrk="1" hangingPunct="1"/>
            <a:r>
              <a:rPr lang="cs-CZ" smtClean="0"/>
              <a:t>  </a:t>
            </a:r>
            <a:r>
              <a:rPr lang="cs-CZ" smtClean="0">
                <a:solidFill>
                  <a:srgbClr val="0000FF"/>
                </a:solidFill>
              </a:rPr>
              <a:t>www.polymer.cz</a:t>
            </a:r>
            <a:endParaRPr lang="sk-SK" smtClean="0">
              <a:solidFill>
                <a:srgbClr val="0000FF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Vzájemné ovlivňování recyklačních aktivit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20</a:t>
            </a:fld>
            <a:endParaRPr lang="sk-SK" smtClean="0"/>
          </a:p>
        </p:txBody>
      </p:sp>
      <p:sp>
        <p:nvSpPr>
          <p:cNvPr id="6" name="Zaoblený obdélník 5"/>
          <p:cNvSpPr/>
          <p:nvPr/>
        </p:nvSpPr>
        <p:spPr>
          <a:xfrm>
            <a:off x="428625" y="2071688"/>
            <a:ext cx="25003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072063" y="2000250"/>
            <a:ext cx="2714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643188" y="4357688"/>
            <a:ext cx="2786062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12" name="TextovéPole 8"/>
          <p:cNvSpPr txBox="1">
            <a:spLocks noChangeArrowheads="1"/>
          </p:cNvSpPr>
          <p:nvPr/>
        </p:nvSpPr>
        <p:spPr bwMode="auto">
          <a:xfrm>
            <a:off x="571500" y="24288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rgbClr val="FF0000"/>
                </a:solidFill>
              </a:rPr>
              <a:t>LEGISLATIVA</a:t>
            </a:r>
          </a:p>
        </p:txBody>
      </p:sp>
      <p:sp>
        <p:nvSpPr>
          <p:cNvPr id="21513" name="TextovéPole 9"/>
          <p:cNvSpPr txBox="1">
            <a:spLocks noChangeArrowheads="1"/>
          </p:cNvSpPr>
          <p:nvPr/>
        </p:nvSpPr>
        <p:spPr bwMode="auto">
          <a:xfrm>
            <a:off x="5357813" y="2428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00FF"/>
                </a:solidFill>
              </a:rPr>
              <a:t>„NEVIDITELNÁ RUKA TRHU“</a:t>
            </a:r>
          </a:p>
        </p:txBody>
      </p:sp>
      <p:sp>
        <p:nvSpPr>
          <p:cNvPr id="21514" name="TextovéPole 10"/>
          <p:cNvSpPr txBox="1">
            <a:spLocks noChangeArrowheads="1"/>
          </p:cNvSpPr>
          <p:nvPr/>
        </p:nvSpPr>
        <p:spPr bwMode="auto">
          <a:xfrm>
            <a:off x="3000375" y="450056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8000"/>
                </a:solidFill>
              </a:rPr>
              <a:t>SNAHY (TLAKY) O OCHRANU ŽIVOTNÍHO PROSTŘEDÍ</a:t>
            </a:r>
          </a:p>
        </p:txBody>
      </p:sp>
      <p:cxnSp>
        <p:nvCxnSpPr>
          <p:cNvPr id="13" name="Přímá spojovací šipka 12"/>
          <p:cNvCxnSpPr>
            <a:stCxn id="6" idx="3"/>
            <a:endCxn id="7" idx="1"/>
          </p:cNvCxnSpPr>
          <p:nvPr/>
        </p:nvCxnSpPr>
        <p:spPr>
          <a:xfrm>
            <a:off x="2928938" y="2749550"/>
            <a:ext cx="21431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5286375" y="3502025"/>
            <a:ext cx="1214438" cy="8556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1785937" y="3500438"/>
            <a:ext cx="1000125" cy="8572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RECYKLACE TERMOPLASTŮ, TERMOSETŮ A PRYŽÍ PŘF MU  1 2012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5" name="Obrázek 4" descr="SCHÉMA 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2065" y="687057"/>
            <a:ext cx="5548508" cy="52639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1. 10. 2012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dirty="0" smtClean="0"/>
              <a:t>RECYKLACE TERMOPLASTŮ, TERMOSETŮ A PRYŽÍ PŘF MU  1 2012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6" name="Obrázek 5" descr="SCHÉMA 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67167" y="-953649"/>
            <a:ext cx="5881675" cy="82809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na území České republiky z  historického hlediska</a:t>
            </a:r>
          </a:p>
        </p:txBody>
      </p:sp>
      <p:sp>
        <p:nvSpPr>
          <p:cNvPr id="22531" name="Zástupný symbol pro obsah 6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smtClean="0">
                <a:solidFill>
                  <a:srgbClr val="FF0000"/>
                </a:solidFill>
              </a:rPr>
              <a:t>Pokřik „Hadry, kosti, staré železo“ se ozýval již po městech a vesnicích c.k. monarchie</a:t>
            </a:r>
          </a:p>
          <a:p>
            <a:pPr>
              <a:buFontTx/>
              <a:buNone/>
            </a:pPr>
            <a:r>
              <a:rPr lang="cs-CZ" sz="2800" b="1" smtClean="0">
                <a:solidFill>
                  <a:srgbClr val="008000"/>
                </a:solidFill>
              </a:rPr>
              <a:t>Do roku 1989 se sbíraly a recyklovaly hlavně kovy, sklo a papír</a:t>
            </a:r>
          </a:p>
          <a:p>
            <a:pPr>
              <a:buFontTx/>
              <a:buNone/>
            </a:pPr>
            <a:r>
              <a:rPr lang="cs-CZ" sz="2800" b="1" smtClean="0">
                <a:solidFill>
                  <a:srgbClr val="0000FF"/>
                </a:solidFill>
              </a:rPr>
              <a:t>Recyklace plastů pocházejících z odpadů domácností je záležitostí posledních cca. 18 – 20 let (výjimky např. láhve od motorových olejů, ……..) – např. sáčky od mléka se ale běžně umývaly a dále používaly</a:t>
            </a:r>
          </a:p>
        </p:txBody>
      </p:sp>
      <p:sp>
        <p:nvSpPr>
          <p:cNvPr id="225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34349-389A-46B7-9263-52628939FDFE}" type="slidenum">
              <a:rPr lang="sk-SK" smtClean="0"/>
              <a:pPr/>
              <a:t>23</a:t>
            </a:fld>
            <a:endParaRPr lang="sk-SK" smtClean="0"/>
          </a:p>
        </p:txBody>
      </p:sp>
      <p:sp>
        <p:nvSpPr>
          <p:cNvPr id="225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3555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2600" b="1" smtClean="0">
                <a:solidFill>
                  <a:srgbClr val="0000FF"/>
                </a:solidFill>
              </a:rPr>
              <a:t>Národní normy ČSN ….. (často je za tím např. ISO, EN &gt; harmonizace s jinými normami) &gt; </a:t>
            </a:r>
            <a:r>
              <a:rPr lang="cs-CZ" sz="2600" b="1" smtClean="0">
                <a:solidFill>
                  <a:srgbClr val="0000FF"/>
                </a:solidFill>
                <a:hlinkClick r:id="rId2"/>
              </a:rPr>
              <a:t>www.cni.cz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Evropské normy ISO, EN &gt; </a:t>
            </a:r>
            <a:r>
              <a:rPr lang="cs-CZ" sz="2600" b="1" smtClean="0">
                <a:solidFill>
                  <a:srgbClr val="0000FF"/>
                </a:solidFill>
                <a:hlinkClick r:id="rId3"/>
              </a:rPr>
              <a:t>www.iso.org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  <a:r>
              <a:rPr lang="cs-CZ" sz="2600" b="1" smtClean="0">
                <a:solidFill>
                  <a:srgbClr val="0000FF"/>
                </a:solidFill>
                <a:hlinkClick r:id="rId4"/>
              </a:rPr>
              <a:t>www.cen.eu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Americké normy ASTM &gt; </a:t>
            </a:r>
            <a:r>
              <a:rPr lang="cs-CZ" sz="2600" b="1" smtClean="0">
                <a:solidFill>
                  <a:srgbClr val="0000FF"/>
                </a:solidFill>
                <a:hlinkClick r:id="rId5"/>
              </a:rPr>
              <a:t>www.astm.org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Německé normy DIN &gt; </a:t>
            </a:r>
            <a:r>
              <a:rPr lang="cs-CZ" sz="2600" b="1" smtClean="0">
                <a:solidFill>
                  <a:srgbClr val="0000FF"/>
                </a:solidFill>
                <a:hlinkClick r:id="rId6"/>
              </a:rPr>
              <a:t>www.din.de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600" b="1" smtClean="0">
                <a:solidFill>
                  <a:srgbClr val="FF0000"/>
                </a:solidFill>
              </a:rPr>
              <a:t>Bez placené registrace lze získat jen anotaci obsahu!</a:t>
            </a:r>
          </a:p>
          <a:p>
            <a:pPr>
              <a:buFontTx/>
              <a:buNone/>
            </a:pPr>
            <a:r>
              <a:rPr lang="cs-CZ" sz="2600" b="1" smtClean="0">
                <a:solidFill>
                  <a:srgbClr val="008000"/>
                </a:solidFill>
              </a:rPr>
              <a:t>Normy týkající se recyklace a recyklátů se postupně doplňují!</a:t>
            </a:r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355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51BF1-D7F3-4083-B907-0DA527E8AEB2}" type="slidenum">
              <a:rPr lang="sk-SK" smtClean="0"/>
              <a:pPr/>
              <a:t>24</a:t>
            </a:fld>
            <a:endParaRPr lang="sk-SK" smtClean="0"/>
          </a:p>
        </p:txBody>
      </p:sp>
      <p:sp>
        <p:nvSpPr>
          <p:cNvPr id="2355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4579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ISO 472:1988 Plastics – Vocabulary (anglicky + francouzsky)</a:t>
            </a:r>
          </a:p>
          <a:p>
            <a:r>
              <a:rPr lang="en-US" sz="1800" b="1" smtClean="0"/>
              <a:t>EN 15347:2007 Plastics. Recycled Plastics. Characterization of plastics waste </a:t>
            </a:r>
            <a:endParaRPr lang="cs-CZ" sz="1800" b="1" smtClean="0"/>
          </a:p>
          <a:p>
            <a:r>
              <a:rPr lang="cs-CZ" sz="1800" b="1" u="sng" smtClean="0">
                <a:hlinkClick r:id="rId2" action="ppaction://hlinkfile"/>
              </a:rPr>
              <a:t>EN 15342:2007 Plastics. Recycled plastics. Characterization of polystyrene (PS) recyclates</a:t>
            </a:r>
            <a:endParaRPr lang="cs-CZ" sz="1800" b="1" u="sng" smtClean="0"/>
          </a:p>
          <a:p>
            <a:r>
              <a:rPr lang="cs-CZ" sz="1800" b="1" smtClean="0">
                <a:hlinkClick r:id="rId3" action="ppaction://hlinkfile"/>
              </a:rPr>
              <a:t>EN 15343:2007 Plastics. Recycled plastics. Plastics recycling traceability and assessment of conformity and recycled content</a:t>
            </a:r>
            <a:endParaRPr lang="cs-CZ" sz="1800" b="1" smtClean="0"/>
          </a:p>
          <a:p>
            <a:r>
              <a:rPr lang="cs-CZ" sz="1800" b="1" smtClean="0">
                <a:hlinkClick r:id="rId4" action="ppaction://hlinkfile"/>
              </a:rPr>
              <a:t>EN 15344:2007 Plastics. Recycled plastics. Characterization of polyethylene (PE) recyclates</a:t>
            </a:r>
            <a:endParaRPr lang="cs-CZ" sz="1800" b="1" smtClean="0"/>
          </a:p>
          <a:p>
            <a:r>
              <a:rPr lang="cs-CZ" sz="1800" b="1" smtClean="0">
                <a:hlinkClick r:id="rId5" action="ppaction://hlinkfile"/>
              </a:rPr>
              <a:t>EN 15345:2007 Plastics. Recycled plastics. Characterization of polypropylene (PP) recyclates</a:t>
            </a:r>
            <a:endParaRPr lang="cs-CZ" sz="1800" b="1" smtClean="0"/>
          </a:p>
          <a:p>
            <a:r>
              <a:rPr lang="cs-CZ" sz="1800" b="1" smtClean="0">
                <a:hlinkClick r:id="rId6" action="ppaction://hlinkfile"/>
              </a:rPr>
              <a:t>EN 15346:2007 Plastics. Recycled plastics. Characterization of poly(vinyl chloride) (PVC) recyclates</a:t>
            </a:r>
            <a:endParaRPr lang="cs-CZ" sz="1800" b="1" smtClean="0"/>
          </a:p>
          <a:p>
            <a:r>
              <a:rPr lang="cs-CZ" sz="1800" b="1" smtClean="0">
                <a:hlinkClick r:id="rId7" action="ppaction://hlinkfile"/>
              </a:rPr>
              <a:t>EN 15348:2007 Plastics. Recycled plastics. Characterization of poly(ethylene terephthalate) (PET) recyclates</a:t>
            </a:r>
            <a:r>
              <a:rPr lang="cs-CZ" sz="1600" smtClean="0"/>
              <a:t/>
            </a:r>
            <a:br>
              <a:rPr lang="cs-CZ" sz="1600" smtClean="0"/>
            </a:br>
            <a:endParaRPr lang="cs-CZ" sz="1600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597535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45209-F1B6-4E53-80F2-B9F9FF6F1472}" type="slidenum">
              <a:rPr lang="sk-SK" smtClean="0"/>
              <a:pPr/>
              <a:t>25</a:t>
            </a:fld>
            <a:endParaRPr lang="sk-SK" smtClean="0"/>
          </a:p>
        </p:txBody>
      </p:sp>
      <p:sp>
        <p:nvSpPr>
          <p:cNvPr id="2458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</a:rPr>
              <a:t>EN 15347:2007 Plastics. Recycled Plastics. Characterization of plastics waste </a:t>
            </a:r>
            <a:endParaRPr lang="cs-CZ" sz="2000" b="1" smtClean="0">
              <a:solidFill>
                <a:srgbClr val="FF0000"/>
              </a:solidFill>
            </a:endParaRPr>
          </a:p>
        </p:txBody>
      </p:sp>
      <p:sp>
        <p:nvSpPr>
          <p:cNvPr id="25603" name="Zástupný symbol pro obsah 6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Contents of EN 15347 include:</a:t>
            </a:r>
            <a:endParaRPr lang="en-US" sz="2400" smtClean="0"/>
          </a:p>
          <a:p>
            <a:r>
              <a:rPr lang="en-US" sz="2400" smtClean="0"/>
              <a:t>Foreword</a:t>
            </a:r>
          </a:p>
          <a:p>
            <a:r>
              <a:rPr lang="en-US" sz="2400" smtClean="0"/>
              <a:t>Introduction</a:t>
            </a:r>
          </a:p>
          <a:p>
            <a:r>
              <a:rPr lang="en-US" sz="2400" smtClean="0"/>
              <a:t>Scope</a:t>
            </a:r>
          </a:p>
          <a:p>
            <a:r>
              <a:rPr lang="en-US" sz="2400" smtClean="0"/>
              <a:t>Normative references</a:t>
            </a:r>
          </a:p>
          <a:p>
            <a:r>
              <a:rPr lang="en-US" sz="2400" smtClean="0"/>
              <a:t>Terms, definitions and abbreviated terms</a:t>
            </a:r>
          </a:p>
          <a:p>
            <a:r>
              <a:rPr lang="en-US" sz="2400" smtClean="0"/>
              <a:t>Requirements</a:t>
            </a:r>
          </a:p>
          <a:p>
            <a:r>
              <a:rPr lang="en-US" sz="2400" smtClean="0"/>
              <a:t>Classification scheme</a:t>
            </a:r>
          </a:p>
          <a:p>
            <a:r>
              <a:rPr lang="en-US" sz="2400" smtClean="0"/>
              <a:t>Quality Assurance</a:t>
            </a:r>
          </a:p>
          <a:p>
            <a:r>
              <a:rPr lang="en-US" sz="2400" smtClean="0"/>
              <a:t>Bibliography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0000FF"/>
                </a:solidFill>
              </a:rPr>
              <a:t>Jak vypadá ANOTACE NORMY  &gt; viz </a:t>
            </a:r>
            <a:r>
              <a:rPr lang="cs-CZ" sz="2800" b="1" smtClean="0">
                <a:solidFill>
                  <a:srgbClr val="0000FF"/>
                </a:solidFill>
              </a:rPr>
              <a:t>www.bsi-global.com</a:t>
            </a:r>
            <a:r>
              <a:rPr lang="cs-CZ" sz="1600" b="1" smtClean="0"/>
              <a:t/>
            </a:r>
            <a:br>
              <a:rPr lang="cs-CZ" sz="1600" b="1" smtClean="0"/>
            </a:br>
            <a:endParaRPr lang="cs-CZ" sz="1600" b="1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D432E-259E-4D5F-B219-57DA973A9CAF}" type="slidenum">
              <a:rPr lang="sk-SK" smtClean="0"/>
              <a:pPr/>
              <a:t>26</a:t>
            </a:fld>
            <a:endParaRPr lang="sk-SK" smtClean="0"/>
          </a:p>
        </p:txBody>
      </p:sp>
      <p:sp>
        <p:nvSpPr>
          <p:cNvPr id="2560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0000FF"/>
                </a:solidFill>
              </a:rPr>
              <a:t>Americká norma ASTM D 5033-00</a:t>
            </a:r>
            <a:endParaRPr lang="cs-CZ" sz="3200" b="1" smtClean="0">
              <a:solidFill>
                <a:srgbClr val="FF0000"/>
              </a:solidFill>
            </a:endParaRP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Tx/>
              <a:buNone/>
            </a:pPr>
            <a:r>
              <a:rPr lang="cs-CZ" b="1" smtClean="0">
                <a:solidFill>
                  <a:srgbClr val="0000FF"/>
                </a:solidFill>
              </a:rPr>
              <a:t>Development of ASTM Standards Relating to Recycling and Use of Recycled Plastics</a:t>
            </a:r>
          </a:p>
          <a:p>
            <a:endParaRPr lang="cs-CZ" smtClean="0">
              <a:solidFill>
                <a:srgbClr val="0000FF"/>
              </a:solidFill>
            </a:endParaRPr>
          </a:p>
          <a:p>
            <a:r>
              <a:rPr lang="cs-CZ" smtClean="0">
                <a:solidFill>
                  <a:srgbClr val="0000FF"/>
                </a:solidFill>
              </a:rPr>
              <a:t>Rozlišují primární, sekundární, terciární (výroba paliv) a kvartérní (spalování) recyklaci plastů </a:t>
            </a:r>
          </a:p>
          <a:p>
            <a:r>
              <a:rPr lang="cs-CZ" smtClean="0">
                <a:solidFill>
                  <a:srgbClr val="0000FF"/>
                </a:solidFill>
              </a:rPr>
              <a:t>Jinak pouze menší odlišnosti od evropských termínů</a:t>
            </a:r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662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78F3D-8ED9-4CEC-81D1-81C8C6A1016B}" type="slidenum">
              <a:rPr lang="sk-SK" smtClean="0"/>
              <a:pPr/>
              <a:t>27</a:t>
            </a:fld>
            <a:endParaRPr lang="sk-SK" smtClean="0"/>
          </a:p>
        </p:txBody>
      </p:sp>
      <p:sp>
        <p:nvSpPr>
          <p:cNvPr id="7" name="Obdélník 6"/>
          <p:cNvSpPr/>
          <p:nvPr/>
        </p:nvSpPr>
        <p:spPr>
          <a:xfrm>
            <a:off x="4357688" y="2571750"/>
            <a:ext cx="4071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1" name="TextovéPole 7"/>
          <p:cNvSpPr txBox="1">
            <a:spLocks noChangeArrowheads="1"/>
          </p:cNvSpPr>
          <p:nvPr/>
        </p:nvSpPr>
        <p:spPr bwMode="auto">
          <a:xfrm>
            <a:off x="4429125" y="27146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Stejný význam jako v ČSN  64 003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 flipV="1">
            <a:off x="3643313" y="3143250"/>
            <a:ext cx="714375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4929188" y="3143250"/>
            <a:ext cx="785812" cy="500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Zástupný symbol pro datum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Národní normy ČSN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00FF"/>
                </a:solidFill>
              </a:rPr>
              <a:t>ČSN 64 0003 Plasty – Zhodnocení plastového odpadu – Názvosloví (</a:t>
            </a:r>
            <a:r>
              <a:rPr lang="cs-CZ" b="1" i="1" dirty="0" smtClean="0">
                <a:solidFill>
                  <a:srgbClr val="0000FF"/>
                </a:solidFill>
              </a:rPr>
              <a:t>obsahuje i anglické ekvivalenty a synonyma</a:t>
            </a:r>
            <a:r>
              <a:rPr lang="cs-CZ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83 8001 Názvosloví odpadů 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64 0001 Plastikářská a gumárenská terminologie</a:t>
            </a:r>
          </a:p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2765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765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04D94-5D4A-4A17-84A9-A008339C3A6F}" type="slidenum">
              <a:rPr lang="sk-SK" smtClean="0"/>
              <a:pPr/>
              <a:t>28</a:t>
            </a:fld>
            <a:endParaRPr lang="sk-SK" smtClean="0"/>
          </a:p>
        </p:txBody>
      </p:sp>
      <p:sp>
        <p:nvSpPr>
          <p:cNvPr id="2765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Physical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Reconstitution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Chemical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raw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materials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Feedstock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Energetické zhodnocení plastů, přeměna plastového odpadu na energii, energetické využití plastového odpadu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recovery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– běžně se používá, ale není v této normě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26586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86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BF98D-BE0B-4495-90D5-B3051AFE48DB}" type="slidenum">
              <a:rPr lang="sk-SK" smtClean="0"/>
              <a:pPr/>
              <a:t>29</a:t>
            </a:fld>
            <a:endParaRPr lang="sk-SK" smtClean="0"/>
          </a:p>
        </p:txBody>
      </p:sp>
      <p:sp>
        <p:nvSpPr>
          <p:cNvPr id="2869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smtClean="0"/>
              <a:t>Předmět kurzu je:</a:t>
            </a:r>
            <a:endParaRPr lang="sk-SK" b="1" smtClean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Pochopení recyklace a likvidace polymerního odpadu (termoplasty, termosety, vulkanizáty) jako komplexní problematiky zahrnující legislativní, ekonomické a technické požadavky. Probírán je celý proces, počínaje sběrem odpadu a končící využitím s důrazem na minimalizaci skládkování a dopadů na životní prostředí.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Součástí výuky je minimálně jedna exkurze do recyklační firmy.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Absolvent by měl získat základ pro práci v recyklační firmě a být schopen si dále samostatně doplňovat znalosti v této oblasti.</a:t>
            </a: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600" b="1" smtClean="0">
              <a:solidFill>
                <a:srgbClr val="008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Extruder neboli VYTLAČOVACÍ STROJ</a:t>
            </a:r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3D601-8DBC-4A0D-83DC-2598DB3569C5}" type="slidenum">
              <a:rPr lang="sk-SK" smtClean="0"/>
              <a:pPr/>
              <a:t>30</a:t>
            </a:fld>
            <a:endParaRPr lang="sk-SK" smtClean="0"/>
          </a:p>
        </p:txBody>
      </p:sp>
      <p:sp>
        <p:nvSpPr>
          <p:cNvPr id="10243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768850"/>
          </a:xfrm>
        </p:spPr>
        <p:txBody>
          <a:bodyPr/>
          <a:lstStyle/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pic>
        <p:nvPicPr>
          <p:cNvPr id="29702" name="Obrázek 5" descr="img2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23938"/>
            <a:ext cx="8040688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Zástupný symbol pro datum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Zhodnocení plastového odpadu – Nenormované, leč používané výrazy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 norma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Česky 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</a:rPr>
                        <a:t>Nenormované, leč používané výrazy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Mechanická recyklace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Fyzikální recyklace plastů, fyzikální recyklování plastů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Materiálová recyklace (pro odlišení </a:t>
                      </a:r>
                      <a:r>
                        <a:rPr lang="cs-CZ" sz="3200" b="1" i="0" u="none" smtClean="0">
                          <a:solidFill>
                            <a:srgbClr val="C00000"/>
                          </a:solidFill>
                        </a:rPr>
                        <a:t>od energetického </a:t>
                      </a:r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využití plastového odpadu) </a:t>
                      </a:r>
                      <a:endParaRPr lang="cs-CZ" sz="3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07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F72AD-8BEC-4E82-ABB2-719F5E62CE0E}" type="slidenum">
              <a:rPr lang="sk-SK" smtClean="0"/>
              <a:pPr/>
              <a:t>31</a:t>
            </a:fld>
            <a:endParaRPr lang="sk-SK" smtClean="0"/>
          </a:p>
        </p:txBody>
      </p:sp>
      <p:sp>
        <p:nvSpPr>
          <p:cNvPr id="3074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2400" b="1" smtClean="0">
                <a:solidFill>
                  <a:srgbClr val="FF0000"/>
                </a:solidFill>
              </a:rPr>
              <a:t>Fyzikální recyklace plastů, fyzikální recyklování plastů</a:t>
            </a:r>
            <a:r>
              <a:rPr lang="cs-CZ" sz="2400" smtClean="0">
                <a:solidFill>
                  <a:srgbClr val="FF0000"/>
                </a:solidFill>
              </a:rPr>
              <a:t/>
            </a:r>
            <a:br>
              <a:rPr lang="cs-CZ" sz="2400" smtClean="0">
                <a:solidFill>
                  <a:srgbClr val="FF0000"/>
                </a:solidFill>
              </a:rPr>
            </a:br>
            <a:endParaRPr lang="cs-CZ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785813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Proces, při němž se z plastového odpadu získává nový materiál nebo složky nového materiálu a při němž neprobíhá záměrně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vyvolaná chemická reakce 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Příklad -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Odpadní pytle z LDPE se vyperou, přetaví, tavenina se zfiltruje a 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zgarnuluje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fyzikální 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17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AA2A1-A015-4666-84E3-1E4A1863AB1D}" type="slidenum">
              <a:rPr lang="sk-SK" smtClean="0"/>
              <a:pPr/>
              <a:t>32</a:t>
            </a:fld>
            <a:endParaRPr lang="sk-SK" smtClean="0"/>
          </a:p>
        </p:txBody>
      </p:sp>
      <p:pic>
        <p:nvPicPr>
          <p:cNvPr id="31763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3714750"/>
            <a:ext cx="538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Chemická recyklace plastů, chemické recyklování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Chemický nebo tepelný rozklad druhově tříděného plastového odpadu na jednoduché sloučeniny, obvykle monomery, z nichž se chemickými procesy připraví nový materiál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Příklad – chemického recyklování plastů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chemické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Vtoky a nestandardní výstřiky ze vstřikovacího PMMA se podrtí, přetaví, zgranulují a znovu použijí na vstřikování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8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27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9911D-9048-4054-9485-96CBA74B3CD9}" type="slidenum">
              <a:rPr lang="sk-SK" smtClean="0"/>
              <a:pPr/>
              <a:t>33</a:t>
            </a:fld>
            <a:endParaRPr lang="sk-SK" smtClean="0"/>
          </a:p>
        </p:txBody>
      </p:sp>
      <p:pic>
        <p:nvPicPr>
          <p:cNvPr id="32787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4000500"/>
            <a:ext cx="538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8000"/>
                </a:solidFill>
              </a:rPr>
              <a:t>Surovinové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Přeměna plastového odpadu,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většinou smíšených plastů, na základní suroviny chemického průmyslu nebo na paliva tepelným rozkladem, hydrogenací či podobnými procesy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rgbClr val="008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Nízkoteplotní či vysokoteplotní pyrolýza směsných odpadů na kapalné a plynné složky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Spalovny komunálního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38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0FE2E-289B-4AF0-B74B-B92B2A46DFFD}" type="slidenum">
              <a:rPr lang="sk-SK" smtClean="0"/>
              <a:pPr/>
              <a:t>34</a:t>
            </a:fld>
            <a:endParaRPr lang="sk-SK" smtClean="0"/>
          </a:p>
        </p:txBody>
      </p:sp>
      <p:sp>
        <p:nvSpPr>
          <p:cNvPr id="3381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accent4"/>
                </a:solidFill>
              </a:rPr>
              <a:t>Energetické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Spalování plastového odpadu,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většinou smíšených plastů, a využití energie obsažené v materiálu pro výrobu tepla nebo elektřiny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Energetické zhodnocení </a:t>
                      </a: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Spalovny komunálního odpadu &gt;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nová spalovna v Brně &gt; teplo i elektřina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e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nergetické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Skládkování komunálního odpadu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48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835B8-CF2C-4BC2-8BE6-F0BD4144CC6A}" type="slidenum">
              <a:rPr lang="sk-SK" smtClean="0"/>
              <a:pPr/>
              <a:t>35</a:t>
            </a:fld>
            <a:endParaRPr lang="sk-SK" smtClean="0"/>
          </a:p>
        </p:txBody>
      </p:sp>
      <p:sp>
        <p:nvSpPr>
          <p:cNvPr id="34835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Průmyslový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vnitropodnikových technologických operací, neznehodnocený používáním výrobku; může obsahovat plast jednoho druhu či typu nebo směs plastů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Technologický plastový odpad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technologické operace, neznehodnocený používáním výrobku; obsahuje 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</a:rPr>
                        <a:t>pouze plast jednoho druhu či typu</a:t>
                      </a:r>
                      <a:endParaRPr lang="cs-CZ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single </a:t>
                      </a:r>
                      <a:r>
                        <a:rPr lang="cs-CZ" sz="2000" b="1" u="sng" dirty="0" err="1" smtClean="0">
                          <a:solidFill>
                            <a:srgbClr val="008000"/>
                          </a:solidFill>
                        </a:rPr>
                        <a:t>material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58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AB362-013E-4665-A2B6-6432C345125E}" type="slidenum">
              <a:rPr lang="sk-SK" smtClean="0"/>
              <a:pPr/>
              <a:t>36</a:t>
            </a:fld>
            <a:endParaRPr lang="sk-SK" smtClean="0"/>
          </a:p>
        </p:txBody>
      </p:sp>
      <p:sp>
        <p:nvSpPr>
          <p:cNvPr id="3585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Směs různých plastů, jejichž vlastnosti se mohou navzájem značně lišit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68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C6AA0-5425-4E41-B7C8-1EEF9FA1B14E}" type="slidenum">
              <a:rPr lang="sk-SK" smtClean="0"/>
              <a:pPr/>
              <a:t>37</a:t>
            </a:fld>
            <a:endParaRPr lang="sk-SK" smtClean="0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Prvotní plast, panenský plast,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plast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z prvovýroby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Prvotní plasty mimo jakostní interval,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-grade,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spec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spec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-grade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Proplachovací materiál, pročišťovací materiál,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vyjížděcí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směs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Purge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79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C048F-CB33-4A60-AD12-B22FB460D99C}" type="slidenum">
              <a:rPr lang="sk-SK" smtClean="0"/>
              <a:pPr/>
              <a:t>38</a:t>
            </a:fld>
            <a:endParaRPr lang="sk-SK" smtClean="0"/>
          </a:p>
        </p:txBody>
      </p:sp>
      <p:sp>
        <p:nvSpPr>
          <p:cNvPr id="379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Regenerát versus recyklát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25820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900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vlastních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z vlastního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určený pro použití uvnitř podniku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Reworked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vnějších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</a:rPr>
                        <a:t>zpracovávaný nebo přepracovávaný mimo podnik, v němž vznikl</a:t>
                      </a:r>
                      <a:endParaRPr lang="cs-CZ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Reprocessed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Recyklovaný plast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recyklováním UŽIVATELSKÉHO plastového odpadu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, tento materiál je většinou předmětem  dalších zpracovatelských operací vedoucích k výrobku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Recycled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389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E26A9-F2FF-4CB0-98C2-EF91764637C6}" type="slidenum">
              <a:rPr lang="sk-SK" smtClean="0"/>
              <a:pPr/>
              <a:t>39</a:t>
            </a:fld>
            <a:endParaRPr lang="sk-SK" smtClean="0"/>
          </a:p>
        </p:txBody>
      </p:sp>
      <p:sp>
        <p:nvSpPr>
          <p:cNvPr id="389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sk-SK" sz="3200" b="1" smtClean="0">
                <a:solidFill>
                  <a:srgbClr val="FF0000"/>
                </a:solidFill>
              </a:rPr>
              <a:t>Časový plán</a:t>
            </a:r>
          </a:p>
        </p:txBody>
      </p:sp>
      <p:graphicFrame>
        <p:nvGraphicFramePr>
          <p:cNvPr id="7345" name="Group 177"/>
          <p:cNvGraphicFramePr>
            <a:graphicFrameLocks noGrp="1"/>
          </p:cNvGraphicFramePr>
          <p:nvPr>
            <p:ph idx="1"/>
          </p:nvPr>
        </p:nvGraphicFramePr>
        <p:xfrm>
          <a:off x="428625" y="857250"/>
          <a:ext cx="8229600" cy="5120640"/>
        </p:xfrm>
        <a:graphic>
          <a:graphicData uri="http://schemas.openxmlformats.org/drawingml/2006/table">
            <a:tbl>
              <a:tblPr/>
              <a:tblGrid>
                <a:gridCol w="500066"/>
                <a:gridCol w="857256"/>
                <a:gridCol w="6872278"/>
              </a:tblGrid>
              <a:tr h="277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1. 10.</a:t>
                      </a:r>
                      <a:endParaRPr kumimoji="0" 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Úvod do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předmětu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legislativa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názvosloví, anglická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8.10.</a:t>
                      </a:r>
                      <a:endParaRPr kumimoji="0" 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Sběr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třídění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mokré a na suché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cestě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15.10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Zpracovatelské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tavenině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recykláty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22.10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termoplastů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29.10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termosetů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5.11.</a:t>
                      </a:r>
                      <a:endParaRPr kumimoji="0" 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vulkanizátů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12.11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19.11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termického rozkladu. Energetické využití.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26.11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Problémy a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perspektivy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likvidace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polymerního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3.12.</a:t>
                      </a:r>
                      <a:endParaRPr kumimoji="0" 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versus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biodegradace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10.12.</a:t>
                      </a:r>
                      <a:endParaRPr kumimoji="0" 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Praktické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příklady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praxe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17.12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 (PETKA CZ)</a:t>
                      </a:r>
                      <a:endParaRPr lang="cs-CZ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Leden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(SPALOVNA BRNO) – PODLE ZÁJMU &amp; možností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Leden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SVITAP) 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– PODLE ZÁJMU &amp; možností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61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29930-730E-4A8C-AFC4-06167B122B5D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Rozdělení lekcí</a:t>
            </a:r>
            <a:endParaRPr lang="sk-SK" smtClean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4016381"/>
        </p:xfrm>
        <a:graphic>
          <a:graphicData uri="http://schemas.openxmlformats.org/drawingml/2006/table">
            <a:tbl>
              <a:tblPr/>
              <a:tblGrid>
                <a:gridCol w="4929194"/>
                <a:gridCol w="3000424"/>
              </a:tblGrid>
              <a:tr h="50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Technologie nebo téma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>
                          <a:latin typeface="Calibri"/>
                          <a:ea typeface="Calibri"/>
                          <a:cs typeface="Times New Roman"/>
                        </a:rPr>
                        <a:t>Počet přednášek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Legislativa, názvosloví, perspektivy …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Přípravné činnosti, 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aditivace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, zpracovatelské technologie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Mechanická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Chemická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Energetické využití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Recyklace versus biodegradace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EXKURZE, PRAKTICKÉ PŘÍKLADY, REZERVA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Přednášky budou vloženy na Intranet</a:t>
            </a:r>
          </a:p>
          <a:p>
            <a:r>
              <a:rPr lang="cs-CZ" smtClean="0"/>
              <a:t>Průběžná práce během celého semestru</a:t>
            </a:r>
          </a:p>
          <a:p>
            <a:r>
              <a:rPr lang="cs-CZ" smtClean="0"/>
              <a:t>Kombinace odborných úloh (4) a překladů z angličtiny (4)(</a:t>
            </a:r>
            <a:r>
              <a:rPr lang="cs-CZ" u="sng" smtClean="0"/>
              <a:t>bude součást hodnocení</a:t>
            </a:r>
            <a:r>
              <a:rPr lang="cs-CZ" smtClean="0"/>
              <a:t>)</a:t>
            </a:r>
          </a:p>
          <a:p>
            <a:r>
              <a:rPr lang="cs-CZ" b="1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349959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Zasílat na moji Internetovou adresu</a:t>
                      </a:r>
                      <a:r>
                        <a:rPr lang="cs-CZ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pospisil</a:t>
                      </a:r>
                      <a:r>
                        <a:rPr lang="cs-CZ" sz="20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@polymer.</a:t>
                      </a:r>
                      <a:r>
                        <a:rPr lang="cs-CZ" sz="2000" b="1" baseline="0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cz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8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&amp; </a:t>
            </a:r>
            <a:r>
              <a:rPr lang="cs-CZ" sz="3200" b="1" i="1" smtClean="0">
                <a:solidFill>
                  <a:srgbClr val="FF0000"/>
                </a:solidFill>
              </a:rPr>
              <a:t>ODPADY</a:t>
            </a:r>
            <a:r>
              <a:rPr lang="cs-CZ" sz="3200" b="1" smtClean="0">
                <a:solidFill>
                  <a:srgbClr val="FF0000"/>
                </a:solidFill>
              </a:rPr>
              <a:t> v umění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800" b="1" u="sng" dirty="0" smtClean="0">
                <a:solidFill>
                  <a:srgbClr val="008000"/>
                </a:solidFill>
              </a:rPr>
              <a:t>Bohumil Hrabal </a:t>
            </a:r>
            <a:r>
              <a:rPr lang="cs-CZ" sz="2800" dirty="0" smtClean="0"/>
              <a:t>se narodil v </a:t>
            </a:r>
            <a:r>
              <a:rPr lang="cs-CZ" sz="2800" dirty="0" smtClean="0">
                <a:hlinkClick r:id="rId2" action="ppaction://hlinkfile" tooltip="Brno-Židenice"/>
              </a:rPr>
              <a:t>Brně-</a:t>
            </a:r>
            <a:r>
              <a:rPr lang="cs-CZ" sz="2800" dirty="0" err="1" smtClean="0">
                <a:hlinkClick r:id="rId2" action="ppaction://hlinkfile" tooltip="Brno-Židenice"/>
              </a:rPr>
              <a:t>Židenicích</a:t>
            </a:r>
            <a:endParaRPr lang="cs-CZ" sz="2800" dirty="0" smtClean="0"/>
          </a:p>
          <a:p>
            <a:r>
              <a:rPr lang="cs-CZ" sz="2800" b="1" dirty="0" smtClean="0">
                <a:solidFill>
                  <a:srgbClr val="008000"/>
                </a:solidFill>
              </a:rPr>
              <a:t>Film „Skřivánci na niti“ podle jeho knihy &gt; kovy, Kladno</a:t>
            </a:r>
          </a:p>
          <a:p>
            <a:r>
              <a:rPr lang="cs-CZ" sz="2800" dirty="0" smtClean="0"/>
              <a:t>po těžkém úrazu pracoval v </a:t>
            </a:r>
            <a:r>
              <a:rPr lang="cs-CZ" sz="2800" dirty="0" smtClean="0">
                <a:hlinkClick r:id="rId3" action="ppaction://hlinkfile" tooltip="Libeň"/>
              </a:rPr>
              <a:t>libeňských</a:t>
            </a:r>
            <a:r>
              <a:rPr lang="cs-CZ" sz="2800" dirty="0" smtClean="0"/>
              <a:t> sběrných surovinách jako balič </a:t>
            </a:r>
            <a:r>
              <a:rPr lang="cs-CZ" sz="2800" b="1" dirty="0" smtClean="0"/>
              <a:t>starého papíru</a:t>
            </a:r>
          </a:p>
          <a:p>
            <a:r>
              <a:rPr lang="cs-CZ" sz="2800" b="1" u="sng" dirty="0" smtClean="0">
                <a:solidFill>
                  <a:srgbClr val="0000FF"/>
                </a:solidFill>
              </a:rPr>
              <a:t>Jan Neruda </a:t>
            </a:r>
            <a:r>
              <a:rPr lang="cs-CZ" sz="2800" b="1" dirty="0" smtClean="0">
                <a:solidFill>
                  <a:srgbClr val="0000FF"/>
                </a:solidFill>
              </a:rPr>
              <a:t>– povídka „Kam s </a:t>
            </a:r>
            <a:r>
              <a:rPr lang="cs-CZ" sz="2800" b="1" dirty="0" smtClean="0">
                <a:solidFill>
                  <a:srgbClr val="0000FF"/>
                </a:solidFill>
              </a:rPr>
              <a:t>ní“ </a:t>
            </a:r>
            <a:r>
              <a:rPr lang="cs-CZ" sz="2800" b="1" dirty="0" smtClean="0">
                <a:solidFill>
                  <a:srgbClr val="0000FF"/>
                </a:solidFill>
              </a:rPr>
              <a:t>líčí potíže s tím, jak naložit se starým slamníkem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J. &amp; Z. Svěrákovi – film „Vratné lahve“ pracovník „Úlisný“ – lisoval papír a plasty pro RECYKLACI</a:t>
            </a:r>
          </a:p>
        </p:txBody>
      </p:sp>
      <p:sp>
        <p:nvSpPr>
          <p:cNvPr id="1024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2012 </a:t>
            </a:r>
            <a:endParaRPr lang="sk-SK"/>
          </a:p>
        </p:txBody>
      </p:sp>
      <p:sp>
        <p:nvSpPr>
          <p:cNvPr id="1024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5A71E-A392-466B-B8FE-37B68CC40472}" type="slidenum">
              <a:rPr lang="sk-SK" smtClean="0"/>
              <a:pPr/>
              <a:t>9</a:t>
            </a:fld>
            <a:endParaRPr lang="sk-SK" smtClean="0"/>
          </a:p>
        </p:txBody>
      </p:sp>
      <p:sp>
        <p:nvSpPr>
          <p:cNvPr id="1024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1. 10. 2012</a:t>
            </a: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2763</Words>
  <Application>Microsoft Office PowerPoint</Application>
  <PresentationFormat>Předvádění na obrazovce (4:3)</PresentationFormat>
  <Paragraphs>409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Default Design</vt:lpstr>
      <vt:lpstr>Recyklace nezná hranic!</vt:lpstr>
      <vt:lpstr>RECYKLACE TERMOPLASTŮ, TERMOSETŮ A PRYŽÍ</vt:lpstr>
      <vt:lpstr>Předmět kurzu je:</vt:lpstr>
      <vt:lpstr>Časový plán</vt:lpstr>
      <vt:lpstr>Rozdělení lekcí</vt:lpstr>
      <vt:lpstr>Systém studia</vt:lpstr>
      <vt:lpstr>E - LEARNING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RECYKLACE &amp; ODPADY v umění</vt:lpstr>
      <vt:lpstr>POLYMER - Plast (TERMOPLAST – Termoset)</vt:lpstr>
      <vt:lpstr>ČSN 64 0003 Plasty – Zhodnocení plastového odpadu – Názvosloví</vt:lpstr>
      <vt:lpstr>ČSN 64 0003 Plasty – Zhodnocení plastového odpadu – Názvosloví</vt:lpstr>
      <vt:lpstr>Literatura a zdroje poznání</vt:lpstr>
      <vt:lpstr>Snímek 14</vt:lpstr>
      <vt:lpstr>Snímek 15</vt:lpstr>
      <vt:lpstr>Literatura a zdroje poznání</vt:lpstr>
      <vt:lpstr>Legislativa česká</vt:lpstr>
      <vt:lpstr>Legislativa EU</vt:lpstr>
      <vt:lpstr>Věda nebo technika?</vt:lpstr>
      <vt:lpstr>Vzájemné ovlivňování recyklačních aktivit</vt:lpstr>
      <vt:lpstr>Snímek 21</vt:lpstr>
      <vt:lpstr>Snímek 22</vt:lpstr>
      <vt:lpstr>RECYKLACE na území České republiky z  historického hlediska</vt:lpstr>
      <vt:lpstr>Je-li na něco norma, pak se ji snažme používat …</vt:lpstr>
      <vt:lpstr>Je-li na něco norma, pak se ji snažme používat …</vt:lpstr>
      <vt:lpstr>EN 15347:2007 Plastics. Recycled Plastics. Characterization of plastics waste </vt:lpstr>
      <vt:lpstr>Americká norma ASTM D 5033-00</vt:lpstr>
      <vt:lpstr>Národní normy ČSN</vt:lpstr>
      <vt:lpstr>ČSN 64 0003 Plasty – Zhodnocení plastového odpadu – Názvosloví</vt:lpstr>
      <vt:lpstr>Extruder neboli VYTLAČOVACÍ STROJ</vt:lpstr>
      <vt:lpstr>Zhodnocení plastového odpadu – Nenormované, leč používané výrazy</vt:lpstr>
      <vt:lpstr>Fyzikální recyklace plastů, fyzikální recyklování plastů </vt:lpstr>
      <vt:lpstr>Chemická recyklace plastů, chemické recyklování plastů</vt:lpstr>
      <vt:lpstr>Surovinové zhodnocení plastů</vt:lpstr>
      <vt:lpstr>Energetické zhodnocení plastů</vt:lpstr>
      <vt:lpstr>ČSN 64 0003 Plasty – Zhodnocení plastového odpadu – Názvosloví</vt:lpstr>
      <vt:lpstr>ČSN 64 0003 Plasty – Zhodnocení plastového odpadu – Názvosloví</vt:lpstr>
      <vt:lpstr>ČSN 64 0003 Plasty – Zhodnocení plastového odpadu – Názvosloví</vt:lpstr>
      <vt:lpstr>Regenerát versus recyklát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Ladislav Pospíšil</cp:lastModifiedBy>
  <cp:revision>58</cp:revision>
  <dcterms:created xsi:type="dcterms:W3CDTF">2008-02-10T16:41:08Z</dcterms:created>
  <dcterms:modified xsi:type="dcterms:W3CDTF">2012-10-01T11:04:00Z</dcterms:modified>
</cp:coreProperties>
</file>