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0" r:id="rId2"/>
    <p:sldId id="279" r:id="rId3"/>
    <p:sldId id="261" r:id="rId4"/>
    <p:sldId id="262" r:id="rId5"/>
    <p:sldId id="256" r:id="rId6"/>
    <p:sldId id="263" r:id="rId7"/>
    <p:sldId id="276" r:id="rId8"/>
    <p:sldId id="277" r:id="rId9"/>
    <p:sldId id="265" r:id="rId10"/>
    <p:sldId id="259" r:id="rId11"/>
    <p:sldId id="264" r:id="rId12"/>
    <p:sldId id="268" r:id="rId13"/>
    <p:sldId id="269" r:id="rId14"/>
    <p:sldId id="270" r:id="rId15"/>
    <p:sldId id="271" r:id="rId16"/>
    <p:sldId id="278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A209E-8EBA-4E26-8971-D3D796589C5E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0790-4448-487A-81C4-FD6256AF7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3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1506" y="878422"/>
            <a:ext cx="4476429" cy="316476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1838" y="4350019"/>
            <a:ext cx="4741529" cy="3434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C5F3A-AEE5-4766-B6A6-A662A1EEC7A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Psychologie výchovy a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Cíle učení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cs-CZ" sz="2400" dirty="0" smtClean="0"/>
              <a:t>Už po vydání </a:t>
            </a:r>
            <a:r>
              <a:rPr lang="cs-CZ" sz="2400" dirty="0" err="1" smtClean="0"/>
              <a:t>Bloomovy</a:t>
            </a:r>
            <a:r>
              <a:rPr lang="cs-CZ" sz="2400" dirty="0" smtClean="0"/>
              <a:t>  příručky se začaly ozývat hlasy vědců i učitelů upozorňující na některé aspekty edukačních cílů, které nebylo možné </a:t>
            </a:r>
            <a:r>
              <a:rPr lang="cs-CZ" sz="2400" dirty="0" err="1" smtClean="0"/>
              <a:t>Bloomovou</a:t>
            </a:r>
            <a:r>
              <a:rPr lang="cs-CZ" sz="2400" dirty="0" smtClean="0"/>
              <a:t>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400" dirty="0" smtClean="0"/>
              <a:t>Rozvoj kognitivní psychologie od r. 1956. </a:t>
            </a:r>
            <a:r>
              <a:rPr lang="cs-CZ" sz="2400" dirty="0" err="1" smtClean="0"/>
              <a:t>Bloom</a:t>
            </a:r>
            <a:r>
              <a:rPr lang="cs-CZ" sz="2400" dirty="0" smtClean="0"/>
              <a:t> a kol. vycházeli z behaviorismu.</a:t>
            </a:r>
          </a:p>
          <a:p>
            <a:pPr lvl="1" eaLnBrk="1" hangingPunct="1"/>
            <a:r>
              <a:rPr lang="cs-CZ" sz="2400" dirty="0" smtClean="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charset="0"/>
              </a:rPr>
              <a:t>Teoretické a historické pozadí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</a:rPr>
              <a:t>ve 2. </a:t>
            </a:r>
            <a:r>
              <a:rPr lang="cs-CZ" sz="2400" dirty="0" err="1">
                <a:latin typeface="Arial" charset="0"/>
              </a:rPr>
              <a:t>pol</a:t>
            </a:r>
            <a:r>
              <a:rPr lang="cs-CZ" sz="2400" dirty="0">
                <a:latin typeface="Arial" charset="0"/>
              </a:rPr>
              <a:t>. 20. st. – cíle vzdělávání </a:t>
            </a:r>
            <a:r>
              <a:rPr lang="cs-CZ" sz="2400" dirty="0" smtClean="0">
                <a:latin typeface="Arial" charset="0"/>
              </a:rPr>
              <a:t>chápány jako </a:t>
            </a:r>
            <a:r>
              <a:rPr lang="cs-CZ" sz="2400" dirty="0">
                <a:latin typeface="Arial" charset="0"/>
              </a:rPr>
              <a:t>očekávané výsledky učení dosažené </a:t>
            </a:r>
            <a:r>
              <a:rPr lang="cs-CZ" sz="2400" dirty="0" smtClean="0">
                <a:latin typeface="Arial" charset="0"/>
              </a:rPr>
              <a:t>žáky, proto </a:t>
            </a:r>
            <a:r>
              <a:rPr lang="cs-CZ" sz="2400" dirty="0" smtClean="0">
                <a:latin typeface="Arial" charset="0"/>
                <a:sym typeface="Symbol" pitchFamily="18" charset="2"/>
              </a:rPr>
              <a:t>požadavek </a:t>
            </a:r>
            <a:r>
              <a:rPr lang="cs-CZ" sz="2400" dirty="0">
                <a:latin typeface="Arial" charset="0"/>
                <a:sym typeface="Symbol" pitchFamily="18" charset="2"/>
              </a:rPr>
              <a:t>vymezovat cíle v podobě definovaných výkonů žáků;</a:t>
            </a:r>
          </a:p>
          <a:p>
            <a:r>
              <a:rPr lang="cs-CZ" sz="2400" dirty="0">
                <a:latin typeface="Arial" charset="0"/>
              </a:rPr>
              <a:t>taxonomie kognitivních cílů (</a:t>
            </a:r>
            <a:r>
              <a:rPr lang="cs-CZ" sz="2400" dirty="0" err="1">
                <a:latin typeface="Arial" charset="0"/>
              </a:rPr>
              <a:t>Bloom</a:t>
            </a:r>
            <a:r>
              <a:rPr lang="cs-CZ" sz="2400" dirty="0">
                <a:latin typeface="Arial" charset="0"/>
              </a:rPr>
              <a:t>, 1956),</a:t>
            </a:r>
          </a:p>
          <a:p>
            <a:r>
              <a:rPr lang="cs-CZ" sz="2400" dirty="0">
                <a:latin typeface="Arial" charset="0"/>
              </a:rPr>
              <a:t>taxonomie cílů v afektivní oblasti (</a:t>
            </a:r>
            <a:r>
              <a:rPr lang="cs-CZ" sz="2400" dirty="0" err="1">
                <a:latin typeface="Arial" charset="0"/>
              </a:rPr>
              <a:t>Krathwohl</a:t>
            </a:r>
            <a:r>
              <a:rPr lang="cs-CZ" sz="2400" dirty="0">
                <a:latin typeface="Arial" charset="0"/>
              </a:rPr>
              <a:t>, 1964),</a:t>
            </a:r>
          </a:p>
          <a:p>
            <a:r>
              <a:rPr lang="cs-CZ" sz="2400" dirty="0">
                <a:latin typeface="Arial" charset="0"/>
              </a:rPr>
              <a:t>taxonomie cílů v oblasti psychomotorické (např. Dave, 1968).</a:t>
            </a:r>
          </a:p>
          <a:p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taxonomie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Východiska 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zaměření </a:t>
            </a:r>
            <a:r>
              <a:rPr lang="cs-CZ" sz="2100" dirty="0">
                <a:latin typeface="Arial" charset="0"/>
              </a:rPr>
              <a:t>na učební činnost studentů, vyučování, hodnocení výsledků výuky a jejich vzájemné propojení.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Má pomoci při odpovědích na otázky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vzdělávacích </a:t>
            </a:r>
            <a:r>
              <a:rPr lang="cs-CZ" sz="2100" dirty="0">
                <a:latin typeface="Arial" charset="0"/>
              </a:rPr>
              <a:t>cílů (co se mají studenti naučit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výukových </a:t>
            </a:r>
            <a:r>
              <a:rPr lang="cs-CZ" sz="2100" dirty="0">
                <a:latin typeface="Arial" charset="0"/>
              </a:rPr>
              <a:t>prostředků (jak plánovat a realizovat výuku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hodnocení </a:t>
            </a:r>
            <a:r>
              <a:rPr lang="cs-CZ" sz="2100" dirty="0">
                <a:latin typeface="Arial" charset="0"/>
              </a:rPr>
              <a:t>(jak zjistit, čemu se studenti naučili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vzájemné </a:t>
            </a:r>
            <a:r>
              <a:rPr lang="cs-CZ" sz="2100" dirty="0">
                <a:latin typeface="Arial" charset="0"/>
              </a:rPr>
              <a:t>konzistence (jak zajistit konzistenci vzdělávacích cílů, vyučování a hodnocení výsledků vzdělávání).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Využití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vymezování </a:t>
            </a:r>
            <a:r>
              <a:rPr lang="cs-CZ" sz="2100" dirty="0">
                <a:latin typeface="Arial" charset="0"/>
              </a:rPr>
              <a:t>a klasifikace výukových 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volba </a:t>
            </a:r>
            <a:r>
              <a:rPr lang="cs-CZ" sz="2100" dirty="0">
                <a:latin typeface="Arial" charset="0"/>
              </a:rPr>
              <a:t>výukových prostředků (učebních aktivit a vyučovacích činností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výběr/návrh </a:t>
            </a:r>
            <a:r>
              <a:rPr lang="cs-CZ" sz="2100" dirty="0">
                <a:latin typeface="Arial" charset="0"/>
              </a:rPr>
              <a:t>prostředků hodnocení výsledků výuky.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</a:t>
            </a:r>
            <a:r>
              <a:rPr lang="cs-CZ" sz="3800" dirty="0" smtClean="0">
                <a:latin typeface="Arial" charset="0"/>
              </a:rPr>
              <a:t>taxonomie - 1</a:t>
            </a:r>
            <a:endParaRPr lang="cs-CZ" sz="3800" dirty="0">
              <a:latin typeface="Arial" charset="0"/>
            </a:endParaRPr>
          </a:p>
        </p:txBody>
      </p:sp>
      <p:graphicFrame>
        <p:nvGraphicFramePr>
          <p:cNvPr id="7236" name="Group 68"/>
          <p:cNvGraphicFramePr>
            <a:graphicFrameLocks noGrp="1"/>
          </p:cNvGraphicFramePr>
          <p:nvPr/>
        </p:nvGraphicFramePr>
        <p:xfrm>
          <a:off x="611560" y="1628800"/>
          <a:ext cx="6629400" cy="4565904"/>
        </p:xfrm>
        <a:graphic>
          <a:graphicData uri="http://schemas.openxmlformats.org/drawingml/2006/table">
            <a:tbl>
              <a:tblPr/>
              <a:tblGrid>
                <a:gridCol w="457200"/>
                <a:gridCol w="6172200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poznatků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FAKTICKÉ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Terminologie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KONCEPTUÁLNÍ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Klasifikace a kategorie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Zákonitosti a zobecnění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Teorie, modely a struktury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postupy a algoritmy používané v příslušném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techniky a metody používané v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Kritéria v příslušném oboru, která umožňují vybrat vhodný 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METAKOGNITIVNÍ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Obecné strategie učení, poznávání a řešení problémů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 kognitivních úloh včetně kontextu a podmínek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Sebepoznání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80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611560" y="1556792"/>
          <a:ext cx="7467600" cy="5102227"/>
        </p:xfrm>
        <a:graphic>
          <a:graphicData uri="http://schemas.openxmlformats.org/drawingml/2006/table">
            <a:tbl>
              <a:tblPr/>
              <a:tblGrid>
                <a:gridCol w="481013"/>
                <a:gridCol w="1927225"/>
                <a:gridCol w="5059362"/>
              </a:tblGrid>
              <a:tr h="3444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Vybavovat si příslušné znalosti z dlouhodobé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Znovupoznávání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Vyvolávání z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Konstruovat význam sdělení zprostředkovaného ústně, písemně nebo graficky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Dokládání příkladem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Sumarizování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Srovnávání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Vysvětlování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Převádění, parafrázování, vyjadřování, zjednodušování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Ilustrování, uvádění příkladu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Kategorizování, zařazování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Abstrahování, zobecňování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Odvozování závěrů, interpolování, extrapolování, predikování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Porovnávání kontrastů, mapování, přiřazování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Používat známé postupy v daných situacích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Používání postupů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Využívání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3</a:t>
            </a:r>
            <a:endParaRPr lang="cs-CZ" dirty="0"/>
          </a:p>
        </p:txBody>
      </p:sp>
      <p:graphicFrame>
        <p:nvGraphicFramePr>
          <p:cNvPr id="9302" name="Group 86"/>
          <p:cNvGraphicFramePr>
            <a:graphicFrameLocks noGrp="1"/>
          </p:cNvGraphicFramePr>
          <p:nvPr/>
        </p:nvGraphicFramePr>
        <p:xfrm>
          <a:off x="611560" y="1556792"/>
          <a:ext cx="7696200" cy="4432491"/>
        </p:xfrm>
        <a:graphic>
          <a:graphicData uri="http://schemas.openxmlformats.org/drawingml/2006/table">
            <a:tbl>
              <a:tblPr/>
              <a:tblGrid>
                <a:gridCol w="495300"/>
                <a:gridCol w="1985963"/>
                <a:gridCol w="5214937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Rozkládat celek na podstatné části, určovat jejich vzájemné vztahy a jejich vztah ke struktuře celku nebo jeho účelu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Rozlišování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Strukturování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Přisuzování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Odlišování, diferencování, vyčleňování, vybírání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Vyhledávání souvislostí, uspořádávání, rozebírání, vyčleňování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Vyjadřovat hodnotící stanoviska na základě kritérií a norem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Ověřování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Přezkoumávání, testování, monitorování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Vyjadřování kritických soudů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Skládat prvky tak, aby vytvářely koherentní nebo funkční celek; reorganizovat prvky do nových struktur a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Vytváření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Formulování hypotéz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Navrhování, projektování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– </a:t>
            </a:r>
            <a:r>
              <a:rPr lang="cs-CZ" dirty="0" err="1" smtClean="0"/>
              <a:t>all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1706563"/>
          <a:ext cx="804703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5982952" imgH="1854072" progId="Word.Document.12">
                  <p:embed/>
                </p:oleObj>
              </mc:Choice>
              <mc:Fallback>
                <p:oleObj name="Dokument" r:id="rId3" imgW="5982952" imgH="185407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06563"/>
                        <a:ext cx="8047038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Pojetí </a:t>
            </a:r>
            <a:r>
              <a:rPr lang="cs-CZ" sz="2400" dirty="0" smtClean="0">
                <a:latin typeface="Arial" charset="0"/>
              </a:rPr>
              <a:t>revize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určena </a:t>
            </a:r>
            <a:r>
              <a:rPr lang="cs-CZ" sz="2100" dirty="0">
                <a:latin typeface="Arial" charset="0"/>
              </a:rPr>
              <a:t>především učitelům (všech stupňů škol) jako pomůcka při přípravě na výuku, její realizaci a při hodnocení jejích </a:t>
            </a:r>
            <a:r>
              <a:rPr lang="cs-CZ" sz="2100" dirty="0" smtClean="0">
                <a:latin typeface="Arial" charset="0"/>
              </a:rPr>
              <a:t>výsledků;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zdůrazňuje </a:t>
            </a:r>
            <a:r>
              <a:rPr lang="cs-CZ" sz="2100" dirty="0" err="1">
                <a:latin typeface="Arial" charset="0"/>
              </a:rPr>
              <a:t>subkategorie</a:t>
            </a:r>
            <a:r>
              <a:rPr lang="cs-CZ" sz="2100" dirty="0">
                <a:latin typeface="Arial" charset="0"/>
              </a:rPr>
              <a:t> poznatků a kognitivních procesů.</a:t>
            </a:r>
          </a:p>
          <a:p>
            <a:pPr marL="609600" indent="-609600"/>
            <a:r>
              <a:rPr lang="cs-CZ" sz="2400" dirty="0">
                <a:latin typeface="Arial" charset="0"/>
              </a:rPr>
              <a:t>Terminologické změny – respektují způsob </a:t>
            </a:r>
            <a:r>
              <a:rPr lang="cs-CZ" sz="2400" dirty="0" smtClean="0">
                <a:latin typeface="Arial" charset="0"/>
              </a:rPr>
              <a:t> vymezování </a:t>
            </a:r>
            <a:r>
              <a:rPr lang="cs-CZ" sz="2400" dirty="0">
                <a:latin typeface="Arial" charset="0"/>
              </a:rPr>
              <a:t>výukových cílů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marL="929640" lvl="1" indent="-609600"/>
            <a:r>
              <a:rPr lang="cs-CZ" sz="2100" dirty="0" smtClean="0">
                <a:latin typeface="Arial" charset="0"/>
              </a:rPr>
              <a:t>kategorie </a:t>
            </a:r>
            <a:r>
              <a:rPr lang="cs-CZ" sz="2100" dirty="0">
                <a:latin typeface="Arial" charset="0"/>
              </a:rPr>
              <a:t>kognitivních procesů – označeny slovesy (činnost studenta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marL="929640" lvl="1" indent="-609600"/>
            <a:r>
              <a:rPr lang="cs-CZ" sz="2100" dirty="0" err="1" smtClean="0">
                <a:latin typeface="Arial" charset="0"/>
              </a:rPr>
              <a:t>subkategorie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poznatků – označeny podstatnými jmény (předmět činnosti)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 – 2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Změny </a:t>
            </a:r>
            <a:r>
              <a:rPr lang="cs-CZ" sz="2400" dirty="0" smtClean="0">
                <a:latin typeface="Arial" charset="0"/>
              </a:rPr>
              <a:t>struktury - </a:t>
            </a:r>
            <a:r>
              <a:rPr lang="cs-CZ" sz="2100" dirty="0" err="1" smtClean="0">
                <a:latin typeface="Arial" charset="0"/>
              </a:rPr>
              <a:t>dvoudimenzionální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charakter</a:t>
            </a:r>
            <a:r>
              <a:rPr lang="cs-CZ" sz="2100" dirty="0" smtClean="0">
                <a:latin typeface="Arial" charset="0"/>
              </a:rPr>
              <a:t>: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poznatky,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kognitivní </a:t>
            </a:r>
            <a:r>
              <a:rPr lang="cs-CZ" sz="2400" b="1" dirty="0">
                <a:latin typeface="Arial" charset="0"/>
              </a:rPr>
              <a:t>procesy,</a:t>
            </a:r>
            <a:r>
              <a:rPr lang="cs-CZ" sz="1500" dirty="0">
                <a:latin typeface="Arial" charset="0"/>
              </a:rPr>
              <a:t/>
            </a:r>
            <a:br>
              <a:rPr lang="cs-CZ" sz="1500" dirty="0">
                <a:latin typeface="Arial" charset="0"/>
              </a:rPr>
            </a:br>
            <a:endParaRPr lang="cs-CZ" sz="1500" dirty="0" smtClean="0">
              <a:latin typeface="Arial" charset="0"/>
            </a:endParaRPr>
          </a:p>
          <a:p>
            <a:pPr marL="609600" indent="-609600">
              <a:spcAft>
                <a:spcPct val="20000"/>
              </a:spcAft>
              <a:buNone/>
            </a:pPr>
            <a:r>
              <a:rPr lang="cs-CZ" sz="2100" dirty="0" smtClean="0"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obě </a:t>
            </a:r>
            <a:r>
              <a:rPr lang="cs-CZ" sz="1800" dirty="0">
                <a:latin typeface="Arial" charset="0"/>
              </a:rPr>
              <a:t>dimenze jsou základem taxonomické tabulky;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nepředpokládá </a:t>
            </a:r>
            <a:r>
              <a:rPr lang="cs-CZ" sz="1800" dirty="0">
                <a:latin typeface="Arial" charset="0"/>
              </a:rPr>
              <a:t>se kumulativní hierarchie (ani u jedné z dimenzí);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došlo </a:t>
            </a:r>
            <a:r>
              <a:rPr lang="cs-CZ" sz="1800" dirty="0">
                <a:latin typeface="Arial" charset="0"/>
              </a:rPr>
              <a:t>k záměně dvou posledních kategorií kognitivních procesů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2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charset="0"/>
              </a:rPr>
              <a:t>Taxonomie kognitivních cílů</a:t>
            </a:r>
            <a:endParaRPr lang="cs-CZ" sz="4000" dirty="0">
              <a:latin typeface="Arial" charset="0"/>
            </a:endParaRPr>
          </a:p>
        </p:txBody>
      </p:sp>
      <p:graphicFrame>
        <p:nvGraphicFramePr>
          <p:cNvPr id="11343" name="Group 79"/>
          <p:cNvGraphicFramePr>
            <a:graphicFrameLocks noGrp="1"/>
          </p:cNvGraphicFramePr>
          <p:nvPr/>
        </p:nvGraphicFramePr>
        <p:xfrm>
          <a:off x="1447800" y="2819400"/>
          <a:ext cx="1219200" cy="2260602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Pochopení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Syntéza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Hodnocení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4" name="Group 80"/>
          <p:cNvGraphicFramePr>
            <a:graphicFrameLocks noGrp="1"/>
          </p:cNvGraphicFramePr>
          <p:nvPr/>
        </p:nvGraphicFramePr>
        <p:xfrm>
          <a:off x="5257800" y="2819400"/>
          <a:ext cx="1600200" cy="228600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5" name="Group 81"/>
          <p:cNvGraphicFramePr>
            <a:graphicFrameLocks noGrp="1"/>
          </p:cNvGraphicFramePr>
          <p:nvPr/>
        </p:nvGraphicFramePr>
        <p:xfrm>
          <a:off x="5257800" y="1828800"/>
          <a:ext cx="1600200" cy="57912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Samostatná dimenze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332" name="Rectangle 68"/>
          <p:cNvSpPr>
            <a:spLocks noChangeArrowheads="1"/>
          </p:cNvSpPr>
          <p:nvPr/>
        </p:nvSpPr>
        <p:spPr bwMode="auto">
          <a:xfrm>
            <a:off x="2667000" y="2209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substantivem</a:t>
            </a:r>
          </a:p>
        </p:txBody>
      </p:sp>
      <p:sp>
        <p:nvSpPr>
          <p:cNvPr id="11333" name="Rectangle 69"/>
          <p:cNvSpPr>
            <a:spLocks noChangeArrowheads="1"/>
          </p:cNvSpPr>
          <p:nvPr/>
        </p:nvSpPr>
        <p:spPr bwMode="auto">
          <a:xfrm>
            <a:off x="7086600" y="3429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kognitivních procesů</a:t>
            </a:r>
          </a:p>
        </p:txBody>
      </p:sp>
      <p:sp>
        <p:nvSpPr>
          <p:cNvPr id="11334" name="Rectangle 70"/>
          <p:cNvSpPr>
            <a:spLocks noChangeArrowheads="1"/>
          </p:cNvSpPr>
          <p:nvPr/>
        </p:nvSpPr>
        <p:spPr bwMode="auto">
          <a:xfrm>
            <a:off x="7010400" y="1828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poznatků</a:t>
            </a:r>
          </a:p>
        </p:txBody>
      </p:sp>
      <p:sp>
        <p:nvSpPr>
          <p:cNvPr id="11335" name="Rectangle 71"/>
          <p:cNvSpPr>
            <a:spLocks noChangeArrowheads="1"/>
          </p:cNvSpPr>
          <p:nvPr/>
        </p:nvSpPr>
        <p:spPr bwMode="auto">
          <a:xfrm>
            <a:off x="2819400" y="2895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slovesem</a:t>
            </a:r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2667000" y="2971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26670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2667000" y="3733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26670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 flipV="1"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2" name="Line 78"/>
          <p:cNvSpPr>
            <a:spLocks noChangeShapeType="1"/>
          </p:cNvSpPr>
          <p:nvPr/>
        </p:nvSpPr>
        <p:spPr bwMode="auto">
          <a:xfrm flipV="1">
            <a:off x="44196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6" name="Line 82"/>
          <p:cNvSpPr>
            <a:spLocks noChangeShapeType="1"/>
          </p:cNvSpPr>
          <p:nvPr/>
        </p:nvSpPr>
        <p:spPr bwMode="auto">
          <a:xfrm>
            <a:off x="68580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7" name="Line 83"/>
          <p:cNvSpPr>
            <a:spLocks noChangeShapeType="1"/>
          </p:cNvSpPr>
          <p:nvPr/>
        </p:nvSpPr>
        <p:spPr bwMode="auto">
          <a:xfrm>
            <a:off x="70104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8" name="Line 84"/>
          <p:cNvSpPr>
            <a:spLocks noChangeShapeType="1"/>
          </p:cNvSpPr>
          <p:nvPr/>
        </p:nvSpPr>
        <p:spPr bwMode="auto">
          <a:xfrm flipH="1">
            <a:off x="6858000" y="4800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>
            <a:off x="685800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7010400" y="3810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 flipV="1">
            <a:off x="2667000" y="2590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2" name="Rectangle 88"/>
          <p:cNvSpPr>
            <a:spLocks noChangeArrowheads="1"/>
          </p:cNvSpPr>
          <p:nvPr/>
        </p:nvSpPr>
        <p:spPr bwMode="auto">
          <a:xfrm>
            <a:off x="4038600" y="1143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revidovaná (Anderson, Krathwohl, 2001)</a:t>
            </a:r>
          </a:p>
        </p:txBody>
      </p:sp>
      <p:sp>
        <p:nvSpPr>
          <p:cNvPr id="11353" name="Rectangle 89"/>
          <p:cNvSpPr>
            <a:spLocks noChangeArrowheads="1"/>
          </p:cNvSpPr>
          <p:nvPr/>
        </p:nvSpPr>
        <p:spPr bwMode="auto">
          <a:xfrm>
            <a:off x="914400" y="1143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původní (Bloom, 1956)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34297"/>
            <a:ext cx="8231040" cy="629346"/>
          </a:xfrm>
        </p:spPr>
        <p:txBody>
          <a:bodyPr lIns="0" tIns="0" rIns="0" bIns="0" anchor="ctr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650890" algn="l"/>
                <a:tab pos="1303220" algn="l"/>
                <a:tab pos="1955549" algn="l"/>
                <a:tab pos="2607879" algn="l"/>
                <a:tab pos="3260208" algn="l"/>
                <a:tab pos="3912538" algn="l"/>
                <a:tab pos="4564867" algn="l"/>
                <a:tab pos="5217197" algn="l"/>
                <a:tab pos="5869527" algn="l"/>
                <a:tab pos="6521857" algn="l"/>
                <a:tab pos="7174186" algn="l"/>
                <a:tab pos="7826516" algn="l"/>
                <a:tab pos="8478845" algn="l"/>
                <a:tab pos="9131175" algn="l"/>
                <a:tab pos="9783504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920" y="1600009"/>
            <a:ext cx="8231040" cy="3095850"/>
          </a:xfrm>
        </p:spPr>
        <p:txBody>
          <a:bodyPr lIns="0" tIns="0" rIns="0" bIns="0">
            <a:spAutoFit/>
          </a:bodyPr>
          <a:lstStyle/>
          <a:p>
            <a:pPr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b="1" dirty="0" smtClean="0"/>
              <a:t>Mgr. </a:t>
            </a:r>
            <a:r>
              <a:rPr lang="cs-CZ" b="1" dirty="0" smtClean="0"/>
              <a:t>et Mgr. </a:t>
            </a:r>
            <a:r>
              <a:rPr lang="en-GB" b="1" dirty="0" smtClean="0"/>
              <a:t>Jan </a:t>
            </a:r>
            <a:r>
              <a:rPr lang="en-GB" b="1" dirty="0" err="1" smtClean="0"/>
              <a:t>Mareš</a:t>
            </a:r>
            <a:r>
              <a:rPr lang="cs-CZ" b="1" dirty="0" smtClean="0"/>
              <a:t>, Ph.D.</a:t>
            </a:r>
            <a:endParaRPr lang="en-GB" b="1" dirty="0" smtClean="0"/>
          </a:p>
          <a:p>
            <a:pPr lvl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smtClean="0"/>
              <a:t>jmares@fss.muni.cz</a:t>
            </a:r>
            <a:endParaRPr lang="cs-CZ" dirty="0" smtClean="0"/>
          </a:p>
          <a:p>
            <a:pPr lvl="2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o uvedení kódu předmětu </a:t>
            </a:r>
          </a:p>
          <a:p>
            <a:pPr lvl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endParaRPr lang="cs-CZ" dirty="0" smtClean="0"/>
          </a:p>
          <a:p>
            <a:pPr lvl="2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úterý</a:t>
            </a:r>
            <a:r>
              <a:rPr lang="en-GB" dirty="0" smtClean="0"/>
              <a:t> 1</a:t>
            </a:r>
            <a:r>
              <a:rPr lang="cs-CZ" dirty="0" smtClean="0"/>
              <a:t>3</a:t>
            </a:r>
            <a:r>
              <a:rPr lang="en-GB" dirty="0" smtClean="0"/>
              <a:t>:</a:t>
            </a:r>
            <a:r>
              <a:rPr lang="cs-CZ" dirty="0" smtClean="0"/>
              <a:t>0</a:t>
            </a:r>
            <a:r>
              <a:rPr lang="en-GB" dirty="0" smtClean="0"/>
              <a:t>0-1</a:t>
            </a:r>
            <a:r>
              <a:rPr lang="cs-CZ" dirty="0" smtClean="0"/>
              <a:t>4</a:t>
            </a:r>
            <a:r>
              <a:rPr lang="en-GB" dirty="0" smtClean="0"/>
              <a:t>:</a:t>
            </a:r>
            <a:r>
              <a:rPr lang="cs-CZ" dirty="0" smtClean="0"/>
              <a:t>30</a:t>
            </a:r>
            <a:r>
              <a:rPr lang="en-GB" dirty="0" smtClean="0"/>
              <a:t>; </a:t>
            </a: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3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místnost 2.47, 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Joštova 10</a:t>
            </a:r>
            <a:r>
              <a:rPr lang="en-GB" dirty="0" smtClean="0"/>
              <a:t>, Brno</a:t>
            </a:r>
          </a:p>
        </p:txBody>
      </p:sp>
    </p:spTree>
    <p:extLst>
      <p:ext uri="{BB962C8B-B14F-4D97-AF65-F5344CB8AC3E}">
        <p14:creationId xmlns:p14="http://schemas.microsoft.com/office/powerpoint/2010/main" val="360297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err="1" smtClean="0">
                <a:latin typeface="Arial" charset="0"/>
              </a:rPr>
              <a:t>Byčkovský</a:t>
            </a:r>
            <a:r>
              <a:rPr lang="cs-CZ" sz="2400" dirty="0">
                <a:latin typeface="Arial" charset="0"/>
              </a:rPr>
              <a:t>, P. a </a:t>
            </a:r>
            <a:r>
              <a:rPr lang="cs-CZ" sz="2400" dirty="0" err="1">
                <a:latin typeface="Arial" charset="0"/>
              </a:rPr>
              <a:t>Kotásek</a:t>
            </a:r>
            <a:r>
              <a:rPr lang="cs-CZ" sz="2400" dirty="0">
                <a:latin typeface="Arial" charset="0"/>
              </a:rPr>
              <a:t>, J. (2004). Nová teorie klasifikování kognitivních cílů ve vzdělávání: revize </a:t>
            </a:r>
            <a:r>
              <a:rPr lang="cs-CZ" sz="2400" dirty="0" err="1">
                <a:latin typeface="Arial" charset="0"/>
              </a:rPr>
              <a:t>Bloomovy</a:t>
            </a:r>
            <a:r>
              <a:rPr lang="cs-CZ" sz="2400" dirty="0">
                <a:latin typeface="Arial" charset="0"/>
              </a:rPr>
              <a:t> taxonomie. </a:t>
            </a:r>
            <a:r>
              <a:rPr lang="cs-CZ" sz="2400" i="1" dirty="0">
                <a:latin typeface="Arial" charset="0"/>
              </a:rPr>
              <a:t>Pedagogika, 54(3),</a:t>
            </a:r>
            <a:r>
              <a:rPr lang="cs-CZ" sz="2400" dirty="0">
                <a:latin typeface="Arial" charset="0"/>
              </a:rPr>
              <a:t> 227–242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r>
              <a:rPr lang="cs-CZ" sz="2400" dirty="0" err="1" smtClean="0">
                <a:latin typeface="Arial" charset="0"/>
              </a:rPr>
              <a:t>Hudecová</a:t>
            </a:r>
            <a:r>
              <a:rPr lang="cs-CZ" sz="2400" dirty="0" smtClean="0">
                <a:latin typeface="Arial" charset="0"/>
              </a:rPr>
              <a:t>, D. (2003) </a:t>
            </a:r>
            <a:r>
              <a:rPr lang="cs-CZ" sz="2400" i="1" dirty="0" smtClean="0">
                <a:latin typeface="Arial" charset="0"/>
              </a:rPr>
              <a:t>Revize </a:t>
            </a:r>
            <a:r>
              <a:rPr lang="cs-CZ" sz="2400" i="1" dirty="0" err="1" smtClean="0">
                <a:latin typeface="Arial" charset="0"/>
              </a:rPr>
              <a:t>Bloomovy</a:t>
            </a:r>
            <a:r>
              <a:rPr lang="cs-CZ" sz="2400" i="1" dirty="0" smtClean="0">
                <a:latin typeface="Arial" charset="0"/>
              </a:rPr>
              <a:t> taxonomie edukačních cílů</a:t>
            </a:r>
            <a:r>
              <a:rPr lang="cs-CZ" sz="2400" dirty="0" smtClean="0">
                <a:latin typeface="Arial" charset="0"/>
              </a:rPr>
              <a:t> [online]. </a:t>
            </a:r>
            <a:r>
              <a:rPr lang="cs-CZ" sz="2400" dirty="0" err="1" smtClean="0">
                <a:latin typeface="Arial" charset="0"/>
              </a:rPr>
              <a:t>Publ</a:t>
            </a:r>
            <a:r>
              <a:rPr lang="cs-CZ" sz="2400" dirty="0" smtClean="0">
                <a:latin typeface="Arial" charset="0"/>
              </a:rPr>
              <a:t>. 2003-10-3. Dokument MS Word. Dostupný z WWW: &lt;http://www.</a:t>
            </a:r>
            <a:r>
              <a:rPr lang="cs-CZ" sz="2400" dirty="0" err="1" smtClean="0">
                <a:latin typeface="Arial" charset="0"/>
              </a:rPr>
              <a:t>msmt.cz</a:t>
            </a:r>
            <a:r>
              <a:rPr lang="cs-CZ" sz="2400" dirty="0" smtClean="0">
                <a:latin typeface="Arial" charset="0"/>
              </a:rPr>
              <a:t>/</a:t>
            </a:r>
            <a:r>
              <a:rPr lang="cs-CZ" sz="2400" dirty="0" err="1" smtClean="0">
                <a:latin typeface="Arial" charset="0"/>
              </a:rPr>
              <a:t>Files</a:t>
            </a:r>
            <a:r>
              <a:rPr lang="cs-CZ" sz="2400" dirty="0" smtClean="0">
                <a:latin typeface="Arial" charset="0"/>
              </a:rPr>
              <a:t>/DOC/</a:t>
            </a:r>
            <a:r>
              <a:rPr lang="cs-CZ" sz="2400" dirty="0" err="1" smtClean="0">
                <a:latin typeface="Arial" charset="0"/>
              </a:rPr>
              <a:t>NHRevizeBloomovytaxonomieedukace.doc</a:t>
            </a:r>
            <a:r>
              <a:rPr lang="cs-CZ" sz="2400" dirty="0" smtClean="0">
                <a:latin typeface="Arial" charset="0"/>
              </a:rPr>
              <a:t>&gt;</a:t>
            </a:r>
          </a:p>
          <a:p>
            <a:r>
              <a:rPr lang="cs-CZ" sz="2400" dirty="0" err="1" smtClean="0">
                <a:latin typeface="Arial" charset="0"/>
              </a:rPr>
              <a:t>Lorin</a:t>
            </a:r>
            <a:r>
              <a:rPr lang="cs-CZ" sz="2400" dirty="0" smtClean="0">
                <a:latin typeface="Arial" charset="0"/>
              </a:rPr>
              <a:t> W. Anderson, David R. </a:t>
            </a:r>
            <a:r>
              <a:rPr lang="cs-CZ" sz="2400" dirty="0" err="1" smtClean="0">
                <a:latin typeface="Arial" charset="0"/>
              </a:rPr>
              <a:t>Krathwohl</a:t>
            </a:r>
            <a:r>
              <a:rPr lang="cs-CZ" sz="2400" dirty="0" smtClean="0">
                <a:latin typeface="Arial" charset="0"/>
              </a:rPr>
              <a:t>, Peter W. </a:t>
            </a:r>
            <a:r>
              <a:rPr lang="cs-CZ" sz="2400" dirty="0" err="1" smtClean="0">
                <a:latin typeface="Arial" charset="0"/>
              </a:rPr>
              <a:t>Airasian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Kathleen</a:t>
            </a:r>
            <a:r>
              <a:rPr lang="cs-CZ" sz="2400" dirty="0" smtClean="0">
                <a:latin typeface="Arial" charset="0"/>
              </a:rPr>
              <a:t> A. </a:t>
            </a:r>
            <a:r>
              <a:rPr lang="cs-CZ" sz="2400" dirty="0" err="1" smtClean="0">
                <a:latin typeface="Arial" charset="0"/>
              </a:rPr>
              <a:t>Cruikshank</a:t>
            </a:r>
            <a:r>
              <a:rPr lang="cs-CZ" sz="2400" dirty="0" smtClean="0">
                <a:latin typeface="Arial" charset="0"/>
              </a:rPr>
              <a:t>, Richard E. Mayer, Paul P. </a:t>
            </a:r>
            <a:r>
              <a:rPr lang="cs-CZ" sz="2400" dirty="0" err="1" smtClean="0">
                <a:latin typeface="Arial" charset="0"/>
              </a:rPr>
              <a:t>Pintrich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James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Raths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Merlin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Wittrock</a:t>
            </a:r>
            <a:r>
              <a:rPr lang="cs-CZ" sz="2400" dirty="0" smtClean="0">
                <a:latin typeface="Arial" charset="0"/>
              </a:rPr>
              <a:t>. (</a:t>
            </a:r>
            <a:r>
              <a:rPr lang="cs-CZ" sz="2400" dirty="0" err="1" smtClean="0">
                <a:latin typeface="Arial" charset="0"/>
              </a:rPr>
              <a:t>Eds</a:t>
            </a:r>
            <a:r>
              <a:rPr lang="cs-CZ" sz="2400" dirty="0" smtClean="0">
                <a:latin typeface="Arial" charset="0"/>
              </a:rPr>
              <a:t>.) (2001) </a:t>
            </a:r>
            <a:r>
              <a:rPr lang="cs-CZ" sz="2400" i="1" dirty="0" smtClean="0">
                <a:latin typeface="Arial" charset="0"/>
              </a:rPr>
              <a:t>A </a:t>
            </a:r>
            <a:r>
              <a:rPr lang="cs-CZ" sz="2400" i="1" dirty="0" err="1" smtClean="0">
                <a:latin typeface="Arial" charset="0"/>
              </a:rPr>
              <a:t>Taxonomy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for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Learning</a:t>
            </a:r>
            <a:r>
              <a:rPr lang="cs-CZ" sz="2400" i="1" dirty="0" smtClean="0">
                <a:latin typeface="Arial" charset="0"/>
              </a:rPr>
              <a:t>, </a:t>
            </a:r>
            <a:r>
              <a:rPr lang="cs-CZ" sz="2400" i="1" dirty="0" err="1" smtClean="0">
                <a:latin typeface="Arial" charset="0"/>
              </a:rPr>
              <a:t>Teaching</a:t>
            </a:r>
            <a:r>
              <a:rPr lang="cs-CZ" sz="2400" i="1" dirty="0" smtClean="0">
                <a:latin typeface="Arial" charset="0"/>
              </a:rPr>
              <a:t> a </a:t>
            </a:r>
            <a:r>
              <a:rPr lang="cs-CZ" sz="2400" i="1" dirty="0" err="1" smtClean="0">
                <a:latin typeface="Arial" charset="0"/>
              </a:rPr>
              <a:t>Assesing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of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Educational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Objektives</a:t>
            </a:r>
            <a:r>
              <a:rPr lang="cs-CZ" sz="2400" dirty="0" smtClean="0">
                <a:latin typeface="Arial" charset="0"/>
              </a:rPr>
              <a:t>. New York: </a:t>
            </a:r>
            <a:r>
              <a:rPr lang="cs-CZ" sz="2400" dirty="0" err="1" smtClean="0">
                <a:latin typeface="Arial" charset="0"/>
              </a:rPr>
              <a:t>Longman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buFontTx/>
              <a:buNone/>
            </a:pPr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učení?</a:t>
            </a:r>
          </a:p>
          <a:p>
            <a:r>
              <a:rPr lang="cs-CZ" dirty="0" smtClean="0"/>
              <a:t>Jaký je rozdíl mezi učením individuálním a ve skupině?</a:t>
            </a:r>
          </a:p>
          <a:p>
            <a:r>
              <a:rPr lang="cs-CZ" dirty="0" smtClean="0"/>
              <a:t>Jaký je rozdíl mezi tím, kdy se chce člověk něco naučit sám a kdy něco potřebuje někoho naučit?</a:t>
            </a:r>
          </a:p>
          <a:p>
            <a:r>
              <a:rPr lang="cs-CZ" dirty="0" smtClean="0"/>
              <a:t>Jak poznám, že už něco umím?</a:t>
            </a:r>
          </a:p>
          <a:p>
            <a:r>
              <a:rPr lang="cs-CZ" dirty="0" smtClean="0"/>
              <a:t>Jak poznám, že se mi něco podařilo někoho naučit?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probíhá proces učení?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Seminární úkol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dirty="0" smtClean="0"/>
              <a:t>Stanovte v rámci skupin výukové cíle pro konkrétní výukovou jednotku v oblasti Vaší profesní </a:t>
            </a:r>
            <a:r>
              <a:rPr lang="cs-CZ" dirty="0" smtClean="0"/>
              <a:t>specializace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Do semináře 6.11. – připravit si krátký výstup na dané téma (</a:t>
            </a:r>
            <a:r>
              <a:rPr lang="cs-CZ" smtClean="0"/>
              <a:t>za skupinu)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>
                <a:latin typeface="Arial" charset="0"/>
              </a:rPr>
              <a:t>Revize Bloomovy taxonomie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 smtClean="0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 smtClean="0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err="1" smtClean="0"/>
              <a:t>Blomova</a:t>
            </a:r>
            <a:r>
              <a:rPr lang="cs-CZ" dirty="0" smtClean="0"/>
              <a:t> taxonomie - slovník aktivních sloves k vymezování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8" cy="5213381"/>
        </p:xfrm>
        <a:graphic>
          <a:graphicData uri="http://schemas.openxmlformats.org/drawingml/2006/table">
            <a:tbl>
              <a:tblPr/>
              <a:tblGrid>
                <a:gridCol w="4464844"/>
                <a:gridCol w="4464844"/>
              </a:tblGrid>
              <a:tr h="330457">
                <a:tc>
                  <a:txBody>
                    <a:bodyPr/>
                    <a:lstStyle/>
                    <a:p>
                      <a:r>
                        <a:rPr lang="cs-CZ" sz="2000" b="1" dirty="0"/>
                        <a:t>Cílová kategorie (úroveň osvojení)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Typická slovesa k vymezování cílů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6714">
                <a:tc>
                  <a:txBody>
                    <a:bodyPr/>
                    <a:lstStyle/>
                    <a:p>
                      <a:r>
                        <a:rPr lang="cs-CZ" sz="1200" b="1" dirty="0"/>
                        <a:t>1. Zapamatování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termíny a fakta, jejich klasifikace a kategorizace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2. Pochopení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3. Aplikace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1148">
                <a:tc>
                  <a:txBody>
                    <a:bodyPr/>
                    <a:lstStyle/>
                    <a:p>
                      <a:r>
                        <a:rPr lang="cs-CZ" sz="1200" b="1" dirty="0"/>
                        <a:t>4. Analýza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rozbor komplexní informace (systému, procesu) na prvky a části, stanovení </a:t>
                      </a:r>
                      <a:r>
                        <a:rPr lang="cs-CZ" sz="1200" dirty="0" err="1"/>
                        <a:t>hiearchie</a:t>
                      </a:r>
                      <a:r>
                        <a:rPr lang="cs-CZ" sz="1200" dirty="0"/>
                        <a:t> prvku, princip jejich organizace, vztahů a interakce mezi prvky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analyzovat, provést rozbor, rozhodnout, rozlišit, rozčlenit, specifikovat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95582">
                <a:tc>
                  <a:txBody>
                    <a:bodyPr/>
                    <a:lstStyle/>
                    <a:p>
                      <a:r>
                        <a:rPr lang="cs-CZ" sz="1200" b="1" dirty="0"/>
                        <a:t>5. Syntéza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6. Hodnocení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argumentovat, obhájit, ocenit, oponovat, podpořit (názory), porovnat, provést kritiku, posoudit, </a:t>
                      </a:r>
                      <a:r>
                        <a:rPr lang="cs-CZ" sz="1200" dirty="0" err="1"/>
                        <a:t>propvěřit</a:t>
                      </a:r>
                      <a:r>
                        <a:rPr lang="cs-CZ" sz="1200" dirty="0"/>
                        <a:t>, srovnat s normou, vybrat, uvést klady a zápory, zdůvodnit, zhodnotit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Původní </a:t>
            </a:r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Hierarchické </a:t>
            </a:r>
            <a:r>
              <a:rPr lang="cs-CZ" sz="2400" dirty="0">
                <a:latin typeface="Arial" charset="0"/>
              </a:rPr>
              <a:t>uspořádání;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Kumulativní </a:t>
            </a:r>
            <a:r>
              <a:rPr lang="cs-CZ" sz="2400" dirty="0">
                <a:latin typeface="Arial" charset="0"/>
              </a:rPr>
              <a:t>charakter;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Tři </a:t>
            </a:r>
            <a:r>
              <a:rPr lang="cs-CZ" sz="2400" dirty="0">
                <a:latin typeface="Arial" charset="0"/>
              </a:rPr>
              <a:t>úrovně definování </a:t>
            </a:r>
            <a:r>
              <a:rPr lang="cs-CZ" sz="2400" dirty="0" smtClean="0">
                <a:latin typeface="Arial" charset="0"/>
              </a:rPr>
              <a:t>kategorie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verbální,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příklady </a:t>
            </a:r>
            <a:r>
              <a:rPr lang="cs-CZ" sz="2100" dirty="0">
                <a:latin typeface="Arial" charset="0"/>
              </a:rPr>
              <a:t>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ilustrace </a:t>
            </a:r>
            <a:r>
              <a:rPr lang="cs-CZ" sz="2100" dirty="0">
                <a:latin typeface="Arial" charset="0"/>
              </a:rPr>
              <a:t>pomocí testových úloh;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Abstraktní </a:t>
            </a:r>
            <a:r>
              <a:rPr lang="cs-CZ" sz="2400" dirty="0">
                <a:latin typeface="Arial" charset="0"/>
              </a:rPr>
              <a:t>povaha taxonomie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Uplatnění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Předpoklad </a:t>
            </a:r>
            <a:r>
              <a:rPr lang="cs-CZ" sz="2100" dirty="0">
                <a:latin typeface="Arial" charset="0"/>
              </a:rPr>
              <a:t>– východisko pro taxonomie jednotlivých učebních předmětů; využití k návrhům </a:t>
            </a:r>
            <a:r>
              <a:rPr lang="cs-CZ" sz="2100" dirty="0" err="1">
                <a:latin typeface="Arial" charset="0"/>
              </a:rPr>
              <a:t>kurikulárních</a:t>
            </a:r>
            <a:r>
              <a:rPr lang="cs-CZ" sz="2100" dirty="0">
                <a:latin typeface="Arial" charset="0"/>
              </a:rPr>
              <a:t> dokumentů, ale i přímo ve školní </a:t>
            </a:r>
            <a:r>
              <a:rPr lang="cs-CZ" sz="2100" dirty="0" smtClean="0">
                <a:latin typeface="Arial" charset="0"/>
              </a:rPr>
              <a:t>praxi.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Skutečné </a:t>
            </a:r>
            <a:r>
              <a:rPr lang="cs-CZ" sz="2100" dirty="0">
                <a:latin typeface="Arial" charset="0"/>
              </a:rPr>
              <a:t>uplatnění – hlavně při tvorbě testových úloh a testů.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</TotalTime>
  <Words>1116</Words>
  <Application>Microsoft Office PowerPoint</Application>
  <PresentationFormat>Předvádění na obrazovce (4:3)</PresentationFormat>
  <Paragraphs>228</Paragraphs>
  <Slides>20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Medián</vt:lpstr>
      <vt:lpstr>Dokument</vt:lpstr>
      <vt:lpstr>Seminář Psychologie výchovy a vzdělávání</vt:lpstr>
      <vt:lpstr>Kontakt</vt:lpstr>
      <vt:lpstr>Učení</vt:lpstr>
      <vt:lpstr>Jak probíhá proces učení?</vt:lpstr>
      <vt:lpstr>Seminární úkol</vt:lpstr>
      <vt:lpstr>Revize Bloomovy taxonomie</vt:lpstr>
      <vt:lpstr>Bloomova taxonomie výukových cílů</vt:lpstr>
      <vt:lpstr>Blomova taxonomie - slovník aktivních sloves k vymezování výukových cílů</vt:lpstr>
      <vt:lpstr>Původní Bloomova taxonomie</vt:lpstr>
      <vt:lpstr>Revize Bloomovy taxonomie</vt:lpstr>
      <vt:lpstr>Teoretické a historické pozadí</vt:lpstr>
      <vt:lpstr>Revize Bloomovy taxonomie</vt:lpstr>
      <vt:lpstr>Revize Bloomovy taxonomie - 1</vt:lpstr>
      <vt:lpstr>Revize Bloomovy taxonomie – 2</vt:lpstr>
      <vt:lpstr>Revize Bloomovy taxonomie – 3</vt:lpstr>
      <vt:lpstr>Revize – all in one</vt:lpstr>
      <vt:lpstr>Změny revidované taxonomie oproti původní Bloomově taxonomii</vt:lpstr>
      <vt:lpstr>Změny revidované taxonomie oproti původní Bloomově taxonomii – 2</vt:lpstr>
      <vt:lpstr>Taxonomie kognitivních cílů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Psychologie výchovy a vzdělávání</dc:title>
  <cp:lastModifiedBy>Mares</cp:lastModifiedBy>
  <cp:revision>6</cp:revision>
  <dcterms:modified xsi:type="dcterms:W3CDTF">2012-09-25T12:42:38Z</dcterms:modified>
</cp:coreProperties>
</file>