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5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2B295A91-4315-4A4B-B06F-F4FFB0567964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95A91-4315-4A4B-B06F-F4FFB0567964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Kliknutím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B295A91-4315-4A4B-B06F-F4FFB0567964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www.jdonohue.com/parks/photo/mediumSize/Badlands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43356" y="54868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/>
              <a:t>Fyzická geografie</a:t>
            </a:r>
            <a:endParaRPr lang="cs-CZ" sz="6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9772" y="170080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 smtClean="0"/>
              <a:t>Podzim 2012</a:t>
            </a:r>
          </a:p>
          <a:p>
            <a:pPr algn="ctr"/>
            <a:r>
              <a:rPr lang="cs-CZ" b="1" dirty="0" smtClean="0"/>
              <a:t>Z0026/4 – čtvrtek 15 – 15.50, Z4</a:t>
            </a:r>
          </a:p>
          <a:p>
            <a:pPr algn="ctr"/>
            <a:r>
              <a:rPr lang="cs-CZ" b="1" dirty="0" smtClean="0"/>
              <a:t>Z0026/6 – čtvrtek 16 – 16.50, Z3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41476" y="5652128"/>
            <a:ext cx="46085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Mgr. Ondřej </a:t>
            </a:r>
            <a:r>
              <a:rPr lang="cs-CZ" sz="2400" b="1" dirty="0" err="1" smtClean="0">
                <a:solidFill>
                  <a:schemeClr val="bg1"/>
                </a:solidFill>
              </a:rPr>
              <a:t>Kinc</a:t>
            </a:r>
            <a:endParaRPr lang="cs-CZ" sz="2400" b="1" dirty="0" smtClean="0">
              <a:solidFill>
                <a:schemeClr val="bg1"/>
              </a:solidFill>
            </a:endParaRPr>
          </a:p>
          <a:p>
            <a:pPr algn="ctr"/>
            <a:endParaRPr lang="cs-CZ" sz="2400" b="1" dirty="0" smtClean="0">
              <a:solidFill>
                <a:schemeClr val="bg1"/>
              </a:solidFill>
            </a:endParaRPr>
          </a:p>
          <a:p>
            <a:pPr algn="ctr"/>
            <a:r>
              <a:rPr lang="cs-CZ" sz="2000" b="1" i="1" dirty="0" smtClean="0">
                <a:solidFill>
                  <a:schemeClr val="bg1"/>
                </a:solidFill>
              </a:rPr>
              <a:t>kinc@mail.muni.cz</a:t>
            </a:r>
            <a:endParaRPr lang="cs-CZ" sz="2000" b="1" i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774790" y="26395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7030A0"/>
                </a:solidFill>
              </a:rPr>
              <a:t>4. 10. 2012</a:t>
            </a:r>
            <a:endParaRPr lang="cs-CZ" sz="2000" b="1" dirty="0">
              <a:solidFill>
                <a:srgbClr val="7030A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10629"/>
            <a:ext cx="6444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7030A0"/>
                </a:solidFill>
              </a:rPr>
              <a:t>Globální energetická bilance Země – část 2</a:t>
            </a:r>
            <a:endParaRPr lang="cs-CZ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GEB – ztráty záření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cs-CZ" dirty="0"/>
              <a:t>molekuly a částice ve vzduchu rozptylují sluneční záření všemi směry – </a:t>
            </a:r>
            <a:r>
              <a:rPr lang="cs-CZ" b="1" dirty="0"/>
              <a:t>rozptýlené záření</a:t>
            </a:r>
            <a:r>
              <a:rPr lang="cs-CZ" dirty="0"/>
              <a:t> =&gt; vjem bílého dne</a:t>
            </a:r>
          </a:p>
          <a:p>
            <a:pPr lvl="0" algn="just"/>
            <a:r>
              <a:rPr lang="cs-CZ" dirty="0"/>
              <a:t>část záření, která je rozptýlena zpět do prostoru, se označuje jako </a:t>
            </a:r>
            <a:r>
              <a:rPr lang="cs-CZ" b="1" dirty="0"/>
              <a:t>difuzní odraz</a:t>
            </a:r>
            <a:r>
              <a:rPr lang="cs-CZ" dirty="0"/>
              <a:t> (asi 5 % přicházejícího slunečního záření)</a:t>
            </a:r>
          </a:p>
          <a:p>
            <a:pPr lvl="0" algn="just"/>
            <a:r>
              <a:rPr lang="cs-CZ" b="1" dirty="0"/>
              <a:t>pohlcování záření</a:t>
            </a:r>
            <a:r>
              <a:rPr lang="cs-CZ" dirty="0"/>
              <a:t> při průchodu atmosférou (asi 15 % přicházejícího záření)</a:t>
            </a:r>
          </a:p>
          <a:p>
            <a:pPr lvl="0" algn="just"/>
            <a:r>
              <a:rPr lang="cs-CZ" dirty="0"/>
              <a:t>pohlcování záření se může měnit výrazně podle prostředí</a:t>
            </a:r>
          </a:p>
          <a:p>
            <a:pPr lvl="0" algn="just"/>
            <a:r>
              <a:rPr lang="cs-CZ" dirty="0"/>
              <a:t>oblaka mohou odrážet 30-60 % přicházejícího záření a pohlcovat 5-20 %</a:t>
            </a:r>
            <a:r>
              <a:rPr lang="en-US" dirty="0"/>
              <a:t>; </a:t>
            </a:r>
            <a:r>
              <a:rPr lang="cs-CZ" dirty="0"/>
              <a:t>v případě husté oblačné vrstvy může být při povrchu jen 10 % z dopadajícího záření</a:t>
            </a:r>
          </a:p>
        </p:txBody>
      </p:sp>
    </p:spTree>
    <p:extLst>
      <p:ext uri="{BB962C8B-B14F-4D97-AF65-F5344CB8AC3E}">
        <p14:creationId xmlns:p14="http://schemas.microsoft.com/office/powerpoint/2010/main" val="13346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Obrázek 4" descr="Popis: Losses of Incoming Solar 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583264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3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GEB – </a:t>
            </a:r>
            <a:r>
              <a:rPr lang="cs-CZ" dirty="0" smtClean="0"/>
              <a:t>albedo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b="1" dirty="0"/>
              <a:t>albedo</a:t>
            </a:r>
            <a:r>
              <a:rPr lang="cs-CZ" dirty="0"/>
              <a:t> – </a:t>
            </a:r>
            <a:r>
              <a:rPr lang="cs-CZ" dirty="0" err="1"/>
              <a:t>percentuální</a:t>
            </a:r>
            <a:r>
              <a:rPr lang="cs-CZ" dirty="0"/>
              <a:t> podíl odraženého záření vzhledem k celkovému dopadajícímu záření</a:t>
            </a:r>
          </a:p>
          <a:p>
            <a:pPr lvl="0"/>
            <a:r>
              <a:rPr lang="cs-CZ" dirty="0"/>
              <a:t>albedo určuje, jak rychle se povrch vystavený insolaci zahřívá</a:t>
            </a:r>
          </a:p>
          <a:p>
            <a:pPr lvl="0"/>
            <a:r>
              <a:rPr lang="cs-CZ" dirty="0"/>
              <a:t>např. albedo sněhu </a:t>
            </a:r>
            <a:r>
              <a:rPr lang="cs-CZ" b="1" dirty="0" smtClean="0">
                <a:solidFill>
                  <a:srgbClr val="FF0000"/>
                </a:solidFill>
              </a:rPr>
              <a:t>………….</a:t>
            </a:r>
            <a:r>
              <a:rPr lang="cs-CZ" dirty="0" smtClean="0"/>
              <a:t>% </a:t>
            </a:r>
            <a:r>
              <a:rPr lang="cs-CZ" dirty="0"/>
              <a:t>- odráží většinu záření, zahřívá se pomalu</a:t>
            </a:r>
          </a:p>
          <a:p>
            <a:pPr lvl="0"/>
            <a:r>
              <a:rPr lang="cs-CZ" dirty="0"/>
              <a:t>albedo Země měřené pomocí družic – </a:t>
            </a:r>
            <a:r>
              <a:rPr lang="cs-CZ" b="1" dirty="0" smtClean="0">
                <a:solidFill>
                  <a:srgbClr val="FF0000"/>
                </a:solidFill>
              </a:rPr>
              <a:t>…….</a:t>
            </a:r>
            <a:r>
              <a:rPr lang="cs-CZ" dirty="0" smtClean="0"/>
              <a:t>%  </a:t>
            </a:r>
            <a:endParaRPr lang="cs-CZ" dirty="0"/>
          </a:p>
          <a:p>
            <a:pPr lvl="0"/>
            <a:r>
              <a:rPr lang="cs-CZ" dirty="0"/>
              <a:t>přímé sluneční záření nevadí sněhu, sníh rychleji taje pomocí teplého vzduchu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11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Skleníkový efekt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cs-CZ" b="1" dirty="0"/>
              <a:t> </a:t>
            </a:r>
            <a:r>
              <a:rPr lang="cs-CZ" sz="2400" dirty="0"/>
              <a:t>atmosféra je dobře propustná pro krátkovlnné záření, ale pohlcuje dlouhovlnné vyzařování zemského povrchu, skleníkový efekt je normální, problém je jeho zesilování</a:t>
            </a:r>
          </a:p>
          <a:p>
            <a:pPr lvl="0" algn="just"/>
            <a:r>
              <a:rPr lang="cs-CZ" sz="2400" dirty="0"/>
              <a:t>kdyby nebyla atmosféra, vznikla by tzv. </a:t>
            </a:r>
            <a:r>
              <a:rPr lang="cs-CZ" sz="2400" b="1" dirty="0"/>
              <a:t>zářivá rovnováha</a:t>
            </a:r>
            <a:r>
              <a:rPr lang="cs-CZ" sz="2400" dirty="0"/>
              <a:t> (všechno záření by se odráželo</a:t>
            </a:r>
            <a:r>
              <a:rPr lang="cs-CZ" sz="2400" dirty="0" smtClean="0"/>
              <a:t>)</a:t>
            </a:r>
          </a:p>
          <a:p>
            <a:pPr algn="just"/>
            <a:r>
              <a:rPr lang="cs-CZ" sz="2400" dirty="0"/>
              <a:t>bez skleníkového efektu by byla Země chladným neobývatelným místem, pokud by bylo jen krátkovlnné a dlouhovlnné záření, atmosféra by se ochlazovala, Země by se oteplovala =&gt; není to díky latentnímu a turbulentnímu toku </a:t>
            </a:r>
            <a:r>
              <a:rPr lang="cs-CZ" sz="2400" dirty="0" smtClean="0"/>
              <a:t>tepla</a:t>
            </a:r>
          </a:p>
          <a:p>
            <a:pPr lvl="0" algn="just"/>
            <a:r>
              <a:rPr lang="cs-CZ" sz="2400" dirty="0"/>
              <a:t>v důsledku antropogenní činnosti růst koncentrací plynů, přispívajících k zesilování skleníkového efektu – tzv. </a:t>
            </a:r>
            <a:r>
              <a:rPr lang="cs-CZ" sz="2400" b="1" dirty="0"/>
              <a:t>skleníkové plyny</a:t>
            </a:r>
            <a:r>
              <a:rPr lang="cs-CZ" sz="2400" dirty="0"/>
              <a:t> </a:t>
            </a:r>
            <a:r>
              <a:rPr lang="cs-CZ" sz="2400" dirty="0" smtClean="0"/>
              <a:t>(</a:t>
            </a:r>
            <a:r>
              <a:rPr lang="cs-CZ" sz="2400" b="1" dirty="0" smtClean="0">
                <a:solidFill>
                  <a:srgbClr val="FF0000"/>
                </a:solidFill>
              </a:rPr>
              <a:t>……………………….</a:t>
            </a:r>
            <a:r>
              <a:rPr lang="cs-CZ" sz="2400" dirty="0" smtClean="0"/>
              <a:t>.)</a:t>
            </a:r>
            <a:endParaRPr lang="cs-CZ" sz="2400" dirty="0"/>
          </a:p>
          <a:p>
            <a:pPr lvl="0" algn="just"/>
            <a:r>
              <a:rPr lang="cs-CZ" sz="2400" dirty="0"/>
              <a:t>hlavní zdroj skleníkových plynů – </a:t>
            </a:r>
            <a:r>
              <a:rPr lang="cs-CZ" sz="2400" b="1" dirty="0" smtClean="0">
                <a:solidFill>
                  <a:srgbClr val="FF0000"/>
                </a:solidFill>
              </a:rPr>
              <a:t>………………………</a:t>
            </a:r>
            <a:endParaRPr lang="cs-CZ" sz="2400" b="1" dirty="0">
              <a:solidFill>
                <a:srgbClr val="FF0000"/>
              </a:solidFill>
            </a:endParaRPr>
          </a:p>
          <a:p>
            <a:pPr algn="just"/>
            <a:endParaRPr lang="cs-CZ" sz="2400" dirty="0"/>
          </a:p>
          <a:p>
            <a:pPr lvl="0" algn="just"/>
            <a:endParaRPr lang="cs-CZ" sz="2400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9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Popis: Counterradiation and the G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6959"/>
            <a:ext cx="8676456" cy="358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15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GEB – atmosféra – aktivní povrch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35347" cy="475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GEB – shrnutí_1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Bilance krátkovlnného záření:</a:t>
            </a:r>
            <a:endParaRPr lang="cs-CZ" dirty="0"/>
          </a:p>
          <a:p>
            <a:pPr lvl="0"/>
            <a:r>
              <a:rPr lang="cs-CZ" dirty="0"/>
              <a:t>albedo systému zemský povrch - atmosféra 31 %</a:t>
            </a:r>
          </a:p>
          <a:p>
            <a:pPr lvl="0"/>
            <a:r>
              <a:rPr lang="cs-CZ" dirty="0"/>
              <a:t>pohlcování v atmosféře 20 %</a:t>
            </a:r>
          </a:p>
          <a:p>
            <a:pPr lvl="0"/>
            <a:r>
              <a:rPr lang="cs-CZ" dirty="0"/>
              <a:t>pohlceno zemským povrchem 49 %</a:t>
            </a:r>
          </a:p>
          <a:p>
            <a:pPr marL="0" indent="0">
              <a:buNone/>
            </a:pPr>
            <a:r>
              <a:rPr lang="cs-CZ" b="1" dirty="0"/>
              <a:t>Bilance dlouhovlnného záření:</a:t>
            </a:r>
            <a:endParaRPr lang="cs-CZ" dirty="0"/>
          </a:p>
          <a:p>
            <a:pPr lvl="0"/>
            <a:r>
              <a:rPr lang="cs-CZ" dirty="0"/>
              <a:t>vyzařování zemského povrchu 114 %, z čehož 102 % pohltí atmosféra a zbytek 12 % uniká do meziplanetárního prostoru (atmosférické okno)</a:t>
            </a:r>
          </a:p>
          <a:p>
            <a:pPr lvl="0"/>
            <a:r>
              <a:rPr lang="cs-CZ" dirty="0"/>
              <a:t>zpětné záření atmosféry 95 %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13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GEB – </a:t>
            </a:r>
            <a:r>
              <a:rPr lang="cs-CZ" dirty="0" smtClean="0"/>
              <a:t>shrnutí_2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Zemský povrch: </a:t>
            </a:r>
            <a:endParaRPr lang="cs-CZ" dirty="0"/>
          </a:p>
          <a:p>
            <a:pPr lvl="0"/>
            <a:r>
              <a:rPr lang="cs-CZ" dirty="0"/>
              <a:t>49 (krátkovlnné) + 95 (dlouhovlnné) = 144 %, takže 144 (zisk) – 114 (ztráta) = zisk 30 % </a:t>
            </a:r>
          </a:p>
          <a:p>
            <a:pPr lvl="0"/>
            <a:r>
              <a:rPr lang="cs-CZ" dirty="0"/>
              <a:t>tento zisk se předává do atmosféry latentním tokem tepla (23 %) a turbulentním tokem tepla (7 %), takže ztráta zemského povrchu činí celkově 114 (dlouhovlnné) + 23 + 7 = 144 % </a:t>
            </a:r>
          </a:p>
          <a:p>
            <a:pPr marL="0" indent="0">
              <a:buNone/>
            </a:pPr>
            <a:r>
              <a:rPr lang="cs-CZ" b="1" dirty="0"/>
              <a:t>Atmosféra:</a:t>
            </a:r>
            <a:endParaRPr lang="cs-CZ" dirty="0"/>
          </a:p>
          <a:p>
            <a:pPr lvl="0"/>
            <a:r>
              <a:rPr lang="cs-CZ" dirty="0"/>
              <a:t>ztráta: 57 % do meziplanetárního prostoru, 95 % k zemi jako zpětné záření atmosféry, tj. 152 %</a:t>
            </a:r>
          </a:p>
          <a:p>
            <a:pPr lvl="0"/>
            <a:r>
              <a:rPr lang="cs-CZ" dirty="0"/>
              <a:t>zisk: 102 (dlouhovlnné) + 20 (krátkovlnné pohlcené) + 23 (latentní tok) + 7 (turbulentní tok) = 152 %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1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Složení atmosféry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cs-CZ" dirty="0"/>
              <a:t>hmotnost 5,157.10</a:t>
            </a:r>
            <a:r>
              <a:rPr lang="cs-CZ" baseline="30000" dirty="0"/>
              <a:t>18</a:t>
            </a:r>
            <a:r>
              <a:rPr lang="cs-CZ" dirty="0"/>
              <a:t> kg</a:t>
            </a:r>
          </a:p>
          <a:p>
            <a:pPr lvl="0" algn="just"/>
            <a:r>
              <a:rPr lang="cs-CZ" dirty="0"/>
              <a:t>rozložení hmotnosti: </a:t>
            </a:r>
            <a:r>
              <a:rPr lang="cs-CZ" b="1" dirty="0" smtClean="0">
                <a:solidFill>
                  <a:srgbClr val="FF0000"/>
                </a:solidFill>
              </a:rPr>
              <a:t>… </a:t>
            </a:r>
            <a:r>
              <a:rPr lang="cs-CZ" dirty="0"/>
              <a:t>% do 5-6 km, </a:t>
            </a:r>
            <a:r>
              <a:rPr lang="cs-CZ" b="1" dirty="0">
                <a:solidFill>
                  <a:srgbClr val="FF0000"/>
                </a:solidFill>
              </a:rPr>
              <a:t>…</a:t>
            </a:r>
            <a:r>
              <a:rPr lang="cs-CZ" dirty="0" smtClean="0"/>
              <a:t> </a:t>
            </a:r>
            <a:r>
              <a:rPr lang="cs-CZ" dirty="0"/>
              <a:t>% do 16 km</a:t>
            </a:r>
            <a:r>
              <a:rPr lang="cs-CZ" dirty="0" smtClean="0"/>
              <a:t>, 99 </a:t>
            </a:r>
            <a:r>
              <a:rPr lang="cs-CZ" dirty="0"/>
              <a:t>% do </a:t>
            </a:r>
            <a:r>
              <a:rPr lang="cs-CZ" b="1" dirty="0" smtClean="0">
                <a:solidFill>
                  <a:srgbClr val="FF0000"/>
                </a:solidFill>
              </a:rPr>
              <a:t>… </a:t>
            </a:r>
            <a:r>
              <a:rPr lang="cs-CZ" dirty="0"/>
              <a:t>km =&gt; s </a:t>
            </a:r>
            <a:r>
              <a:rPr lang="cs-CZ" dirty="0" smtClean="0"/>
              <a:t>rostoucí vzdáleností </a:t>
            </a:r>
            <a:r>
              <a:rPr lang="cs-CZ" dirty="0"/>
              <a:t>od povrchu hustota atmosféry </a:t>
            </a:r>
            <a:r>
              <a:rPr lang="cs-CZ" dirty="0" smtClean="0"/>
              <a:t>klesá</a:t>
            </a:r>
          </a:p>
          <a:p>
            <a:pPr algn="just"/>
            <a:r>
              <a:rPr lang="cs-CZ" dirty="0" smtClean="0"/>
              <a:t>hlavní </a:t>
            </a:r>
            <a:r>
              <a:rPr lang="cs-CZ" dirty="0"/>
              <a:t>plynné složky atmosféry v suchém čistém </a:t>
            </a:r>
            <a:r>
              <a:rPr lang="cs-CZ" dirty="0" smtClean="0"/>
              <a:t>vzduchu + podíly (objemový + hmotnostní):</a:t>
            </a:r>
          </a:p>
          <a:p>
            <a:pPr marL="0" indent="0" algn="just">
              <a:buNone/>
            </a:pPr>
            <a:r>
              <a:rPr lang="cs-CZ" dirty="0" smtClean="0"/>
              <a:t>	A)</a:t>
            </a:r>
            <a:r>
              <a:rPr lang="cs-CZ" b="1" dirty="0" smtClean="0">
                <a:solidFill>
                  <a:srgbClr val="FF0000"/>
                </a:solidFill>
              </a:rPr>
              <a:t>……….</a:t>
            </a:r>
          </a:p>
          <a:p>
            <a:pPr marL="0" indent="0" algn="just">
              <a:buNone/>
            </a:pPr>
            <a:r>
              <a:rPr lang="cs-CZ" dirty="0" smtClean="0"/>
              <a:t>	B)</a:t>
            </a:r>
            <a:r>
              <a:rPr lang="cs-CZ" b="1" dirty="0" smtClean="0">
                <a:solidFill>
                  <a:srgbClr val="FF0000"/>
                </a:solidFill>
              </a:rPr>
              <a:t>……….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	C)</a:t>
            </a:r>
            <a:r>
              <a:rPr lang="cs-CZ" b="1" dirty="0" smtClean="0">
                <a:solidFill>
                  <a:srgbClr val="FF0000"/>
                </a:solidFill>
              </a:rPr>
              <a:t>……….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	D)stopové plyny</a:t>
            </a:r>
          </a:p>
          <a:p>
            <a:pPr algn="just"/>
            <a:r>
              <a:rPr lang="cs-CZ" dirty="0" smtClean="0"/>
              <a:t>Atmosférické aerosoly</a:t>
            </a:r>
            <a:r>
              <a:rPr lang="cs-CZ" b="1" dirty="0" smtClean="0">
                <a:solidFill>
                  <a:srgbClr val="FF0000"/>
                </a:solidFill>
              </a:rPr>
              <a:t>?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50676" y="11811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05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Ozon – rovnováha v atmosféře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cs-CZ" dirty="0"/>
              <a:t>stopový plyn, tvořený 3 atomárními kyslíky (O</a:t>
            </a:r>
            <a:r>
              <a:rPr lang="cs-CZ" baseline="-25000" dirty="0"/>
              <a:t>3</a:t>
            </a:r>
            <a:r>
              <a:rPr lang="cs-CZ" dirty="0"/>
              <a:t>)</a:t>
            </a:r>
          </a:p>
          <a:p>
            <a:pPr lvl="0" algn="just"/>
            <a:r>
              <a:rPr lang="cs-CZ" dirty="0"/>
              <a:t>90 % ve stratosféře, asi 3/4 v 15-30 km – ozonosféra</a:t>
            </a:r>
          </a:p>
          <a:p>
            <a:pPr lvl="0" algn="just"/>
            <a:r>
              <a:rPr lang="cs-CZ" dirty="0"/>
              <a:t>měření </a:t>
            </a:r>
            <a:r>
              <a:rPr lang="cs-CZ" b="1" dirty="0" smtClean="0">
                <a:solidFill>
                  <a:srgbClr val="FF0000"/>
                </a:solidFill>
              </a:rPr>
              <a:t>……….</a:t>
            </a:r>
            <a:endParaRPr lang="cs-CZ" b="1" dirty="0">
              <a:solidFill>
                <a:srgbClr val="FF0000"/>
              </a:solidFill>
            </a:endParaRPr>
          </a:p>
          <a:p>
            <a:pPr lvl="0" algn="just"/>
            <a:r>
              <a:rPr lang="cs-CZ" b="1" dirty="0" smtClean="0">
                <a:solidFill>
                  <a:srgbClr val="FF0000"/>
                </a:solidFill>
              </a:rPr>
              <a:t>……………………</a:t>
            </a:r>
            <a:r>
              <a:rPr lang="cs-CZ" dirty="0" smtClean="0"/>
              <a:t>.– </a:t>
            </a:r>
            <a:r>
              <a:rPr lang="cs-CZ" dirty="0"/>
              <a:t>celkové množství O</a:t>
            </a:r>
            <a:r>
              <a:rPr lang="cs-CZ" baseline="-25000" dirty="0"/>
              <a:t>3</a:t>
            </a:r>
            <a:r>
              <a:rPr lang="cs-CZ" dirty="0"/>
              <a:t> ve vertikálním sloupci o základně 1 cm</a:t>
            </a:r>
            <a:r>
              <a:rPr lang="cs-CZ" baseline="30000" dirty="0"/>
              <a:t>2</a:t>
            </a:r>
            <a:r>
              <a:rPr lang="cs-CZ" dirty="0"/>
              <a:t> (100 DU odpovídá při normálním tlaku a teplotě 298K vrstva O</a:t>
            </a:r>
            <a:r>
              <a:rPr lang="cs-CZ" baseline="-25000" dirty="0"/>
              <a:t>3</a:t>
            </a:r>
            <a:r>
              <a:rPr lang="cs-CZ" dirty="0"/>
              <a:t> o tloušťce 1 mm)</a:t>
            </a:r>
          </a:p>
          <a:p>
            <a:pPr lvl="0" algn="just"/>
            <a:r>
              <a:rPr lang="cs-CZ" dirty="0"/>
              <a:t>geografické rozložení: růst koncentrací od minim v oblasti rovníku (cca 250 DU) k maximům na 60º </a:t>
            </a:r>
            <a:r>
              <a:rPr lang="cs-CZ" dirty="0" err="1"/>
              <a:t>z.š</a:t>
            </a:r>
            <a:r>
              <a:rPr lang="cs-CZ" dirty="0"/>
              <a:t>. (cca 400 DU), odtud pokles k pólům, koncentrace v Arktidě vyšší než v Antarktidě</a:t>
            </a:r>
          </a:p>
          <a:p>
            <a:pPr algn="just"/>
            <a:r>
              <a:rPr lang="cs-CZ" dirty="0"/>
              <a:t>roční chod: maximum na jaře, minimum na podzim</a:t>
            </a:r>
          </a:p>
        </p:txBody>
      </p:sp>
    </p:spTree>
    <p:extLst>
      <p:ext uri="{BB962C8B-B14F-4D97-AF65-F5344CB8AC3E}">
        <p14:creationId xmlns:p14="http://schemas.microsoft.com/office/powerpoint/2010/main" val="389706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ffectLst/>
              </a:rPr>
              <a:t>Chapmanova</a:t>
            </a:r>
            <a:r>
              <a:rPr lang="cs-CZ" dirty="0">
                <a:effectLst/>
              </a:rPr>
              <a:t>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u="sng" dirty="0"/>
              <a:t>Vznik:</a:t>
            </a:r>
            <a:endParaRPr lang="cs-CZ" u="sng" dirty="0"/>
          </a:p>
          <a:p>
            <a:pPr lvl="0"/>
            <a:r>
              <a:rPr lang="cs-CZ" dirty="0"/>
              <a:t>UV-záření o L &lt; 0,242 </a:t>
            </a:r>
            <a:r>
              <a:rPr lang="cs-CZ" dirty="0" err="1"/>
              <a:t>μm</a:t>
            </a:r>
            <a:r>
              <a:rPr lang="cs-CZ" dirty="0"/>
              <a:t> – disociace kyslíku: </a:t>
            </a:r>
            <a:r>
              <a:rPr lang="cs-CZ" b="1" dirty="0"/>
              <a:t>O</a:t>
            </a:r>
            <a:r>
              <a:rPr lang="cs-CZ" b="1" baseline="-25000" dirty="0"/>
              <a:t>2</a:t>
            </a:r>
            <a:r>
              <a:rPr lang="cs-CZ" b="1" dirty="0"/>
              <a:t> + </a:t>
            </a:r>
            <a:r>
              <a:rPr lang="cs-CZ" b="1" dirty="0" err="1"/>
              <a:t>hν</a:t>
            </a:r>
            <a:r>
              <a:rPr lang="cs-CZ" b="1" dirty="0"/>
              <a:t> </a:t>
            </a:r>
            <a:r>
              <a:rPr lang="cs-CZ" b="1" dirty="0">
                <a:sym typeface="Symbol"/>
              </a:rPr>
              <a:t></a:t>
            </a:r>
            <a:r>
              <a:rPr lang="cs-CZ" b="1" dirty="0"/>
              <a:t> 2O</a:t>
            </a:r>
          </a:p>
          <a:p>
            <a:pPr lvl="0"/>
            <a:r>
              <a:rPr lang="cs-CZ" dirty="0"/>
              <a:t>reakce atomárního a molekulárního kyslíku: </a:t>
            </a:r>
            <a:r>
              <a:rPr lang="cs-CZ" b="1" dirty="0"/>
              <a:t>O + O</a:t>
            </a:r>
            <a:r>
              <a:rPr lang="cs-CZ" b="1" baseline="-25000" dirty="0"/>
              <a:t>2</a:t>
            </a:r>
            <a:r>
              <a:rPr lang="cs-CZ" b="1" dirty="0"/>
              <a:t> + M </a:t>
            </a:r>
            <a:r>
              <a:rPr lang="cs-CZ" b="1" dirty="0">
                <a:sym typeface="Symbol"/>
              </a:rPr>
              <a:t></a:t>
            </a:r>
            <a:r>
              <a:rPr lang="cs-CZ" b="1" dirty="0"/>
              <a:t> O</a:t>
            </a:r>
            <a:r>
              <a:rPr lang="cs-CZ" b="1" baseline="-25000" dirty="0"/>
              <a:t>3</a:t>
            </a:r>
            <a:r>
              <a:rPr lang="cs-CZ" b="1" dirty="0"/>
              <a:t> + M</a:t>
            </a:r>
          </a:p>
          <a:p>
            <a:r>
              <a:rPr lang="cs-CZ" b="1" u="sng" dirty="0"/>
              <a:t>Zánik:</a:t>
            </a:r>
            <a:endParaRPr lang="cs-CZ" u="sng" dirty="0"/>
          </a:p>
          <a:p>
            <a:pPr lvl="0"/>
            <a:r>
              <a:rPr lang="cs-CZ" dirty="0"/>
              <a:t>disociace O</a:t>
            </a:r>
            <a:r>
              <a:rPr lang="cs-CZ" baseline="-25000" dirty="0"/>
              <a:t>3</a:t>
            </a:r>
            <a:r>
              <a:rPr lang="cs-CZ" dirty="0"/>
              <a:t> zářením s L &lt; 1,2 </a:t>
            </a:r>
            <a:r>
              <a:rPr lang="cs-CZ" dirty="0" err="1"/>
              <a:t>μm</a:t>
            </a:r>
            <a:r>
              <a:rPr lang="cs-CZ" dirty="0"/>
              <a:t>: </a:t>
            </a:r>
            <a:r>
              <a:rPr lang="cs-CZ" b="1" dirty="0"/>
              <a:t>O</a:t>
            </a:r>
            <a:r>
              <a:rPr lang="cs-CZ" b="1" baseline="-25000" dirty="0"/>
              <a:t>3</a:t>
            </a:r>
            <a:r>
              <a:rPr lang="cs-CZ" b="1" dirty="0"/>
              <a:t> + </a:t>
            </a:r>
            <a:r>
              <a:rPr lang="cs-CZ" b="1" dirty="0" err="1"/>
              <a:t>hν</a:t>
            </a:r>
            <a:r>
              <a:rPr lang="cs-CZ" b="1" dirty="0"/>
              <a:t> </a:t>
            </a:r>
            <a:r>
              <a:rPr lang="cs-CZ" b="1" dirty="0">
                <a:sym typeface="Symbol"/>
              </a:rPr>
              <a:t></a:t>
            </a:r>
            <a:r>
              <a:rPr lang="cs-CZ" b="1" dirty="0"/>
              <a:t> O + O</a:t>
            </a:r>
            <a:r>
              <a:rPr lang="cs-CZ" b="1" baseline="-25000" dirty="0"/>
              <a:t>2</a:t>
            </a:r>
            <a:r>
              <a:rPr lang="cs-CZ" dirty="0"/>
              <a:t>, popř. reakce O</a:t>
            </a:r>
            <a:r>
              <a:rPr lang="cs-CZ" baseline="-25000" dirty="0"/>
              <a:t>3 </a:t>
            </a:r>
            <a:r>
              <a:rPr lang="cs-CZ" dirty="0"/>
              <a:t>s atomárním kyslíkem: </a:t>
            </a:r>
            <a:r>
              <a:rPr lang="cs-CZ" b="1" dirty="0"/>
              <a:t>O</a:t>
            </a:r>
            <a:r>
              <a:rPr lang="cs-CZ" b="1" baseline="-25000" dirty="0"/>
              <a:t>3</a:t>
            </a:r>
            <a:r>
              <a:rPr lang="cs-CZ" b="1" dirty="0"/>
              <a:t> + O </a:t>
            </a:r>
            <a:r>
              <a:rPr lang="cs-CZ" b="1" dirty="0">
                <a:sym typeface="Symbol"/>
              </a:rPr>
              <a:t></a:t>
            </a:r>
            <a:r>
              <a:rPr lang="cs-CZ" b="1" dirty="0"/>
              <a:t> O</a:t>
            </a:r>
            <a:r>
              <a:rPr lang="cs-CZ" b="1" baseline="-25000" dirty="0"/>
              <a:t>2</a:t>
            </a:r>
            <a:r>
              <a:rPr lang="cs-CZ" b="1" dirty="0"/>
              <a:t> + O</a:t>
            </a:r>
            <a:r>
              <a:rPr lang="cs-CZ" b="1" baseline="-25000" dirty="0"/>
              <a:t>2</a:t>
            </a:r>
            <a:endParaRPr lang="cs-CZ" b="1" dirty="0"/>
          </a:p>
          <a:p>
            <a:pPr lvl="0"/>
            <a:r>
              <a:rPr lang="cs-CZ" dirty="0"/>
              <a:t>katalytické reakce: </a:t>
            </a:r>
            <a:r>
              <a:rPr lang="cs-CZ" dirty="0" smtClean="0"/>
              <a:t> </a:t>
            </a:r>
            <a:r>
              <a:rPr lang="cs-CZ" b="1" dirty="0" smtClean="0"/>
              <a:t>O</a:t>
            </a:r>
            <a:r>
              <a:rPr lang="cs-CZ" b="1" baseline="-25000" dirty="0" smtClean="0"/>
              <a:t>3</a:t>
            </a:r>
            <a:r>
              <a:rPr lang="cs-CZ" b="1" dirty="0" smtClean="0"/>
              <a:t> + </a:t>
            </a:r>
            <a:r>
              <a:rPr lang="cs-CZ" b="1" dirty="0"/>
              <a:t>X </a:t>
            </a:r>
            <a:r>
              <a:rPr lang="cs-CZ" b="1" dirty="0">
                <a:sym typeface="Symbol"/>
              </a:rPr>
              <a:t></a:t>
            </a:r>
            <a:r>
              <a:rPr lang="cs-CZ" b="1" dirty="0"/>
              <a:t> OX + O</a:t>
            </a:r>
            <a:r>
              <a:rPr lang="cs-CZ" b="1" baseline="-25000" dirty="0"/>
              <a:t>2</a:t>
            </a:r>
            <a:endParaRPr lang="cs-CZ" b="1" dirty="0"/>
          </a:p>
          <a:p>
            <a:pPr marL="0" indent="0">
              <a:buNone/>
            </a:pPr>
            <a:r>
              <a:rPr lang="cs-CZ" dirty="0" smtClean="0"/>
              <a:t>                                         </a:t>
            </a:r>
            <a:r>
              <a:rPr lang="cs-CZ" b="1" dirty="0"/>
              <a:t>OX + O </a:t>
            </a:r>
            <a:r>
              <a:rPr lang="cs-CZ" b="1" dirty="0">
                <a:sym typeface="Symbol"/>
              </a:rPr>
              <a:t></a:t>
            </a:r>
            <a:r>
              <a:rPr lang="cs-CZ" b="1" dirty="0"/>
              <a:t> X + O</a:t>
            </a:r>
            <a:r>
              <a:rPr lang="cs-CZ" b="1" baseline="-25000" dirty="0"/>
              <a:t>2</a:t>
            </a:r>
            <a:endParaRPr lang="cs-CZ" b="1" dirty="0"/>
          </a:p>
          <a:p>
            <a:r>
              <a:rPr lang="cs-CZ" dirty="0"/>
              <a:t>katalyzátory: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radikály </a:t>
            </a:r>
            <a:r>
              <a:rPr lang="cs-CZ" dirty="0"/>
              <a:t>dusíku NO</a:t>
            </a:r>
            <a:r>
              <a:rPr lang="cs-CZ" baseline="-25000" dirty="0"/>
              <a:t>X</a:t>
            </a:r>
            <a:r>
              <a:rPr lang="cs-CZ" dirty="0"/>
              <a:t> (NO, NO</a:t>
            </a:r>
            <a:r>
              <a:rPr lang="cs-CZ" baseline="-25000" dirty="0"/>
              <a:t>2</a:t>
            </a:r>
            <a:r>
              <a:rPr lang="cs-CZ" dirty="0"/>
              <a:t>) – 70 % v 15-35 </a:t>
            </a:r>
            <a:r>
              <a:rPr lang="cs-CZ" dirty="0" smtClean="0"/>
              <a:t>km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radikály </a:t>
            </a:r>
            <a:r>
              <a:rPr lang="cs-CZ" dirty="0"/>
              <a:t>vodíku HO</a:t>
            </a:r>
            <a:r>
              <a:rPr lang="cs-CZ" baseline="-25000" dirty="0"/>
              <a:t>X</a:t>
            </a:r>
            <a:r>
              <a:rPr lang="cs-CZ" dirty="0"/>
              <a:t> (HO, HO</a:t>
            </a:r>
            <a:r>
              <a:rPr lang="cs-CZ" baseline="-25000" dirty="0"/>
              <a:t>2</a:t>
            </a:r>
            <a:r>
              <a:rPr lang="cs-CZ" dirty="0"/>
              <a:t>) – 70 % nad 50 km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39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Ozonová díra_1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cs-CZ" dirty="0"/>
              <a:t>ozonová díra – drastický úbytek celkového ozonu, pozorovaný v Antarktidě v září-říjnu v porovnání s koncem 70. let</a:t>
            </a:r>
          </a:p>
          <a:p>
            <a:pPr lvl="0" algn="just"/>
            <a:r>
              <a:rPr lang="cs-CZ" dirty="0"/>
              <a:t>halogenované uhlovodíky: lehké uhlovodíky (zejména </a:t>
            </a:r>
            <a:r>
              <a:rPr lang="cs-CZ" dirty="0" err="1"/>
              <a:t>methan</a:t>
            </a:r>
            <a:r>
              <a:rPr lang="cs-CZ" dirty="0"/>
              <a:t> CH</a:t>
            </a:r>
            <a:r>
              <a:rPr lang="cs-CZ" baseline="-25000" dirty="0"/>
              <a:t>4</a:t>
            </a:r>
            <a:r>
              <a:rPr lang="cs-CZ" dirty="0"/>
              <a:t> a </a:t>
            </a:r>
            <a:r>
              <a:rPr lang="cs-CZ" dirty="0" err="1"/>
              <a:t>ethan</a:t>
            </a:r>
            <a:r>
              <a:rPr lang="cs-CZ" dirty="0"/>
              <a:t> C</a:t>
            </a:r>
            <a:r>
              <a:rPr lang="cs-CZ" baseline="-25000" dirty="0"/>
              <a:t>2</a:t>
            </a:r>
            <a:r>
              <a:rPr lang="cs-CZ" dirty="0"/>
              <a:t>H</a:t>
            </a:r>
            <a:r>
              <a:rPr lang="cs-CZ" baseline="-25000" dirty="0"/>
              <a:t>6</a:t>
            </a:r>
            <a:r>
              <a:rPr lang="cs-CZ" dirty="0"/>
              <a:t>), v nichž vodík je nahrazen, v atmosféře mají velmi dlouhou životnost, např. 100 let, ozonová díra může vzniknout kdekoliv, kde jsou příznivé meteorologické podmínky (1992 – ozonová díra nad Evropou), ozon způsobuje poškození zraku a kůže, menší imunitu</a:t>
            </a:r>
          </a:p>
        </p:txBody>
      </p:sp>
    </p:spTree>
    <p:extLst>
      <p:ext uri="{BB962C8B-B14F-4D97-AF65-F5344CB8AC3E}">
        <p14:creationId xmlns:p14="http://schemas.microsoft.com/office/powerpoint/2010/main" val="26273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Ozonová </a:t>
            </a:r>
            <a:r>
              <a:rPr lang="cs-CZ" dirty="0" smtClean="0"/>
              <a:t>díra_2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/>
            <a:r>
              <a:rPr lang="cs-CZ" dirty="0"/>
              <a:t>atomy fluoru F a chloru Cl (</a:t>
            </a:r>
            <a:r>
              <a:rPr lang="cs-CZ" dirty="0" err="1"/>
              <a:t>chlorofluorouhlovodíky</a:t>
            </a:r>
            <a:r>
              <a:rPr lang="cs-CZ" dirty="0"/>
              <a:t> – </a:t>
            </a:r>
            <a:r>
              <a:rPr lang="cs-CZ" b="1" dirty="0"/>
              <a:t>CFC</a:t>
            </a:r>
            <a:r>
              <a:rPr lang="cs-CZ" dirty="0"/>
              <a:t> – též </a:t>
            </a:r>
            <a:r>
              <a:rPr lang="cs-CZ" b="1" dirty="0" smtClean="0">
                <a:solidFill>
                  <a:srgbClr val="FF0000"/>
                </a:solidFill>
              </a:rPr>
              <a:t>…..</a:t>
            </a:r>
            <a:r>
              <a:rPr lang="cs-CZ" dirty="0" smtClean="0"/>
              <a:t>, </a:t>
            </a:r>
            <a:r>
              <a:rPr lang="cs-CZ" dirty="0" err="1" smtClean="0"/>
              <a:t>hydrochlorofluorouhlovodíky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b="1" dirty="0"/>
              <a:t>HCFC</a:t>
            </a:r>
            <a:r>
              <a:rPr lang="cs-CZ" dirty="0"/>
              <a:t>)</a:t>
            </a:r>
          </a:p>
          <a:p>
            <a:pPr lvl="0"/>
            <a:r>
              <a:rPr lang="cs-CZ" dirty="0"/>
              <a:t>atomy bromu Br (</a:t>
            </a:r>
            <a:r>
              <a:rPr lang="cs-CZ" dirty="0" err="1"/>
              <a:t>bromované</a:t>
            </a:r>
            <a:r>
              <a:rPr lang="cs-CZ" dirty="0"/>
              <a:t> uhlovodíky, též </a:t>
            </a:r>
            <a:r>
              <a:rPr lang="cs-CZ" b="1" dirty="0" smtClean="0">
                <a:solidFill>
                  <a:srgbClr val="FF0000"/>
                </a:solidFill>
              </a:rPr>
              <a:t>…..</a:t>
            </a:r>
            <a:r>
              <a:rPr lang="cs-CZ" dirty="0" smtClean="0"/>
              <a:t>)</a:t>
            </a:r>
          </a:p>
          <a:p>
            <a:pPr lvl="0"/>
            <a:r>
              <a:rPr lang="cs-CZ" dirty="0"/>
              <a:t>vlastnosti: plyny nebo lehce těkavé kapaliny – nehořlavost, nejedovatost, chemická netečnost, domnělá ekologická nezávadnost – prudký nárůst produkce</a:t>
            </a:r>
          </a:p>
          <a:p>
            <a:pPr lvl="0"/>
            <a:r>
              <a:rPr lang="cs-CZ" dirty="0"/>
              <a:t>použití</a:t>
            </a:r>
            <a:r>
              <a:rPr lang="cs-CZ" b="1" dirty="0" smtClean="0"/>
              <a:t>:</a:t>
            </a:r>
            <a:r>
              <a:rPr lang="cs-CZ" b="1" dirty="0" smtClean="0">
                <a:solidFill>
                  <a:srgbClr val="FF0000"/>
                </a:solidFill>
              </a:rPr>
              <a:t>…………….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16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Mechanismus působení na </a:t>
            </a:r>
            <a:r>
              <a:rPr lang="cs-CZ" b="1" dirty="0"/>
              <a:t>O</a:t>
            </a:r>
            <a:r>
              <a:rPr lang="cs-CZ" b="1" baseline="-25000" dirty="0"/>
              <a:t>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cs-CZ" dirty="0" smtClean="0"/>
              <a:t>průnik </a:t>
            </a:r>
            <a:r>
              <a:rPr lang="cs-CZ" dirty="0"/>
              <a:t>z troposféry do stratosféry</a:t>
            </a:r>
          </a:p>
          <a:p>
            <a:pPr lvl="0"/>
            <a:r>
              <a:rPr lang="cs-CZ" dirty="0"/>
              <a:t>vůči O</a:t>
            </a:r>
            <a:r>
              <a:rPr lang="cs-CZ" baseline="-25000" dirty="0"/>
              <a:t>3</a:t>
            </a:r>
            <a:r>
              <a:rPr lang="cs-CZ" dirty="0"/>
              <a:t> inertní sloučeniny Cl (chlorovodík </a:t>
            </a:r>
            <a:r>
              <a:rPr lang="cs-CZ" dirty="0" err="1"/>
              <a:t>HCl</a:t>
            </a:r>
            <a:r>
              <a:rPr lang="cs-CZ" dirty="0"/>
              <a:t>, </a:t>
            </a:r>
            <a:r>
              <a:rPr lang="cs-CZ" dirty="0" err="1"/>
              <a:t>chlornitrát</a:t>
            </a:r>
            <a:r>
              <a:rPr lang="cs-CZ" dirty="0"/>
              <a:t> ClONO</a:t>
            </a:r>
            <a:r>
              <a:rPr lang="cs-CZ" baseline="-25000" dirty="0"/>
              <a:t>2</a:t>
            </a:r>
            <a:r>
              <a:rPr lang="cs-CZ" dirty="0"/>
              <a:t>)</a:t>
            </a:r>
          </a:p>
          <a:p>
            <a:pPr lvl="0"/>
            <a:r>
              <a:rPr lang="cs-CZ" dirty="0"/>
              <a:t>v polární noci na částicích polárních stratosférických oblak (PSO) – aktivní formy (Cl</a:t>
            </a:r>
            <a:r>
              <a:rPr lang="cs-CZ" baseline="-25000" dirty="0"/>
              <a:t>2</a:t>
            </a:r>
            <a:r>
              <a:rPr lang="cs-CZ" dirty="0"/>
              <a:t>, </a:t>
            </a:r>
            <a:r>
              <a:rPr lang="cs-CZ" dirty="0" err="1"/>
              <a:t>HOCl</a:t>
            </a:r>
            <a:r>
              <a:rPr lang="cs-CZ" dirty="0"/>
              <a:t>)</a:t>
            </a:r>
          </a:p>
          <a:p>
            <a:r>
              <a:rPr lang="cs-CZ" b="1" dirty="0"/>
              <a:t>PSO – polární </a:t>
            </a:r>
            <a:r>
              <a:rPr lang="cs-CZ" b="1" dirty="0" err="1"/>
              <a:t>vortex</a:t>
            </a:r>
            <a:r>
              <a:rPr lang="cs-CZ" b="1" dirty="0"/>
              <a:t>, teploty kolem –80 ºC</a:t>
            </a:r>
          </a:p>
          <a:p>
            <a:pPr lvl="0"/>
            <a:r>
              <a:rPr lang="cs-CZ" dirty="0"/>
              <a:t>časně zjara působením slunečního záření uvolňován aktivní Cl – katalytické reakce – zánik O</a:t>
            </a:r>
            <a:r>
              <a:rPr lang="cs-CZ" baseline="-25000" dirty="0"/>
              <a:t>3</a:t>
            </a:r>
            <a:endParaRPr lang="cs-CZ" dirty="0"/>
          </a:p>
          <a:p>
            <a:pPr lvl="0"/>
            <a:r>
              <a:rPr lang="cs-CZ" dirty="0"/>
              <a:t>pokles O</a:t>
            </a:r>
            <a:r>
              <a:rPr lang="cs-CZ" baseline="-25000" dirty="0"/>
              <a:t>3</a:t>
            </a:r>
            <a:r>
              <a:rPr lang="cs-CZ" dirty="0"/>
              <a:t> v Antarktidě větší než v Arktidě (nestabilní </a:t>
            </a:r>
            <a:r>
              <a:rPr lang="cs-CZ" dirty="0" err="1"/>
              <a:t>vortex</a:t>
            </a:r>
            <a:r>
              <a:rPr lang="cs-CZ" dirty="0"/>
              <a:t>, vznik PSO méně častý)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48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Ozonová díra nad Antarktidou v pr&amp;uring;b&amp;ecaron;hu l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0678"/>
            <a:ext cx="7529407" cy="599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7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Ozonová díra nad Arktido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596336" cy="605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0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japonského obrazu</Template>
  <TotalTime>215</TotalTime>
  <Words>516</Words>
  <Application>Microsoft Office PowerPoint</Application>
  <PresentationFormat>Předvádění na obrazovce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YamatoPainting</vt:lpstr>
      <vt:lpstr>Prezentace aplikace PowerPoint</vt:lpstr>
      <vt:lpstr>Složení atmosféry</vt:lpstr>
      <vt:lpstr>Ozon – rovnováha v atmosféře</vt:lpstr>
      <vt:lpstr>Chapmanova teorie</vt:lpstr>
      <vt:lpstr>Ozonová díra_1</vt:lpstr>
      <vt:lpstr>Ozonová díra_2</vt:lpstr>
      <vt:lpstr>Mechanismus působení na O3</vt:lpstr>
      <vt:lpstr>Prezentace aplikace PowerPoint</vt:lpstr>
      <vt:lpstr>Prezentace aplikace PowerPoint</vt:lpstr>
      <vt:lpstr>GEB – ztráty záření</vt:lpstr>
      <vt:lpstr>Prezentace aplikace PowerPoint</vt:lpstr>
      <vt:lpstr>GEB – albedo</vt:lpstr>
      <vt:lpstr>Skleníkový efekt</vt:lpstr>
      <vt:lpstr>Prezentace aplikace PowerPoint</vt:lpstr>
      <vt:lpstr>GEB – atmosféra – aktivní povrch</vt:lpstr>
      <vt:lpstr>GEB – shrnutí_1</vt:lpstr>
      <vt:lpstr>GEB – shrnutí_2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Onda</cp:lastModifiedBy>
  <cp:revision>19</cp:revision>
  <dcterms:created xsi:type="dcterms:W3CDTF">2012-09-27T11:14:46Z</dcterms:created>
  <dcterms:modified xsi:type="dcterms:W3CDTF">2012-10-04T12:00:33Z</dcterms:modified>
</cp:coreProperties>
</file>