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cs-CZ" altLang="ja-JP" smtClean="0"/>
              <a:t>Kliknutím na ikonu přidáte obrázek.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B295A91-4315-4A4B-B06F-F4FFB0567964}" type="datetimeFigureOut">
              <a:rPr lang="cs-CZ" smtClean="0"/>
              <a:t>11.10.2012</a:t>
            </a:fld>
            <a:endParaRPr lang="cs-CZ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://www.jdonohue.com/parks/photo/mediumSize/Badlands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43356" y="548680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/>
              <a:t>Fyzická geografie</a:t>
            </a:r>
            <a:endParaRPr lang="cs-CZ" sz="6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9772" y="1700808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i="1" dirty="0" smtClean="0"/>
              <a:t>Podzim 2012</a:t>
            </a:r>
          </a:p>
          <a:p>
            <a:pPr algn="ctr"/>
            <a:r>
              <a:rPr lang="cs-CZ" b="1" dirty="0" smtClean="0"/>
              <a:t>Z0026/4 – čtvrtek 15 – 15.50, Z4</a:t>
            </a:r>
          </a:p>
          <a:p>
            <a:pPr algn="ctr"/>
            <a:r>
              <a:rPr lang="cs-CZ" b="1" dirty="0" smtClean="0"/>
              <a:t>Z0026/6 – čtvrtek 16 – 16.50, Z3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41476" y="5652128"/>
            <a:ext cx="46085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Mgr. Ondřej </a:t>
            </a:r>
            <a:r>
              <a:rPr lang="cs-CZ" sz="2400" b="1" dirty="0" err="1" smtClean="0">
                <a:solidFill>
                  <a:schemeClr val="bg1"/>
                </a:solidFill>
              </a:rPr>
              <a:t>Kinc</a:t>
            </a:r>
            <a:endParaRPr lang="cs-CZ" sz="2400" b="1" dirty="0" smtClean="0">
              <a:solidFill>
                <a:schemeClr val="bg1"/>
              </a:solidFill>
            </a:endParaRPr>
          </a:p>
          <a:p>
            <a:pPr algn="ctr"/>
            <a:endParaRPr lang="cs-CZ" sz="2400" b="1" dirty="0" smtClean="0">
              <a:solidFill>
                <a:schemeClr val="bg1"/>
              </a:solidFill>
            </a:endParaRPr>
          </a:p>
          <a:p>
            <a:pPr algn="ctr"/>
            <a:r>
              <a:rPr lang="cs-CZ" sz="2000" b="1" i="1" dirty="0" smtClean="0">
                <a:solidFill>
                  <a:schemeClr val="bg1"/>
                </a:solidFill>
              </a:rPr>
              <a:t>kinc@mail.muni.cz</a:t>
            </a:r>
            <a:endParaRPr lang="cs-CZ" sz="2000" b="1" i="1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667314" y="26395"/>
            <a:ext cx="1476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11. 10. 2012</a:t>
            </a:r>
            <a:endParaRPr lang="cs-CZ" sz="2000" b="1" dirty="0">
              <a:solidFill>
                <a:srgbClr val="7030A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35" y="26395"/>
            <a:ext cx="6444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Globální klimata</a:t>
            </a:r>
            <a:endParaRPr lang="cs-CZ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3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cs-CZ" b="1" dirty="0"/>
              <a:t>klima </a:t>
            </a:r>
            <a:r>
              <a:rPr lang="cs-CZ" dirty="0"/>
              <a:t>– průměrné počasí v dané oblasti, které lze vyjádřit charakteristikami popisujícími stav atmosféry (např. teplota, tlak, oblaka atd.)</a:t>
            </a:r>
          </a:p>
          <a:p>
            <a:pPr marL="0" lvl="0" indent="0">
              <a:buNone/>
            </a:pPr>
            <a:r>
              <a:rPr lang="cs-CZ" u="sng" dirty="0" smtClean="0"/>
              <a:t>klíčové </a:t>
            </a:r>
            <a:r>
              <a:rPr lang="cs-CZ" u="sng" dirty="0"/>
              <a:t>poznatky:</a:t>
            </a:r>
          </a:p>
          <a:p>
            <a:pPr lvl="0"/>
            <a:r>
              <a:rPr lang="cs-CZ" dirty="0"/>
              <a:t>roční chod teploty vzduchu závisí na zeměpisné šířce (v návaznosti na insolaci)</a:t>
            </a:r>
          </a:p>
          <a:p>
            <a:pPr lvl="0"/>
            <a:r>
              <a:rPr lang="cs-CZ" dirty="0"/>
              <a:t>stanice v oceánském klimatu mají menší roční amplitudu teploty než stanice v kontinentálním klimatu (odlišnost povrchů oceán x atmosféra)</a:t>
            </a:r>
          </a:p>
          <a:p>
            <a:pPr lvl="0"/>
            <a:r>
              <a:rPr lang="cs-CZ" dirty="0"/>
              <a:t>teplý vzduch pojme více vlhkosti než studený vzduch (teplejší oblasti mají více srážek)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04950"/>
            <a:ext cx="8532440" cy="4290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83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Klimatické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cs-CZ" dirty="0"/>
              <a:t>pomocí </a:t>
            </a:r>
            <a:r>
              <a:rPr lang="cs-CZ" b="1" dirty="0"/>
              <a:t>klimatických typů</a:t>
            </a:r>
            <a:r>
              <a:rPr lang="cs-CZ" dirty="0"/>
              <a:t> lze klasifikovat klimata z globálního hlediska:</a:t>
            </a:r>
          </a:p>
          <a:p>
            <a:pPr lvl="0" algn="just"/>
            <a:r>
              <a:rPr lang="cs-CZ" b="1" dirty="0" smtClean="0">
                <a:solidFill>
                  <a:srgbClr val="FF0000"/>
                </a:solidFill>
              </a:rPr>
              <a:t>………….</a:t>
            </a:r>
            <a:r>
              <a:rPr lang="cs-CZ" b="1" dirty="0" smtClean="0"/>
              <a:t> </a:t>
            </a:r>
            <a:r>
              <a:rPr lang="cs-CZ" b="1" dirty="0"/>
              <a:t>klasifikace</a:t>
            </a:r>
            <a:r>
              <a:rPr lang="cs-CZ" dirty="0"/>
              <a:t> – vymezují typy klimatu podle předem konvenčně stanovených mezních hodnot jednoho nebo více meteorologických prvků (např</a:t>
            </a:r>
            <a:r>
              <a:rPr lang="cs-CZ" dirty="0" smtClean="0"/>
              <a:t>. teplota </a:t>
            </a:r>
            <a:r>
              <a:rPr lang="cs-CZ" dirty="0"/>
              <a:t>vzduchu, srážky)</a:t>
            </a:r>
          </a:p>
          <a:p>
            <a:pPr lvl="0" algn="just"/>
            <a:r>
              <a:rPr lang="cs-CZ" b="1" dirty="0" smtClean="0">
                <a:solidFill>
                  <a:srgbClr val="FF0000"/>
                </a:solidFill>
              </a:rPr>
              <a:t>……………</a:t>
            </a:r>
            <a:r>
              <a:rPr lang="cs-CZ" b="1" dirty="0" smtClean="0"/>
              <a:t> </a:t>
            </a:r>
            <a:r>
              <a:rPr lang="cs-CZ" b="1" dirty="0"/>
              <a:t>klasifikace</a:t>
            </a:r>
            <a:r>
              <a:rPr lang="cs-CZ" dirty="0"/>
              <a:t> – opírají se o cirkulační </a:t>
            </a:r>
            <a:r>
              <a:rPr lang="cs-CZ" dirty="0" err="1"/>
              <a:t>klimatotvorné</a:t>
            </a:r>
            <a:r>
              <a:rPr lang="cs-CZ" dirty="0"/>
              <a:t> faktory (např. vzduchové hmoty, fronty) a klasifikační metoda je i metodou výkladu vzniku určitého klimatické typu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7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cs-CZ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Köppenova</a:t>
            </a: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k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lasifikace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just">
              <a:buNone/>
            </a:pPr>
            <a:r>
              <a:rPr lang="cs-CZ" dirty="0"/>
              <a:t>nejznámější konvenční klimatickou klasifikací → základ teplota vzduchu a srážky → klimatické hranice by měly odpovídat přibližně hranicím mezi vegetačními </a:t>
            </a:r>
            <a:r>
              <a:rPr lang="cs-CZ" dirty="0" smtClean="0"/>
              <a:t>typy</a:t>
            </a:r>
          </a:p>
          <a:p>
            <a:pPr marL="0" lvl="0" indent="0" algn="just">
              <a:buNone/>
            </a:pPr>
            <a:endParaRPr lang="cs-CZ" dirty="0"/>
          </a:p>
          <a:p>
            <a:pPr marL="0" lvl="0" indent="0" algn="just">
              <a:buNone/>
            </a:pPr>
            <a:r>
              <a:rPr lang="cs-CZ" u="sng" dirty="0"/>
              <a:t>hlavní </a:t>
            </a:r>
            <a:r>
              <a:rPr lang="cs-CZ" b="1" u="sng" dirty="0"/>
              <a:t>klimatické pásy</a:t>
            </a:r>
            <a:r>
              <a:rPr lang="cs-CZ" u="sng" dirty="0"/>
              <a:t>:</a:t>
            </a:r>
          </a:p>
          <a:p>
            <a:pPr lvl="0" algn="just"/>
            <a:r>
              <a:rPr lang="cs-CZ" dirty="0"/>
              <a:t>A - pás vlhkého tropického klimatu (průměrná teplota každého měsíce nad 18 ºC, bez zimního období, velké srážky převažující výpar)</a:t>
            </a:r>
          </a:p>
          <a:p>
            <a:pPr lvl="0" algn="just"/>
            <a:r>
              <a:rPr lang="cs-CZ" dirty="0"/>
              <a:t>B – pás suchého klimatu (výpar větší než srážky, bez přebytku vody – žádné stálé toky)</a:t>
            </a:r>
          </a:p>
          <a:p>
            <a:pPr lvl="0" algn="just"/>
            <a:r>
              <a:rPr lang="cs-CZ" dirty="0"/>
              <a:t>C – pás mírně teplého klimatu (omezen izotermou 18 ºC nejteplejšího a –3 ºC nejchladnějšího měsíce, vyjádřená </a:t>
            </a:r>
            <a:r>
              <a:rPr lang="cs-CZ" dirty="0" err="1"/>
              <a:t>sezonalita</a:t>
            </a:r>
            <a:r>
              <a:rPr lang="cs-CZ" dirty="0"/>
              <a:t>)</a:t>
            </a:r>
          </a:p>
          <a:p>
            <a:pPr lvl="0" algn="just"/>
            <a:r>
              <a:rPr lang="cs-CZ" dirty="0"/>
              <a:t>D - pás mírně studeného (boreálního) klimatu (omezen izotermou 10 ºC nejteplejšího a –3 ºC nejchladnějšího měsíce)</a:t>
            </a:r>
          </a:p>
          <a:p>
            <a:pPr lvl="0" algn="just"/>
            <a:r>
              <a:rPr lang="cs-CZ" dirty="0"/>
              <a:t>E – pás polárního klimatu (teplota nejteplejšího měsíce pod 10 ºC)</a:t>
            </a:r>
          </a:p>
          <a:p>
            <a:pPr algn="just"/>
            <a:r>
              <a:rPr lang="cs-CZ" sz="3800" b="1" dirty="0" smtClean="0">
                <a:solidFill>
                  <a:srgbClr val="FF0000"/>
                </a:solidFill>
              </a:rPr>
              <a:t>Znát pásy + i klimatické typy, např. </a:t>
            </a:r>
            <a:r>
              <a:rPr lang="cs-CZ" sz="3800" b="1" dirty="0" err="1" smtClean="0">
                <a:solidFill>
                  <a:srgbClr val="FF0000"/>
                </a:solidFill>
              </a:rPr>
              <a:t>Cs</a:t>
            </a:r>
            <a:r>
              <a:rPr lang="cs-CZ" sz="3800" b="1" dirty="0" smtClean="0">
                <a:solidFill>
                  <a:srgbClr val="FF0000"/>
                </a:solidFill>
              </a:rPr>
              <a:t>, </a:t>
            </a:r>
            <a:r>
              <a:rPr lang="cs-CZ" sz="3800" b="1" dirty="0" err="1" smtClean="0">
                <a:solidFill>
                  <a:srgbClr val="FF0000"/>
                </a:solidFill>
              </a:rPr>
              <a:t>Am</a:t>
            </a:r>
            <a:r>
              <a:rPr lang="cs-CZ" sz="3800" b="1" dirty="0" smtClean="0">
                <a:solidFill>
                  <a:srgbClr val="FF0000"/>
                </a:solidFill>
              </a:rPr>
              <a:t>,..</a:t>
            </a:r>
            <a:endParaRPr lang="cs-CZ" sz="3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2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Klasifikace dle A. N.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Strahlera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u="sng" dirty="0"/>
              <a:t>genetická klasifikace - tři skupiny klimat</a:t>
            </a:r>
            <a:r>
              <a:rPr lang="cs-CZ" b="1" u="sng" dirty="0" smtClean="0"/>
              <a:t>:</a:t>
            </a:r>
            <a:endParaRPr lang="cs-CZ" b="1" dirty="0" smtClean="0"/>
          </a:p>
          <a:p>
            <a:pPr marL="0" lvl="0" indent="0">
              <a:buNone/>
            </a:pPr>
            <a:r>
              <a:rPr lang="cs-CZ" b="1" dirty="0" smtClean="0"/>
              <a:t>a) I </a:t>
            </a:r>
            <a:r>
              <a:rPr lang="cs-CZ" b="1" dirty="0"/>
              <a:t>– klima nízkých šířek</a:t>
            </a:r>
            <a:endParaRPr lang="cs-CZ" dirty="0"/>
          </a:p>
          <a:p>
            <a:r>
              <a:rPr lang="cs-CZ" dirty="0"/>
              <a:t>převládání vzduchových hmot: </a:t>
            </a:r>
            <a:r>
              <a:rPr lang="cs-CZ" dirty="0" err="1"/>
              <a:t>cT</a:t>
            </a:r>
            <a:r>
              <a:rPr lang="cs-CZ" dirty="0"/>
              <a:t>, </a:t>
            </a:r>
            <a:r>
              <a:rPr lang="cs-CZ" dirty="0" err="1"/>
              <a:t>mT</a:t>
            </a:r>
            <a:r>
              <a:rPr lang="cs-CZ" dirty="0"/>
              <a:t>, </a:t>
            </a:r>
            <a:r>
              <a:rPr lang="cs-CZ" dirty="0" err="1"/>
              <a:t>mE</a:t>
            </a:r>
            <a:endParaRPr lang="cs-CZ" dirty="0"/>
          </a:p>
          <a:p>
            <a:r>
              <a:rPr lang="cs-CZ" dirty="0"/>
              <a:t>dvě subtropické anticyklony, ekvatoriální níže, TZK, východní vlny, tropické cyklony</a:t>
            </a:r>
          </a:p>
          <a:p>
            <a:pPr marL="0" lvl="0" indent="0">
              <a:buNone/>
            </a:pPr>
            <a:r>
              <a:rPr lang="cs-CZ" b="1" dirty="0" smtClean="0"/>
              <a:t>b) II </a:t>
            </a:r>
            <a:r>
              <a:rPr lang="cs-CZ" b="1" dirty="0"/>
              <a:t>– klima středních šířek</a:t>
            </a:r>
            <a:endParaRPr lang="cs-CZ" dirty="0"/>
          </a:p>
          <a:p>
            <a:r>
              <a:rPr lang="cs-CZ" dirty="0"/>
              <a:t>zóna polární fronty, vpády tropických a polárních VH</a:t>
            </a:r>
          </a:p>
          <a:p>
            <a:r>
              <a:rPr lang="cs-CZ" dirty="0"/>
              <a:t>frontální cyklony</a:t>
            </a:r>
          </a:p>
          <a:p>
            <a:pPr marL="0" lvl="0" indent="0">
              <a:buNone/>
            </a:pPr>
            <a:r>
              <a:rPr lang="cs-CZ" b="1" dirty="0" smtClean="0"/>
              <a:t>c) III </a:t>
            </a:r>
            <a:r>
              <a:rPr lang="cs-CZ" b="1" dirty="0"/>
              <a:t>– klima vysokých šířek</a:t>
            </a:r>
            <a:endParaRPr lang="cs-CZ" dirty="0"/>
          </a:p>
          <a:p>
            <a:r>
              <a:rPr lang="cs-CZ" dirty="0"/>
              <a:t>převládání polárního a arktického (antarktického) vzduchu</a:t>
            </a:r>
          </a:p>
          <a:p>
            <a:r>
              <a:rPr lang="cs-CZ" dirty="0"/>
              <a:t>arktická frontální zóna – frontální </a:t>
            </a:r>
            <a:r>
              <a:rPr lang="cs-CZ" dirty="0" smtClean="0"/>
              <a:t>cyklony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Znát skupiny klimat+ všechna klimata (např. klima tundry, klima boreálních lesů, středomořské klima, atp.)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50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Alisova</a:t>
            </a:r>
            <a:r>
              <a:rPr lang="cs-CZ" dirty="0" smtClean="0"/>
              <a:t>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genetická klasifikace – vychází z všeobecné cirkulace </a:t>
            </a:r>
            <a:r>
              <a:rPr lang="cs-CZ" dirty="0" smtClean="0"/>
              <a:t>atmosféry</a:t>
            </a:r>
          </a:p>
          <a:p>
            <a:pPr mar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b="1" dirty="0" smtClean="0"/>
              <a:t>1.) hlavní </a:t>
            </a:r>
            <a:r>
              <a:rPr lang="cs-CZ" b="1" dirty="0"/>
              <a:t>klimatické pásy</a:t>
            </a:r>
            <a:r>
              <a:rPr lang="cs-CZ" dirty="0"/>
              <a:t> – převládání typů vzduchových hmot během celého roku:</a:t>
            </a:r>
          </a:p>
          <a:p>
            <a:pPr lvl="0"/>
            <a:r>
              <a:rPr lang="cs-CZ" dirty="0"/>
              <a:t>1 - pás rovníkového klimatu (rovníkový pás)</a:t>
            </a:r>
          </a:p>
          <a:p>
            <a:pPr lvl="0"/>
            <a:r>
              <a:rPr lang="cs-CZ" dirty="0"/>
              <a:t>3 - pás tropického vzduchu (tropický pás)</a:t>
            </a:r>
          </a:p>
          <a:p>
            <a:pPr lvl="0"/>
            <a:r>
              <a:rPr lang="cs-CZ" dirty="0"/>
              <a:t>5 - pás vzduchu mírných šířek (mírný pás)</a:t>
            </a:r>
          </a:p>
          <a:p>
            <a:pPr lvl="0"/>
            <a:r>
              <a:rPr lang="cs-CZ" dirty="0"/>
              <a:t>7 - polární pás (arktický resp. antarktický) </a:t>
            </a:r>
            <a:endParaRPr lang="cs-CZ" dirty="0" smtClean="0"/>
          </a:p>
          <a:p>
            <a:pPr marL="0" lvl="0" indent="0">
              <a:buNone/>
            </a:pPr>
            <a:r>
              <a:rPr lang="cs-CZ" b="1" dirty="0" smtClean="0"/>
              <a:t>2.) přechodné </a:t>
            </a:r>
            <a:r>
              <a:rPr lang="cs-CZ" b="1" dirty="0"/>
              <a:t>klimatické pásy</a:t>
            </a:r>
            <a:r>
              <a:rPr lang="cs-CZ" dirty="0"/>
              <a:t> – střídání typů vzduchových hmot během roku:</a:t>
            </a:r>
          </a:p>
          <a:p>
            <a:pPr lvl="0"/>
            <a:r>
              <a:rPr lang="cs-CZ" dirty="0"/>
              <a:t>2 - pás rovníkových monzunů (</a:t>
            </a:r>
            <a:r>
              <a:rPr lang="cs-CZ" dirty="0" err="1"/>
              <a:t>subekvatoriální</a:t>
            </a:r>
            <a:r>
              <a:rPr lang="cs-CZ" dirty="0"/>
              <a:t> pás)</a:t>
            </a:r>
          </a:p>
          <a:p>
            <a:pPr lvl="0"/>
            <a:r>
              <a:rPr lang="cs-CZ" dirty="0"/>
              <a:t>4 - subtropický pás</a:t>
            </a:r>
          </a:p>
          <a:p>
            <a:pPr lvl="0"/>
            <a:r>
              <a:rPr lang="cs-CZ" dirty="0"/>
              <a:t>6 - subarktický pás</a:t>
            </a:r>
          </a:p>
          <a:p>
            <a:pPr lvl="0"/>
            <a:r>
              <a:rPr lang="cs-CZ" dirty="0"/>
              <a:t>hranice mezi pásy – průměrná poloha front oddělujících geografické typy vzduchových hmot</a:t>
            </a:r>
          </a:p>
          <a:p>
            <a:pPr marL="0" lvl="0" indent="0">
              <a:buNone/>
            </a:pPr>
            <a:r>
              <a:rPr lang="cs-CZ" dirty="0"/>
              <a:t>dělení klimatických pásů na </a:t>
            </a:r>
            <a:r>
              <a:rPr lang="cs-CZ" b="1" dirty="0"/>
              <a:t>klimatické typy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 smtClean="0"/>
              <a:t>a) charakter </a:t>
            </a:r>
            <a:r>
              <a:rPr lang="cs-CZ" dirty="0"/>
              <a:t>aktivního povrchu -  </a:t>
            </a:r>
            <a:r>
              <a:rPr lang="cs-CZ" b="1" dirty="0"/>
              <a:t>kontinentální a oceánský typ</a:t>
            </a:r>
            <a:r>
              <a:rPr lang="cs-CZ" dirty="0"/>
              <a:t> </a:t>
            </a:r>
          </a:p>
          <a:p>
            <a:pPr marL="0" lvl="0" indent="0">
              <a:buNone/>
            </a:pPr>
            <a:r>
              <a:rPr lang="cs-CZ" dirty="0" smtClean="0"/>
              <a:t>b) rozložení </a:t>
            </a:r>
            <a:r>
              <a:rPr lang="cs-CZ" dirty="0"/>
              <a:t>mořských proudů a různé podmínky cirkulace atmosféry – </a:t>
            </a:r>
            <a:r>
              <a:rPr lang="cs-CZ" b="1" dirty="0"/>
              <a:t>typ klimatu východních a západních pobřeží pevnin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5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japonského obrazu</Template>
  <TotalTime>474</TotalTime>
  <Words>297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YamatoPainting</vt:lpstr>
      <vt:lpstr>Prezentace aplikace PowerPoint</vt:lpstr>
      <vt:lpstr>Prezentace aplikace PowerPoint</vt:lpstr>
      <vt:lpstr>Prezentace aplikace PowerPoint</vt:lpstr>
      <vt:lpstr>Klimatické klasifikace</vt:lpstr>
      <vt:lpstr>Köppenova klasifikace</vt:lpstr>
      <vt:lpstr>Klasifikace dle A. N. Strahlera</vt:lpstr>
      <vt:lpstr>Alisova klasifikace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Onda</dc:creator>
  <cp:lastModifiedBy>Onda</cp:lastModifiedBy>
  <cp:revision>46</cp:revision>
  <dcterms:created xsi:type="dcterms:W3CDTF">2012-09-27T11:14:46Z</dcterms:created>
  <dcterms:modified xsi:type="dcterms:W3CDTF">2012-10-11T11:09:32Z</dcterms:modified>
</cp:coreProperties>
</file>