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6" r:id="rId29"/>
    <p:sldId id="284" r:id="rId30"/>
    <p:sldId id="285" r:id="rId31"/>
    <p:sldId id="283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25.10.2012</a:t>
            </a:fld>
            <a:endParaRPr lang="cs-CZ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25.10.2012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71D973AF-1F8C-46FE-9D25-198F3180D2DE}" type="datetimeFigureOut">
              <a:rPr lang="cs-CZ" smtClean="0"/>
              <a:t>25.10.2012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25.10.2012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25.10.2012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973AF-1F8C-46FE-9D25-198F3180D2DE}" type="datetimeFigureOut">
              <a:rPr lang="cs-CZ" smtClean="0"/>
              <a:t>25.10.2012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25.10.2012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25.10.2012</a:t>
            </a:fld>
            <a:endParaRPr lang="cs-CZ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25.10.2012</a:t>
            </a:fld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25.10.2012</a:t>
            </a:fld>
            <a:endParaRPr lang="cs-CZ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25.10.2012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Kliknutím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25.10.2012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1D973AF-1F8C-46FE-9D25-198F3180D2DE}" type="datetimeFigureOut">
              <a:rPr lang="cs-CZ" smtClean="0"/>
              <a:t>25.10.2012</a:t>
            </a:fld>
            <a:endParaRPr lang="cs-CZ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455925"/>
            <a:ext cx="6400800" cy="17526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jdonohue.com/parks/photo/mediumSize/Badland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43356" y="54868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/>
              <a:t>Fyzická geografie</a:t>
            </a:r>
            <a:endParaRPr lang="cs-CZ" sz="6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9772" y="170080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smtClean="0"/>
              <a:t>Podzim 2012</a:t>
            </a:r>
          </a:p>
          <a:p>
            <a:pPr algn="ctr"/>
            <a:r>
              <a:rPr lang="cs-CZ" b="1" dirty="0" smtClean="0"/>
              <a:t>Z0026/4 – čtvrtek 15 – 15.50, Z4</a:t>
            </a:r>
          </a:p>
          <a:p>
            <a:pPr algn="ctr"/>
            <a:r>
              <a:rPr lang="cs-CZ" b="1" dirty="0" smtClean="0"/>
              <a:t>Z0026/6 – čtvrtek 16 – 16.50, Z3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" y="10629"/>
            <a:ext cx="356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Litosféra a desková tektonika</a:t>
            </a:r>
            <a:endParaRPr lang="cs-CZ" sz="2000" b="1" dirty="0">
              <a:solidFill>
                <a:srgbClr val="7030A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24328" y="26395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25. 10. 2012</a:t>
            </a:r>
            <a:endParaRPr lang="cs-CZ" sz="2000" b="1" dirty="0">
              <a:solidFill>
                <a:srgbClr val="7030A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41476" y="5652128"/>
            <a:ext cx="46085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Mgr. Ondřej </a:t>
            </a:r>
            <a:r>
              <a:rPr lang="cs-CZ" sz="2400" b="1" dirty="0" err="1" smtClean="0">
                <a:solidFill>
                  <a:schemeClr val="bg1"/>
                </a:solidFill>
              </a:rPr>
              <a:t>Kinc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 algn="ctr"/>
            <a:endParaRPr lang="cs-CZ" sz="2400" b="1" dirty="0" smtClean="0">
              <a:solidFill>
                <a:schemeClr val="bg1"/>
              </a:solidFill>
            </a:endParaRPr>
          </a:p>
          <a:p>
            <a:pPr algn="ctr"/>
            <a:r>
              <a:rPr lang="cs-CZ" sz="2000" b="1" i="1" dirty="0" smtClean="0">
                <a:solidFill>
                  <a:schemeClr val="bg1"/>
                </a:solidFill>
              </a:rPr>
              <a:t>kinc@mail.muni.cz</a:t>
            </a:r>
            <a:endParaRPr lang="cs-CZ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/>
              <a:t>Reliéf oceánských pánví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sz="2400" i="1" dirty="0" err="1"/>
              <a:t>Středooceánský</a:t>
            </a:r>
            <a:r>
              <a:rPr lang="cs-CZ" sz="2400" i="1" dirty="0"/>
              <a:t> hřbet </a:t>
            </a:r>
            <a:r>
              <a:rPr lang="cs-CZ" sz="2400" dirty="0"/>
              <a:t>= centrální elevace, kde vzniká nová oceánská kůra.  </a:t>
            </a:r>
          </a:p>
          <a:p>
            <a:pPr lvl="0" algn="just"/>
            <a:r>
              <a:rPr lang="cs-CZ" sz="2400" i="1" dirty="0"/>
              <a:t>Rift </a:t>
            </a:r>
            <a:r>
              <a:rPr lang="cs-CZ" sz="2400" dirty="0"/>
              <a:t>= příkopová propadlina v osní části </a:t>
            </a:r>
            <a:r>
              <a:rPr lang="cs-CZ" sz="2400" dirty="0" err="1"/>
              <a:t>středooceánského</a:t>
            </a:r>
            <a:r>
              <a:rPr lang="cs-CZ" sz="2400" dirty="0"/>
              <a:t> hřbetu.</a:t>
            </a:r>
          </a:p>
          <a:p>
            <a:pPr lvl="0" algn="just"/>
            <a:r>
              <a:rPr lang="cs-CZ" sz="2400" i="1" dirty="0" smtClean="0"/>
              <a:t>Oceánské </a:t>
            </a:r>
            <a:r>
              <a:rPr lang="cs-CZ" sz="2400" i="1" dirty="0"/>
              <a:t>pánve</a:t>
            </a:r>
            <a:r>
              <a:rPr lang="cs-CZ" sz="2400" dirty="0"/>
              <a:t> – hloubka ~ 5000 m.</a:t>
            </a:r>
          </a:p>
          <a:p>
            <a:pPr lvl="0" algn="just"/>
            <a:r>
              <a:rPr lang="cs-CZ" sz="2400" i="1" dirty="0"/>
              <a:t>Abysální rovina </a:t>
            </a:r>
            <a:r>
              <a:rPr lang="cs-CZ" sz="2400" dirty="0"/>
              <a:t>= ploché dno oceánských pánví. 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93096"/>
            <a:ext cx="6552728" cy="236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221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://www.waterencyclopedia.com/images/wsci_03_img0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1488"/>
            <a:ext cx="6332860" cy="34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elsocartography.com/blog/wp-content/uploads/2009/02/object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orangesmile.com/ru/foto/oceans/arctic-ocean-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5943"/>
            <a:ext cx="3998578" cy="300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52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kumimoji="1" lang="cs-CZ" sz="3200" b="1" u="sng" dirty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Kontinentální </a:t>
            </a:r>
            <a:r>
              <a:rPr kumimoji="1" lang="cs-CZ" sz="3200" b="1" u="sng" dirty="0" smtClean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okraje</a:t>
            </a:r>
            <a:endParaRPr kumimoji="1" lang="cs-CZ" sz="3200" b="1" u="sng" dirty="0">
              <a:ln w="12700">
                <a:solidFill>
                  <a:schemeClr val="tx1">
                    <a:tint val="95000"/>
                  </a:schemeClr>
                </a:solidFill>
              </a:ln>
              <a:gradFill>
                <a:gsLst>
                  <a:gs pos="0">
                    <a:schemeClr val="tx1">
                      <a:tint val="65000"/>
                    </a:schemeClr>
                  </a:gs>
                  <a:gs pos="49900">
                    <a:schemeClr val="tx1">
                      <a:tint val="95000"/>
                    </a:schemeClr>
                  </a:gs>
                  <a:gs pos="50000">
                    <a:schemeClr val="tx1"/>
                  </a:gs>
                  <a:gs pos="100000">
                    <a:schemeClr val="tx1">
                      <a:tint val="95000"/>
                    </a:schemeClr>
                  </a:gs>
                </a:gsLst>
                <a:lin ang="5400000" scaled="1"/>
              </a:gradFill>
              <a:effectLst>
                <a:outerShdw blurRad="127000" algn="tl" rotWithShape="0">
                  <a:schemeClr val="bg1">
                    <a:alpha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cs-CZ" i="1" dirty="0"/>
              <a:t>Kontinentální okraj </a:t>
            </a:r>
            <a:r>
              <a:rPr lang="cs-CZ" dirty="0"/>
              <a:t>= úzká zóna kde oceánská kůra přechází do kůry kontinentální.</a:t>
            </a:r>
          </a:p>
          <a:p>
            <a:pPr lvl="0" algn="just"/>
            <a:r>
              <a:rPr lang="cs-CZ" i="1" dirty="0" smtClean="0"/>
              <a:t>Kontinentálním </a:t>
            </a:r>
            <a:r>
              <a:rPr lang="cs-CZ" i="1" dirty="0"/>
              <a:t>úpatí</a:t>
            </a:r>
            <a:r>
              <a:rPr lang="cs-CZ" dirty="0"/>
              <a:t>, </a:t>
            </a:r>
            <a:r>
              <a:rPr lang="cs-CZ" i="1" dirty="0" smtClean="0"/>
              <a:t>kontinentální </a:t>
            </a:r>
            <a:r>
              <a:rPr lang="cs-CZ" i="1" dirty="0"/>
              <a:t>svah</a:t>
            </a:r>
            <a:endParaRPr lang="cs-CZ" dirty="0"/>
          </a:p>
          <a:p>
            <a:pPr lvl="0" algn="just"/>
            <a:r>
              <a:rPr lang="cs-CZ" i="1" dirty="0"/>
              <a:t>Kontinentální šelf </a:t>
            </a:r>
            <a:r>
              <a:rPr lang="cs-CZ" dirty="0"/>
              <a:t>= mírně ukloněný, mořem zaplavený okraj kontinentu s hloubkou do 200 m.</a:t>
            </a:r>
          </a:p>
          <a:p>
            <a:pPr lvl="0" algn="just"/>
            <a:r>
              <a:rPr lang="cs-CZ" i="1" dirty="0"/>
              <a:t>Pasivní kontinentální okraj</a:t>
            </a:r>
            <a:r>
              <a:rPr lang="cs-CZ" dirty="0"/>
              <a:t> – posledních 50 mil. letech bez vulkanické a tektonické aktivity; oceánská i kontinentální kůra součástí jedné litosférické desky; akumulace terestrických sedimentů (delty řek, turbiditní proudy, podmořské kaňony, podmořské kužely)</a:t>
            </a:r>
          </a:p>
          <a:p>
            <a:pPr lvl="0" algn="just"/>
            <a:r>
              <a:rPr lang="cs-CZ" dirty="0" smtClean="0"/>
              <a:t>A</a:t>
            </a:r>
            <a:r>
              <a:rPr lang="cs-CZ" i="1" dirty="0" smtClean="0"/>
              <a:t>ktivní </a:t>
            </a:r>
            <a:r>
              <a:rPr lang="cs-CZ" i="1" dirty="0"/>
              <a:t>kontinentální okraj</a:t>
            </a:r>
            <a:r>
              <a:rPr lang="cs-CZ" dirty="0"/>
              <a:t> – lemovány hlubokomořským příkopem, </a:t>
            </a:r>
            <a:r>
              <a:rPr lang="cs-CZ" dirty="0" err="1"/>
              <a:t>subdukce</a:t>
            </a:r>
            <a:r>
              <a:rPr lang="cs-CZ" dirty="0"/>
              <a:t>. </a:t>
            </a:r>
          </a:p>
          <a:p>
            <a:pPr lvl="0" algn="just"/>
            <a:r>
              <a:rPr lang="cs-CZ" dirty="0"/>
              <a:t>Hloubka příkopů: 7000 – 10 000 m, max. 11 000 m.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350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www.litosfera.wz.cz/aktivniapasivniokraj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0351"/>
            <a:ext cx="887055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620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/>
              <a:t>Desková tektonika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pochody při kterých dochází k deformaci hornin litosféry; intenzivní zejména na kolizních </a:t>
            </a:r>
            <a:r>
              <a:rPr lang="cs-CZ" dirty="0" smtClean="0"/>
              <a:t>rozhraních </a:t>
            </a:r>
            <a:r>
              <a:rPr lang="cs-CZ" dirty="0"/>
              <a:t>litosférických desek</a:t>
            </a:r>
            <a:r>
              <a:rPr lang="cs-CZ" dirty="0" smtClean="0"/>
              <a:t>.</a:t>
            </a:r>
          </a:p>
          <a:p>
            <a:pPr algn="just"/>
            <a:r>
              <a:rPr lang="cs-CZ" dirty="0" smtClean="0"/>
              <a:t>2 základní typy: </a:t>
            </a:r>
            <a:r>
              <a:rPr lang="cs-CZ" b="1" dirty="0" smtClean="0"/>
              <a:t>kompresní tektonika a extenzní tektonika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9652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u="sng" dirty="0"/>
              <a:t>Kompresní </a:t>
            </a:r>
            <a:r>
              <a:rPr lang="cs-CZ" sz="3200" b="1" u="sng" dirty="0"/>
              <a:t>tektonika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Typy </a:t>
            </a:r>
            <a:r>
              <a:rPr lang="cs-CZ" dirty="0" smtClean="0"/>
              <a:t>vrásových struktur</a:t>
            </a:r>
            <a:r>
              <a:rPr lang="cs-CZ" dirty="0"/>
              <a:t>:</a:t>
            </a:r>
          </a:p>
          <a:p>
            <a:r>
              <a:rPr lang="cs-CZ" sz="2000" dirty="0" smtClean="0"/>
              <a:t>přímá</a:t>
            </a:r>
            <a:endParaRPr lang="cs-CZ" sz="2000" dirty="0"/>
          </a:p>
          <a:p>
            <a:r>
              <a:rPr lang="cs-CZ" sz="2000" dirty="0" smtClean="0"/>
              <a:t>šikmá</a:t>
            </a:r>
            <a:endParaRPr lang="cs-CZ" sz="2000" dirty="0"/>
          </a:p>
          <a:p>
            <a:r>
              <a:rPr lang="cs-CZ" sz="2000" dirty="0" smtClean="0"/>
              <a:t>překocená</a:t>
            </a:r>
            <a:endParaRPr lang="cs-CZ" sz="2000" dirty="0"/>
          </a:p>
          <a:p>
            <a:r>
              <a:rPr lang="cs-CZ" sz="2000" dirty="0" smtClean="0"/>
              <a:t>ležatá</a:t>
            </a:r>
            <a:endParaRPr lang="cs-CZ" sz="2000" dirty="0"/>
          </a:p>
          <a:p>
            <a:r>
              <a:rPr lang="cs-CZ" sz="2000" dirty="0" smtClean="0"/>
              <a:t>vrásový </a:t>
            </a:r>
            <a:r>
              <a:rPr lang="cs-CZ" sz="2000" dirty="0"/>
              <a:t>přesmyk</a:t>
            </a:r>
            <a:endParaRPr lang="cs-CZ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908"/>
            <a:ext cx="270692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www.hornictvi.info/prirucka/geologie/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162" y="3573016"/>
            <a:ext cx="3606597" cy="311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03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u="sng" dirty="0"/>
              <a:t>Hamerské vrásy</a:t>
            </a:r>
            <a:endParaRPr lang="cs-CZ" sz="3200" b="1" u="sng" dirty="0"/>
          </a:p>
        </p:txBody>
      </p:sp>
      <p:pic>
        <p:nvPicPr>
          <p:cNvPr id="7172" name="Picture 4" descr="http://www.nppodyji.cz/uploads/AZD_02/01_hamersk___vra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357" y="186696"/>
            <a:ext cx="4919811" cy="327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hotelhappystar.cz/data/neni-tezke-uhodnout-morfologicky-proces-a-teploty-za-jakych-byl-takto-deformovan-kamen-hamerske-vrasy-vranov-zadni-ham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527" y="3461740"/>
            <a:ext cx="5091473" cy="339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upload.wikimedia.org/wikipedia/commons/8/8f/Natural_monument_Hamerske_vrasy_in_autumn_2011_%2810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461326" cy="517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370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/>
              <a:t>Extenzní tektonika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5086412"/>
          </a:xfrm>
        </p:spPr>
        <p:txBody>
          <a:bodyPr>
            <a:normAutofit fontScale="92500"/>
          </a:bodyPr>
          <a:lstStyle/>
          <a:p>
            <a:pPr algn="just"/>
            <a:r>
              <a:rPr lang="cs-CZ" sz="2800" dirty="0"/>
              <a:t>Křehké deformace zemské </a:t>
            </a:r>
            <a:r>
              <a:rPr lang="cs-CZ" sz="2800" dirty="0" smtClean="0"/>
              <a:t>kůry </a:t>
            </a:r>
            <a:r>
              <a:rPr lang="cs-CZ" sz="2800" dirty="0"/>
              <a:t>→ zlomy, poklesy </a:t>
            </a:r>
            <a:r>
              <a:rPr lang="cs-CZ" sz="2800" dirty="0" smtClean="0"/>
              <a:t>bloků</a:t>
            </a:r>
            <a:r>
              <a:rPr lang="cs-CZ" sz="2800" dirty="0"/>
              <a:t> </a:t>
            </a:r>
            <a:r>
              <a:rPr lang="cs-CZ" sz="2800" dirty="0" smtClean="0"/>
              <a:t>zemské kůry</a:t>
            </a:r>
            <a:r>
              <a:rPr lang="cs-CZ" sz="2800" dirty="0"/>
              <a:t>.</a:t>
            </a:r>
          </a:p>
          <a:p>
            <a:pPr algn="just"/>
            <a:r>
              <a:rPr lang="cs-CZ" sz="2800" dirty="0" smtClean="0"/>
              <a:t>ZLOM </a:t>
            </a:r>
            <a:r>
              <a:rPr lang="cs-CZ" sz="2800" dirty="0"/>
              <a:t>= prvek geologické struktury, který </a:t>
            </a:r>
            <a:r>
              <a:rPr lang="cs-CZ" sz="2800" dirty="0" smtClean="0"/>
              <a:t>představuje porušení </a:t>
            </a:r>
            <a:r>
              <a:rPr lang="cs-CZ" sz="2800" dirty="0"/>
              <a:t>spojitosti struktury a její rozdělení do </a:t>
            </a:r>
            <a:r>
              <a:rPr lang="cs-CZ" sz="2800" dirty="0" smtClean="0"/>
              <a:t>vůči </a:t>
            </a:r>
            <a:r>
              <a:rPr lang="cs-CZ" sz="2800" dirty="0"/>
              <a:t>sobě </a:t>
            </a:r>
            <a:r>
              <a:rPr lang="cs-CZ" sz="2800" dirty="0" smtClean="0"/>
              <a:t>se pohybujících </a:t>
            </a:r>
            <a:r>
              <a:rPr lang="cs-CZ" sz="2800" dirty="0"/>
              <a:t>dílčích </a:t>
            </a:r>
            <a:r>
              <a:rPr lang="cs-CZ" sz="2800" dirty="0" smtClean="0"/>
              <a:t>celků </a:t>
            </a:r>
            <a:r>
              <a:rPr lang="cs-CZ" sz="2800" dirty="0"/>
              <a:t>– </a:t>
            </a:r>
            <a:r>
              <a:rPr lang="cs-CZ" sz="2800" i="1" dirty="0"/>
              <a:t>zlomových ker</a:t>
            </a:r>
            <a:endParaRPr lang="cs-CZ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54739"/>
            <a:ext cx="4410472" cy="253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geologie.vsb.cz/geologie/KAPITOLY/6_GEO_STRUKTURY/6_geol_struktury_soubory/image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44253"/>
            <a:ext cx="2496859" cy="301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091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313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u="sng" dirty="0" smtClean="0"/>
              <a:t>Zlom San Andreas</a:t>
            </a:r>
            <a:endParaRPr lang="cs-CZ" sz="3200" dirty="0"/>
          </a:p>
        </p:txBody>
      </p:sp>
      <p:pic>
        <p:nvPicPr>
          <p:cNvPr id="9222" name="Picture 6" descr="http://www.fazole.cz/img/platek/5613/5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6979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aa.ecn.cz/img_upload/e6ffb6c50bc1424ab10ecf09e063cd63/Sanandre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25625"/>
            <a:ext cx="34480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geologie.vsb.cz/geomorfologie/Prednasky/4_obrazky/4_4_San_Andre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71932"/>
            <a:ext cx="3086618" cy="285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925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kumimoji="1" lang="cs-CZ" sz="3200" b="1" u="sng" dirty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Pohyb a interakce litosférických </a:t>
            </a:r>
            <a:r>
              <a:rPr kumimoji="1" lang="cs-CZ" sz="3200" b="1" u="sng" dirty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desek</a:t>
            </a:r>
            <a:endParaRPr kumimoji="1" lang="cs-CZ" sz="3200" b="1" u="sng" dirty="0">
              <a:ln w="12700">
                <a:solidFill>
                  <a:schemeClr val="tx1">
                    <a:tint val="95000"/>
                  </a:schemeClr>
                </a:solidFill>
              </a:ln>
              <a:gradFill>
                <a:gsLst>
                  <a:gs pos="0">
                    <a:schemeClr val="tx1">
                      <a:tint val="65000"/>
                    </a:schemeClr>
                  </a:gs>
                  <a:gs pos="49900">
                    <a:schemeClr val="tx1">
                      <a:tint val="95000"/>
                    </a:schemeClr>
                  </a:gs>
                  <a:gs pos="50000">
                    <a:schemeClr val="tx1"/>
                  </a:gs>
                  <a:gs pos="100000">
                    <a:schemeClr val="tx1">
                      <a:tint val="95000"/>
                    </a:schemeClr>
                  </a:gs>
                </a:gsLst>
                <a:lin ang="5400000" scaled="1"/>
              </a:gradFill>
              <a:effectLst>
                <a:outerShdw blurRad="127000" algn="tl" rotWithShape="0">
                  <a:schemeClr val="bg1">
                    <a:alpha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925144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cs-CZ" dirty="0"/>
              <a:t>Typy deskových rozhraní: </a:t>
            </a:r>
          </a:p>
          <a:p>
            <a:pPr lvl="0" algn="just"/>
            <a:r>
              <a:rPr lang="cs-CZ" i="1" dirty="0"/>
              <a:t>divergentní rozhraní</a:t>
            </a:r>
            <a:r>
              <a:rPr lang="cs-CZ" dirty="0"/>
              <a:t> (tvorba oceánské kůry a oddalování desek – </a:t>
            </a:r>
            <a:r>
              <a:rPr lang="cs-CZ" dirty="0" err="1"/>
              <a:t>spreading</a:t>
            </a:r>
            <a:r>
              <a:rPr lang="cs-CZ" dirty="0"/>
              <a:t>), </a:t>
            </a:r>
          </a:p>
          <a:p>
            <a:pPr lvl="0" algn="just"/>
            <a:r>
              <a:rPr lang="cs-CZ" i="1" dirty="0"/>
              <a:t>konvergentní rozhraní </a:t>
            </a:r>
            <a:r>
              <a:rPr lang="cs-CZ" dirty="0"/>
              <a:t>(zánik oceánské kůry a přibližování desek – </a:t>
            </a:r>
            <a:r>
              <a:rPr lang="cs-CZ" b="1" dirty="0"/>
              <a:t> </a:t>
            </a:r>
            <a:r>
              <a:rPr lang="cs-CZ" dirty="0" err="1"/>
              <a:t>subdukce</a:t>
            </a:r>
            <a:r>
              <a:rPr lang="cs-CZ" dirty="0"/>
              <a:t>),</a:t>
            </a:r>
            <a:r>
              <a:rPr lang="cs-CZ" i="1" dirty="0"/>
              <a:t> </a:t>
            </a:r>
            <a:endParaRPr lang="cs-CZ" dirty="0"/>
          </a:p>
          <a:p>
            <a:pPr lvl="0" algn="just"/>
            <a:r>
              <a:rPr lang="cs-CZ" i="1" dirty="0" err="1"/>
              <a:t>transformní</a:t>
            </a:r>
            <a:r>
              <a:rPr lang="cs-CZ" i="1" dirty="0"/>
              <a:t> rozhraní </a:t>
            </a:r>
            <a:r>
              <a:rPr lang="cs-CZ" dirty="0"/>
              <a:t>(horizontální posun desek).</a:t>
            </a:r>
          </a:p>
          <a:p>
            <a:endParaRPr lang="cs-CZ" dirty="0"/>
          </a:p>
        </p:txBody>
      </p:sp>
      <p:pic>
        <p:nvPicPr>
          <p:cNvPr id="11266" name="Picture 2" descr="http://geologie.vsb.cz/jelinek/Nauka_o_Zemi_PTO_htm_files/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2880320" cy="545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45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effectLst/>
              </a:rPr>
              <a:t>Vnitřní stavba zemského tělesa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tvar Země – </a:t>
            </a:r>
            <a:r>
              <a:rPr lang="cs-CZ" b="1" dirty="0" smtClean="0">
                <a:solidFill>
                  <a:srgbClr val="FF0000"/>
                </a:solidFill>
              </a:rPr>
              <a:t>………….. </a:t>
            </a:r>
            <a:r>
              <a:rPr lang="cs-CZ" dirty="0"/>
              <a:t>(r ~ </a:t>
            </a:r>
            <a:r>
              <a:rPr lang="cs-CZ" b="1" dirty="0" smtClean="0">
                <a:solidFill>
                  <a:srgbClr val="FF0000"/>
                </a:solidFill>
              </a:rPr>
              <a:t>………….</a:t>
            </a:r>
            <a:r>
              <a:rPr lang="cs-CZ" dirty="0" smtClean="0"/>
              <a:t> </a:t>
            </a:r>
            <a:r>
              <a:rPr lang="cs-CZ" dirty="0"/>
              <a:t>km)</a:t>
            </a:r>
          </a:p>
          <a:p>
            <a:pPr lvl="0"/>
            <a:r>
              <a:rPr lang="cs-CZ" i="1" dirty="0"/>
              <a:t>Jádro</a:t>
            </a:r>
            <a:r>
              <a:rPr lang="cs-CZ" dirty="0"/>
              <a:t> – r = 3500 km, složeno ze dvou vrstev – vnější </a:t>
            </a:r>
            <a:r>
              <a:rPr lang="cs-CZ" b="1" i="1" dirty="0" smtClean="0">
                <a:solidFill>
                  <a:srgbClr val="FF0000"/>
                </a:solidFill>
              </a:rPr>
              <a:t>………….</a:t>
            </a:r>
            <a:r>
              <a:rPr lang="cs-CZ" b="1" dirty="0" smtClean="0">
                <a:solidFill>
                  <a:srgbClr val="FF0000"/>
                </a:solidFill>
              </a:rPr>
              <a:t>,</a:t>
            </a:r>
            <a:r>
              <a:rPr lang="cs-CZ" dirty="0" smtClean="0"/>
              <a:t> vnitřní</a:t>
            </a:r>
            <a:r>
              <a:rPr lang="cs-CZ" b="1" dirty="0" smtClean="0">
                <a:solidFill>
                  <a:srgbClr val="FF0000"/>
                </a:solidFill>
              </a:rPr>
              <a:t>………….</a:t>
            </a:r>
            <a:r>
              <a:rPr lang="cs-CZ" dirty="0" smtClean="0"/>
              <a:t>; </a:t>
            </a:r>
            <a:r>
              <a:rPr lang="cs-CZ" dirty="0"/>
              <a:t>chemické složení: </a:t>
            </a:r>
            <a:r>
              <a:rPr lang="cs-CZ" b="1" dirty="0" smtClean="0">
                <a:solidFill>
                  <a:srgbClr val="FF0000"/>
                </a:solidFill>
              </a:rPr>
              <a:t>…………………</a:t>
            </a:r>
            <a:r>
              <a:rPr lang="cs-CZ" dirty="0" smtClean="0"/>
              <a:t>, </a:t>
            </a:r>
            <a:r>
              <a:rPr lang="cs-CZ" dirty="0"/>
              <a:t>teplota 2800 – 3100°C</a:t>
            </a:r>
          </a:p>
          <a:p>
            <a:pPr lvl="0"/>
            <a:r>
              <a:rPr lang="cs-CZ" i="1" dirty="0"/>
              <a:t>Plášť</a:t>
            </a:r>
            <a:r>
              <a:rPr lang="cs-CZ" dirty="0"/>
              <a:t> – mocnost = </a:t>
            </a:r>
            <a:r>
              <a:rPr lang="cs-CZ" b="1" dirty="0" smtClean="0">
                <a:solidFill>
                  <a:srgbClr val="FF0000"/>
                </a:solidFill>
              </a:rPr>
              <a:t>……………..</a:t>
            </a:r>
            <a:r>
              <a:rPr lang="cs-CZ" dirty="0" smtClean="0"/>
              <a:t>km</a:t>
            </a:r>
            <a:r>
              <a:rPr lang="cs-CZ" dirty="0"/>
              <a:t>, složení: </a:t>
            </a:r>
            <a:r>
              <a:rPr lang="cs-CZ" dirty="0" err="1"/>
              <a:t>mafické</a:t>
            </a:r>
            <a:r>
              <a:rPr lang="cs-CZ" dirty="0"/>
              <a:t> minerály podobné olivínu (silikát Mg a </a:t>
            </a:r>
            <a:r>
              <a:rPr lang="cs-CZ" dirty="0" err="1"/>
              <a:t>Fe</a:t>
            </a:r>
            <a:r>
              <a:rPr lang="cs-CZ" dirty="0"/>
              <a:t>), horniny podobné peridotitu, teplota 1800 – 2800°C </a:t>
            </a:r>
          </a:p>
          <a:p>
            <a:pPr lvl="0"/>
            <a:r>
              <a:rPr lang="cs-CZ" i="1" dirty="0"/>
              <a:t>Zemská kůra</a:t>
            </a:r>
            <a:r>
              <a:rPr lang="cs-CZ" dirty="0"/>
              <a:t>: mocnost = </a:t>
            </a:r>
            <a:r>
              <a:rPr lang="cs-CZ" b="1" dirty="0" smtClean="0">
                <a:solidFill>
                  <a:srgbClr val="FF0000"/>
                </a:solidFill>
              </a:rPr>
              <a:t>……………………</a:t>
            </a:r>
            <a:r>
              <a:rPr lang="cs-CZ" dirty="0" smtClean="0"/>
              <a:t>, </a:t>
            </a:r>
            <a:r>
              <a:rPr lang="cs-CZ" dirty="0"/>
              <a:t>složení: vyvřeliny, spodní hranice – </a:t>
            </a:r>
            <a:r>
              <a:rPr lang="cs-CZ" b="1" dirty="0" smtClean="0">
                <a:solidFill>
                  <a:srgbClr val="FF0000"/>
                </a:solidFill>
              </a:rPr>
              <a:t>……………………………..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153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http://kurz.geologie.sci.muni.cz/obrazky_ucebnice/obrazek4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820472" cy="454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279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290" name="Picture 2" descr="http://kurz.geologie.sci.muni.cz/obrazky_ucebnice/obrazek4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058113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386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http://kurz.geologie.sci.muni.cz/obrazky_ucebnice/obrazek4_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43336" cy="426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097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kumimoji="1" lang="cs-CZ" sz="3200" b="1" u="sng" dirty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Globální systém litosférických desek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54" y="1196752"/>
            <a:ext cx="6768752" cy="261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 descr="http://www.enchantedlearning.com/egifs/Earthsplat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45" y="3953643"/>
            <a:ext cx="4967370" cy="290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430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4" y="260648"/>
            <a:ext cx="4556010" cy="326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58930"/>
            <a:ext cx="4206255" cy="301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4" y="3717032"/>
            <a:ext cx="4654121" cy="287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308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kumimoji="1" lang="cs-CZ" sz="3200" b="1" u="sng" dirty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Orogeneze typu </a:t>
            </a:r>
            <a:r>
              <a:rPr kumimoji="1" lang="cs-CZ" sz="3200" b="1" u="sng" dirty="0" err="1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kontinet</a:t>
            </a:r>
            <a:r>
              <a:rPr kumimoji="1" lang="cs-CZ" sz="3200" b="1" u="sng" dirty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-kontinent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000" dirty="0" smtClean="0"/>
              <a:t>Kolize </a:t>
            </a:r>
            <a:r>
              <a:rPr lang="cs-CZ" sz="2000" dirty="0"/>
              <a:t>hmot se stejnou hustotou a velkou mocností → mocná kůra s malou hustotou nemůže </a:t>
            </a:r>
            <a:r>
              <a:rPr lang="cs-CZ" sz="2000" dirty="0" err="1"/>
              <a:t>subdukovat</a:t>
            </a:r>
            <a:r>
              <a:rPr lang="cs-CZ" sz="2000" dirty="0"/>
              <a:t>; aktivní případ kolize – Himaláje. </a:t>
            </a:r>
            <a:endParaRPr lang="cs-CZ" sz="1400" dirty="0"/>
          </a:p>
          <a:p>
            <a:pPr lvl="0"/>
            <a:r>
              <a:rPr lang="cs-CZ" sz="2000" i="1" dirty="0"/>
              <a:t>Kontinentální šev (sutura)</a:t>
            </a:r>
            <a:r>
              <a:rPr lang="cs-CZ" sz="2000" dirty="0"/>
              <a:t> – vznik po ukončení kolize spojením dvou desek (např. Ural)</a:t>
            </a:r>
            <a:endParaRPr lang="cs-CZ" sz="1400" dirty="0"/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60960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562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kumimoji="1" lang="cs-CZ" sz="3200" b="1" u="sng" dirty="0" err="1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Riftogeneze</a:t>
            </a:r>
            <a:r>
              <a:rPr kumimoji="1" lang="cs-CZ" sz="3200" b="1" u="sng" dirty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a nová oceánská kůra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85313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i="1" dirty="0" err="1"/>
              <a:t>Riftogeneze</a:t>
            </a:r>
            <a:r>
              <a:rPr lang="cs-CZ" dirty="0"/>
              <a:t> = rozdělení původně souvislé oblasti kontinentální kůry, vznik nového oceánu a pasivních kontinentálních okrajů.</a:t>
            </a:r>
            <a:endParaRPr lang="cs-CZ" b="1" u="sng" dirty="0"/>
          </a:p>
          <a:p>
            <a:pPr lvl="0"/>
            <a:r>
              <a:rPr lang="cs-CZ" i="1" dirty="0" err="1" smtClean="0"/>
              <a:t>Transformní</a:t>
            </a:r>
            <a:r>
              <a:rPr lang="cs-CZ" i="1" dirty="0" smtClean="0"/>
              <a:t> </a:t>
            </a:r>
            <a:r>
              <a:rPr lang="cs-CZ" i="1" dirty="0"/>
              <a:t>zlomy </a:t>
            </a:r>
            <a:r>
              <a:rPr lang="cs-CZ" dirty="0"/>
              <a:t>= porušují souvislý průběh </a:t>
            </a:r>
            <a:r>
              <a:rPr lang="cs-CZ" dirty="0" err="1"/>
              <a:t>středooceánských</a:t>
            </a:r>
            <a:r>
              <a:rPr lang="cs-CZ" dirty="0"/>
              <a:t> hřbetů, horizontální pohyb bloků oceánské kůry.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22674"/>
            <a:ext cx="3312368" cy="493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768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/>
              <a:t>Historie kontinentů + Wilsonův </a:t>
            </a:r>
            <a:r>
              <a:rPr lang="cs-CZ" sz="3200" b="1" u="sng" dirty="0"/>
              <a:t>cyklus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/>
            <a:r>
              <a:rPr lang="cs-CZ" dirty="0"/>
              <a:t>Průměrná rychlost pohybu litosférických desek: 5 – 10 cm/rok</a:t>
            </a:r>
          </a:p>
          <a:p>
            <a:pPr lvl="0" algn="just"/>
            <a:r>
              <a:rPr lang="cs-CZ" dirty="0"/>
              <a:t>Rozpad </a:t>
            </a:r>
            <a:r>
              <a:rPr lang="cs-CZ" dirty="0" err="1"/>
              <a:t>superkontinentu</a:t>
            </a:r>
            <a:r>
              <a:rPr lang="cs-CZ" dirty="0"/>
              <a:t> </a:t>
            </a:r>
            <a:r>
              <a:rPr lang="cs-CZ" i="1" dirty="0"/>
              <a:t>Pangea</a:t>
            </a:r>
            <a:r>
              <a:rPr lang="cs-CZ" dirty="0"/>
              <a:t>, který byl obklopen oceánem </a:t>
            </a:r>
            <a:r>
              <a:rPr lang="cs-CZ" i="1" dirty="0" err="1"/>
              <a:t>Panthalassa</a:t>
            </a:r>
            <a:r>
              <a:rPr lang="cs-CZ" i="1" dirty="0"/>
              <a:t> </a:t>
            </a:r>
            <a:r>
              <a:rPr lang="cs-CZ" dirty="0"/>
              <a:t>(perm, 250 mil. let BP) </a:t>
            </a:r>
          </a:p>
          <a:p>
            <a:pPr lvl="0" algn="just"/>
            <a:r>
              <a:rPr lang="cs-CZ" dirty="0"/>
              <a:t>Pangea → jižní polokoule – </a:t>
            </a:r>
            <a:r>
              <a:rPr lang="cs-CZ" i="1" dirty="0" err="1"/>
              <a:t>Gondwana</a:t>
            </a:r>
            <a:r>
              <a:rPr lang="cs-CZ" dirty="0"/>
              <a:t> (Jižní Amerika, Afrika, Antarktida, Austrálie, Nový Zéland a Madagaskar, Indie); severní polokoule – </a:t>
            </a:r>
            <a:r>
              <a:rPr lang="cs-CZ" i="1" dirty="0" err="1"/>
              <a:t>Laurasie</a:t>
            </a:r>
            <a:r>
              <a:rPr lang="cs-CZ" dirty="0"/>
              <a:t> (Severní Amerika, Eurasie).</a:t>
            </a:r>
          </a:p>
          <a:p>
            <a:pPr lvl="0" algn="just"/>
            <a:r>
              <a:rPr lang="cs-CZ" dirty="0" err="1"/>
              <a:t>Gondwana</a:t>
            </a:r>
            <a:r>
              <a:rPr lang="cs-CZ" dirty="0"/>
              <a:t> a </a:t>
            </a:r>
            <a:r>
              <a:rPr lang="cs-CZ" dirty="0" err="1"/>
              <a:t>Laurasie</a:t>
            </a:r>
            <a:r>
              <a:rPr lang="cs-CZ" dirty="0"/>
              <a:t> byly odděleny oceánem </a:t>
            </a:r>
            <a:r>
              <a:rPr lang="cs-CZ" i="1" dirty="0" err="1"/>
              <a:t>Tethys</a:t>
            </a:r>
            <a:r>
              <a:rPr lang="cs-CZ" i="1" dirty="0"/>
              <a:t>.</a:t>
            </a:r>
            <a:endParaRPr lang="cs-CZ" dirty="0"/>
          </a:p>
          <a:p>
            <a:pPr lvl="0" algn="just"/>
            <a:r>
              <a:rPr lang="cs-CZ" dirty="0"/>
              <a:t>Posuny kontinentů ovlivnily přírodních podmínky (klima, půdy, vegetace).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1903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25" y="188640"/>
            <a:ext cx="853634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055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458" name="Picture 2" descr="http://www.boldmagazine.ca/wordpress/wp-content/uploads/2012/01/Gondw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4" y="293727"/>
            <a:ext cx="3955524" cy="395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gdayindia.com.au/wp-content/uploads/2011/11/gondwan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870" y="620688"/>
            <a:ext cx="3882777" cy="26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gondwanaland.com/i/Gondwana-Lauras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473" y="3856278"/>
            <a:ext cx="4058512" cy="283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sawhalecentre.com/assets/gondwa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96139"/>
            <a:ext cx="2934469" cy="219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54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52" y="836712"/>
            <a:ext cx="8192600" cy="49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248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6264696"/>
          </a:xfrm>
        </p:spPr>
        <p:txBody>
          <a:bodyPr>
            <a:noAutofit/>
          </a:bodyPr>
          <a:lstStyle/>
          <a:p>
            <a:pPr algn="just"/>
            <a:r>
              <a:rPr lang="cs-CZ" sz="2000" dirty="0"/>
              <a:t>Za Wilsonův cyklus se považuje neustále otevírání nových a zavírání existujících oceánských oblastí způsobené pohybem </a:t>
            </a:r>
            <a:r>
              <a:rPr lang="cs-CZ" sz="2000" dirty="0" err="1"/>
              <a:t>litosferických</a:t>
            </a:r>
            <a:r>
              <a:rPr lang="cs-CZ" sz="2000" dirty="0"/>
              <a:t> desek</a:t>
            </a:r>
            <a:r>
              <a:rPr lang="cs-CZ" sz="2000" dirty="0" smtClean="0"/>
              <a:t>.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Cyklus </a:t>
            </a:r>
            <a:r>
              <a:rPr lang="cs-CZ" sz="2000" dirty="0"/>
              <a:t>počíná vznikem riftové oblasti (tam kde je ztenčená zemská kůra a nebo kde je vystouplá svrchní část zemského pláště a dochází k výstupům magmatu) - dochází k otevírání oceánu</a:t>
            </a:r>
            <a:r>
              <a:rPr lang="cs-CZ" sz="2000" dirty="0" smtClean="0"/>
              <a:t>.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V </a:t>
            </a:r>
            <a:r>
              <a:rPr lang="cs-CZ" sz="2000" dirty="0"/>
              <a:t>oblasti riftu vzniká nová zemská kůra a ta okolní je postupně od riftové oblasti odtlačována do stran - dochází k rozpínání oceánské </a:t>
            </a:r>
            <a:r>
              <a:rPr lang="cs-CZ" sz="2000" dirty="0" smtClean="0"/>
              <a:t>oblasti.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Poté </a:t>
            </a:r>
            <a:r>
              <a:rPr lang="cs-CZ" sz="2000" dirty="0"/>
              <a:t>co oceán nabyde určité šířky a začne docházet k jeho stlačování a oceánská kůra se začne podsouvat pod kontinentální (</a:t>
            </a:r>
            <a:r>
              <a:rPr lang="cs-CZ" sz="2000" dirty="0" err="1"/>
              <a:t>subdukce</a:t>
            </a:r>
            <a:r>
              <a:rPr lang="cs-CZ" sz="2000" dirty="0"/>
              <a:t>) a rozsah oceánu se zmenšuje - dochází k zavírání </a:t>
            </a:r>
            <a:r>
              <a:rPr lang="cs-CZ" sz="2000" dirty="0" smtClean="0"/>
              <a:t>oceánu.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Nakonec </a:t>
            </a:r>
            <a:r>
              <a:rPr lang="cs-CZ" sz="2000" dirty="0"/>
              <a:t>vše končí v subdukčních zónách - v kolizních oblastech, kde na sebe naráží dvě </a:t>
            </a:r>
            <a:r>
              <a:rPr lang="cs-CZ" sz="2000" dirty="0" err="1"/>
              <a:t>litosferické</a:t>
            </a:r>
            <a:r>
              <a:rPr lang="cs-CZ" sz="2000" dirty="0"/>
              <a:t> desky a jedna se podsouvá pod druhou, což je doprovázeno vznikem pásemných pohoří - dochází k úplnému uzavření oceánu a vyvrásnění pohoří, které je následně erodováno a dochází k zarovnávání povrchu účinky vnějších geologických činitelů.</a:t>
            </a:r>
          </a:p>
        </p:txBody>
      </p:sp>
    </p:spTree>
    <p:extLst>
      <p:ext uri="{BB962C8B-B14F-4D97-AF65-F5344CB8AC3E}">
        <p14:creationId xmlns:p14="http://schemas.microsoft.com/office/powerpoint/2010/main" val="3911460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endParaRPr lang="cs-CZ"/>
          </a:p>
        </p:txBody>
      </p:sp>
      <p:pic>
        <p:nvPicPr>
          <p:cNvPr id="18434" name="Picture 2" descr="http://www.futura-sciences.com/fileadmin/Fichiers/images/Terre/cyclewil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168685" cy="462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803" y="4941168"/>
            <a:ext cx="4926374" cy="170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54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effectLst/>
              </a:rPr>
              <a:t>Typy zemské kůry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 algn="just">
              <a:buNone/>
            </a:pPr>
            <a:r>
              <a:rPr lang="cs-CZ" b="1" i="1" u="sng" dirty="0"/>
              <a:t>Kontinentální kůra</a:t>
            </a:r>
            <a:endParaRPr lang="cs-CZ" b="1" u="sng" dirty="0"/>
          </a:p>
          <a:p>
            <a:pPr lvl="0" algn="just"/>
            <a:r>
              <a:rPr lang="cs-CZ" dirty="0" smtClean="0"/>
              <a:t>spodní </a:t>
            </a:r>
            <a:r>
              <a:rPr lang="cs-CZ" dirty="0"/>
              <a:t>vrstva – </a:t>
            </a:r>
            <a:r>
              <a:rPr lang="cs-CZ" dirty="0" err="1"/>
              <a:t>mafické</a:t>
            </a:r>
            <a:r>
              <a:rPr lang="cs-CZ" dirty="0"/>
              <a:t> minerály; větší hustota</a:t>
            </a:r>
            <a:r>
              <a:rPr lang="cs-CZ" dirty="0" smtClean="0"/>
              <a:t>, tmavé minerály</a:t>
            </a:r>
            <a:endParaRPr lang="cs-CZ" dirty="0"/>
          </a:p>
          <a:p>
            <a:pPr lvl="0" algn="just"/>
            <a:r>
              <a:rPr lang="cs-CZ" dirty="0"/>
              <a:t>svrchní vrstva – </a:t>
            </a:r>
            <a:r>
              <a:rPr lang="cs-CZ" dirty="0" err="1"/>
              <a:t>felsické</a:t>
            </a:r>
            <a:r>
              <a:rPr lang="cs-CZ" dirty="0"/>
              <a:t> minerály; menší </a:t>
            </a:r>
            <a:r>
              <a:rPr lang="cs-CZ" dirty="0" smtClean="0"/>
              <a:t>hustota, světlé minerály</a:t>
            </a:r>
            <a:endParaRPr lang="cs-CZ" dirty="0"/>
          </a:p>
          <a:p>
            <a:pPr lvl="0" algn="just"/>
            <a:r>
              <a:rPr lang="cs-CZ" dirty="0"/>
              <a:t>Spodní a svrchní vrstva kontinentální kůry odděleny </a:t>
            </a:r>
            <a:r>
              <a:rPr lang="cs-CZ" i="1" dirty="0" err="1"/>
              <a:t>Conradovou</a:t>
            </a:r>
            <a:r>
              <a:rPr lang="cs-CZ" i="1" dirty="0"/>
              <a:t> diskontinuitou </a:t>
            </a:r>
            <a:endParaRPr lang="cs-CZ" dirty="0"/>
          </a:p>
          <a:p>
            <a:pPr lvl="0" algn="just"/>
            <a:r>
              <a:rPr lang="cs-CZ" dirty="0" err="1"/>
              <a:t>Felsická</a:t>
            </a:r>
            <a:r>
              <a:rPr lang="cs-CZ" dirty="0"/>
              <a:t> vrstva – složení podobné granitu = </a:t>
            </a:r>
            <a:r>
              <a:rPr lang="cs-CZ" i="1" dirty="0"/>
              <a:t>granitová vrstva</a:t>
            </a:r>
            <a:r>
              <a:rPr lang="cs-CZ" dirty="0"/>
              <a:t>; </a:t>
            </a:r>
            <a:r>
              <a:rPr lang="cs-CZ" dirty="0" err="1"/>
              <a:t>mafická</a:t>
            </a:r>
            <a:r>
              <a:rPr lang="cs-CZ" dirty="0"/>
              <a:t> vrstva – granulit (Ca živce a pyroxen). </a:t>
            </a:r>
          </a:p>
          <a:p>
            <a:pPr lvl="0" algn="just"/>
            <a:r>
              <a:rPr lang="cs-CZ" dirty="0"/>
              <a:t>Hustota kontinentální kůry ~ 2700 </a:t>
            </a:r>
            <a:r>
              <a:rPr lang="cs-CZ" dirty="0" smtClean="0"/>
              <a:t>kg.m</a:t>
            </a:r>
            <a:r>
              <a:rPr lang="cs-CZ" baseline="30000" dirty="0" smtClean="0"/>
              <a:t>-3</a:t>
            </a:r>
          </a:p>
          <a:p>
            <a:pPr lvl="0" algn="just"/>
            <a:endParaRPr lang="cs-CZ" dirty="0"/>
          </a:p>
          <a:p>
            <a:pPr marL="0" lvl="0" indent="0" algn="just">
              <a:buNone/>
            </a:pPr>
            <a:r>
              <a:rPr lang="cs-CZ" b="1" i="1" u="sng" dirty="0"/>
              <a:t>Oceánská kůra</a:t>
            </a:r>
            <a:r>
              <a:rPr lang="cs-CZ" b="1" u="sng" dirty="0"/>
              <a:t> </a:t>
            </a:r>
          </a:p>
          <a:p>
            <a:pPr lvl="0" algn="just"/>
            <a:r>
              <a:rPr lang="cs-CZ" dirty="0"/>
              <a:t>Složení kontinentální kůry: </a:t>
            </a:r>
            <a:r>
              <a:rPr lang="cs-CZ" dirty="0" err="1"/>
              <a:t>mafické</a:t>
            </a:r>
            <a:r>
              <a:rPr lang="cs-CZ" dirty="0"/>
              <a:t> horniny </a:t>
            </a:r>
            <a:r>
              <a:rPr lang="cs-CZ" dirty="0" smtClean="0"/>
              <a:t>gabrového </a:t>
            </a:r>
            <a:r>
              <a:rPr lang="cs-CZ" dirty="0"/>
              <a:t>složení</a:t>
            </a:r>
            <a:r>
              <a:rPr lang="cs-CZ" dirty="0" smtClean="0"/>
              <a:t> (hlubinný ekvivalent čediče) + </a:t>
            </a:r>
            <a:r>
              <a:rPr lang="cs-CZ" dirty="0"/>
              <a:t>1 – 2 km mocný plášť sedimentů.</a:t>
            </a:r>
          </a:p>
          <a:p>
            <a:pPr lvl="0" algn="just"/>
            <a:r>
              <a:rPr lang="cs-CZ" dirty="0"/>
              <a:t>Hustota oceánské kůry ~ 3000 kg.m</a:t>
            </a:r>
            <a:r>
              <a:rPr lang="cs-CZ" baseline="30000" dirty="0"/>
              <a:t>-3</a:t>
            </a:r>
            <a:r>
              <a:rPr lang="cs-CZ" dirty="0"/>
              <a:t> </a:t>
            </a:r>
          </a:p>
          <a:p>
            <a:pPr marL="0" lvl="0" indent="0" algn="just">
              <a:buNone/>
            </a:pPr>
            <a:endParaRPr lang="cs-CZ" dirty="0"/>
          </a:p>
          <a:p>
            <a:pPr marL="0" lvl="0" indent="0" algn="just">
              <a:buNone/>
            </a:pPr>
            <a:r>
              <a:rPr lang="cs-CZ" b="1" i="1" u="sng" dirty="0" smtClean="0"/>
              <a:t>Mocnost kůry</a:t>
            </a:r>
            <a:endParaRPr lang="cs-CZ" b="1" i="1" u="sng" dirty="0"/>
          </a:p>
          <a:p>
            <a:pPr algn="just"/>
            <a:r>
              <a:rPr lang="cs-CZ" dirty="0" smtClean="0"/>
              <a:t>kontinentální </a:t>
            </a:r>
            <a:r>
              <a:rPr lang="cs-CZ" dirty="0"/>
              <a:t>~35 km, min </a:t>
            </a:r>
            <a:r>
              <a:rPr lang="en-US" dirty="0"/>
              <a:t>&lt;</a:t>
            </a:r>
            <a:r>
              <a:rPr lang="cs-CZ" dirty="0"/>
              <a:t>30 km, </a:t>
            </a:r>
            <a:r>
              <a:rPr lang="cs-CZ" dirty="0" err="1"/>
              <a:t>max</a:t>
            </a:r>
            <a:r>
              <a:rPr lang="cs-CZ" dirty="0"/>
              <a:t> 70 km</a:t>
            </a:r>
          </a:p>
          <a:p>
            <a:pPr algn="just"/>
            <a:r>
              <a:rPr lang="cs-CZ" dirty="0"/>
              <a:t>oceánská ~ 7 km, rozpětí 5 – 10 km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2950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43197"/>
            <a:ext cx="8229600" cy="4525963"/>
          </a:xfrm>
        </p:spPr>
        <p:txBody>
          <a:bodyPr/>
          <a:lstStyle/>
          <a:p>
            <a:pPr lvl="0" algn="just"/>
            <a:r>
              <a:rPr lang="cs-CZ" sz="2800" i="1" dirty="0"/>
              <a:t>Litosféra = </a:t>
            </a:r>
            <a:r>
              <a:rPr lang="cs-CZ" sz="2800" dirty="0"/>
              <a:t>zemská kůra + svrchní část pláště</a:t>
            </a:r>
          </a:p>
          <a:p>
            <a:pPr lvl="0" algn="just"/>
            <a:r>
              <a:rPr lang="cs-CZ" sz="2800" dirty="0"/>
              <a:t>Mocnost: 60 – 150 km; nejmocnější pod kontinenty, nejslabší pod oceány.</a:t>
            </a:r>
          </a:p>
          <a:p>
            <a:pPr lvl="0" algn="just"/>
            <a:r>
              <a:rPr lang="cs-CZ" sz="2800" i="1" dirty="0"/>
              <a:t>Astenosféra</a:t>
            </a:r>
            <a:r>
              <a:rPr lang="cs-CZ" sz="2800" dirty="0"/>
              <a:t> = částečně natavené horniny pláště, hloubka 100 – 300 km, pokles rychlosti seismických vln, teplota 1400°C.</a:t>
            </a:r>
          </a:p>
          <a:p>
            <a:pPr lvl="0" algn="just"/>
            <a:r>
              <a:rPr lang="cs-CZ" sz="2800" i="1" dirty="0"/>
              <a:t>Litosférické desky</a:t>
            </a:r>
            <a:r>
              <a:rPr lang="cs-CZ" sz="2800" dirty="0"/>
              <a:t> – pohyb po plastické astenosféře. </a:t>
            </a:r>
          </a:p>
          <a:p>
            <a:endParaRPr lang="cs-CZ" dirty="0"/>
          </a:p>
        </p:txBody>
      </p:sp>
      <p:pic>
        <p:nvPicPr>
          <p:cNvPr id="2050" name="Picture 2" descr="http://articles.architectjaved.com/earthquake-geophysics/files/2010/09/asthenosph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28971"/>
            <a:ext cx="481259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arth's Lay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78492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46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>
                <a:effectLst/>
              </a:rPr>
              <a:t>Hlavní rysy reliéfu </a:t>
            </a:r>
            <a:r>
              <a:rPr lang="cs-CZ" b="1" u="sng" dirty="0" smtClean="0">
                <a:effectLst/>
              </a:rPr>
              <a:t>Země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dirty="0" err="1"/>
              <a:t>Makrotvary</a:t>
            </a:r>
            <a:r>
              <a:rPr lang="cs-CZ" dirty="0"/>
              <a:t> zemského povrchu</a:t>
            </a:r>
            <a:r>
              <a:rPr lang="cs-CZ" dirty="0" smtClean="0"/>
              <a:t>:</a:t>
            </a:r>
            <a:r>
              <a:rPr lang="cs-CZ" b="1" dirty="0" smtClean="0">
                <a:solidFill>
                  <a:srgbClr val="FF0000"/>
                </a:solidFill>
              </a:rPr>
              <a:t>……………..</a:t>
            </a:r>
            <a:r>
              <a:rPr lang="cs-CZ" dirty="0" smtClean="0"/>
              <a:t>= </a:t>
            </a:r>
            <a:r>
              <a:rPr lang="cs-CZ" dirty="0"/>
              <a:t>kontinenty, </a:t>
            </a:r>
            <a:r>
              <a:rPr lang="cs-CZ" b="1" dirty="0" smtClean="0">
                <a:solidFill>
                  <a:srgbClr val="FF0000"/>
                </a:solidFill>
              </a:rPr>
              <a:t>……………………</a:t>
            </a:r>
            <a:r>
              <a:rPr lang="cs-CZ" dirty="0" smtClean="0"/>
              <a:t> </a:t>
            </a:r>
            <a:r>
              <a:rPr lang="cs-CZ" dirty="0"/>
              <a:t>= oceánské pánve.</a:t>
            </a:r>
          </a:p>
          <a:p>
            <a:pPr lvl="0"/>
            <a:r>
              <a:rPr lang="cs-CZ" b="1" dirty="0" smtClean="0">
                <a:solidFill>
                  <a:srgbClr val="FF0000"/>
                </a:solidFill>
              </a:rPr>
              <a:t>….</a:t>
            </a:r>
            <a:r>
              <a:rPr lang="cs-CZ" dirty="0" smtClean="0"/>
              <a:t>% </a:t>
            </a:r>
            <a:r>
              <a:rPr lang="cs-CZ" dirty="0"/>
              <a:t>zemského povrchu – pevnina (včetně kontinentálního šelfu </a:t>
            </a:r>
            <a:r>
              <a:rPr lang="cs-CZ" b="1" dirty="0" smtClean="0">
                <a:solidFill>
                  <a:srgbClr val="FF0000"/>
                </a:solidFill>
              </a:rPr>
              <a:t>…</a:t>
            </a:r>
            <a:r>
              <a:rPr lang="cs-CZ" dirty="0" smtClean="0"/>
              <a:t>%), </a:t>
            </a:r>
            <a:r>
              <a:rPr lang="cs-CZ" b="1" dirty="0" smtClean="0">
                <a:solidFill>
                  <a:srgbClr val="FF0000"/>
                </a:solidFill>
              </a:rPr>
              <a:t>….</a:t>
            </a:r>
            <a:r>
              <a:rPr lang="cs-CZ" dirty="0" smtClean="0"/>
              <a:t>% </a:t>
            </a:r>
            <a:r>
              <a:rPr lang="cs-CZ" dirty="0"/>
              <a:t>zemského povrchu – oceány.</a:t>
            </a:r>
          </a:p>
          <a:p>
            <a:pPr lvl="0"/>
            <a:r>
              <a:rPr lang="cs-CZ" i="1" dirty="0" smtClean="0"/>
              <a:t>Kontinentální šelf </a:t>
            </a:r>
            <a:r>
              <a:rPr lang="cs-CZ" b="1" dirty="0" smtClean="0">
                <a:solidFill>
                  <a:srgbClr val="FF0000"/>
                </a:solidFill>
              </a:rPr>
              <a:t>???</a:t>
            </a:r>
          </a:p>
          <a:p>
            <a:pPr marL="0" lvl="0" indent="0">
              <a:buNone/>
            </a:pPr>
            <a:endParaRPr lang="cs-CZ" b="1" dirty="0" smtClean="0"/>
          </a:p>
          <a:p>
            <a:pPr marL="0" lvl="0" indent="0">
              <a:buNone/>
            </a:pPr>
            <a:r>
              <a:rPr lang="cs-CZ" b="1" dirty="0" smtClean="0"/>
              <a:t>Stavební </a:t>
            </a:r>
            <a:r>
              <a:rPr lang="cs-CZ" b="1" dirty="0"/>
              <a:t>oblasti </a:t>
            </a:r>
            <a:r>
              <a:rPr lang="cs-CZ" b="1" dirty="0" smtClean="0"/>
              <a:t>kontinentů</a:t>
            </a:r>
            <a:endParaRPr lang="cs-CZ" b="1" dirty="0"/>
          </a:p>
          <a:p>
            <a:pPr lvl="0"/>
            <a:r>
              <a:rPr lang="cs-CZ" dirty="0"/>
              <a:t>aktivní oblasti, tvorba pohoří (orogenní oblasti)</a:t>
            </a:r>
            <a:endParaRPr lang="cs-CZ" sz="2000" dirty="0"/>
          </a:p>
          <a:p>
            <a:pPr lvl="0"/>
            <a:r>
              <a:rPr lang="cs-CZ" dirty="0"/>
              <a:t>neaktivní oblasti, staré horniny (kratony) </a:t>
            </a:r>
            <a:endParaRPr lang="cs-CZ" sz="2000" dirty="0"/>
          </a:p>
          <a:p>
            <a:pPr marL="0" lvl="0" indent="0">
              <a:buNone/>
            </a:pPr>
            <a:r>
              <a:rPr lang="cs-CZ" b="1" dirty="0"/>
              <a:t>Orogenetické </a:t>
            </a:r>
            <a:r>
              <a:rPr lang="cs-CZ" b="1" dirty="0" smtClean="0"/>
              <a:t>procesy</a:t>
            </a:r>
            <a:endParaRPr lang="cs-CZ" sz="2000" b="1" dirty="0"/>
          </a:p>
          <a:p>
            <a:pPr lvl="0"/>
            <a:r>
              <a:rPr lang="cs-CZ" i="1" dirty="0"/>
              <a:t>vulkanizmus</a:t>
            </a:r>
            <a:r>
              <a:rPr lang="cs-CZ" dirty="0"/>
              <a:t>: rozsáhlé výlevy magmatu,</a:t>
            </a:r>
            <a:endParaRPr lang="cs-CZ" sz="2000" dirty="0"/>
          </a:p>
          <a:p>
            <a:pPr lvl="0"/>
            <a:r>
              <a:rPr lang="cs-CZ" i="1" dirty="0"/>
              <a:t>tektonická aktivita</a:t>
            </a:r>
            <a:r>
              <a:rPr lang="cs-CZ" dirty="0"/>
              <a:t>: rozlámání a zvrásnění kůry.</a:t>
            </a:r>
            <a:endParaRPr lang="cs-CZ" sz="2000" dirty="0"/>
          </a:p>
          <a:p>
            <a:pPr lvl="0"/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5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kumimoji="1" lang="cs-CZ" sz="3200" b="1" u="sng" dirty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Pásemná pohoří alpsko-himalájského </a:t>
            </a:r>
            <a:r>
              <a:rPr kumimoji="1" lang="cs-CZ" sz="3200" b="1" u="sng" dirty="0" smtClean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typu</a:t>
            </a:r>
            <a:endParaRPr kumimoji="1" lang="cs-CZ" sz="3200" b="1" u="sng" dirty="0">
              <a:ln w="12700">
                <a:solidFill>
                  <a:schemeClr val="tx1">
                    <a:tint val="95000"/>
                  </a:schemeClr>
                </a:solidFill>
              </a:ln>
              <a:gradFill>
                <a:gsLst>
                  <a:gs pos="0">
                    <a:schemeClr val="tx1">
                      <a:tint val="65000"/>
                    </a:schemeClr>
                  </a:gs>
                  <a:gs pos="49900">
                    <a:schemeClr val="tx1">
                      <a:tint val="95000"/>
                    </a:schemeClr>
                  </a:gs>
                  <a:gs pos="50000">
                    <a:schemeClr val="tx1"/>
                  </a:gs>
                  <a:gs pos="100000">
                    <a:schemeClr val="tx1">
                      <a:tint val="95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sz="2000" dirty="0"/>
              <a:t>Kontinentální okraje – </a:t>
            </a:r>
            <a:r>
              <a:rPr lang="cs-CZ" sz="2000" i="1" dirty="0"/>
              <a:t>pásemná pohoří alpsko-himalájského typu</a:t>
            </a:r>
            <a:r>
              <a:rPr lang="cs-CZ" sz="2000" dirty="0"/>
              <a:t>, stáří – kenozoikum až </a:t>
            </a:r>
            <a:r>
              <a:rPr lang="cs-CZ" sz="2000" dirty="0" err="1"/>
              <a:t>recent</a:t>
            </a:r>
            <a:r>
              <a:rPr lang="cs-CZ" sz="2000" dirty="0" smtClean="0"/>
              <a:t>.</a:t>
            </a:r>
            <a:endParaRPr lang="cs-CZ" sz="2000" dirty="0"/>
          </a:p>
          <a:p>
            <a:pPr lvl="0" algn="just"/>
            <a:r>
              <a:rPr lang="cs-CZ" sz="2000" dirty="0" err="1" smtClean="0"/>
              <a:t>Cirkum</a:t>
            </a:r>
            <a:r>
              <a:rPr lang="cs-CZ" sz="2000" dirty="0" smtClean="0"/>
              <a:t>-pacifické </a:t>
            </a:r>
            <a:r>
              <a:rPr lang="cs-CZ" sz="2000" dirty="0"/>
              <a:t>orogenní pásmo,</a:t>
            </a:r>
          </a:p>
          <a:p>
            <a:pPr lvl="0" algn="just"/>
            <a:r>
              <a:rPr lang="cs-CZ" sz="2000" dirty="0"/>
              <a:t>Eurasijsko-indonéské orogenní </a:t>
            </a:r>
            <a:r>
              <a:rPr lang="cs-CZ" sz="2000" dirty="0" smtClean="0"/>
              <a:t>pásmo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285"/>
            <a:ext cx="568453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88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/>
            <a:r>
              <a:rPr kumimoji="1" lang="cs-CZ" sz="3200" b="1" u="sng" dirty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Kratony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cs-CZ" b="1" dirty="0"/>
              <a:t>Stabilní oblasti:</a:t>
            </a:r>
          </a:p>
          <a:p>
            <a:pPr marL="0" lvl="0" indent="0">
              <a:buNone/>
            </a:pPr>
            <a:r>
              <a:rPr lang="cs-CZ" dirty="0" smtClean="0"/>
              <a:t>a) kratony</a:t>
            </a:r>
            <a:r>
              <a:rPr lang="cs-CZ" dirty="0"/>
              <a:t>,</a:t>
            </a:r>
          </a:p>
          <a:p>
            <a:pPr marL="0" lvl="0" indent="0">
              <a:buNone/>
            </a:pPr>
            <a:r>
              <a:rPr lang="cs-CZ" dirty="0" smtClean="0"/>
              <a:t>b) neaktivní </a:t>
            </a:r>
            <a:r>
              <a:rPr lang="cs-CZ" dirty="0"/>
              <a:t>pásemná </a:t>
            </a:r>
            <a:r>
              <a:rPr lang="cs-CZ" dirty="0" smtClean="0"/>
              <a:t>pohoří (</a:t>
            </a:r>
            <a:r>
              <a:rPr lang="cs-CZ" dirty="0"/>
              <a:t>Kaledonské pohoří: paleozoikum (400 mil. let), Skandinávie, </a:t>
            </a:r>
            <a:r>
              <a:rPr lang="cs-CZ" dirty="0" smtClean="0"/>
              <a:t>Skotsko, Apalačské </a:t>
            </a:r>
            <a:r>
              <a:rPr lang="cs-CZ" dirty="0"/>
              <a:t>pohoří: konec paleozoika (250 mil. let), Severní Amerika.  </a:t>
            </a:r>
            <a:endParaRPr lang="cs-CZ" dirty="0" smtClean="0"/>
          </a:p>
          <a:p>
            <a:pPr lvl="0"/>
            <a:endParaRPr lang="cs-CZ" dirty="0"/>
          </a:p>
          <a:p>
            <a:pPr lvl="0"/>
            <a:r>
              <a:rPr lang="cs-CZ" i="1" dirty="0" smtClean="0"/>
              <a:t>Kratony</a:t>
            </a:r>
            <a:r>
              <a:rPr lang="cs-CZ" dirty="0" smtClean="0"/>
              <a:t> </a:t>
            </a:r>
            <a:r>
              <a:rPr lang="cs-CZ" dirty="0"/>
              <a:t>= jádra kontinentů, hluboce </a:t>
            </a:r>
            <a:r>
              <a:rPr lang="cs-CZ" dirty="0" err="1"/>
              <a:t>denudované</a:t>
            </a:r>
            <a:r>
              <a:rPr lang="cs-CZ" dirty="0"/>
              <a:t> vyvřelé a metamorfované horniny</a:t>
            </a:r>
            <a:r>
              <a:rPr lang="cs-CZ" dirty="0" smtClean="0"/>
              <a:t>.</a:t>
            </a:r>
          </a:p>
          <a:p>
            <a:pPr lvl="0"/>
            <a:endParaRPr lang="cs-CZ" dirty="0"/>
          </a:p>
          <a:p>
            <a:pPr marL="0" lvl="0" indent="0">
              <a:buNone/>
            </a:pPr>
            <a:r>
              <a:rPr lang="cs-CZ" b="1" dirty="0"/>
              <a:t>Typy kratonů:</a:t>
            </a:r>
          </a:p>
          <a:p>
            <a:pPr lvl="0"/>
            <a:r>
              <a:rPr lang="cs-CZ" i="1" dirty="0"/>
              <a:t>štíty</a:t>
            </a:r>
            <a:r>
              <a:rPr lang="cs-CZ" dirty="0"/>
              <a:t> = chybí pokryv sedimentů,</a:t>
            </a:r>
          </a:p>
          <a:p>
            <a:pPr lvl="0"/>
            <a:r>
              <a:rPr lang="cs-CZ" i="1" dirty="0"/>
              <a:t>tabule </a:t>
            </a:r>
            <a:r>
              <a:rPr lang="cs-CZ" dirty="0"/>
              <a:t>=</a:t>
            </a:r>
            <a:r>
              <a:rPr lang="cs-CZ" i="1" dirty="0"/>
              <a:t> </a:t>
            </a:r>
            <a:r>
              <a:rPr lang="cs-CZ" dirty="0"/>
              <a:t>sedimentárními pokryv paleozoického až kenozoického stáří. </a:t>
            </a:r>
          </a:p>
          <a:p>
            <a:pPr lvl="0"/>
            <a:r>
              <a:rPr lang="cs-CZ" dirty="0"/>
              <a:t>Nejstarší horniny štítů – 2,5 až 3,5 mld. let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7569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Plik:World geologic provin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259960" cy="385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8125"/>
            <a:ext cx="49053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787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japonského obrazu</Template>
  <TotalTime>456</TotalTime>
  <Words>920</Words>
  <Application>Microsoft Office PowerPoint</Application>
  <PresentationFormat>Předvádění na obrazovce (4:3)</PresentationFormat>
  <Paragraphs>113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YamatoPainting</vt:lpstr>
      <vt:lpstr>Prezentace aplikace PowerPoint</vt:lpstr>
      <vt:lpstr>Vnitřní stavba zemského tělesa</vt:lpstr>
      <vt:lpstr>Prezentace aplikace PowerPoint</vt:lpstr>
      <vt:lpstr>Typy zemské kůry</vt:lpstr>
      <vt:lpstr>Prezentace aplikace PowerPoint</vt:lpstr>
      <vt:lpstr>Hlavní rysy reliéfu Země</vt:lpstr>
      <vt:lpstr>Pásemná pohoří alpsko-himalájského typu</vt:lpstr>
      <vt:lpstr>Kratony</vt:lpstr>
      <vt:lpstr>Prezentace aplikace PowerPoint</vt:lpstr>
      <vt:lpstr>Reliéf oceánských pánví</vt:lpstr>
      <vt:lpstr>Prezentace aplikace PowerPoint</vt:lpstr>
      <vt:lpstr>Kontinentální okraje</vt:lpstr>
      <vt:lpstr>Prezentace aplikace PowerPoint</vt:lpstr>
      <vt:lpstr>Desková tektonika</vt:lpstr>
      <vt:lpstr>Kompresní tektonika</vt:lpstr>
      <vt:lpstr>Hamerské vrásy</vt:lpstr>
      <vt:lpstr>Extenzní tektonika</vt:lpstr>
      <vt:lpstr>Zlom San Andreas</vt:lpstr>
      <vt:lpstr>Pohyb a interakce litosférických desek</vt:lpstr>
      <vt:lpstr>Prezentace aplikace PowerPoint</vt:lpstr>
      <vt:lpstr>Prezentace aplikace PowerPoint</vt:lpstr>
      <vt:lpstr>Prezentace aplikace PowerPoint</vt:lpstr>
      <vt:lpstr>Globální systém litosférických desek</vt:lpstr>
      <vt:lpstr>Prezentace aplikace PowerPoint</vt:lpstr>
      <vt:lpstr>Orogeneze typu kontinet-kontinent</vt:lpstr>
      <vt:lpstr>Riftogeneze a nová oceánská kůra</vt:lpstr>
      <vt:lpstr>Historie kontinentů + Wilsonův cyklus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Onda</dc:creator>
  <cp:lastModifiedBy>Onda</cp:lastModifiedBy>
  <cp:revision>23</cp:revision>
  <dcterms:created xsi:type="dcterms:W3CDTF">2012-09-26T13:08:33Z</dcterms:created>
  <dcterms:modified xsi:type="dcterms:W3CDTF">2012-10-25T12:06:41Z</dcterms:modified>
</cp:coreProperties>
</file>