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Kliknutím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D973AF-1F8C-46FE-9D25-198F3180D2DE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455925"/>
            <a:ext cx="6400800" cy="1752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jdonohue.com/parks/photo/mediumSize/Badlands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43356" y="54868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/>
              <a:t>Fyzická geografie</a:t>
            </a:r>
            <a:endParaRPr lang="cs-CZ" sz="6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9772" y="170080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 smtClean="0"/>
              <a:t>Podzim 2012</a:t>
            </a:r>
          </a:p>
          <a:p>
            <a:pPr algn="ctr"/>
            <a:r>
              <a:rPr lang="cs-CZ" b="1" dirty="0" smtClean="0"/>
              <a:t>Z0026/4 – čtvrtek 15 – 15.50, Z4</a:t>
            </a:r>
          </a:p>
          <a:p>
            <a:pPr algn="ctr"/>
            <a:r>
              <a:rPr lang="cs-CZ" b="1" dirty="0" smtClean="0"/>
              <a:t>Z0026/6 – čtvrtek 16 – 16.50, Z3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0629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Organizační pokyny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774790" y="26395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27. 9. 2012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41476" y="5652128"/>
            <a:ext cx="4608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Mgr. Ondřej </a:t>
            </a:r>
            <a:r>
              <a:rPr lang="cs-CZ" sz="2400" b="1" dirty="0" err="1" smtClean="0">
                <a:solidFill>
                  <a:schemeClr val="bg1"/>
                </a:solidFill>
              </a:rPr>
              <a:t>Kinc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2000" b="1" i="1" dirty="0" smtClean="0">
                <a:solidFill>
                  <a:schemeClr val="bg1"/>
                </a:solidFill>
              </a:rPr>
              <a:t>kinc@mail.muni.cz</a:t>
            </a:r>
            <a:endParaRPr lang="cs-CZ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Organizace_1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cs-CZ" b="1" dirty="0"/>
              <a:t>Forma </a:t>
            </a:r>
            <a:r>
              <a:rPr lang="cs-CZ" b="1" dirty="0" smtClean="0"/>
              <a:t>cvičení</a:t>
            </a:r>
          </a:p>
          <a:p>
            <a:pPr lvl="0" algn="just">
              <a:buFontTx/>
              <a:buChar char="-"/>
            </a:pPr>
            <a:r>
              <a:rPr lang="cs-CZ" dirty="0" smtClean="0"/>
              <a:t>opakování </a:t>
            </a:r>
            <a:r>
              <a:rPr lang="cs-CZ" dirty="0"/>
              <a:t>a procvičování látky z předchozí přednášky, vysvětlení nejasností v </a:t>
            </a:r>
            <a:r>
              <a:rPr lang="cs-CZ" dirty="0" smtClean="0"/>
              <a:t>učivu, doplnění materiálů, dotazy,</a:t>
            </a:r>
          </a:p>
          <a:p>
            <a:pPr lvl="0" algn="just">
              <a:buFontTx/>
              <a:buChar char="-"/>
            </a:pPr>
            <a:r>
              <a:rPr lang="cs-CZ" dirty="0" smtClean="0"/>
              <a:t>samostudium formou </a:t>
            </a:r>
            <a:r>
              <a:rPr lang="cs-CZ" dirty="0" err="1" smtClean="0"/>
              <a:t>odpovědníků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,</a:t>
            </a:r>
          </a:p>
          <a:p>
            <a:pPr lvl="0" algn="just"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vičení </a:t>
            </a:r>
            <a:r>
              <a:rPr lang="cs-CZ" dirty="0"/>
              <a:t>je zacíleno na hladké absolvování </a:t>
            </a:r>
            <a:r>
              <a:rPr lang="cs-CZ" dirty="0" smtClean="0"/>
              <a:t>zápočtových testů </a:t>
            </a:r>
            <a:r>
              <a:rPr lang="cs-CZ" dirty="0"/>
              <a:t>a zkoušky; objem probrané látky je velký, procvičování pomůže lépe si osvojit problematiku.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8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Organizace_2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rtlCol="0">
            <a:normAutofit fontScale="850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/>
              <a:buNone/>
            </a:pPr>
            <a:r>
              <a:rPr lang="cs-CZ" sz="3800" b="1" dirty="0" smtClean="0"/>
              <a:t>Absence</a:t>
            </a:r>
          </a:p>
          <a:p>
            <a:pPr lvl="0" algn="just">
              <a:buFontTx/>
              <a:buChar char="-"/>
            </a:pPr>
            <a:r>
              <a:rPr lang="cs-CZ" dirty="0" smtClean="0"/>
              <a:t>cvičení </a:t>
            </a:r>
            <a:r>
              <a:rPr lang="cs-CZ" dirty="0"/>
              <a:t>jsou povinná (</a:t>
            </a:r>
            <a:r>
              <a:rPr lang="cs-CZ" dirty="0" smtClean="0"/>
              <a:t>na rozdíl </a:t>
            </a:r>
            <a:r>
              <a:rPr lang="cs-CZ" dirty="0"/>
              <a:t>od přednášek), </a:t>
            </a:r>
            <a:endParaRPr lang="cs-CZ" dirty="0" smtClean="0"/>
          </a:p>
          <a:p>
            <a:pPr lvl="0" algn="just">
              <a:buFontTx/>
              <a:buChar char="-"/>
            </a:pPr>
            <a:r>
              <a:rPr lang="cs-CZ" dirty="0" smtClean="0"/>
              <a:t>absence </a:t>
            </a:r>
            <a:r>
              <a:rPr lang="cs-CZ" dirty="0"/>
              <a:t>je možná pouze ze zdravotních nebo závažných rodinných </a:t>
            </a:r>
            <a:r>
              <a:rPr lang="cs-CZ" dirty="0" smtClean="0"/>
              <a:t>důvodů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>, </a:t>
            </a:r>
            <a:r>
              <a:rPr lang="cs-CZ" dirty="0"/>
              <a:t>jiná absence není </a:t>
            </a:r>
            <a:r>
              <a:rPr lang="cs-CZ" dirty="0" smtClean="0"/>
              <a:t>tolerována,</a:t>
            </a:r>
          </a:p>
          <a:p>
            <a:pPr lvl="0" algn="just">
              <a:buFontTx/>
              <a:buChar char="-"/>
            </a:pPr>
            <a:r>
              <a:rPr lang="cs-CZ" dirty="0" smtClean="0"/>
              <a:t>omluvenky (potvrzení od lékaře, …) se předávají na studijní oddělení fakulty (p. </a:t>
            </a:r>
            <a:r>
              <a:rPr lang="cs-CZ" dirty="0" err="1" smtClean="0"/>
              <a:t>Chlebečková</a:t>
            </a:r>
            <a:r>
              <a:rPr lang="cs-CZ" dirty="0" smtClean="0"/>
              <a:t> - </a:t>
            </a:r>
            <a:r>
              <a:rPr lang="cs-CZ" i="1" dirty="0" smtClean="0"/>
              <a:t>jindra@sci.muni.cz</a:t>
            </a:r>
            <a:r>
              <a:rPr lang="cs-CZ" dirty="0" smtClean="0"/>
              <a:t>), které je zanáší do </a:t>
            </a:r>
            <a:r>
              <a:rPr lang="cs-CZ" dirty="0" err="1" smtClean="0"/>
              <a:t>ISu</a:t>
            </a:r>
            <a:r>
              <a:rPr lang="cs-CZ" dirty="0" smtClean="0"/>
              <a:t>,</a:t>
            </a:r>
          </a:p>
          <a:p>
            <a:pPr lvl="0" algn="just">
              <a:buFontTx/>
              <a:buChar char="-"/>
            </a:pPr>
            <a:r>
              <a:rPr lang="cs-CZ" dirty="0" smtClean="0"/>
              <a:t>současně (</a:t>
            </a:r>
            <a:r>
              <a:rPr lang="cs-CZ" b="1" u="sng" dirty="0" smtClean="0"/>
              <a:t>zejména</a:t>
            </a:r>
            <a:r>
              <a:rPr lang="cs-CZ" dirty="0" smtClean="0"/>
              <a:t>) informovat o důvodu absence cvičícího seminární skupiny e-mailem. </a:t>
            </a:r>
          </a:p>
          <a:p>
            <a:pPr lvl="0" algn="just">
              <a:buFontTx/>
              <a:buChar char="-"/>
            </a:pPr>
            <a:r>
              <a:rPr lang="cs-CZ" b="1" dirty="0" smtClean="0"/>
              <a:t>Neomluvená účast na cvičeních je důvodem pro neudělení zápočtu.</a:t>
            </a: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7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Organizace_3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4100" b="1" dirty="0" smtClean="0"/>
              <a:t>Literatura</a:t>
            </a:r>
          </a:p>
          <a:p>
            <a:pPr algn="just">
              <a:buFontTx/>
              <a:buChar char="-"/>
            </a:pPr>
            <a:r>
              <a:rPr lang="cs-CZ" b="1" u="sng" dirty="0" smtClean="0"/>
              <a:t>Doporučená literatura: </a:t>
            </a:r>
            <a:r>
              <a:rPr lang="cs-CZ" dirty="0" err="1" smtClean="0"/>
              <a:t>Strahler</a:t>
            </a:r>
            <a:r>
              <a:rPr lang="cs-CZ" dirty="0"/>
              <a:t>, A. –  </a:t>
            </a:r>
            <a:r>
              <a:rPr lang="cs-CZ" dirty="0" err="1"/>
              <a:t>Strahler</a:t>
            </a:r>
            <a:r>
              <a:rPr lang="cs-CZ" dirty="0"/>
              <a:t>, A. (1999): </a:t>
            </a:r>
            <a:r>
              <a:rPr lang="cs-CZ" dirty="0" err="1"/>
              <a:t>Introducing</a:t>
            </a:r>
            <a:r>
              <a:rPr lang="cs-CZ" dirty="0"/>
              <a:t>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. </a:t>
            </a:r>
            <a:r>
              <a:rPr lang="cs-CZ" dirty="0" err="1"/>
              <a:t>Wiley</a:t>
            </a:r>
            <a:r>
              <a:rPr lang="cs-CZ" dirty="0"/>
              <a:t>, New York. K dispozici momentálně 2., 3. a 4. vydání.</a:t>
            </a:r>
            <a:r>
              <a:rPr lang="cs-CZ" b="1" dirty="0"/>
              <a:t> </a:t>
            </a:r>
            <a:endParaRPr lang="cs-CZ" b="1" dirty="0" smtClean="0"/>
          </a:p>
          <a:p>
            <a:pPr algn="just">
              <a:buFontTx/>
              <a:buChar char="-"/>
            </a:pPr>
            <a:r>
              <a:rPr lang="cs-CZ" dirty="0" smtClean="0"/>
              <a:t>K</a:t>
            </a:r>
            <a:r>
              <a:rPr lang="cs-CZ" dirty="0"/>
              <a:t> dispozici omezený počet </a:t>
            </a:r>
            <a:r>
              <a:rPr lang="cs-CZ" dirty="0" smtClean="0"/>
              <a:t>výtisků v knihovně. </a:t>
            </a:r>
            <a:r>
              <a:rPr lang="cs-CZ" i="1" dirty="0"/>
              <a:t>Vzhledem k tomu, že mezi jednotlivými edicemi existují rozdíly v obsahu, je pro zkoušku rozhodující to, co bylo odpřednášeno, eventuálně co obsahují rozšířené osnovy a </a:t>
            </a:r>
            <a:r>
              <a:rPr lang="cs-CZ" i="1" dirty="0" err="1"/>
              <a:t>powerpointové</a:t>
            </a:r>
            <a:r>
              <a:rPr lang="cs-CZ" i="1" dirty="0"/>
              <a:t> prezentace poskytované učiteli</a:t>
            </a:r>
            <a:r>
              <a:rPr lang="cs-CZ" i="1" dirty="0" smtClean="0"/>
              <a:t>.</a:t>
            </a:r>
          </a:p>
          <a:p>
            <a:pPr algn="just">
              <a:buFontTx/>
              <a:buChar char="-"/>
            </a:pPr>
            <a:r>
              <a:rPr lang="cs-CZ" b="1" u="sng" dirty="0" smtClean="0"/>
              <a:t>Doplňková </a:t>
            </a:r>
            <a:r>
              <a:rPr lang="cs-CZ" b="1" u="sng" dirty="0"/>
              <a:t>literatura: </a:t>
            </a:r>
            <a:r>
              <a:rPr lang="cs-CZ" dirty="0"/>
              <a:t>Netopil, R. a kol. (1984): Fyzická geografie I. SPN, Praha, 272 s.; Horník, S. a kol. (1986): Fyzická geografie II. SPN, Praha, 319 s.</a:t>
            </a:r>
          </a:p>
          <a:p>
            <a:pPr lvl="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4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Organizace_4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Studijní materiály</a:t>
            </a:r>
            <a:endParaRPr lang="cs-CZ" b="1" dirty="0"/>
          </a:p>
          <a:p>
            <a:pPr lvl="0" algn="just">
              <a:buFontTx/>
              <a:buChar char="-"/>
            </a:pPr>
            <a:r>
              <a:rPr lang="cs-CZ" dirty="0"/>
              <a:t>k dispozici jsou rozšířené osnovy přednášek, v případě dr. Máčky i </a:t>
            </a:r>
            <a:r>
              <a:rPr lang="cs-CZ" dirty="0" err="1" smtClean="0"/>
              <a:t>ppt</a:t>
            </a:r>
            <a:r>
              <a:rPr lang="cs-CZ" dirty="0" smtClean="0"/>
              <a:t> </a:t>
            </a:r>
            <a:r>
              <a:rPr lang="cs-CZ" dirty="0"/>
              <a:t>prezentace přednášek, případně další doplňkové zdroje v </a:t>
            </a:r>
            <a:r>
              <a:rPr lang="cs-CZ" dirty="0" err="1" smtClean="0"/>
              <a:t>ISu</a:t>
            </a:r>
            <a:r>
              <a:rPr lang="cs-CZ" dirty="0" smtClean="0"/>
              <a:t>,</a:t>
            </a:r>
          </a:p>
          <a:p>
            <a:pPr lvl="0" algn="just">
              <a:buFontTx/>
              <a:buChar char="-"/>
            </a:pPr>
            <a:r>
              <a:rPr lang="cs-CZ" dirty="0" smtClean="0"/>
              <a:t>materiály </a:t>
            </a:r>
            <a:r>
              <a:rPr lang="cs-CZ" dirty="0"/>
              <a:t>jsou uspořádány v tzv. interaktivní osnově podle přednášených </a:t>
            </a:r>
            <a:r>
              <a:rPr lang="cs-CZ" dirty="0" smtClean="0"/>
              <a:t>témat, </a:t>
            </a:r>
          </a:p>
          <a:p>
            <a:pPr lvl="0" algn="just">
              <a:buFontTx/>
              <a:buChar char="-"/>
            </a:pPr>
            <a:r>
              <a:rPr lang="cs-CZ" dirty="0" smtClean="0"/>
              <a:t>součástí </a:t>
            </a:r>
            <a:r>
              <a:rPr lang="cs-CZ" dirty="0"/>
              <a:t>osnovy jsou rovněž </a:t>
            </a:r>
            <a:r>
              <a:rPr lang="cs-CZ" dirty="0" err="1"/>
              <a:t>odpovědníky</a:t>
            </a:r>
            <a:r>
              <a:rPr lang="cs-CZ" dirty="0"/>
              <a:t> obsahující sady testových otázek k </a:t>
            </a:r>
            <a:r>
              <a:rPr lang="cs-CZ" dirty="0" smtClean="0"/>
              <a:t>procvičování,</a:t>
            </a:r>
          </a:p>
          <a:p>
            <a:pPr lvl="0" algn="just">
              <a:buFontTx/>
              <a:buChar char="-"/>
            </a:pPr>
            <a:r>
              <a:rPr lang="cs-CZ" dirty="0" smtClean="0"/>
              <a:t>každý student v příslušném týdnu vyplní daný </a:t>
            </a:r>
            <a:r>
              <a:rPr lang="cs-CZ" dirty="0" err="1" smtClean="0"/>
              <a:t>odpovědník</a:t>
            </a:r>
            <a:r>
              <a:rPr lang="cs-CZ" dirty="0" smtClean="0"/>
              <a:t> k procvičovanému tématu.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2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předmětu_1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lphaLcParenR"/>
            </a:pPr>
            <a:r>
              <a:rPr lang="cs-CZ" b="1" dirty="0" smtClean="0"/>
              <a:t>získání zápočtu</a:t>
            </a:r>
          </a:p>
          <a:p>
            <a:pPr algn="just">
              <a:buFontTx/>
              <a:buChar char="-"/>
            </a:pPr>
            <a:r>
              <a:rPr lang="cs-CZ" dirty="0" smtClean="0"/>
              <a:t>předpoklady: </a:t>
            </a:r>
          </a:p>
          <a:p>
            <a:pPr lvl="1" algn="just">
              <a:buFontTx/>
              <a:buChar char="-"/>
            </a:pPr>
            <a:r>
              <a:rPr lang="cs-CZ" b="1" dirty="0" smtClean="0"/>
              <a:t>aktivní účast na cvičení</a:t>
            </a:r>
          </a:p>
          <a:p>
            <a:pPr lvl="1" algn="just">
              <a:buFontTx/>
              <a:buChar char="-"/>
            </a:pPr>
            <a:r>
              <a:rPr lang="cs-CZ" b="1" dirty="0" smtClean="0"/>
              <a:t>absolvování 3 průběžných testů </a:t>
            </a:r>
            <a:r>
              <a:rPr lang="cs-CZ" dirty="0" smtClean="0"/>
              <a:t>v průběhu semestru (</a:t>
            </a:r>
            <a:r>
              <a:rPr lang="cs-CZ" dirty="0"/>
              <a:t>Otázky v testu mají podobu výběru správné alternativy z několika nabízených odpovědí, doplňovaček, krátkých heslovitých odpovědí či kreslení diagramů a schémat. Otázky v jednotlivých testech se vztahují vždy jen k bloku 5 až 6 aktuálně odpřednášených témat. Každému tématu jsou v testu věnovány 4 otázky (každá otázka je hodnocena max. 2 body). Celkový bodový zisk ze všech tří testů je 136 bodů. Pro získání zápočtu je třeba získat alespoň 81 </a:t>
            </a:r>
            <a:r>
              <a:rPr lang="cs-CZ" dirty="0" smtClean="0"/>
              <a:t>bodů).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4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</a:t>
            </a:r>
            <a:r>
              <a:rPr lang="cs-CZ" dirty="0" smtClean="0"/>
              <a:t>předmětu_2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Termíny testů</a:t>
            </a:r>
            <a:endParaRPr lang="cs-CZ" b="1" dirty="0"/>
          </a:p>
          <a:p>
            <a:pPr marL="0" indent="0" algn="just">
              <a:buNone/>
            </a:pPr>
            <a:r>
              <a:rPr lang="cs-CZ" dirty="0"/>
              <a:t>1. test: týden od 15. října</a:t>
            </a:r>
          </a:p>
          <a:p>
            <a:pPr marL="0" indent="0" algn="just">
              <a:buNone/>
            </a:pPr>
            <a:r>
              <a:rPr lang="cs-CZ" dirty="0"/>
              <a:t>2. test: týden od 12. listopadu</a:t>
            </a:r>
          </a:p>
          <a:p>
            <a:pPr marL="0" indent="0" algn="just">
              <a:buNone/>
            </a:pPr>
            <a:r>
              <a:rPr lang="cs-CZ" dirty="0"/>
              <a:t>3. test: týden od 10</a:t>
            </a:r>
            <a:r>
              <a:rPr lang="cs-CZ" dirty="0" smtClean="0"/>
              <a:t>. prosince</a:t>
            </a:r>
          </a:p>
          <a:p>
            <a:pPr marL="0" indent="0" algn="just">
              <a:buNone/>
            </a:pPr>
            <a:r>
              <a:rPr lang="cs-CZ" b="1" dirty="0" smtClean="0"/>
              <a:t>b) Zkouška</a:t>
            </a:r>
          </a:p>
          <a:p>
            <a:pPr marL="0" indent="0" algn="just">
              <a:buNone/>
            </a:pPr>
            <a:r>
              <a:rPr lang="cs-CZ" dirty="0" smtClean="0"/>
              <a:t>- ke </a:t>
            </a:r>
            <a:r>
              <a:rPr lang="cs-CZ" dirty="0"/>
              <a:t>zkoušce se mohou přihlásit pouze studenti, kteří získali potřebný bodový zisk z průběžných semestrálních testů a splnili docházku na </a:t>
            </a:r>
            <a:r>
              <a:rPr lang="cs-CZ" dirty="0" smtClean="0"/>
              <a:t>cvičení,</a:t>
            </a:r>
          </a:p>
          <a:p>
            <a:pPr marL="0" indent="0" algn="just">
              <a:buNone/>
            </a:pPr>
            <a:r>
              <a:rPr lang="cs-CZ" dirty="0" smtClean="0"/>
              <a:t>- zkouška </a:t>
            </a:r>
            <a:r>
              <a:rPr lang="cs-CZ" dirty="0"/>
              <a:t>má písemnou podobu a skládá se ze sady otázek, které pokrývají všechna přednášená témata</a:t>
            </a:r>
            <a:r>
              <a:rPr lang="cs-CZ" dirty="0" smtClean="0"/>
              <a:t>.</a:t>
            </a:r>
          </a:p>
          <a:p>
            <a:pPr marL="0" lvl="0" indent="0" algn="just">
              <a:buNone/>
            </a:pPr>
            <a:r>
              <a:rPr lang="cs-CZ" b="1" dirty="0" smtClean="0"/>
              <a:t>Nebudou </a:t>
            </a:r>
            <a:r>
              <a:rPr lang="cs-CZ" b="1" dirty="0"/>
              <a:t>vypisovány žádné dodatečné či individuální termíny pro zápočtové testy ani zkoušku, případnou neúčast ze závažných důvodů (nemoc) je nutné vysvětlit do pěti dnů!</a:t>
            </a:r>
            <a:endParaRPr lang="cs-CZ" dirty="0"/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FontTx/>
              <a:buChar char="-"/>
            </a:pPr>
            <a:endParaRPr lang="cs-CZ" dirty="0"/>
          </a:p>
          <a:p>
            <a:pPr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033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Šance na úspěšné absolvování..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723548" cy="233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7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japonského obrazu</Template>
  <TotalTime>106</TotalTime>
  <Words>355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YamatoPainting</vt:lpstr>
      <vt:lpstr>Prezentace aplikace PowerPoint</vt:lpstr>
      <vt:lpstr>Organizace_1</vt:lpstr>
      <vt:lpstr>Organizace_2</vt:lpstr>
      <vt:lpstr>Organizace_3</vt:lpstr>
      <vt:lpstr>Organizace_4</vt:lpstr>
      <vt:lpstr>Ukončení předmětu_1</vt:lpstr>
      <vt:lpstr>Ukončení předmětu_2</vt:lpstr>
      <vt:lpstr>Šance na úspěšné absolvování..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Onda</cp:lastModifiedBy>
  <cp:revision>10</cp:revision>
  <dcterms:created xsi:type="dcterms:W3CDTF">2012-09-26T13:08:33Z</dcterms:created>
  <dcterms:modified xsi:type="dcterms:W3CDTF">2012-09-26T14:55:30Z</dcterms:modified>
</cp:coreProperties>
</file>