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4" r:id="rId19"/>
    <p:sldId id="27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4.11.2012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4.11.2012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2B295A91-4315-4A4B-B06F-F4FFB0567964}" type="datetimeFigureOut">
              <a:rPr lang="cs-CZ" smtClean="0"/>
              <a:t>4.11.2012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4.11.2012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5A91-4315-4A4B-B06F-F4FFB0567964}" type="datetimeFigureOut">
              <a:rPr lang="cs-CZ" smtClean="0"/>
              <a:t>4.11.2012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4.11.2012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4.11.2012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4.11.2012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4.11.2012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4.11.2012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4.11.2012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295A91-4315-4A4B-B06F-F4FFB0567964}" type="datetimeFigureOut">
              <a:rPr lang="cs-CZ" smtClean="0"/>
              <a:t>4.11.2012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www.jdonohue.com/parks/photo/mediumSize/Badland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43356" y="54868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/>
              <a:t>Fyzická geografie</a:t>
            </a:r>
            <a:endParaRPr lang="cs-CZ" sz="6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9772" y="170080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/>
              <a:t>Podzim 2012</a:t>
            </a:r>
          </a:p>
          <a:p>
            <a:pPr algn="ctr"/>
            <a:r>
              <a:rPr lang="cs-CZ" b="1" dirty="0" smtClean="0"/>
              <a:t>Z0026/4 – čtvrtek 15 – 15.50, Z4</a:t>
            </a:r>
          </a:p>
          <a:p>
            <a:pPr algn="ctr"/>
            <a:r>
              <a:rPr lang="cs-CZ" b="1" dirty="0" smtClean="0"/>
              <a:t>Z0026/6 – čtvrtek 16 – 16.50, Z3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41476" y="5652128"/>
            <a:ext cx="4608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Mgr. Ondřej </a:t>
            </a:r>
            <a:r>
              <a:rPr lang="cs-CZ" sz="2400" b="1" dirty="0" err="1" smtClean="0">
                <a:solidFill>
                  <a:schemeClr val="bg1"/>
                </a:solidFill>
              </a:rPr>
              <a:t>Kinc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2000" b="1" i="1" dirty="0" smtClean="0">
                <a:solidFill>
                  <a:schemeClr val="bg1"/>
                </a:solidFill>
              </a:rPr>
              <a:t>kinc@mail.muni.cz</a:t>
            </a:r>
            <a:endParaRPr lang="cs-CZ" sz="2000" b="1" i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67314" y="26395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15. 11. </a:t>
            </a:r>
            <a:r>
              <a:rPr lang="cs-CZ" sz="2000" b="1" dirty="0" smtClean="0">
                <a:solidFill>
                  <a:srgbClr val="7030A0"/>
                </a:solidFill>
              </a:rPr>
              <a:t>2012</a:t>
            </a:r>
            <a:endParaRPr lang="cs-CZ" sz="2000" b="1" dirty="0">
              <a:solidFill>
                <a:srgbClr val="7030A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35" y="26395"/>
            <a:ext cx="644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Sladká voda na kontinentech</a:t>
            </a:r>
            <a:endParaRPr lang="cs-CZ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cs-CZ" dirty="0"/>
              <a:t>povrchový odtok přechází do toků </a:t>
            </a:r>
            <a:endParaRPr lang="cs-CZ" dirty="0" smtClean="0"/>
          </a:p>
          <a:p>
            <a:pPr lvl="0" algn="just"/>
            <a:r>
              <a:rPr lang="cs-CZ" dirty="0" smtClean="0"/>
              <a:t>koryto </a:t>
            </a:r>
            <a:r>
              <a:rPr lang="cs-CZ" dirty="0"/>
              <a:t>toku – úzká brázda, obsahující tekoucí vodu, unášející </a:t>
            </a:r>
            <a:r>
              <a:rPr lang="cs-CZ" b="1" dirty="0" smtClean="0">
                <a:solidFill>
                  <a:srgbClr val="FF0000"/>
                </a:solidFill>
              </a:rPr>
              <a:t>…………</a:t>
            </a:r>
            <a:r>
              <a:rPr lang="cs-CZ" dirty="0" smtClean="0"/>
              <a:t> </a:t>
            </a:r>
            <a:r>
              <a:rPr lang="cs-CZ" dirty="0"/>
              <a:t>(pevné částice minerálních a organických látek), které se dělí na:</a:t>
            </a:r>
          </a:p>
          <a:p>
            <a:pPr lvl="0" algn="just"/>
            <a:r>
              <a:rPr lang="cs-CZ" b="1" dirty="0" smtClean="0">
                <a:solidFill>
                  <a:srgbClr val="FF0000"/>
                </a:solidFill>
              </a:rPr>
              <a:t>……………..</a:t>
            </a:r>
            <a:r>
              <a:rPr lang="cs-CZ" dirty="0" smtClean="0"/>
              <a:t> </a:t>
            </a:r>
            <a:r>
              <a:rPr lang="cs-CZ" dirty="0"/>
              <a:t>– vznášející se jemné, různě velké části převážně minerálního původu, pocházející z povodí nebo vlastního řečiště</a:t>
            </a:r>
          </a:p>
          <a:p>
            <a:pPr lvl="0" algn="just"/>
            <a:r>
              <a:rPr lang="cs-CZ" b="1" dirty="0" smtClean="0">
                <a:solidFill>
                  <a:srgbClr val="FF0000"/>
                </a:solidFill>
              </a:rPr>
              <a:t>………………….</a:t>
            </a:r>
            <a:r>
              <a:rPr lang="cs-CZ" dirty="0" smtClean="0"/>
              <a:t>– </a:t>
            </a:r>
            <a:r>
              <a:rPr lang="cs-CZ" dirty="0"/>
              <a:t>pevné částice pohybující se převážně v kontaktu s dnem koryta válením, sunutím a poskakováním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617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Průtok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cs-CZ" b="1" dirty="0"/>
              <a:t>průtok </a:t>
            </a:r>
            <a:r>
              <a:rPr lang="cs-CZ" dirty="0" smtClean="0"/>
              <a:t>– </a:t>
            </a:r>
            <a:r>
              <a:rPr lang="cs-CZ" b="1" dirty="0" smtClean="0">
                <a:solidFill>
                  <a:srgbClr val="FF0000"/>
                </a:solidFill>
              </a:rPr>
              <a:t>??</a:t>
            </a:r>
          </a:p>
          <a:p>
            <a:pPr lvl="0" algn="just"/>
            <a:r>
              <a:rPr lang="cs-CZ" dirty="0" smtClean="0"/>
              <a:t>změny </a:t>
            </a:r>
            <a:r>
              <a:rPr lang="cs-CZ" dirty="0"/>
              <a:t>gradientu (sklonu koryta) řeky ovlivňují změny průtočného profilu toku a rychlosti tekoucí vody bez změny průtoku: větší sklon - větší rychlost tekoucí vody, menší průtočný profil, menší sklon – menší rychlost, větší průtočný </a:t>
            </a:r>
            <a:r>
              <a:rPr lang="cs-CZ" dirty="0" smtClean="0"/>
              <a:t>profil</a:t>
            </a:r>
          </a:p>
          <a:p>
            <a:pPr algn="just"/>
            <a:r>
              <a:rPr lang="cs-CZ" dirty="0"/>
              <a:t>měření průtoků </a:t>
            </a:r>
            <a:r>
              <a:rPr lang="cs-CZ" dirty="0" smtClean="0"/>
              <a:t>– </a:t>
            </a:r>
            <a:r>
              <a:rPr lang="cs-CZ" b="1" dirty="0" smtClean="0">
                <a:solidFill>
                  <a:srgbClr val="FF0000"/>
                </a:solidFill>
              </a:rPr>
              <a:t>??</a:t>
            </a:r>
          </a:p>
          <a:p>
            <a:pPr algn="just"/>
            <a:r>
              <a:rPr lang="cs-CZ" dirty="0" smtClean="0"/>
              <a:t>průtoky </a:t>
            </a:r>
            <a:r>
              <a:rPr lang="cs-CZ" dirty="0"/>
              <a:t>– důležitá hydrologická charakteristika využívaná v praxi (spotřeba vody, povodně aj.) </a:t>
            </a:r>
          </a:p>
          <a:p>
            <a:pPr algn="just"/>
            <a:r>
              <a:rPr lang="cs-CZ" dirty="0"/>
              <a:t>průtok na větších řekách roste směrem od pramene po toku přibíráním přítoků – čím větší je průtočný profil, tím menší je gradient toku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1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odtoku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hranice mezi svahy odvodňovanými do různých toků tvoří </a:t>
            </a:r>
            <a:r>
              <a:rPr lang="cs-CZ" b="1" dirty="0" smtClean="0">
                <a:solidFill>
                  <a:srgbClr val="FF0000"/>
                </a:solidFill>
              </a:rPr>
              <a:t>……..</a:t>
            </a:r>
            <a:r>
              <a:rPr lang="cs-CZ" dirty="0" smtClean="0"/>
              <a:t> </a:t>
            </a:r>
            <a:r>
              <a:rPr lang="cs-CZ" dirty="0"/>
              <a:t>mezi těmito toky</a:t>
            </a:r>
          </a:p>
          <a:p>
            <a:pPr lvl="0"/>
            <a:r>
              <a:rPr lang="cs-CZ" dirty="0"/>
              <a:t>celý systém propojený odtokem vytváří odtokovou pánev</a:t>
            </a:r>
          </a:p>
          <a:p>
            <a:pPr lvl="0"/>
            <a:r>
              <a:rPr lang="cs-CZ" dirty="0"/>
              <a:t>odtokový systém vázaný na jeden tok vytváří jeho </a:t>
            </a:r>
            <a:r>
              <a:rPr lang="cs-CZ" b="1" dirty="0" smtClean="0">
                <a:solidFill>
                  <a:srgbClr val="FF0000"/>
                </a:solidFill>
              </a:rPr>
              <a:t>…….</a:t>
            </a:r>
          </a:p>
          <a:p>
            <a:pPr lvl="0"/>
            <a:r>
              <a:rPr lang="cs-CZ" b="1" dirty="0" smtClean="0">
                <a:solidFill>
                  <a:srgbClr val="FF0000"/>
                </a:solidFill>
              </a:rPr>
              <a:t>Hlavní evropské rozvodí ??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65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oubor:Europäische Wasserscheid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" y="1268760"/>
            <a:ext cx="5062463" cy="499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isicovky.cz/exp/kralicky-sneznik/klepy-hlv151/95429FA5-49C7-4F9E-A2D3-920CC044BA89bi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94028"/>
            <a:ext cx="351588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Obrázek 132" descr="Popis: Channel Network of a Small 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76672"/>
            <a:ext cx="39624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31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Povodně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N-</a:t>
            </a:r>
            <a:r>
              <a:rPr lang="cs-CZ" b="1" dirty="0" err="1"/>
              <a:t>letost</a:t>
            </a:r>
            <a:r>
              <a:rPr lang="cs-CZ" b="1" dirty="0"/>
              <a:t> povodní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b="1" dirty="0" smtClean="0">
                <a:solidFill>
                  <a:srgbClr val="FF0000"/>
                </a:solidFill>
              </a:rPr>
              <a:t>Q5, Q20, Q500 ????</a:t>
            </a:r>
          </a:p>
          <a:p>
            <a:pPr lvl="0"/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7170" name="Picture 2" descr="http://blog.idnes.cz/blog/3965/150155/Q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8" y="2348880"/>
            <a:ext cx="66103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968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/>
              </a:rPr>
              <a:t>Druhy </a:t>
            </a:r>
            <a:r>
              <a:rPr lang="cs-CZ" b="1" dirty="0">
                <a:effectLst/>
              </a:rPr>
              <a:t>povodní</a:t>
            </a:r>
            <a:r>
              <a:rPr lang="cs-CZ" dirty="0">
                <a:effectLst/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cs-CZ" sz="3400" b="1" dirty="0"/>
              <a:t>bleskové povodně </a:t>
            </a:r>
            <a:r>
              <a:rPr lang="cs-CZ" sz="3400" dirty="0"/>
              <a:t>– přívalové srážky a náhlý povrchový odtok velkého množství vody, velké lokální škody, příp. oběti na životech</a:t>
            </a:r>
          </a:p>
          <a:p>
            <a:pPr lvl="0" algn="just"/>
            <a:r>
              <a:rPr lang="cs-CZ" sz="3400" b="1" dirty="0"/>
              <a:t>povodně z několikadenních trvalých srážek </a:t>
            </a:r>
            <a:r>
              <a:rPr lang="cs-CZ" sz="3400" dirty="0"/>
              <a:t>– postihují větší oblasti (podle velikosti srážkové oblasti a kam je oblast odvodňována), škody v regionálním nebo supra-regionálním měřítku, oběti na životech</a:t>
            </a:r>
          </a:p>
          <a:p>
            <a:pPr lvl="0" algn="just"/>
            <a:r>
              <a:rPr lang="cs-CZ" sz="3400" b="1" dirty="0"/>
              <a:t>povodně z tání sněhové pokrývky </a:t>
            </a:r>
            <a:r>
              <a:rPr lang="cs-CZ" sz="3400" dirty="0"/>
              <a:t>– souvisí s náhlým oteplením a táním velkého množství sněhu, často doprovázených srážkami, postihují větší oblasti, výraznější ve středních a dolních částech toků</a:t>
            </a:r>
          </a:p>
          <a:p>
            <a:pPr lvl="0" algn="just"/>
            <a:r>
              <a:rPr lang="cs-CZ" sz="3400" b="1" dirty="0"/>
              <a:t>povodně z chodu ledu </a:t>
            </a:r>
            <a:r>
              <a:rPr lang="cs-CZ" sz="3400" dirty="0"/>
              <a:t>– po náhlém tání a odchodu ledu může dojít k zablokování koryta ledovými krami (tzv. ledová zácpa) a ke vzdutí vody za touto překážkou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960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riroda.cz/clanky/foto/KJH1010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vornost.com/wp-content/uploads/povodne1997_Prer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9093"/>
            <a:ext cx="4130824" cy="27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g.cz.prg.cmestatic.com/media/images/440x248/Feb2012/9389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89040"/>
            <a:ext cx="4191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media.novinky.cz/075/310750-top_foto2-sowp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4679552" cy="26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09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O</a:t>
            </a:r>
            <a:r>
              <a:rPr lang="cs-CZ" b="1" dirty="0" smtClean="0">
                <a:effectLst/>
              </a:rPr>
              <a:t>chrana </a:t>
            </a:r>
            <a:r>
              <a:rPr lang="cs-CZ" b="1" dirty="0">
                <a:effectLst/>
              </a:rPr>
              <a:t>před povodněmi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cs-CZ" dirty="0"/>
              <a:t>v období bez povodní: racionální využívání a plánovaní aktivit v krajině (</a:t>
            </a:r>
            <a:r>
              <a:rPr lang="cs-CZ" dirty="0" err="1"/>
              <a:t>land</a:t>
            </a:r>
            <a:r>
              <a:rPr lang="cs-CZ" dirty="0"/>
              <a:t>-use, průtočnost údolní nivy, ochranná zařízení, cvičení záchranných složek, příprava obyvatelstva)</a:t>
            </a:r>
          </a:p>
          <a:p>
            <a:pPr lvl="0" algn="just"/>
            <a:r>
              <a:rPr lang="cs-CZ" dirty="0"/>
              <a:t>před začátkem povodně a během ní: předpověď počasí a hydrologická předpověď - vyhlašování tří stupňů povodňové aktivity – organizace záchranných prací</a:t>
            </a:r>
          </a:p>
          <a:p>
            <a:pPr lvl="0" algn="just"/>
            <a:r>
              <a:rPr lang="cs-CZ" dirty="0"/>
              <a:t>po povodni: organizace aktivit směřujících k obnovení normálního chodu života společnosti – pomoc postiženým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1267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hmi.cz/files/portal/docs/poboc/CB/pruvodce/img/sp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3" y="9550"/>
            <a:ext cx="49625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chmi.cz/files/portal/docs/poboc/CB/pruvodce/img/spa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5" y="2295551"/>
            <a:ext cx="49625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chmi.cz/files/portal/docs/poboc/CB/pruvodce/img/spa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5" y="4571999"/>
            <a:ext cx="49625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media.novinky.cz/014/250146-original1-v84b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08" y="620688"/>
            <a:ext cx="3519488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lásný profil kategorie C: &amp;Zcaron;ulová, St&amp;rcaron;íbrný potok, most u M&amp;ecaron;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08" y="3202054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568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Povrchová voda jako přírodní zdroj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9251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zdroj vody pro zemědělství a průmyslové aktivity</a:t>
            </a:r>
          </a:p>
          <a:p>
            <a:pPr algn="just"/>
            <a:r>
              <a:rPr lang="cs-CZ" dirty="0" smtClean="0"/>
              <a:t>zásobování </a:t>
            </a:r>
            <a:r>
              <a:rPr lang="cs-CZ" dirty="0"/>
              <a:t>městských oblastí z vodních rezervoárů</a:t>
            </a:r>
          </a:p>
          <a:p>
            <a:pPr algn="just"/>
            <a:r>
              <a:rPr lang="cs-CZ" dirty="0" smtClean="0"/>
              <a:t>zavlažování</a:t>
            </a:r>
            <a:endParaRPr lang="cs-CZ" dirty="0"/>
          </a:p>
          <a:p>
            <a:pPr algn="just"/>
            <a:r>
              <a:rPr lang="cs-CZ" dirty="0" smtClean="0"/>
              <a:t>výroba </a:t>
            </a:r>
            <a:r>
              <a:rPr lang="cs-CZ" dirty="0"/>
              <a:t>elektrické energie ve vodních elektrárnách</a:t>
            </a:r>
          </a:p>
          <a:p>
            <a:pPr algn="just"/>
            <a:r>
              <a:rPr lang="cs-CZ" dirty="0"/>
              <a:t> </a:t>
            </a:r>
            <a:r>
              <a:rPr lang="cs-CZ" dirty="0" smtClean="0"/>
              <a:t>říční </a:t>
            </a:r>
            <a:r>
              <a:rPr lang="cs-CZ" dirty="0"/>
              <a:t>doprava</a:t>
            </a:r>
          </a:p>
          <a:p>
            <a:pPr algn="just"/>
            <a:r>
              <a:rPr lang="cs-CZ" dirty="0" smtClean="0"/>
              <a:t>spotřeba </a:t>
            </a:r>
            <a:r>
              <a:rPr lang="cs-CZ" dirty="0"/>
              <a:t>vody v domácnostech </a:t>
            </a:r>
          </a:p>
          <a:p>
            <a:pPr algn="just"/>
            <a:r>
              <a:rPr lang="cs-CZ" dirty="0" smtClean="0"/>
              <a:t>voda </a:t>
            </a:r>
            <a:r>
              <a:rPr lang="cs-CZ" dirty="0"/>
              <a:t>pro chladící zařízení (např. elektrárny)</a:t>
            </a:r>
          </a:p>
          <a:p>
            <a:pPr algn="just"/>
            <a:endParaRPr lang="cs-CZ" dirty="0"/>
          </a:p>
        </p:txBody>
      </p:sp>
      <p:pic>
        <p:nvPicPr>
          <p:cNvPr id="8194" name="Obrázek 130" descr="Popis: Water Use in Akron, Oh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83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4949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povrchová a podpovrchová voda tvoří jen malou část zásob vody v hydrosféře</a:t>
            </a:r>
            <a:endParaRPr lang="cs-CZ" b="1" dirty="0"/>
          </a:p>
          <a:p>
            <a:pPr lvl="0"/>
            <a:r>
              <a:rPr lang="cs-CZ" dirty="0"/>
              <a:t>oběh vody: výpar z oceánů a pevniny → srážky → část srážek se vrací do atmosféry výparem z půdy, část odtéká z pevniny povrchovým nebo podzemním odtokem</a:t>
            </a:r>
          </a:p>
          <a:p>
            <a:pPr lvl="0"/>
            <a:r>
              <a:rPr lang="cs-CZ" dirty="0"/>
              <a:t>hydrologie – </a:t>
            </a:r>
            <a:r>
              <a:rPr lang="cs-CZ" b="1" dirty="0" smtClean="0">
                <a:solidFill>
                  <a:srgbClr val="FF0000"/>
                </a:solidFill>
              </a:rPr>
              <a:t>………………</a:t>
            </a:r>
            <a:endParaRPr lang="cs-CZ" b="1" dirty="0">
              <a:solidFill>
                <a:srgbClr val="FF0000"/>
              </a:solidFill>
            </a:endParaRPr>
          </a:p>
          <a:p>
            <a:pPr lvl="0"/>
            <a:r>
              <a:rPr lang="cs-CZ" dirty="0"/>
              <a:t>srážky vypadávající na povrch se dostávají do půdy </a:t>
            </a:r>
            <a:r>
              <a:rPr lang="cs-CZ" b="1" dirty="0" smtClean="0">
                <a:solidFill>
                  <a:srgbClr val="FF0000"/>
                </a:solidFill>
              </a:rPr>
              <a:t>………………,</a:t>
            </a:r>
            <a:r>
              <a:rPr lang="cs-CZ" dirty="0" smtClean="0"/>
              <a:t> </a:t>
            </a:r>
            <a:r>
              <a:rPr lang="cs-CZ" dirty="0"/>
              <a:t>tj. působením gravitace pronikají mezerami mezi půdními částicemi (pukliny, otvory po živočiších, prostory po ledových krystalcích aj.) </a:t>
            </a:r>
          </a:p>
          <a:p>
            <a:pPr lvl="0"/>
            <a:r>
              <a:rPr lang="cs-CZ" dirty="0"/>
              <a:t>voda, která se dostane do půdy je půdní voda a vytváří zvodnělou vrstvu (</a:t>
            </a:r>
            <a:r>
              <a:rPr lang="cs-CZ" dirty="0" err="1"/>
              <a:t>soil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belt</a:t>
            </a:r>
            <a:r>
              <a:rPr lang="cs-CZ" dirty="0"/>
              <a:t>) – voda z této vrstvy se může dostat na povrch nebo do atmosféry </a:t>
            </a:r>
            <a:r>
              <a:rPr lang="cs-CZ" dirty="0" smtClean="0"/>
              <a:t>…………… </a:t>
            </a:r>
            <a:r>
              <a:rPr lang="cs-CZ" dirty="0"/>
              <a:t>(výpar + transpirace)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3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45" descr="Popis: The Hydrologic Cyc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7771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2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Obrázek 145" descr="Popis: The Hydrologic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80" y="620688"/>
            <a:ext cx="7565082" cy="562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36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Podzemní 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 smtClean="0"/>
              <a:t>podzemní </a:t>
            </a:r>
            <a:r>
              <a:rPr lang="cs-CZ" b="1" dirty="0"/>
              <a:t>voda</a:t>
            </a:r>
            <a:r>
              <a:rPr lang="cs-CZ" dirty="0"/>
              <a:t> – část podpovrchové vody, která vyplňuje </a:t>
            </a:r>
            <a:r>
              <a:rPr lang="cs-CZ" b="1" dirty="0"/>
              <a:t>zónu </a:t>
            </a:r>
            <a:r>
              <a:rPr lang="cs-CZ" b="1" dirty="0" smtClean="0">
                <a:solidFill>
                  <a:srgbClr val="FF0000"/>
                </a:solidFill>
              </a:rPr>
              <a:t>………</a:t>
            </a:r>
            <a:r>
              <a:rPr lang="cs-CZ" b="1" dirty="0" smtClean="0"/>
              <a:t> </a:t>
            </a:r>
            <a:r>
              <a:rPr lang="cs-CZ" b="1" dirty="0"/>
              <a:t>(pásmo nasycení)</a:t>
            </a:r>
            <a:endParaRPr lang="cs-CZ" dirty="0"/>
          </a:p>
          <a:p>
            <a:pPr lvl="0"/>
            <a:r>
              <a:rPr lang="cs-CZ" b="1" dirty="0"/>
              <a:t>hladina podzemní vody</a:t>
            </a:r>
            <a:r>
              <a:rPr lang="cs-CZ" dirty="0"/>
              <a:t> odděluje zónu saturace od svrchní vrstvy, kde póry nejsou plně vyplněny vodou – </a:t>
            </a:r>
            <a:r>
              <a:rPr lang="cs-CZ" b="1" dirty="0"/>
              <a:t>pásmo provzdušnění (zóna </a:t>
            </a:r>
            <a:r>
              <a:rPr lang="cs-CZ" b="1" dirty="0" smtClean="0">
                <a:solidFill>
                  <a:srgbClr val="FF0000"/>
                </a:solidFill>
              </a:rPr>
              <a:t>………..</a:t>
            </a:r>
            <a:r>
              <a:rPr lang="cs-CZ" b="1" dirty="0" smtClean="0"/>
              <a:t>)</a:t>
            </a:r>
            <a:r>
              <a:rPr lang="cs-CZ" dirty="0" smtClean="0"/>
              <a:t> </a:t>
            </a:r>
            <a:r>
              <a:rPr lang="cs-CZ" b="1" dirty="0"/>
              <a:t>– </a:t>
            </a:r>
            <a:r>
              <a:rPr lang="cs-CZ" dirty="0"/>
              <a:t>voda se zde drží díky kapilárnímu napětí (tenký film vody na povrchu minerálů) – </a:t>
            </a:r>
            <a:r>
              <a:rPr lang="cs-CZ" b="1" dirty="0" smtClean="0">
                <a:solidFill>
                  <a:srgbClr val="FF0000"/>
                </a:solidFill>
              </a:rPr>
              <a:t>……………………..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3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Obrázek 143" descr="Popis: Zones of subsurface wa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19903" cy="577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46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Zvodnělé vrstvy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cs-CZ" dirty="0"/>
              <a:t>zvodnělá vrstva (</a:t>
            </a:r>
            <a:r>
              <a:rPr lang="cs-CZ" dirty="0" err="1"/>
              <a:t>zvodeň</a:t>
            </a:r>
            <a:r>
              <a:rPr lang="cs-CZ" dirty="0"/>
              <a:t>) – podloží písku nebo pískovce, obsahující volně protékající podzemní vodu</a:t>
            </a:r>
          </a:p>
          <a:p>
            <a:pPr lvl="0" algn="just"/>
            <a:r>
              <a:rPr lang="cs-CZ" dirty="0"/>
              <a:t>nepropustná vrstva – podloží jílů nebo břidlic obsahují málo volné vody</a:t>
            </a:r>
          </a:p>
          <a:p>
            <a:pPr lvl="0" algn="just"/>
            <a:r>
              <a:rPr lang="cs-CZ" dirty="0"/>
              <a:t>čočkovité břidlice vytváří zavěšené vodní těleso</a:t>
            </a:r>
          </a:p>
          <a:p>
            <a:pPr lvl="0" algn="just"/>
            <a:r>
              <a:rPr lang="cs-CZ" dirty="0"/>
              <a:t>je-li propustná vrstva mezi dvěma nepropustnými, je voda v propustné vrstvě pod tlakem a při navrtání nadložní vrstvy vystřikuje nad povrch – </a:t>
            </a:r>
            <a:r>
              <a:rPr lang="cs-CZ" b="1" dirty="0" smtClean="0">
                <a:solidFill>
                  <a:srgbClr val="FF0000"/>
                </a:solidFill>
              </a:rPr>
              <a:t>……………………………………</a:t>
            </a:r>
            <a:endParaRPr lang="cs-CZ" b="1" dirty="0">
              <a:solidFill>
                <a:srgbClr val="FF0000"/>
              </a:solidFill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40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eologie.vsb.cz/inzgeol/sylaby/08%20Hydrogeologicke%20pomery/Re%C5%BEim%20podzemn%C3%ADch%20vod_soubory/imag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40" y="260648"/>
            <a:ext cx="50085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rodina.cz/hrdousci/album/p711012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018" y="3502304"/>
            <a:ext cx="4456156" cy="333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jindrichpolak.wz.cz/encyklopedie/abc/pict/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2305"/>
            <a:ext cx="30194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807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Povrchový odtok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cs-CZ" b="1" dirty="0"/>
              <a:t>povrchový odtok</a:t>
            </a:r>
            <a:r>
              <a:rPr lang="cs-CZ" dirty="0"/>
              <a:t> vytváří různé formy:</a:t>
            </a:r>
          </a:p>
          <a:p>
            <a:pPr lvl="0" algn="just"/>
            <a:r>
              <a:rPr lang="cs-CZ" dirty="0"/>
              <a:t>souvislá tenká vrstva (film) po hladkém povrchu půdy nebo hornin – </a:t>
            </a:r>
            <a:r>
              <a:rPr lang="cs-CZ" b="1" dirty="0" smtClean="0">
                <a:solidFill>
                  <a:srgbClr val="FF0000"/>
                </a:solidFill>
              </a:rPr>
              <a:t>………….</a:t>
            </a:r>
            <a:r>
              <a:rPr lang="cs-CZ" dirty="0" smtClean="0">
                <a:solidFill>
                  <a:srgbClr val="FF0000"/>
                </a:solidFill>
              </a:rPr>
              <a:t>(</a:t>
            </a:r>
            <a:r>
              <a:rPr lang="cs-CZ" b="1" dirty="0" smtClean="0">
                <a:solidFill>
                  <a:srgbClr val="FF0000"/>
                </a:solidFill>
              </a:rPr>
              <a:t>……..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  <a:endParaRPr lang="cs-CZ" dirty="0">
              <a:solidFill>
                <a:srgbClr val="FF0000"/>
              </a:solidFill>
            </a:endParaRPr>
          </a:p>
          <a:p>
            <a:pPr lvl="0" algn="just"/>
            <a:r>
              <a:rPr lang="cs-CZ" dirty="0"/>
              <a:t>hrubý nebo důlkovitý povrch – podoba řady malých potůčků 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FF0000"/>
                </a:solidFill>
              </a:rPr>
              <a:t>……………..</a:t>
            </a:r>
            <a:r>
              <a:rPr lang="cs-CZ" dirty="0" smtClean="0"/>
              <a:t>) </a:t>
            </a:r>
            <a:r>
              <a:rPr lang="cs-CZ" dirty="0"/>
              <a:t>, spojující jednu rýhu s druhou do </a:t>
            </a:r>
            <a:r>
              <a:rPr lang="cs-CZ" b="1" dirty="0"/>
              <a:t>erozních rýh</a:t>
            </a:r>
            <a:endParaRPr lang="cs-CZ" dirty="0"/>
          </a:p>
          <a:p>
            <a:pPr lvl="0" algn="just"/>
            <a:r>
              <a:rPr lang="cs-CZ" dirty="0"/>
              <a:t>zatravněný povrch – povrchový odtok je rozdělen do nesčetných malých proudů, tekoucích kolem stonků</a:t>
            </a:r>
          </a:p>
          <a:p>
            <a:pPr lvl="0" algn="just"/>
            <a:r>
              <a:rPr lang="cs-CZ" dirty="0"/>
              <a:t>zalesněné svahy – omezení odtoku v důsledku </a:t>
            </a:r>
            <a:r>
              <a:rPr lang="cs-CZ" b="1" dirty="0"/>
              <a:t>intercepce</a:t>
            </a:r>
            <a:r>
              <a:rPr lang="cs-CZ" dirty="0"/>
              <a:t> srážek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749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japonského obrazu</Template>
  <TotalTime>523</TotalTime>
  <Words>375</Words>
  <Application>Microsoft Office PowerPoint</Application>
  <PresentationFormat>Předvádění na obrazovce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YamatoPainting</vt:lpstr>
      <vt:lpstr>Prezentace aplikace PowerPoint</vt:lpstr>
      <vt:lpstr>Prezentace aplikace PowerPoint</vt:lpstr>
      <vt:lpstr>Prezentace aplikace PowerPoint</vt:lpstr>
      <vt:lpstr>Prezentace aplikace PowerPoint</vt:lpstr>
      <vt:lpstr>Podzemní voda</vt:lpstr>
      <vt:lpstr>Prezentace aplikace PowerPoint</vt:lpstr>
      <vt:lpstr>Zvodnělé vrstvy</vt:lpstr>
      <vt:lpstr>Prezentace aplikace PowerPoint</vt:lpstr>
      <vt:lpstr>Povrchový odtok</vt:lpstr>
      <vt:lpstr>Prezentace aplikace PowerPoint</vt:lpstr>
      <vt:lpstr>Průtok</vt:lpstr>
      <vt:lpstr>Systém odtoku</vt:lpstr>
      <vt:lpstr>Prezentace aplikace PowerPoint</vt:lpstr>
      <vt:lpstr>Povodně</vt:lpstr>
      <vt:lpstr>Druhy povodní </vt:lpstr>
      <vt:lpstr>Prezentace aplikace PowerPoint</vt:lpstr>
      <vt:lpstr>Ochrana před povodněmi</vt:lpstr>
      <vt:lpstr>Prezentace aplikace PowerPoint</vt:lpstr>
      <vt:lpstr>Povrchová voda jako přírodní zdroj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Onda</dc:creator>
  <cp:lastModifiedBy>Onda</cp:lastModifiedBy>
  <cp:revision>52</cp:revision>
  <dcterms:created xsi:type="dcterms:W3CDTF">2012-09-27T11:14:46Z</dcterms:created>
  <dcterms:modified xsi:type="dcterms:W3CDTF">2012-11-04T21:49:14Z</dcterms:modified>
</cp:coreProperties>
</file>