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2B295A91-4315-4A4B-B06F-F4FFB0567964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95A91-4315-4A4B-B06F-F4FFB0567964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cs-CZ" altLang="ja-JP" smtClean="0"/>
              <a:t>Kliknutím na ikonu přidáte obrázek.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5A91-4315-4A4B-B06F-F4FFB0567964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B295A91-4315-4A4B-B06F-F4FFB0567964}" type="datetimeFigureOut">
              <a:rPr lang="cs-CZ" smtClean="0"/>
              <a:t>4.10.2012</a:t>
            </a:fld>
            <a:endParaRPr lang="cs-CZ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04AE4D3-3FD4-42F9-8F16-E1FEAF9833D6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http://www.jdonohue.com/parks/photo/mediumSize/Badlands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43356" y="54868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/>
              <a:t>Fyzická geografie</a:t>
            </a:r>
            <a:endParaRPr lang="cs-CZ" sz="6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9772" y="1700808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 smtClean="0"/>
              <a:t>Podzim 2012</a:t>
            </a:r>
          </a:p>
          <a:p>
            <a:pPr algn="ctr"/>
            <a:r>
              <a:rPr lang="cs-CZ" b="1" dirty="0" smtClean="0"/>
              <a:t>Z0026/4 – čtvrtek 15 – 15.50, Z4</a:t>
            </a:r>
          </a:p>
          <a:p>
            <a:pPr algn="ctr"/>
            <a:r>
              <a:rPr lang="cs-CZ" b="1" dirty="0" smtClean="0"/>
              <a:t>Z0026/6 – čtvrtek 16 – 16.50, Z3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41476" y="5652128"/>
            <a:ext cx="46085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Mgr. Ondřej </a:t>
            </a:r>
            <a:r>
              <a:rPr lang="cs-CZ" sz="2400" b="1" dirty="0" err="1" smtClean="0">
                <a:solidFill>
                  <a:schemeClr val="bg1"/>
                </a:solidFill>
              </a:rPr>
              <a:t>Kinc</a:t>
            </a:r>
            <a:endParaRPr lang="cs-CZ" sz="2400" b="1" dirty="0" smtClean="0">
              <a:solidFill>
                <a:schemeClr val="bg1"/>
              </a:solidFill>
            </a:endParaRPr>
          </a:p>
          <a:p>
            <a:pPr algn="ctr"/>
            <a:endParaRPr lang="cs-CZ" sz="2400" b="1" dirty="0" smtClean="0">
              <a:solidFill>
                <a:schemeClr val="bg1"/>
              </a:solidFill>
            </a:endParaRPr>
          </a:p>
          <a:p>
            <a:pPr algn="ctr"/>
            <a:r>
              <a:rPr lang="cs-CZ" sz="2000" b="1" i="1" dirty="0" smtClean="0">
                <a:solidFill>
                  <a:schemeClr val="bg1"/>
                </a:solidFill>
              </a:rPr>
              <a:t>kinc@mail.muni.cz</a:t>
            </a:r>
            <a:endParaRPr lang="cs-CZ" sz="2000" b="1" i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774790" y="26395"/>
            <a:ext cx="1346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7030A0"/>
                </a:solidFill>
              </a:rPr>
              <a:t>4. 10. 2012</a:t>
            </a:r>
            <a:endParaRPr lang="cs-CZ" sz="2000" b="1" dirty="0">
              <a:solidFill>
                <a:srgbClr val="7030A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735" y="26395"/>
            <a:ext cx="6444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7030A0"/>
                </a:solidFill>
              </a:rPr>
              <a:t>Teplota vzduchu</a:t>
            </a:r>
            <a:endParaRPr lang="cs-CZ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3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Roční chod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cs-CZ" b="1" u="sng" dirty="0" smtClean="0"/>
              <a:t>Oceán – pevnina</a:t>
            </a:r>
          </a:p>
          <a:p>
            <a:pPr lvl="0" algn="just"/>
            <a:r>
              <a:rPr lang="cs-CZ" dirty="0"/>
              <a:t>stanice při pobřeží v porovnání s vnitrozemím jsou chladnější v létě a teplejší v zimě a mají menší teplotní amplitudu (denní i roční</a:t>
            </a:r>
            <a:r>
              <a:rPr lang="cs-CZ" dirty="0" smtClean="0"/>
              <a:t>)</a:t>
            </a:r>
          </a:p>
          <a:p>
            <a:pPr marL="0" lvl="0" indent="0" algn="just">
              <a:buNone/>
            </a:pPr>
            <a:r>
              <a:rPr lang="cs-CZ" b="1" dirty="0" smtClean="0"/>
              <a:t>vodní </a:t>
            </a:r>
            <a:r>
              <a:rPr lang="cs-CZ" b="1" dirty="0"/>
              <a:t>plochy se při stejné insolaci ohřívají a ochlazují pomaleji než povrch souše z následujících příčin:</a:t>
            </a:r>
          </a:p>
          <a:p>
            <a:pPr marL="0" lvl="0" indent="0" algn="just">
              <a:buNone/>
            </a:pPr>
            <a:r>
              <a:rPr lang="cs-CZ" dirty="0" smtClean="0"/>
              <a:t>a) sluneční  </a:t>
            </a:r>
            <a:r>
              <a:rPr lang="cs-CZ" dirty="0"/>
              <a:t>záření proniká ve vodě do větší hloubky v porovnání se souší, kde dopadá na povrch</a:t>
            </a:r>
          </a:p>
          <a:p>
            <a:pPr marL="0" lvl="0" indent="0" algn="just">
              <a:buNone/>
            </a:pPr>
            <a:r>
              <a:rPr lang="cs-CZ" dirty="0" smtClean="0"/>
              <a:t>b) voda </a:t>
            </a:r>
            <a:r>
              <a:rPr lang="cs-CZ" dirty="0"/>
              <a:t>se ohřívá pomaleji než povrch souše (např. specifické teplo vody je asi pětkrát větší než u skalního povrchu)</a:t>
            </a:r>
          </a:p>
          <a:p>
            <a:pPr marL="0" lvl="0" indent="0" algn="just">
              <a:buNone/>
            </a:pPr>
            <a:r>
              <a:rPr lang="cs-CZ" dirty="0" smtClean="0"/>
              <a:t>c) promíchávání </a:t>
            </a:r>
            <a:r>
              <a:rPr lang="cs-CZ" dirty="0"/>
              <a:t>teplejší a chladnější vody v zahřívané vrstvě</a:t>
            </a:r>
          </a:p>
          <a:p>
            <a:pPr marL="0" lvl="0" indent="0" algn="just">
              <a:buNone/>
            </a:pPr>
            <a:r>
              <a:rPr lang="cs-CZ" dirty="0" smtClean="0"/>
              <a:t>d) větší </a:t>
            </a:r>
            <a:r>
              <a:rPr lang="cs-CZ" dirty="0"/>
              <a:t>výpar nad vodní plochou než nad souší, kde může při suchém povrchu i ustat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634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Obrázek 17" descr="Popis: Land and Water Heating Diff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531486" cy="55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3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Rozložení teploty vzduchu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cs-CZ" dirty="0" smtClean="0"/>
              <a:t>rozložení </a:t>
            </a:r>
            <a:r>
              <a:rPr lang="cs-CZ" dirty="0"/>
              <a:t>teploty vzduchu ukazují </a:t>
            </a:r>
            <a:r>
              <a:rPr lang="cs-CZ" b="1" dirty="0"/>
              <a:t>mapy </a:t>
            </a:r>
            <a:r>
              <a:rPr lang="cs-CZ" b="1" dirty="0" smtClean="0">
                <a:solidFill>
                  <a:srgbClr val="FF0000"/>
                </a:solidFill>
              </a:rPr>
              <a:t>…….</a:t>
            </a:r>
            <a:r>
              <a:rPr lang="cs-CZ" b="1" dirty="0" smtClean="0"/>
              <a:t> </a:t>
            </a:r>
            <a:r>
              <a:rPr lang="cs-CZ" dirty="0"/>
              <a:t>– tj. čar, </a:t>
            </a:r>
            <a:r>
              <a:rPr lang="cs-CZ" b="1" dirty="0">
                <a:solidFill>
                  <a:srgbClr val="FF0000"/>
                </a:solidFill>
              </a:rPr>
              <a:t>spojujících </a:t>
            </a:r>
            <a:r>
              <a:rPr lang="cs-CZ" b="1" dirty="0" smtClean="0">
                <a:solidFill>
                  <a:srgbClr val="FF0000"/>
                </a:solidFill>
              </a:rPr>
              <a:t>….</a:t>
            </a:r>
          </a:p>
          <a:p>
            <a:pPr lvl="0" algn="just"/>
            <a:r>
              <a:rPr lang="cs-CZ" dirty="0" smtClean="0"/>
              <a:t>mapy </a:t>
            </a:r>
            <a:r>
              <a:rPr lang="cs-CZ" dirty="0"/>
              <a:t>ukazují centra vysokých a nízkých teplot a teplotní gradient, tj. směr změny teploty vzduchu</a:t>
            </a:r>
            <a:endParaRPr lang="cs-CZ" sz="3600" dirty="0"/>
          </a:p>
          <a:p>
            <a:pPr marL="0" indent="0" algn="just">
              <a:buNone/>
            </a:pPr>
            <a:r>
              <a:rPr lang="cs-CZ" b="1" dirty="0" smtClean="0"/>
              <a:t>Faktory </a:t>
            </a:r>
            <a:r>
              <a:rPr lang="cs-CZ" b="1" dirty="0"/>
              <a:t>ovlivňující rozložení teploty vzduchu</a:t>
            </a:r>
            <a:endParaRPr lang="cs-CZ" sz="2800" dirty="0"/>
          </a:p>
          <a:p>
            <a:pPr lvl="0" algn="just"/>
            <a:r>
              <a:rPr lang="cs-CZ" b="1" dirty="0"/>
              <a:t>zeměpisná šířka</a:t>
            </a:r>
            <a:r>
              <a:rPr lang="cs-CZ" dirty="0"/>
              <a:t> – s jejím růstem klesá průměrná roční insolace a tedy i teplota (pokles teploty od rovníku k pólům – při letním slunovratu dostává pól více sluneční energie než rovník)</a:t>
            </a:r>
            <a:endParaRPr lang="cs-CZ" sz="3600" dirty="0"/>
          </a:p>
          <a:p>
            <a:pPr algn="just"/>
            <a:r>
              <a:rPr lang="cs-CZ" b="1" dirty="0" err="1"/>
              <a:t>oceanita</a:t>
            </a:r>
            <a:r>
              <a:rPr lang="cs-CZ" b="1" dirty="0"/>
              <a:t> a kontinentalita</a:t>
            </a:r>
            <a:r>
              <a:rPr lang="cs-CZ" dirty="0"/>
              <a:t> </a:t>
            </a:r>
            <a:r>
              <a:rPr lang="cs-CZ" dirty="0" smtClean="0"/>
              <a:t>– vliv </a:t>
            </a:r>
            <a:r>
              <a:rPr lang="cs-CZ" dirty="0"/>
              <a:t>teplých a studených mořských proudů na pobřežní </a:t>
            </a:r>
            <a:endParaRPr lang="cs-CZ" dirty="0" smtClean="0"/>
          </a:p>
          <a:p>
            <a:pPr lvl="0" algn="just"/>
            <a:r>
              <a:rPr lang="cs-CZ" b="1" dirty="0"/>
              <a:t>nadmořská výška</a:t>
            </a:r>
            <a:r>
              <a:rPr lang="cs-CZ" dirty="0"/>
              <a:t> – pokles teploty vzduchu s výškou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273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Kolísání teploty vzduchu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cs-CZ" dirty="0"/>
              <a:t>globální teplotní řada (teploty vzduchu průměrované z velkého počtu stanic na Zemi) ukazuje vzestup teploty vzduchu na Zemi asi o </a:t>
            </a:r>
            <a:r>
              <a:rPr lang="cs-CZ" b="1" dirty="0" smtClean="0">
                <a:solidFill>
                  <a:srgbClr val="FF0000"/>
                </a:solidFill>
              </a:rPr>
              <a:t>…..</a:t>
            </a:r>
            <a:r>
              <a:rPr lang="cs-CZ" dirty="0" smtClean="0"/>
              <a:t> za </a:t>
            </a:r>
            <a:r>
              <a:rPr lang="cs-CZ" dirty="0"/>
              <a:t>100 let – tzv. </a:t>
            </a:r>
            <a:r>
              <a:rPr lang="cs-CZ" b="1" dirty="0"/>
              <a:t>globální </a:t>
            </a:r>
            <a:r>
              <a:rPr lang="cs-CZ" b="1" dirty="0" smtClean="0"/>
              <a:t>oteplování</a:t>
            </a:r>
          </a:p>
          <a:p>
            <a:pPr lvl="0"/>
            <a:endParaRPr lang="cs-CZ" dirty="0"/>
          </a:p>
          <a:p>
            <a:pPr marL="0" lvl="0" indent="0">
              <a:buNone/>
            </a:pPr>
            <a:r>
              <a:rPr lang="cs-CZ" dirty="0"/>
              <a:t>F</a:t>
            </a:r>
            <a:r>
              <a:rPr lang="cs-CZ" dirty="0" smtClean="0"/>
              <a:t>aktory </a:t>
            </a:r>
            <a:r>
              <a:rPr lang="cs-CZ" dirty="0"/>
              <a:t>ovlivňující kolísání globální teplot vzduchu na Zemi:</a:t>
            </a:r>
          </a:p>
          <a:p>
            <a:pPr marL="0" lvl="0" indent="0">
              <a:buNone/>
            </a:pPr>
            <a:r>
              <a:rPr lang="cs-CZ" dirty="0" smtClean="0"/>
              <a:t>	a) sluneční </a:t>
            </a:r>
            <a:r>
              <a:rPr lang="cs-CZ" dirty="0"/>
              <a:t>aktivita – změny solární konstanty (vzestup teploty)</a:t>
            </a:r>
          </a:p>
          <a:p>
            <a:pPr marL="0" lvl="0" indent="0">
              <a:buNone/>
            </a:pPr>
            <a:r>
              <a:rPr lang="cs-CZ" dirty="0" smtClean="0"/>
              <a:t>	b) vulkanická </a:t>
            </a:r>
            <a:r>
              <a:rPr lang="cs-CZ" dirty="0"/>
              <a:t>činnost – po erupcích ve stratosféře se vytváří </a:t>
            </a:r>
            <a:r>
              <a:rPr lang="cs-CZ" dirty="0" smtClean="0"/>
              <a:t>	vrstva </a:t>
            </a:r>
            <a:r>
              <a:rPr lang="cs-CZ" dirty="0"/>
              <a:t>aerosolů, které odrážejí dopadající záření – ochlazení při </a:t>
            </a:r>
            <a:r>
              <a:rPr lang="cs-CZ" dirty="0" smtClean="0"/>
              <a:t>	zemském </a:t>
            </a:r>
            <a:r>
              <a:rPr lang="cs-CZ" dirty="0"/>
              <a:t>povrchu</a:t>
            </a:r>
          </a:p>
          <a:p>
            <a:pPr marL="0" lvl="0" indent="0">
              <a:buNone/>
            </a:pPr>
            <a:r>
              <a:rPr lang="cs-CZ" dirty="0" smtClean="0"/>
              <a:t>	c) interakce </a:t>
            </a:r>
            <a:r>
              <a:rPr lang="cs-CZ" dirty="0"/>
              <a:t>oceán-atmosféra (výměna tepla v oceánech, ENSO </a:t>
            </a:r>
            <a:r>
              <a:rPr lang="cs-CZ" dirty="0" smtClean="0"/>
              <a:t>	– </a:t>
            </a:r>
            <a:r>
              <a:rPr lang="cs-CZ" dirty="0"/>
              <a:t>roky El </a:t>
            </a:r>
            <a:r>
              <a:rPr lang="cs-CZ" dirty="0" err="1"/>
              <a:t>Niña</a:t>
            </a:r>
            <a:r>
              <a:rPr lang="cs-CZ" dirty="0"/>
              <a:t> výrazněji teplejší)</a:t>
            </a:r>
          </a:p>
          <a:p>
            <a:pPr marL="0" lvl="0" indent="0">
              <a:buNone/>
            </a:pPr>
            <a:r>
              <a:rPr lang="cs-CZ" dirty="0" smtClean="0"/>
              <a:t>	d) zesilování </a:t>
            </a:r>
            <a:r>
              <a:rPr lang="cs-CZ" dirty="0"/>
              <a:t>skleníkového efektu (oteplování) – </a:t>
            </a:r>
            <a:r>
              <a:rPr lang="cs-CZ"/>
              <a:t>všeobecně </a:t>
            </a:r>
            <a:r>
              <a:rPr lang="cs-CZ" smtClean="0"/>
              <a:t>	považováno </a:t>
            </a:r>
            <a:r>
              <a:rPr lang="cs-CZ" dirty="0"/>
              <a:t>za hlavní faktor globálního oteplování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81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Teplota vzduchu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endParaRPr lang="cs-CZ" dirty="0"/>
          </a:p>
          <a:p>
            <a:pPr lvl="0" algn="just"/>
            <a:r>
              <a:rPr lang="cs-CZ" b="1" dirty="0"/>
              <a:t>teplota</a:t>
            </a:r>
            <a:r>
              <a:rPr lang="cs-CZ" dirty="0"/>
              <a:t> – </a:t>
            </a:r>
            <a:r>
              <a:rPr lang="cs-CZ" b="1" dirty="0" smtClean="0">
                <a:solidFill>
                  <a:srgbClr val="FF0000"/>
                </a:solidFill>
              </a:rPr>
              <a:t>………………….</a:t>
            </a:r>
            <a:endParaRPr lang="cs-CZ" b="1" dirty="0">
              <a:solidFill>
                <a:srgbClr val="FF0000"/>
              </a:solidFill>
            </a:endParaRPr>
          </a:p>
          <a:p>
            <a:pPr lvl="0" algn="just"/>
            <a:r>
              <a:rPr lang="cs-CZ" dirty="0"/>
              <a:t>jestliže těleso přijímá tepelnou energii, jeho teplota roste</a:t>
            </a:r>
          </a:p>
          <a:p>
            <a:pPr lvl="0" algn="just"/>
            <a:r>
              <a:rPr lang="cs-CZ" dirty="0"/>
              <a:t>povrch během dne dostává více krátkovlnného záření než ztrácí dlouhovlnným vyzařováním - jeho teplota roste; v noci, kdy tok krátkovlnného záření ustává, teplota klesá</a:t>
            </a:r>
          </a:p>
          <a:p>
            <a:pPr lvl="0" algn="just"/>
            <a:r>
              <a:rPr lang="cs-CZ" dirty="0"/>
              <a:t>teplota tělesa se vedle pohlcování a vyzařování může měnit těmito procesy:</a:t>
            </a:r>
          </a:p>
          <a:p>
            <a:pPr lvl="0" algn="just"/>
            <a:r>
              <a:rPr lang="cs-CZ" b="1" dirty="0" smtClean="0">
                <a:solidFill>
                  <a:srgbClr val="FF0000"/>
                </a:solidFill>
              </a:rPr>
              <a:t>………</a:t>
            </a:r>
            <a:r>
              <a:rPr lang="cs-CZ" dirty="0" smtClean="0"/>
              <a:t> </a:t>
            </a:r>
            <a:r>
              <a:rPr lang="cs-CZ" dirty="0"/>
              <a:t>– tok tepla mezi dvěma dotýkajícími se tělesy od teplejšího ke chladnějšímu (aktivní povrch – atmosféra)</a:t>
            </a:r>
          </a:p>
          <a:p>
            <a:pPr lvl="0" algn="just"/>
            <a:r>
              <a:rPr lang="cs-CZ" b="1" dirty="0" smtClean="0">
                <a:solidFill>
                  <a:srgbClr val="FF0000"/>
                </a:solidFill>
              </a:rPr>
              <a:t>………</a:t>
            </a:r>
            <a:r>
              <a:rPr lang="cs-CZ" b="1" dirty="0" smtClean="0"/>
              <a:t> </a:t>
            </a:r>
            <a:r>
              <a:rPr lang="cs-CZ" dirty="0"/>
              <a:t>– změna skupenství vody z kapalného na plynné za pohlcování energie – pokles teploty vypařujícího povrchu </a:t>
            </a:r>
          </a:p>
          <a:p>
            <a:pPr lvl="0" algn="just"/>
            <a:r>
              <a:rPr lang="cs-CZ" b="1" dirty="0" smtClean="0">
                <a:solidFill>
                  <a:srgbClr val="FF0000"/>
                </a:solidFill>
              </a:rPr>
              <a:t>……….</a:t>
            </a:r>
            <a:r>
              <a:rPr lang="cs-CZ" dirty="0" smtClean="0"/>
              <a:t> </a:t>
            </a:r>
            <a:r>
              <a:rPr lang="cs-CZ" dirty="0"/>
              <a:t>– přenos tepla promícháváním při výstupném pohybu vzduchu</a:t>
            </a:r>
          </a:p>
          <a:p>
            <a:pPr algn="just"/>
            <a:endParaRPr lang="cs-CZ" dirty="0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50676" y="11811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05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teploty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dirty="0"/>
              <a:t>teplotní </a:t>
            </a:r>
            <a:r>
              <a:rPr lang="cs-CZ" b="1" dirty="0"/>
              <a:t>stupnice Celsiova</a:t>
            </a:r>
            <a:r>
              <a:rPr lang="cs-CZ" dirty="0"/>
              <a:t> (°C) – bod mrazu 0 °C, bod varu 100 °C</a:t>
            </a:r>
          </a:p>
          <a:p>
            <a:pPr lvl="0"/>
            <a:r>
              <a:rPr lang="cs-CZ" dirty="0"/>
              <a:t>teplotní stupnice Fahrenheitova (°F) – bod mrazu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…. </a:t>
            </a:r>
            <a:r>
              <a:rPr lang="cs-CZ" dirty="0"/>
              <a:t>°F, bod varu </a:t>
            </a:r>
            <a:r>
              <a:rPr lang="cs-CZ" b="1" dirty="0" smtClean="0">
                <a:solidFill>
                  <a:srgbClr val="FF0000"/>
                </a:solidFill>
              </a:rPr>
              <a:t>…</a:t>
            </a:r>
            <a:r>
              <a:rPr lang="cs-CZ" dirty="0" smtClean="0"/>
              <a:t>°</a:t>
            </a:r>
            <a:r>
              <a:rPr lang="cs-CZ" dirty="0"/>
              <a:t>F</a:t>
            </a:r>
          </a:p>
          <a:p>
            <a:pPr lvl="0"/>
            <a:r>
              <a:rPr lang="cs-CZ" b="1" dirty="0"/>
              <a:t>teploměr</a:t>
            </a:r>
            <a:r>
              <a:rPr lang="cs-CZ" dirty="0"/>
              <a:t> – </a:t>
            </a:r>
            <a:r>
              <a:rPr lang="cs-CZ" b="1" dirty="0" smtClean="0">
                <a:solidFill>
                  <a:srgbClr val="FF0000"/>
                </a:solidFill>
              </a:rPr>
              <a:t>………………, kolik m nad zemí?</a:t>
            </a:r>
            <a:endParaRPr lang="cs-CZ" b="1" dirty="0">
              <a:solidFill>
                <a:srgbClr val="FF0000"/>
              </a:solidFill>
            </a:endParaRPr>
          </a:p>
          <a:p>
            <a:pPr lvl="0"/>
            <a:r>
              <a:rPr lang="cs-CZ" dirty="0"/>
              <a:t>dnes kapalinové skleněné teploměry nahrazeny </a:t>
            </a:r>
            <a:r>
              <a:rPr lang="cs-CZ" b="1" dirty="0"/>
              <a:t>odporovými teploměry</a:t>
            </a:r>
            <a:r>
              <a:rPr lang="cs-CZ" dirty="0"/>
              <a:t> (termistory), které měří automaticky změny elektrického odporu s teplotou</a:t>
            </a:r>
          </a:p>
          <a:p>
            <a:pPr lvl="0"/>
            <a:r>
              <a:rPr lang="cs-CZ" dirty="0"/>
              <a:t>průměrná denní teplota vzduchu: </a:t>
            </a:r>
            <a:r>
              <a:rPr lang="cs-CZ" b="1" dirty="0">
                <a:solidFill>
                  <a:srgbClr val="7030A0"/>
                </a:solidFill>
              </a:rPr>
              <a:t>(t</a:t>
            </a:r>
            <a:r>
              <a:rPr lang="cs-CZ" b="1" baseline="-25000" dirty="0">
                <a:solidFill>
                  <a:srgbClr val="7030A0"/>
                </a:solidFill>
              </a:rPr>
              <a:t>07</a:t>
            </a:r>
            <a:r>
              <a:rPr lang="cs-CZ" b="1" dirty="0">
                <a:solidFill>
                  <a:srgbClr val="7030A0"/>
                </a:solidFill>
              </a:rPr>
              <a:t> + t</a:t>
            </a:r>
            <a:r>
              <a:rPr lang="cs-CZ" b="1" baseline="-25000" dirty="0">
                <a:solidFill>
                  <a:srgbClr val="7030A0"/>
                </a:solidFill>
              </a:rPr>
              <a:t>14</a:t>
            </a:r>
            <a:r>
              <a:rPr lang="cs-CZ" b="1" dirty="0">
                <a:solidFill>
                  <a:srgbClr val="7030A0"/>
                </a:solidFill>
              </a:rPr>
              <a:t> + 2t</a:t>
            </a:r>
            <a:r>
              <a:rPr lang="cs-CZ" b="1" baseline="-25000" dirty="0">
                <a:solidFill>
                  <a:srgbClr val="7030A0"/>
                </a:solidFill>
              </a:rPr>
              <a:t>21</a:t>
            </a:r>
            <a:r>
              <a:rPr lang="cs-CZ" b="1" dirty="0">
                <a:solidFill>
                  <a:srgbClr val="7030A0"/>
                </a:solidFill>
              </a:rPr>
              <a:t>)/4,</a:t>
            </a:r>
            <a:r>
              <a:rPr lang="cs-CZ" dirty="0"/>
              <a:t> v řadě zemí ale průměr </a:t>
            </a:r>
            <a:r>
              <a:rPr lang="cs-CZ" dirty="0" err="1"/>
              <a:t>t</a:t>
            </a:r>
            <a:r>
              <a:rPr lang="cs-CZ" baseline="-25000" dirty="0" err="1"/>
              <a:t>max</a:t>
            </a:r>
            <a:r>
              <a:rPr lang="cs-CZ" dirty="0"/>
              <a:t> a </a:t>
            </a:r>
            <a:r>
              <a:rPr lang="cs-CZ" dirty="0" err="1"/>
              <a:t>t</a:t>
            </a:r>
            <a:r>
              <a:rPr lang="cs-CZ" baseline="-25000" dirty="0" err="1"/>
              <a:t>min</a:t>
            </a:r>
            <a:r>
              <a:rPr lang="cs-CZ" dirty="0"/>
              <a:t> </a:t>
            </a:r>
          </a:p>
          <a:p>
            <a:pPr lvl="0"/>
            <a:r>
              <a:rPr lang="cs-CZ" b="1" dirty="0"/>
              <a:t>z denních průměrných teplot se počítají průměrné měsíční teploty a z nich průměrné roční teploty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55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Denní teplota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b="1" dirty="0"/>
              <a:t>minimum teploty</a:t>
            </a:r>
            <a:r>
              <a:rPr lang="cs-CZ" dirty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…………………..</a:t>
            </a:r>
            <a:r>
              <a:rPr lang="cs-CZ" dirty="0" smtClean="0"/>
              <a:t>– </a:t>
            </a:r>
            <a:r>
              <a:rPr lang="cs-CZ" dirty="0"/>
              <a:t>důsledek ochlazování povrchu dlouhovlnným vyzařováním v období negativní radiační bilance</a:t>
            </a:r>
          </a:p>
          <a:p>
            <a:pPr lvl="0"/>
            <a:r>
              <a:rPr lang="cs-CZ" dirty="0"/>
              <a:t>po východu Slunce (kladná radiační bilance) výrazný vzestup teploty vzduchu do </a:t>
            </a:r>
            <a:r>
              <a:rPr lang="cs-CZ" b="1" dirty="0"/>
              <a:t>maxima </a:t>
            </a:r>
            <a:r>
              <a:rPr lang="cs-CZ" dirty="0"/>
              <a:t>mezi </a:t>
            </a:r>
            <a:r>
              <a:rPr lang="cs-CZ" b="1" dirty="0" smtClean="0">
                <a:solidFill>
                  <a:srgbClr val="FF0000"/>
                </a:solidFill>
              </a:rPr>
              <a:t>…….</a:t>
            </a:r>
            <a:r>
              <a:rPr lang="cs-CZ" dirty="0" smtClean="0"/>
              <a:t>hodinou </a:t>
            </a:r>
            <a:r>
              <a:rPr lang="cs-CZ" dirty="0"/>
              <a:t>(promíchávání vzduchu a odvod tepla nahoru, jinak by při kladné bilanci měla teplota ještě dále vzrůstat)</a:t>
            </a:r>
          </a:p>
          <a:p>
            <a:pPr lvl="0"/>
            <a:r>
              <a:rPr lang="cs-CZ" dirty="0"/>
              <a:t>po maximu opět pokles teploty vzduchu k rannímu minimu (vzestupná část křivky kratší než sestupná)</a:t>
            </a:r>
          </a:p>
          <a:p>
            <a:pPr lvl="0"/>
            <a:r>
              <a:rPr lang="cs-CZ" dirty="0"/>
              <a:t>úroveň teploty a denní amplituda ovlivněny sezónně</a:t>
            </a:r>
          </a:p>
          <a:p>
            <a:pPr lvl="0"/>
            <a:r>
              <a:rPr lang="cs-CZ" dirty="0"/>
              <a:t>denní amplituda = </a:t>
            </a:r>
            <a:r>
              <a:rPr lang="cs-CZ" dirty="0" err="1"/>
              <a:t>t</a:t>
            </a:r>
            <a:r>
              <a:rPr lang="cs-CZ" baseline="-25000" dirty="0" err="1"/>
              <a:t>max</a:t>
            </a:r>
            <a:r>
              <a:rPr lang="cs-CZ" dirty="0"/>
              <a:t> – </a:t>
            </a:r>
            <a:r>
              <a:rPr lang="cs-CZ" dirty="0" err="1"/>
              <a:t>t</a:t>
            </a:r>
            <a:r>
              <a:rPr lang="cs-CZ" baseline="-25000" dirty="0" err="1"/>
              <a:t>min</a:t>
            </a:r>
            <a:r>
              <a:rPr lang="cs-CZ" dirty="0"/>
              <a:t>, největší amplitudy na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…..</a:t>
            </a:r>
            <a:r>
              <a:rPr lang="cs-CZ" dirty="0" smtClean="0"/>
              <a:t>, </a:t>
            </a:r>
            <a:r>
              <a:rPr lang="cs-CZ" dirty="0"/>
              <a:t>nejmenší v </a:t>
            </a:r>
            <a:r>
              <a:rPr lang="cs-CZ" b="1" dirty="0" smtClean="0">
                <a:solidFill>
                  <a:srgbClr val="FF0000"/>
                </a:solidFill>
              </a:rPr>
              <a:t>…….</a:t>
            </a:r>
            <a:endParaRPr lang="cs-CZ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39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Tepelný ostrov města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/>
              <a:t>teplota ve městě je vyšší než v okolí (</a:t>
            </a:r>
            <a:r>
              <a:rPr lang="cs-CZ" dirty="0" smtClean="0"/>
              <a:t>příčiny</a:t>
            </a:r>
            <a:r>
              <a:rPr lang="cs-CZ" b="1" dirty="0" smtClean="0">
                <a:solidFill>
                  <a:srgbClr val="FF0000"/>
                </a:solidFill>
              </a:rPr>
              <a:t>……</a:t>
            </a:r>
            <a:r>
              <a:rPr lang="cs-CZ" dirty="0" smtClean="0"/>
              <a:t>) </a:t>
            </a:r>
            <a:r>
              <a:rPr lang="cs-CZ" dirty="0"/>
              <a:t>– </a:t>
            </a:r>
            <a:r>
              <a:rPr lang="cs-CZ" b="1" dirty="0"/>
              <a:t>tepelný ostrov města</a:t>
            </a:r>
            <a:r>
              <a:rPr lang="cs-CZ" dirty="0"/>
              <a:t> – existuje během noci díky záření pohlcenému během dne</a:t>
            </a:r>
          </a:p>
          <a:p>
            <a:pPr lvl="0"/>
            <a:r>
              <a:rPr lang="cs-CZ" dirty="0"/>
              <a:t>odpadní teplo ve městě (topení aj.) – tepelný ostrov nejintenzivnější v zimě</a:t>
            </a:r>
          </a:p>
          <a:p>
            <a:pPr lvl="0"/>
            <a:r>
              <a:rPr lang="cs-CZ" dirty="0"/>
              <a:t>pouštní </a:t>
            </a:r>
            <a:r>
              <a:rPr lang="cs-CZ" dirty="0" smtClean="0"/>
              <a:t>oblasti - </a:t>
            </a:r>
            <a:r>
              <a:rPr lang="cs-CZ" dirty="0"/>
              <a:t>evapotranspirace zavlažované vegetace ve městě může držet teplotu níže než v okolí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463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www.monument-info-search.co.uk/site/wp-content/uploads/2011/08/blocks_image_5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708"/>
            <a:ext cx="5236468" cy="270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windows2universe.org/earth/Atmosphere/images/heat_island_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996984" cy="302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outhwesturbanhydrology.com/wp-content/uploads/2012/02/heat-island-72dp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298" y="3762353"/>
            <a:ext cx="3806360" cy="250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47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Atmosféra – teplotní zvrstvení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cs-CZ" sz="2400" dirty="0"/>
              <a:t>teplota vzduchu klesá s výškou – pokles lze popsat </a:t>
            </a:r>
            <a:r>
              <a:rPr lang="cs-CZ" sz="2400" b="1" dirty="0" smtClean="0">
                <a:solidFill>
                  <a:srgbClr val="FF0000"/>
                </a:solidFill>
              </a:rPr>
              <a:t>………………</a:t>
            </a:r>
            <a:r>
              <a:rPr lang="cs-CZ" sz="2400" dirty="0" smtClean="0"/>
              <a:t> </a:t>
            </a:r>
            <a:r>
              <a:rPr lang="cs-CZ" sz="2400" dirty="0"/>
              <a:t>(˚C/100 m</a:t>
            </a:r>
            <a:r>
              <a:rPr lang="cs-CZ" sz="2400" dirty="0" smtClean="0"/>
              <a:t>)…</a:t>
            </a:r>
            <a:r>
              <a:rPr lang="cs-CZ" sz="2400" b="1" dirty="0" smtClean="0">
                <a:solidFill>
                  <a:srgbClr val="FF0000"/>
                </a:solidFill>
              </a:rPr>
              <a:t>hodnota</a:t>
            </a:r>
            <a:endParaRPr lang="cs-CZ" sz="2400" b="1" dirty="0">
              <a:solidFill>
                <a:srgbClr val="FF0000"/>
              </a:solidFill>
            </a:endParaRPr>
          </a:p>
          <a:p>
            <a:pPr lvl="0" algn="just"/>
            <a:r>
              <a:rPr lang="cs-CZ" sz="2400" dirty="0"/>
              <a:t>vzduch se otepluje od aktivního povrchu, tedy čím je od povrchu dále, tím je chladnější</a:t>
            </a:r>
          </a:p>
          <a:p>
            <a:pPr lvl="0" algn="just"/>
            <a:r>
              <a:rPr lang="cs-CZ" sz="2400" dirty="0" smtClean="0"/>
              <a:t>od </a:t>
            </a:r>
            <a:r>
              <a:rPr lang="cs-CZ" sz="2400" dirty="0"/>
              <a:t>určité úrovně ale průměrná teplota roste, což umožnilo rozlišit dvě části spodní atmosféry – troposféru a stratosféru</a:t>
            </a:r>
          </a:p>
          <a:p>
            <a:pPr algn="just"/>
            <a:endParaRPr lang="cs-CZ" dirty="0"/>
          </a:p>
        </p:txBody>
      </p:sp>
      <p:pic>
        <p:nvPicPr>
          <p:cNvPr id="1026" name="Obrázek 22" descr="Popis: Environmental Temperature 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95066"/>
            <a:ext cx="3278188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81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Atmosférické aerosoly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cs-CZ" b="1" dirty="0"/>
              <a:t>atmosférické aerosoly</a:t>
            </a:r>
            <a:r>
              <a:rPr lang="cs-CZ" dirty="0"/>
              <a:t> – pevné a tekuté příměsi v troposféře: </a:t>
            </a:r>
            <a:endParaRPr lang="cs-CZ" b="1" dirty="0"/>
          </a:p>
          <a:p>
            <a:pPr marL="0" indent="0">
              <a:buNone/>
            </a:pPr>
            <a:r>
              <a:rPr lang="cs-CZ" b="1" dirty="0"/>
              <a:t>a) přirozené aerosoly</a:t>
            </a:r>
          </a:p>
          <a:p>
            <a:r>
              <a:rPr lang="cs-CZ" dirty="0" smtClean="0"/>
              <a:t>kosmický </a:t>
            </a:r>
            <a:r>
              <a:rPr lang="cs-CZ" dirty="0"/>
              <a:t>prach (1,4.10</a:t>
            </a:r>
            <a:r>
              <a:rPr lang="cs-CZ" baseline="30000" dirty="0"/>
              <a:t>10</a:t>
            </a:r>
            <a:r>
              <a:rPr lang="cs-CZ" dirty="0"/>
              <a:t> kg ročně)</a:t>
            </a:r>
          </a:p>
          <a:p>
            <a:r>
              <a:rPr lang="cs-CZ" dirty="0" smtClean="0"/>
              <a:t>vulkanický </a:t>
            </a:r>
            <a:r>
              <a:rPr lang="cs-CZ" dirty="0"/>
              <a:t>prach (vulkanické erupce, vliv na intenzitu přímého záření)</a:t>
            </a:r>
          </a:p>
          <a:p>
            <a:r>
              <a:rPr lang="cs-CZ" dirty="0" smtClean="0"/>
              <a:t>kouřové </a:t>
            </a:r>
            <a:r>
              <a:rPr lang="cs-CZ" dirty="0"/>
              <a:t>částice (lesní a rašeliništní požáry)</a:t>
            </a:r>
          </a:p>
          <a:p>
            <a:r>
              <a:rPr lang="cs-CZ" dirty="0" smtClean="0"/>
              <a:t>částice </a:t>
            </a:r>
            <a:r>
              <a:rPr lang="cs-CZ" dirty="0"/>
              <a:t>z povrchu půdy a moře (zvednuty větrem – písečné a prachové bouře, vlnění)</a:t>
            </a:r>
          </a:p>
          <a:p>
            <a:r>
              <a:rPr lang="cs-CZ" dirty="0" err="1" smtClean="0"/>
              <a:t>aeroplankton</a:t>
            </a:r>
            <a:r>
              <a:rPr lang="cs-CZ" dirty="0" smtClean="0"/>
              <a:t> </a:t>
            </a:r>
            <a:r>
              <a:rPr lang="cs-CZ" dirty="0"/>
              <a:t>(např. pyl, bakterie)</a:t>
            </a:r>
          </a:p>
          <a:p>
            <a:pPr marL="0" indent="0">
              <a:buNone/>
            </a:pPr>
            <a:r>
              <a:rPr lang="cs-CZ" b="1" dirty="0"/>
              <a:t>b) antropogenní aerosoly </a:t>
            </a:r>
          </a:p>
          <a:p>
            <a:r>
              <a:rPr lang="cs-CZ" dirty="0"/>
              <a:t>(asi 10 %, toxické účinky, dálkový přenos, kondenzační jádra, rozložení s výškou; pevné a kapalné příměsi - sedimentace na povrchu, plynné příměsi – SO</a:t>
            </a:r>
            <a:r>
              <a:rPr lang="cs-CZ" baseline="-25000" dirty="0"/>
              <a:t>2</a:t>
            </a:r>
            <a:r>
              <a:rPr lang="cs-CZ" dirty="0"/>
              <a:t>, halogenované uhlovodíky aj.)</a:t>
            </a:r>
          </a:p>
          <a:p>
            <a:pPr lvl="0"/>
            <a:r>
              <a:rPr lang="cs-CZ" dirty="0"/>
              <a:t>aerosoly jako </a:t>
            </a:r>
            <a:r>
              <a:rPr lang="cs-CZ" b="1" dirty="0"/>
              <a:t>kondenzační jádra</a:t>
            </a:r>
            <a:r>
              <a:rPr lang="cs-CZ" dirty="0"/>
              <a:t> (zárodky pro vznik oblaků a mlh)</a:t>
            </a:r>
          </a:p>
          <a:p>
            <a:pPr lvl="0"/>
            <a:r>
              <a:rPr lang="cs-CZ" dirty="0"/>
              <a:t>aerosoly způsobují </a:t>
            </a:r>
            <a:r>
              <a:rPr lang="cs-CZ" b="1" dirty="0"/>
              <a:t>aerosolový rozptyl</a:t>
            </a:r>
            <a:r>
              <a:rPr lang="cs-CZ" dirty="0"/>
              <a:t> dopadajícího záření – největší pro delší vlnové délky viditelného záření (např. červená barva při západu a východu Slunce)</a:t>
            </a:r>
          </a:p>
          <a:p>
            <a:pPr lvl="0"/>
            <a:r>
              <a:rPr lang="cs-CZ" b="1" dirty="0"/>
              <a:t>tropopauza</a:t>
            </a:r>
            <a:r>
              <a:rPr lang="cs-CZ" dirty="0"/>
              <a:t> – přechodná vrstva mezi troposférou a stratosférou (teplota se s výškou nemění – izotermie, nebo roste – inverze)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84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Teplotní inverze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lvl="0" algn="just"/>
            <a:r>
              <a:rPr lang="cs-CZ" sz="2400" dirty="0" smtClean="0"/>
              <a:t>jasná </a:t>
            </a:r>
            <a:r>
              <a:rPr lang="cs-CZ" sz="2400" dirty="0"/>
              <a:t>noc, bezvětří: povrch se ochlazuje dlouhovlnným zářením → radiační bilance negativní → ochlazuje se vzduch při povrchu → intenzita ochlazení klesá s výškou → teplota vzduchu s výškou roste – </a:t>
            </a:r>
            <a:r>
              <a:rPr lang="cs-CZ" sz="2400" b="1" dirty="0"/>
              <a:t>teplotní inverze</a:t>
            </a:r>
            <a:endParaRPr lang="cs-CZ" sz="2400" dirty="0"/>
          </a:p>
          <a:p>
            <a:pPr lvl="0" algn="just"/>
            <a:r>
              <a:rPr lang="cs-CZ" sz="2400" dirty="0"/>
              <a:t>teplota při povrchu může v takovýchto případech klesnout pod nulu – </a:t>
            </a:r>
            <a:r>
              <a:rPr lang="cs-CZ" sz="2400" b="1" dirty="0"/>
              <a:t>mráz</a:t>
            </a:r>
            <a:r>
              <a:rPr lang="cs-CZ" sz="2400" dirty="0"/>
              <a:t> (</a:t>
            </a:r>
            <a:r>
              <a:rPr lang="cs-CZ" sz="2400" dirty="0" err="1"/>
              <a:t>killing</a:t>
            </a:r>
            <a:r>
              <a:rPr lang="cs-CZ" sz="2400" dirty="0"/>
              <a:t> </a:t>
            </a:r>
            <a:r>
              <a:rPr lang="cs-CZ" sz="2400" dirty="0" err="1"/>
              <a:t>frost</a:t>
            </a:r>
            <a:r>
              <a:rPr lang="cs-CZ" sz="2400" dirty="0"/>
              <a:t>) – ochrana: vrtule - promíchávání vzduchu, oteplování přízemní vrstvy spalováním paliv</a:t>
            </a:r>
          </a:p>
          <a:p>
            <a:pPr lvl="0" algn="just"/>
            <a:r>
              <a:rPr lang="cs-CZ" sz="2400" b="1" dirty="0"/>
              <a:t>přízemní inverze</a:t>
            </a:r>
            <a:r>
              <a:rPr lang="cs-CZ" sz="2400" dirty="0"/>
              <a:t> – nejčastější v zimě nad povrchem se sněhovou pokrývkou, kdy se tvoří během několika dnů (výrazně vertikálně vyvinuty) nebo v průběhu noci jako slaběji vyvinuté noční inverze</a:t>
            </a:r>
          </a:p>
          <a:p>
            <a:pPr lvl="0" algn="just"/>
            <a:r>
              <a:rPr lang="cs-CZ" sz="2400" b="1" dirty="0"/>
              <a:t>advekční inverze </a:t>
            </a:r>
            <a:r>
              <a:rPr lang="cs-CZ" sz="2400" dirty="0"/>
              <a:t>– nasouvání teplejší vrstvy vzduchu nad chladnější </a:t>
            </a:r>
            <a:r>
              <a:rPr lang="cs-CZ" sz="2400" dirty="0" smtClean="0"/>
              <a:t>povrch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4416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japonského obrazu</Template>
  <TotalTime>319</TotalTime>
  <Words>253</Words>
  <Application>Microsoft Office PowerPoint</Application>
  <PresentationFormat>Předvádění na obrazovce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YamatoPainting</vt:lpstr>
      <vt:lpstr>Prezentace aplikace PowerPoint</vt:lpstr>
      <vt:lpstr>Teplota vzduchu</vt:lpstr>
      <vt:lpstr>Měření teploty</vt:lpstr>
      <vt:lpstr>Denní teplota</vt:lpstr>
      <vt:lpstr>Tepelný ostrov města</vt:lpstr>
      <vt:lpstr>Prezentace aplikace PowerPoint</vt:lpstr>
      <vt:lpstr>Atmosféra – teplotní zvrstvení</vt:lpstr>
      <vt:lpstr>Atmosférické aerosoly</vt:lpstr>
      <vt:lpstr>Teplotní inverze</vt:lpstr>
      <vt:lpstr>Roční chod</vt:lpstr>
      <vt:lpstr>Prezentace aplikace PowerPoint</vt:lpstr>
      <vt:lpstr>Rozložení teploty vzduchu</vt:lpstr>
      <vt:lpstr>Kolísání teploty vzduchu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Onda</dc:creator>
  <cp:lastModifiedBy>Onda</cp:lastModifiedBy>
  <cp:revision>30</cp:revision>
  <dcterms:created xsi:type="dcterms:W3CDTF">2012-09-27T11:14:46Z</dcterms:created>
  <dcterms:modified xsi:type="dcterms:W3CDTF">2012-10-04T11:58:36Z</dcterms:modified>
</cp:coreProperties>
</file>