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928662" y="1928803"/>
            <a:ext cx="7172348" cy="1470025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1371600" y="3643314"/>
            <a:ext cx="6400800" cy="12858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cs-CZ" altLang="ja-JP" smtClean="0"/>
              <a:t>Kliknutím lze upravit styl předlohy.</a:t>
            </a:r>
            <a:endParaRPr kumimoji="1" lang="ja-JP" altLang="en-US" dirty="0"/>
          </a:p>
        </p:txBody>
      </p:sp>
      <p:sp>
        <p:nvSpPr>
          <p:cNvPr id="12" name="図形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5A91-4315-4A4B-B06F-F4FFB0567964}" type="datetimeFigureOut">
              <a:rPr lang="cs-CZ" smtClean="0"/>
              <a:t>11.10.2012</a:t>
            </a:fld>
            <a:endParaRPr lang="cs-CZ"/>
          </a:p>
        </p:txBody>
      </p:sp>
      <p:sp>
        <p:nvSpPr>
          <p:cNvPr id="11" name="図形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8" name="図形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671514" y="274638"/>
            <a:ext cx="7829576" cy="1011222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71514" y="1285860"/>
            <a:ext cx="7829576" cy="4357718"/>
          </a:xfrm>
        </p:spPr>
        <p:txBody>
          <a:bodyPr vert="eaVert"/>
          <a:lstStyle/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5A91-4315-4A4B-B06F-F4FFB0567964}" type="datetimeFigureOut">
              <a:rPr lang="cs-CZ" smtClean="0"/>
              <a:t>11.10.2012</a:t>
            </a:fld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43702" y="285730"/>
            <a:ext cx="1785950" cy="5565797"/>
          </a:xfrm>
        </p:spPr>
        <p:txBody>
          <a:bodyPr vert="eaVert"/>
          <a:lstStyle>
            <a:lvl1pPr>
              <a:defRPr>
                <a:gradFill flip="none" rotWithShape="1"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42910" y="274640"/>
            <a:ext cx="5834090" cy="5583253"/>
          </a:xfrm>
        </p:spPr>
        <p:txBody>
          <a:bodyPr vert="eaVert"/>
          <a:lstStyle/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652450" y="6356350"/>
            <a:ext cx="2133600" cy="365125"/>
          </a:xfrm>
        </p:spPr>
        <p:txBody>
          <a:bodyPr/>
          <a:lstStyle/>
          <a:p>
            <a:fld id="{2B295A91-4315-4A4B-B06F-F4FFB0567964}" type="datetimeFigureOut">
              <a:rPr lang="cs-CZ" smtClean="0"/>
              <a:t>11.10.2012</a:t>
            </a:fld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6286512" y="6356350"/>
            <a:ext cx="2133600" cy="365125"/>
          </a:xfrm>
        </p:spPr>
        <p:txBody>
          <a:bodyPr/>
          <a:lstStyle/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cs-CZ" altLang="ja-JP" smtClean="0"/>
              <a:t>Kliknutím lze upravit styl předlohy.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5A91-4315-4A4B-B06F-F4FFB0567964}" type="datetimeFigureOut">
              <a:rPr lang="cs-CZ" smtClean="0"/>
              <a:t>11.10.2012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5A91-4315-4A4B-B06F-F4FFB0567964}" type="datetimeFigureOut">
              <a:rPr lang="cs-CZ" smtClean="0"/>
              <a:t>11.10.2012</a:t>
            </a:fld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000100" y="4714884"/>
            <a:ext cx="7215239" cy="86200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1000101" y="2857496"/>
            <a:ext cx="7215238" cy="17859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95A91-4315-4A4B-B06F-F4FFB0567964}" type="datetimeFigureOut">
              <a:rPr lang="cs-CZ" smtClean="0"/>
              <a:t>11.10.2012</a:t>
            </a:fld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5A91-4315-4A4B-B06F-F4FFB0567964}" type="datetimeFigureOut">
              <a:rPr lang="cs-CZ" smtClean="0"/>
              <a:t>11.10.2012</a:t>
            </a:fld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7" name="図形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5A91-4315-4A4B-B06F-F4FFB0567964}" type="datetimeFigureOut">
              <a:rPr lang="cs-CZ" smtClean="0"/>
              <a:t>11.10.2012</a:t>
            </a:fld>
            <a:endParaRPr lang="cs-CZ"/>
          </a:p>
        </p:txBody>
      </p:sp>
      <p:sp>
        <p:nvSpPr>
          <p:cNvPr id="8" name="図形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図形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671646" y="4572008"/>
            <a:ext cx="6400816" cy="928686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5A91-4315-4A4B-B06F-F4FFB0567964}" type="datetimeFigureOut">
              <a:rPr lang="cs-CZ" smtClean="0"/>
              <a:t>11.10.2012</a:t>
            </a:fld>
            <a:endParaRPr lang="cs-CZ"/>
          </a:p>
        </p:txBody>
      </p:sp>
      <p:sp>
        <p:nvSpPr>
          <p:cNvPr id="4" name="図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5A91-4315-4A4B-B06F-F4FFB0567964}" type="datetimeFigureOut">
              <a:rPr lang="cs-CZ" smtClean="0"/>
              <a:t>11.10.2012</a:t>
            </a:fld>
            <a:endParaRPr lang="cs-CZ"/>
          </a:p>
        </p:txBody>
      </p:sp>
      <p:sp>
        <p:nvSpPr>
          <p:cNvPr id="3" name="図形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図形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575050" y="1428737"/>
            <a:ext cx="5111750" cy="4697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5A91-4315-4A4B-B06F-F4FFB0567964}" type="datetimeFigureOut">
              <a:rPr lang="cs-CZ" smtClean="0"/>
              <a:t>11.10.2012</a:t>
            </a:fld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792288" y="5014914"/>
            <a:ext cx="5486400" cy="414350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正方形/長方形 2"/>
          <p:cNvSpPr>
            <a:spLocks noGrp="1"/>
          </p:cNvSpPr>
          <p:nvPr>
            <p:ph type="pic" idx="1"/>
          </p:nvPr>
        </p:nvSpPr>
        <p:spPr>
          <a:xfrm>
            <a:off x="1792288" y="742960"/>
            <a:ext cx="5486400" cy="4114800"/>
          </a:xfrm>
          <a:prstGeom prst="rect">
            <a:avLst/>
          </a:prstGeom>
          <a:noFill/>
          <a:ln w="50800" cap="sq">
            <a:solidFill>
              <a:schemeClr val="tx1"/>
            </a:solidFill>
            <a:miter lim="800000"/>
          </a:ln>
          <a:effectLst>
            <a:outerShdw blurRad="76200" dist="50800" dir="13500000" algn="tl" rotWithShape="0">
              <a:schemeClr val="bg1">
                <a:alpha val="80000"/>
              </a:scheme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cs-CZ" altLang="ja-JP" smtClean="0"/>
              <a:t>Kliknutím na ikonu přidáte obrázek.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792288" y="5481658"/>
            <a:ext cx="54864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5A91-4315-4A4B-B06F-F4FFB0567964}" type="datetimeFigureOut">
              <a:rPr lang="cs-CZ" smtClean="0"/>
              <a:t>11.10.2012</a:t>
            </a:fld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lang="ja-JP" dirty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</a:p>
          <a:p>
            <a:pPr lvl="5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9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B295A91-4315-4A4B-B06F-F4FFB0567964}" type="datetimeFigureOut">
              <a:rPr lang="cs-CZ" smtClean="0"/>
              <a:t>11.10.2012</a:t>
            </a:fld>
            <a:endParaRPr lang="cs-CZ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latinLnBrk="0" hangingPunct="1">
        <a:spcBef>
          <a:spcPct val="0"/>
        </a:spcBef>
        <a:buNone/>
        <a:defRPr kumimoji="1" sz="4400" baseline="0">
          <a:ln w="12700">
            <a:solidFill>
              <a:schemeClr val="tx1">
                <a:tint val="95000"/>
              </a:schemeClr>
            </a:solidFill>
          </a:ln>
          <a:gradFill>
            <a:gsLst>
              <a:gs pos="0">
                <a:schemeClr val="tx1">
                  <a:tint val="65000"/>
                </a:schemeClr>
              </a:gs>
              <a:gs pos="49900">
                <a:schemeClr val="tx1">
                  <a:tint val="95000"/>
                </a:schemeClr>
              </a:gs>
              <a:gs pos="50000">
                <a:schemeClr val="tx1"/>
              </a:gs>
              <a:gs pos="100000">
                <a:schemeClr val="tx1">
                  <a:tint val="95000"/>
                </a:schemeClr>
              </a:gs>
            </a:gsLst>
            <a:lin ang="5400000" scaled="1"/>
          </a:gradFill>
          <a:effectLst>
            <a:outerShdw blurRad="127000" algn="tl" rotWithShape="0">
              <a:schemeClr val="bg1">
                <a:alpha val="5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tx1"/>
        </a:buClr>
        <a:buFont typeface="Wingdings"/>
        <a:buChar char="n"/>
        <a:defRPr kumimoji="1" sz="3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>
            <a:shade val="75000"/>
          </a:schemeClr>
        </a:buClr>
        <a:buSzPct val="85000"/>
        <a:buFont typeface="Wingdings"/>
        <a:buChar char="n"/>
        <a:defRPr kumimoji="1" sz="28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4">
            <a:shade val="50000"/>
          </a:schemeClr>
        </a:buClr>
        <a:buSzPct val="75000"/>
        <a:buFont typeface="Wingdings"/>
        <a:buChar char="n"/>
        <a:defRPr kumimoji="1" sz="24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6">
            <a:shade val="50000"/>
          </a:schemeClr>
        </a:buClr>
        <a:buSzPct val="75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3">
            <a:shade val="50000"/>
          </a:schemeClr>
        </a:buClr>
        <a:buSzPct val="70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2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5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tx1"/>
        </a:buClr>
        <a:buSzPct val="5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http://www.jdonohue.com/parks/photo/mediumSize/Badlands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43356" y="548680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 smtClean="0"/>
              <a:t>Fyzická geografie</a:t>
            </a:r>
            <a:endParaRPr lang="cs-CZ" sz="60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2519772" y="1700808"/>
            <a:ext cx="4176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i="1" dirty="0" smtClean="0"/>
              <a:t>Podzim 2012</a:t>
            </a:r>
          </a:p>
          <a:p>
            <a:pPr algn="ctr"/>
            <a:r>
              <a:rPr lang="cs-CZ" b="1" dirty="0" smtClean="0"/>
              <a:t>Z0026/4 – čtvrtek 15 – 15.50, Z4</a:t>
            </a:r>
          </a:p>
          <a:p>
            <a:pPr algn="ctr"/>
            <a:r>
              <a:rPr lang="cs-CZ" b="1" dirty="0" smtClean="0"/>
              <a:t>Z0026/6 – čtvrtek 16 – 16.50, Z3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2541476" y="5652128"/>
            <a:ext cx="46085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chemeClr val="bg1"/>
                </a:solidFill>
              </a:rPr>
              <a:t>Mgr. Ondřej </a:t>
            </a:r>
            <a:r>
              <a:rPr lang="cs-CZ" sz="2400" b="1" dirty="0" err="1" smtClean="0">
                <a:solidFill>
                  <a:schemeClr val="bg1"/>
                </a:solidFill>
              </a:rPr>
              <a:t>Kinc</a:t>
            </a:r>
            <a:endParaRPr lang="cs-CZ" sz="2400" b="1" dirty="0" smtClean="0">
              <a:solidFill>
                <a:schemeClr val="bg1"/>
              </a:solidFill>
            </a:endParaRPr>
          </a:p>
          <a:p>
            <a:pPr algn="ctr"/>
            <a:endParaRPr lang="cs-CZ" sz="2400" b="1" dirty="0" smtClean="0">
              <a:solidFill>
                <a:schemeClr val="bg1"/>
              </a:solidFill>
            </a:endParaRPr>
          </a:p>
          <a:p>
            <a:pPr algn="ctr"/>
            <a:r>
              <a:rPr lang="cs-CZ" sz="2000" b="1" i="1" dirty="0" smtClean="0">
                <a:solidFill>
                  <a:schemeClr val="bg1"/>
                </a:solidFill>
              </a:rPr>
              <a:t>kinc@mail.muni.cz</a:t>
            </a:r>
            <a:endParaRPr lang="cs-CZ" sz="2000" b="1" i="1" dirty="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667314" y="26395"/>
            <a:ext cx="1476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7030A0"/>
                </a:solidFill>
              </a:rPr>
              <a:t>11. 10. 2012</a:t>
            </a:r>
            <a:endParaRPr lang="cs-CZ" sz="2000" b="1" dirty="0">
              <a:solidFill>
                <a:srgbClr val="7030A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735" y="26395"/>
            <a:ext cx="6444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7030A0"/>
                </a:solidFill>
              </a:rPr>
              <a:t>Větry a globální cirkulace atmosféry</a:t>
            </a:r>
            <a:endParaRPr lang="cs-CZ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63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Proudění na ideální Zemi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Obrázek 54" descr="Popis: Global Surface Wind Patter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91041"/>
            <a:ext cx="5836890" cy="554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22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Rossbyho</a:t>
            </a:r>
            <a:r>
              <a:rPr lang="cs-CZ" dirty="0" smtClean="0"/>
              <a:t> vlny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400" dirty="0"/>
              <a:t>vlny vznikající v západním výškovém proudění na severní polokouli na styku chladného polárního a teplého tropického </a:t>
            </a:r>
            <a:r>
              <a:rPr lang="cs-CZ" sz="2400" dirty="0" smtClean="0"/>
              <a:t>vzduchu</a:t>
            </a:r>
            <a:endParaRPr lang="cs-CZ" sz="2400" dirty="0"/>
          </a:p>
        </p:txBody>
      </p:sp>
      <p:pic>
        <p:nvPicPr>
          <p:cNvPr id="6146" name="Obrázek 46" descr="Popis: Rossby Wav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92896"/>
            <a:ext cx="4752528" cy="401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69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Jet </a:t>
            </a:r>
            <a:r>
              <a:rPr lang="cs-CZ" dirty="0" err="1" smtClean="0"/>
              <a:t>streamy</a:t>
            </a:r>
            <a:r>
              <a:rPr lang="cs-CZ" dirty="0" smtClean="0"/>
              <a:t> (trysková proudění)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lvl="0" indent="0" algn="just">
              <a:buNone/>
            </a:pPr>
            <a:r>
              <a:rPr lang="cs-CZ" b="1" dirty="0"/>
              <a:t>jet </a:t>
            </a:r>
            <a:r>
              <a:rPr lang="cs-CZ" b="1" dirty="0" err="1"/>
              <a:t>stream</a:t>
            </a:r>
            <a:r>
              <a:rPr lang="cs-CZ" dirty="0"/>
              <a:t> – úzké zóny ve vyšších vrstvách atmosféry, kde proudění dosahuje velmi vysoké rychlosti (při velkých teplotních gradientech), maximální rychlost klesá od centra k okrajům:</a:t>
            </a:r>
          </a:p>
          <a:p>
            <a:pPr lvl="0" algn="just"/>
            <a:r>
              <a:rPr lang="cs-CZ" dirty="0"/>
              <a:t>polární jet </a:t>
            </a:r>
            <a:r>
              <a:rPr lang="cs-CZ" dirty="0" err="1"/>
              <a:t>stream</a:t>
            </a:r>
            <a:r>
              <a:rPr lang="cs-CZ" dirty="0"/>
              <a:t> – mezi 35-65º </a:t>
            </a:r>
            <a:r>
              <a:rPr lang="cs-CZ" dirty="0" err="1"/>
              <a:t>z.š</a:t>
            </a:r>
            <a:r>
              <a:rPr lang="cs-CZ" dirty="0"/>
              <a:t>. obou polokoulí mezi chladným polárním a teplým tropickým vzduchem (okraj </a:t>
            </a:r>
            <a:r>
              <a:rPr lang="cs-CZ" dirty="0" err="1"/>
              <a:t>Rossbyho</a:t>
            </a:r>
            <a:r>
              <a:rPr lang="cs-CZ" dirty="0"/>
              <a:t> vln) ve výšce 10-12 km s rychlostmi 350-450 km.h</a:t>
            </a:r>
            <a:r>
              <a:rPr lang="cs-CZ" baseline="30000" dirty="0"/>
              <a:t>-1</a:t>
            </a:r>
            <a:endParaRPr lang="cs-CZ" dirty="0"/>
          </a:p>
          <a:p>
            <a:pPr lvl="0" algn="just"/>
            <a:r>
              <a:rPr lang="cs-CZ" dirty="0"/>
              <a:t>subtropický jet </a:t>
            </a:r>
            <a:r>
              <a:rPr lang="cs-CZ" dirty="0" err="1"/>
              <a:t>stream</a:t>
            </a:r>
            <a:r>
              <a:rPr lang="cs-CZ" dirty="0"/>
              <a:t> – při tropopauze nad </a:t>
            </a:r>
            <a:r>
              <a:rPr lang="cs-CZ" dirty="0" err="1"/>
              <a:t>Hadleyho</a:t>
            </a:r>
            <a:r>
              <a:rPr lang="cs-CZ" dirty="0"/>
              <a:t> buňkou (teplotní kontrast na okraji buňky) s rychlostmi 345-395 km.h</a:t>
            </a:r>
            <a:r>
              <a:rPr lang="cs-CZ" baseline="30000" dirty="0"/>
              <a:t>-1</a:t>
            </a:r>
            <a:endParaRPr lang="cs-CZ" dirty="0"/>
          </a:p>
          <a:p>
            <a:pPr lvl="0" algn="just"/>
            <a:r>
              <a:rPr lang="cs-CZ" dirty="0"/>
              <a:t>tropický jet </a:t>
            </a:r>
            <a:r>
              <a:rPr lang="cs-CZ" dirty="0" err="1"/>
              <a:t>stream</a:t>
            </a:r>
            <a:r>
              <a:rPr lang="cs-CZ" dirty="0"/>
              <a:t> – směřuje z východu na západ, jen v létě, omezen na </a:t>
            </a:r>
            <a:r>
              <a:rPr lang="cs-CZ" dirty="0" err="1"/>
              <a:t>jihovýchdní</a:t>
            </a:r>
            <a:r>
              <a:rPr lang="cs-CZ" dirty="0"/>
              <a:t> Asii, Indii a Afriku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018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Obrázek 44" descr="Popis: Wind Directions and Jet St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526" y="348258"/>
            <a:ext cx="5328592" cy="611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096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ENSO_1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cs-CZ" dirty="0"/>
              <a:t>ENSO = El </a:t>
            </a:r>
            <a:r>
              <a:rPr lang="cs-CZ" dirty="0" err="1"/>
              <a:t>Niño</a:t>
            </a:r>
            <a:r>
              <a:rPr lang="cs-CZ" dirty="0"/>
              <a:t> – </a:t>
            </a:r>
            <a:r>
              <a:rPr lang="cs-CZ" dirty="0" err="1"/>
              <a:t>Southern</a:t>
            </a:r>
            <a:r>
              <a:rPr lang="cs-CZ" dirty="0"/>
              <a:t> </a:t>
            </a:r>
            <a:r>
              <a:rPr lang="cs-CZ" dirty="0" err="1"/>
              <a:t>Oscillation</a:t>
            </a:r>
            <a:r>
              <a:rPr lang="cs-CZ" dirty="0"/>
              <a:t> (Jižní Oscilace) – interval 2-7 roků:</a:t>
            </a:r>
          </a:p>
          <a:p>
            <a:pPr marL="0" lvl="0" indent="0">
              <a:buNone/>
            </a:pPr>
            <a:r>
              <a:rPr lang="cs-CZ" dirty="0" smtClean="0"/>
              <a:t>a) oceánská </a:t>
            </a:r>
            <a:r>
              <a:rPr lang="cs-CZ" dirty="0"/>
              <a:t>složka</a:t>
            </a:r>
          </a:p>
          <a:p>
            <a:pPr lvl="0"/>
            <a:r>
              <a:rPr lang="cs-CZ" dirty="0"/>
              <a:t>El </a:t>
            </a:r>
            <a:r>
              <a:rPr lang="cs-CZ" dirty="0" err="1"/>
              <a:t>Niño</a:t>
            </a:r>
            <a:r>
              <a:rPr lang="cs-CZ" dirty="0"/>
              <a:t> (Ježíšek) – každoroční rovníkový protiproud podél peruánského pobřeží k jihu v létě</a:t>
            </a:r>
          </a:p>
          <a:p>
            <a:pPr lvl="0"/>
            <a:r>
              <a:rPr lang="cs-CZ" dirty="0"/>
              <a:t>studená fáze ENSO (La </a:t>
            </a:r>
            <a:r>
              <a:rPr lang="cs-CZ" dirty="0" err="1"/>
              <a:t>Niña</a:t>
            </a:r>
            <a:r>
              <a:rPr lang="cs-CZ" dirty="0"/>
              <a:t>): teplé vody v západním Pacifiku, studené ve východním (Humboldtův proud + </a:t>
            </a:r>
            <a:r>
              <a:rPr lang="cs-CZ" dirty="0" err="1"/>
              <a:t>upwelling</a:t>
            </a:r>
            <a:r>
              <a:rPr lang="cs-CZ" dirty="0"/>
              <a:t>, výrazná pasátová cirkulace)</a:t>
            </a:r>
          </a:p>
          <a:p>
            <a:pPr lvl="0"/>
            <a:r>
              <a:rPr lang="cs-CZ" dirty="0"/>
              <a:t>teplá fáze ENSO (El </a:t>
            </a:r>
            <a:r>
              <a:rPr lang="cs-CZ" dirty="0" err="1"/>
              <a:t>Niño</a:t>
            </a:r>
            <a:r>
              <a:rPr lang="cs-CZ" dirty="0"/>
              <a:t>): teplá anomálie povrchových vod v Tichém oceánu šířící se od jihoamerického pobřeží na západ, která se spojí s teplou anomálií vznikající v oblasti datové hranice (zeslabení </a:t>
            </a:r>
            <a:r>
              <a:rPr lang="cs-CZ" dirty="0" err="1"/>
              <a:t>upwellingu</a:t>
            </a:r>
            <a:r>
              <a:rPr lang="cs-CZ" dirty="0"/>
              <a:t> a pasátové cirkulace)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816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ENSO_2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cs-CZ" dirty="0" smtClean="0"/>
              <a:t>b) atmosférická </a:t>
            </a:r>
            <a:r>
              <a:rPr lang="cs-CZ" dirty="0"/>
              <a:t>složka</a:t>
            </a:r>
          </a:p>
          <a:p>
            <a:pPr lvl="0"/>
            <a:r>
              <a:rPr lang="cs-CZ" dirty="0"/>
              <a:t>index Jižní oscilace – rozdíl přízemního tlaku vzduchu mezi Tahiti ve Francouzské Polynésii a Darwinem v Austrálii – charakterizuje intenzitu pasátové cirkulace</a:t>
            </a:r>
          </a:p>
          <a:p>
            <a:pPr lvl="0"/>
            <a:r>
              <a:rPr lang="cs-CZ" dirty="0" err="1"/>
              <a:t>Walkerova</a:t>
            </a:r>
            <a:r>
              <a:rPr lang="cs-CZ" dirty="0"/>
              <a:t> cirkulace – charakterizuje cirkulaci podél rovníku ve vertikálním řezu</a:t>
            </a:r>
          </a:p>
          <a:p>
            <a:pPr lvl="0"/>
            <a:r>
              <a:rPr lang="cs-CZ" dirty="0"/>
              <a:t>studená fáze ENSO: intenzivní pasáty, cirkulační buňka s konvekcí nad Austrálií (srážky)</a:t>
            </a:r>
          </a:p>
          <a:p>
            <a:pPr lvl="0"/>
            <a:r>
              <a:rPr lang="cs-CZ" dirty="0"/>
              <a:t>teplá fáze ENSO: oslabení pasátů, přesun oblasti intenzivní konvekce nad střední část Tichého oceánu (Austrálie – </a:t>
            </a:r>
            <a:r>
              <a:rPr lang="cs-CZ" dirty="0" err="1"/>
              <a:t>subsidence</a:t>
            </a:r>
            <a:r>
              <a:rPr lang="cs-CZ" dirty="0"/>
              <a:t> vzduchu, sucho)</a:t>
            </a:r>
          </a:p>
          <a:p>
            <a:pPr lvl="0"/>
            <a:r>
              <a:rPr lang="cs-CZ" dirty="0"/>
              <a:t>dopady ENSO (např. teplota vzduchu, </a:t>
            </a:r>
            <a:r>
              <a:rPr lang="cs-CZ" dirty="0" err="1"/>
              <a:t>telekonekce</a:t>
            </a:r>
            <a:r>
              <a:rPr lang="cs-CZ" dirty="0"/>
              <a:t>, srážky a povodně, rybolov)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728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ile:Enso normal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85564"/>
            <a:ext cx="4166177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File:Enso elnin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30609"/>
            <a:ext cx="4325062" cy="29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File:Enso lanin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3630609"/>
            <a:ext cx="4310835" cy="29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95536" y="224880"/>
            <a:ext cx="2162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Normální  situace</a:t>
            </a:r>
            <a:endParaRPr lang="cs-CZ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9512" y="318798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El </a:t>
            </a:r>
            <a:r>
              <a:rPr lang="cs-CZ" b="1" dirty="0" err="1"/>
              <a:t>Niño</a:t>
            </a:r>
            <a:r>
              <a:rPr lang="cs-CZ" b="1" dirty="0"/>
              <a:t>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7842146" y="3066202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La </a:t>
            </a:r>
            <a:r>
              <a:rPr lang="cs-CZ" b="1" dirty="0" err="1"/>
              <a:t>Niña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28787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Termohalinní cirkulace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218" name="Obrázek 42" descr="Popis: Deep Currents and Thermoha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62" y="1222391"/>
            <a:ext cx="7637090" cy="527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025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Atmosférický tlak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cs-CZ" dirty="0"/>
              <a:t>atmosférický (barometrický) </a:t>
            </a:r>
            <a:r>
              <a:rPr lang="cs-CZ" dirty="0" smtClean="0"/>
              <a:t>tlak: </a:t>
            </a:r>
            <a:r>
              <a:rPr lang="cs-CZ" b="1" dirty="0" smtClean="0">
                <a:solidFill>
                  <a:srgbClr val="FF0000"/>
                </a:solidFill>
              </a:rPr>
              <a:t>……….. </a:t>
            </a:r>
          </a:p>
          <a:p>
            <a:pPr lvl="0" algn="just"/>
            <a:r>
              <a:rPr lang="cs-CZ" dirty="0" smtClean="0"/>
              <a:t>normální </a:t>
            </a:r>
            <a:r>
              <a:rPr lang="cs-CZ" dirty="0"/>
              <a:t>barometrický tlak </a:t>
            </a:r>
            <a:r>
              <a:rPr lang="cs-CZ" b="1" dirty="0" smtClean="0">
                <a:solidFill>
                  <a:srgbClr val="FF0000"/>
                </a:solidFill>
              </a:rPr>
              <a:t>…….</a:t>
            </a:r>
            <a:r>
              <a:rPr lang="cs-CZ" dirty="0" smtClean="0"/>
              <a:t> </a:t>
            </a:r>
            <a:r>
              <a:rPr lang="cs-CZ" dirty="0"/>
              <a:t>hPa </a:t>
            </a:r>
            <a:r>
              <a:rPr lang="cs-CZ" dirty="0" smtClean="0"/>
              <a:t>(</a:t>
            </a:r>
            <a:r>
              <a:rPr lang="cs-CZ" b="1" dirty="0" smtClean="0">
                <a:solidFill>
                  <a:srgbClr val="FF0000"/>
                </a:solidFill>
              </a:rPr>
              <a:t>… </a:t>
            </a:r>
            <a:r>
              <a:rPr lang="cs-CZ" dirty="0"/>
              <a:t>Torrů)</a:t>
            </a:r>
          </a:p>
          <a:p>
            <a:pPr marL="0" indent="0" algn="just">
              <a:buNone/>
            </a:pPr>
            <a:r>
              <a:rPr lang="cs-CZ" b="1" u="sng" dirty="0" smtClean="0"/>
              <a:t>Změna tlaku s výškou</a:t>
            </a:r>
          </a:p>
          <a:p>
            <a:pPr marL="0" lvl="0" indent="0" algn="just">
              <a:buNone/>
            </a:pPr>
            <a:r>
              <a:rPr lang="cs-CZ" dirty="0" smtClean="0"/>
              <a:t>- pokles </a:t>
            </a:r>
            <a:r>
              <a:rPr lang="cs-CZ" dirty="0"/>
              <a:t>tlaku vzduchu s výškou, v nižších výškách velmi prudký, ve vyšších výškách pomalejší, tj. menší změna výšky v troposféře znamená významnou změnu </a:t>
            </a:r>
            <a:r>
              <a:rPr lang="cs-CZ" dirty="0" smtClean="0"/>
              <a:t>tlaku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730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Vítr a tlakové gradienty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b="1" dirty="0"/>
              <a:t>vítr</a:t>
            </a:r>
            <a:r>
              <a:rPr lang="cs-CZ" dirty="0"/>
              <a:t> – </a:t>
            </a:r>
            <a:r>
              <a:rPr lang="cs-CZ" b="1" dirty="0" smtClean="0">
                <a:solidFill>
                  <a:srgbClr val="FF0000"/>
                </a:solidFill>
              </a:rPr>
              <a:t>???</a:t>
            </a:r>
          </a:p>
          <a:p>
            <a:pPr lvl="0"/>
            <a:r>
              <a:rPr lang="cs-CZ" b="1" dirty="0" smtClean="0">
                <a:solidFill>
                  <a:schemeClr val="tx1"/>
                </a:solidFill>
              </a:rPr>
              <a:t>Charakteristiky větru </a:t>
            </a:r>
            <a:r>
              <a:rPr lang="cs-CZ" b="1" dirty="0" smtClean="0">
                <a:solidFill>
                  <a:srgbClr val="FF0000"/>
                </a:solidFill>
              </a:rPr>
              <a:t>- ???</a:t>
            </a:r>
          </a:p>
          <a:p>
            <a:pPr algn="just"/>
            <a:r>
              <a:rPr lang="cs-CZ" dirty="0"/>
              <a:t>vítr je vyvolán tlakovými rozdíly mezi dvěma místy a směřuje z oblasti vyššího tlaku vzduchu do oblasti nižšího tlaku vzduchu (tj. ve směru </a:t>
            </a:r>
            <a:r>
              <a:rPr lang="cs-CZ" b="1" dirty="0"/>
              <a:t>síly horizontálního tlakového gradientu</a:t>
            </a:r>
            <a:r>
              <a:rPr lang="cs-CZ" dirty="0"/>
              <a:t>)</a:t>
            </a:r>
          </a:p>
          <a:p>
            <a:pPr lvl="0"/>
            <a:r>
              <a:rPr lang="cs-CZ" b="1" dirty="0" smtClean="0">
                <a:solidFill>
                  <a:schemeClr val="tx1"/>
                </a:solidFill>
              </a:rPr>
              <a:t>Izobary</a:t>
            </a:r>
            <a:r>
              <a:rPr lang="cs-CZ" b="1" dirty="0" smtClean="0">
                <a:solidFill>
                  <a:srgbClr val="FF0000"/>
                </a:solidFill>
              </a:rPr>
              <a:t> – ???</a:t>
            </a:r>
            <a:endParaRPr lang="cs-CZ" b="1" dirty="0">
              <a:solidFill>
                <a:srgbClr val="FF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73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Obrázek 59" descr="Popis: Isobars and a Pressure Grad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8795024" cy="444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760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Tlakové útvary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 algn="just">
              <a:spcBef>
                <a:spcPts val="0"/>
              </a:spcBef>
            </a:pPr>
            <a:r>
              <a:rPr lang="cs-CZ" b="1" dirty="0" smtClean="0">
                <a:solidFill>
                  <a:srgbClr val="FF0000"/>
                </a:solidFill>
              </a:rPr>
              <a:t>……………… - </a:t>
            </a:r>
            <a:r>
              <a:rPr lang="cs-CZ" dirty="0" smtClean="0"/>
              <a:t>uspořádané </a:t>
            </a:r>
            <a:r>
              <a:rPr lang="cs-CZ" dirty="0"/>
              <a:t>izobary s nejvyšším tlakem uprostřed</a:t>
            </a:r>
          </a:p>
          <a:p>
            <a:pPr lvl="0" algn="just">
              <a:spcBef>
                <a:spcPts val="0"/>
              </a:spcBef>
            </a:pPr>
            <a:r>
              <a:rPr lang="cs-CZ" b="1" dirty="0">
                <a:solidFill>
                  <a:srgbClr val="FF0000"/>
                </a:solidFill>
              </a:rPr>
              <a:t>……………… - </a:t>
            </a:r>
            <a:r>
              <a:rPr lang="cs-CZ" dirty="0" smtClean="0"/>
              <a:t>uzavřené </a:t>
            </a:r>
            <a:r>
              <a:rPr lang="cs-CZ" dirty="0"/>
              <a:t>koncentricky uspořádané izobary s nejnižším tlakem uprostřed</a:t>
            </a:r>
          </a:p>
          <a:p>
            <a:pPr lvl="0" algn="just">
              <a:spcBef>
                <a:spcPts val="0"/>
              </a:spcBef>
            </a:pPr>
            <a:r>
              <a:rPr lang="cs-CZ" b="1" dirty="0">
                <a:solidFill>
                  <a:srgbClr val="FF0000"/>
                </a:solidFill>
              </a:rPr>
              <a:t>……………… - </a:t>
            </a:r>
            <a:r>
              <a:rPr lang="cs-CZ" dirty="0" smtClean="0"/>
              <a:t>pásmo </a:t>
            </a:r>
            <a:r>
              <a:rPr lang="cs-CZ" dirty="0"/>
              <a:t>vyššího tlaku vybíhající z tlakové výše nebo </a:t>
            </a:r>
            <a:r>
              <a:rPr lang="cs-CZ" dirty="0" err="1"/>
              <a:t>oddělujíci</a:t>
            </a:r>
            <a:r>
              <a:rPr lang="cs-CZ" dirty="0"/>
              <a:t> dvě tlakové níže, nejvyšší tlak v ose hřebenu</a:t>
            </a:r>
          </a:p>
          <a:p>
            <a:pPr lvl="0" algn="just">
              <a:spcBef>
                <a:spcPts val="0"/>
              </a:spcBef>
            </a:pPr>
            <a:r>
              <a:rPr lang="cs-CZ" b="1" dirty="0">
                <a:solidFill>
                  <a:srgbClr val="FF0000"/>
                </a:solidFill>
              </a:rPr>
              <a:t>……………… - </a:t>
            </a:r>
            <a:r>
              <a:rPr lang="cs-CZ" dirty="0" smtClean="0"/>
              <a:t>pásmo </a:t>
            </a:r>
            <a:r>
              <a:rPr lang="cs-CZ" dirty="0"/>
              <a:t>nižšího tlaku vybíhající z tlakové níže nebo </a:t>
            </a:r>
            <a:r>
              <a:rPr lang="cs-CZ" dirty="0" err="1"/>
              <a:t>oddělujíci</a:t>
            </a:r>
            <a:r>
              <a:rPr lang="cs-CZ" dirty="0"/>
              <a:t> dvě tlakové výše, nejnižší tlak v ose brázdy</a:t>
            </a:r>
          </a:p>
          <a:p>
            <a:pPr lvl="0" algn="just">
              <a:spcBef>
                <a:spcPts val="0"/>
              </a:spcBef>
            </a:pPr>
            <a:r>
              <a:rPr lang="cs-CZ" b="1" dirty="0">
                <a:solidFill>
                  <a:srgbClr val="FF0000"/>
                </a:solidFill>
              </a:rPr>
              <a:t>……………… - </a:t>
            </a:r>
            <a:r>
              <a:rPr lang="cs-CZ" dirty="0" smtClean="0"/>
              <a:t>část </a:t>
            </a:r>
            <a:r>
              <a:rPr lang="cs-CZ" dirty="0" err="1"/>
              <a:t>barického</a:t>
            </a:r>
            <a:r>
              <a:rPr lang="cs-CZ" dirty="0"/>
              <a:t> pole mezi dvěma protilehlými tlakovými výšemi a nížemi, příp. mezi dvěma hřebeny a brázdami</a:t>
            </a:r>
          </a:p>
          <a:p>
            <a:pPr algn="just">
              <a:spcBef>
                <a:spcPts val="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513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Obrázek 58" descr="Popis: Bez názvu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7465843" cy="521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013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Brízová</a:t>
            </a:r>
            <a:r>
              <a:rPr lang="cs-CZ" dirty="0" smtClean="0"/>
              <a:t> cirkulace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lvl="0" algn="just"/>
            <a:r>
              <a:rPr lang="cs-CZ" dirty="0"/>
              <a:t>pobřežní vánky (</a:t>
            </a:r>
            <a:r>
              <a:rPr lang="cs-CZ" dirty="0" err="1"/>
              <a:t>brízy</a:t>
            </a:r>
            <a:r>
              <a:rPr lang="cs-CZ" dirty="0"/>
              <a:t>) vanou mezi mořem a pobřežím v létě jako důsledek nestejnoměrného zahřívání vody a souše, měnícími směr tlakového </a:t>
            </a:r>
            <a:r>
              <a:rPr lang="cs-CZ" dirty="0" smtClean="0"/>
              <a:t>gradientu</a:t>
            </a:r>
          </a:p>
          <a:p>
            <a:pPr lvl="0" algn="just"/>
            <a:endParaRPr lang="cs-CZ" dirty="0"/>
          </a:p>
          <a:p>
            <a:pPr lvl="0" algn="just"/>
            <a:r>
              <a:rPr lang="cs-CZ" b="1" dirty="0"/>
              <a:t>mořský vánek</a:t>
            </a:r>
            <a:r>
              <a:rPr lang="cs-CZ" dirty="0"/>
              <a:t> – </a:t>
            </a:r>
            <a:r>
              <a:rPr lang="cs-CZ" b="1" dirty="0" smtClean="0">
                <a:solidFill>
                  <a:srgbClr val="FF0000"/>
                </a:solidFill>
              </a:rPr>
              <a:t>……………..</a:t>
            </a:r>
            <a:endParaRPr lang="cs-CZ" b="1" dirty="0">
              <a:solidFill>
                <a:srgbClr val="FF0000"/>
              </a:solidFill>
            </a:endParaRPr>
          </a:p>
          <a:p>
            <a:pPr lvl="0" algn="just"/>
            <a:r>
              <a:rPr lang="cs-CZ" b="1" dirty="0"/>
              <a:t>pevninský vánek </a:t>
            </a:r>
            <a:r>
              <a:rPr lang="cs-CZ" dirty="0"/>
              <a:t>– </a:t>
            </a:r>
            <a:r>
              <a:rPr lang="cs-CZ" b="1" dirty="0" smtClean="0">
                <a:solidFill>
                  <a:srgbClr val="FF0000"/>
                </a:solidFill>
              </a:rPr>
              <a:t>………….</a:t>
            </a:r>
            <a:endParaRPr lang="cs-CZ" b="1" dirty="0">
              <a:solidFill>
                <a:srgbClr val="FF0000"/>
              </a:solidFill>
            </a:endParaRPr>
          </a:p>
          <a:p>
            <a:pPr algn="just"/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cs-CZ" dirty="0"/>
          </a:p>
        </p:txBody>
      </p:sp>
      <p:pic>
        <p:nvPicPr>
          <p:cNvPr id="3074" name="Obrázek 57" descr="Popis: Sea Breeze and Land Breeze 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3973638" cy="44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684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Cyklony a anticyklony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 algn="just"/>
            <a:r>
              <a:rPr lang="cs-CZ" b="1" dirty="0"/>
              <a:t>cyklona</a:t>
            </a:r>
            <a:r>
              <a:rPr lang="cs-CZ" dirty="0"/>
              <a:t> (oblast </a:t>
            </a:r>
            <a:r>
              <a:rPr lang="cs-CZ" b="1" dirty="0" smtClean="0">
                <a:solidFill>
                  <a:srgbClr val="FF0000"/>
                </a:solidFill>
              </a:rPr>
              <a:t>………… </a:t>
            </a:r>
            <a:r>
              <a:rPr lang="cs-CZ" dirty="0"/>
              <a:t>tlaku vzduchu) – vzduch natéká proti směru ručiček hodinových dovnitř a v centru vystupuje nahoru (oblačno, deštivo)</a:t>
            </a:r>
          </a:p>
          <a:p>
            <a:pPr lvl="0" algn="just"/>
            <a:r>
              <a:rPr lang="cs-CZ" b="1" dirty="0"/>
              <a:t>anticyklona</a:t>
            </a:r>
            <a:r>
              <a:rPr lang="cs-CZ" dirty="0"/>
              <a:t> (oblast </a:t>
            </a:r>
            <a:r>
              <a:rPr lang="cs-CZ" b="1" dirty="0" smtClean="0">
                <a:solidFill>
                  <a:srgbClr val="FF0000"/>
                </a:solidFill>
              </a:rPr>
              <a:t>…………</a:t>
            </a:r>
            <a:r>
              <a:rPr lang="cs-CZ" dirty="0" smtClean="0"/>
              <a:t> </a:t>
            </a:r>
            <a:r>
              <a:rPr lang="cs-CZ" dirty="0"/>
              <a:t>tlaku vzduchu) – vzduch klesá v centru a vytéká po směru ručiček hodinových ven (jasné počasí)</a:t>
            </a:r>
          </a:p>
          <a:p>
            <a:pPr lvl="0" algn="just"/>
            <a:r>
              <a:rPr lang="cs-CZ" dirty="0"/>
              <a:t>cyklony a anticyklony mají rozměry stovek až tisíců km, mohou být stacionární nebo pohyblivé </a:t>
            </a:r>
          </a:p>
          <a:p>
            <a:pPr marL="0" indent="0" algn="just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712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Obrázek 55" descr="Popis: The Coriolis Effect and Cyc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118" y="332656"/>
            <a:ext cx="5531413" cy="611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106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YamatoPainting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Yamato Painti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Yamato Painting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100000"/>
              </a:schemeClr>
            </a:gs>
            <a:gs pos="100000">
              <a:schemeClr val="phClr">
                <a:tint val="100000"/>
                <a:shade val="20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rgbClr val="000000"/>
              <a:schemeClr val="phClr">
                <a:tint val="100000"/>
              </a:schemeClr>
            </a:duotone>
          </a:blip>
          <a:tile tx="0" ty="0" sx="35000" sy="35000" flip="none" algn="tl"/>
        </a:blipFill>
      </a:fillStyleLst>
      <a:lnStyleLst>
        <a:ln w="9525" cap="flat" cmpd="sng" algn="ctr">
          <a:solidFill>
            <a:schemeClr val="phClr">
              <a:alpha val="60000"/>
            </a:schemeClr>
          </a:solidFill>
          <a:prstDash val="solid"/>
        </a:ln>
        <a:ln w="19525" cap="flat" cmpd="sng" algn="ctr">
          <a:solidFill>
            <a:schemeClr val="phClr">
              <a:alpha val="90000"/>
            </a:schemeClr>
          </a:solidFill>
          <a:prstDash val="solid"/>
        </a:ln>
        <a:ln w="3810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glow rad="51600">
              <a:schemeClr val="phClr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>
            <a:shade val="90000"/>
          </a:schemeClr>
        </a:solidFill>
        <a:blipFill>
          <a:blip xmlns:r="http://schemas.openxmlformats.org/officeDocument/2006/relationships" r:embed="rId2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tile tx="0" ty="0" sx="120000" sy="120000" flip="xy" algn="t"/>
        </a:blipFill>
        <a:blipFill rotWithShape="0">
          <a:blip xmlns:r="http://schemas.openxmlformats.org/officeDocument/2006/relationships" r:embed="rId3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 japonského obrazu</Template>
  <TotalTime>398</TotalTime>
  <Words>229</Words>
  <Application>Microsoft Office PowerPoint</Application>
  <PresentationFormat>Předvádění na obrazovce (4:3)</PresentationFormat>
  <Paragraphs>59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YamatoPainting</vt:lpstr>
      <vt:lpstr>Prezentace aplikace PowerPoint</vt:lpstr>
      <vt:lpstr>Atmosférický tlak</vt:lpstr>
      <vt:lpstr>Vítr a tlakové gradienty</vt:lpstr>
      <vt:lpstr>Prezentace aplikace PowerPoint</vt:lpstr>
      <vt:lpstr>Tlakové útvary</vt:lpstr>
      <vt:lpstr>Prezentace aplikace PowerPoint</vt:lpstr>
      <vt:lpstr>Brízová cirkulace</vt:lpstr>
      <vt:lpstr>Cyklony a anticyklony</vt:lpstr>
      <vt:lpstr>Prezentace aplikace PowerPoint</vt:lpstr>
      <vt:lpstr>Proudění na ideální Zemi</vt:lpstr>
      <vt:lpstr>Rossbyho vlny</vt:lpstr>
      <vt:lpstr>Jet streamy (trysková proudění)</vt:lpstr>
      <vt:lpstr>Prezentace aplikace PowerPoint</vt:lpstr>
      <vt:lpstr>ENSO_1</vt:lpstr>
      <vt:lpstr>ENSO_2</vt:lpstr>
      <vt:lpstr>Prezentace aplikace PowerPoint</vt:lpstr>
      <vt:lpstr>Termohalinní cirkulace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Onda</dc:creator>
  <cp:lastModifiedBy>Onda</cp:lastModifiedBy>
  <cp:revision>40</cp:revision>
  <dcterms:created xsi:type="dcterms:W3CDTF">2012-09-27T11:14:46Z</dcterms:created>
  <dcterms:modified xsi:type="dcterms:W3CDTF">2012-10-11T06:57:06Z</dcterms:modified>
</cp:coreProperties>
</file>