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928803"/>
            <a:ext cx="7172348" cy="1470025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12858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cs-CZ" altLang="ja-JP" smtClean="0"/>
              <a:t>Kliknutím lze upravit styl předlohy.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10.10.2012</a:t>
            </a:fld>
            <a:endParaRPr lang="cs-CZ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74638"/>
            <a:ext cx="7829576" cy="1011222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1285860"/>
            <a:ext cx="7829576" cy="4357718"/>
          </a:xfrm>
        </p:spPr>
        <p:txBody>
          <a:bodyPr vert="eaVert"/>
          <a:lstStyle/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10.10.2012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85730"/>
            <a:ext cx="1785950" cy="5565797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74640"/>
            <a:ext cx="5834090" cy="5583253"/>
          </a:xfrm>
        </p:spPr>
        <p:txBody>
          <a:bodyPr vert="eaVert"/>
          <a:lstStyle/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6356350"/>
            <a:ext cx="2133600" cy="365125"/>
          </a:xfrm>
        </p:spPr>
        <p:txBody>
          <a:bodyPr/>
          <a:lstStyle/>
          <a:p>
            <a:fld id="{2B295A91-4315-4A4B-B06F-F4FFB0567964}" type="datetimeFigureOut">
              <a:rPr lang="cs-CZ" smtClean="0"/>
              <a:t>10.10.2012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6356350"/>
            <a:ext cx="2133600" cy="365125"/>
          </a:xfrm>
        </p:spPr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cs-CZ" altLang="ja-JP" smtClean="0"/>
              <a:t>Kliknutím lze upravit styl předlohy.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10.10.2012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10.10.2012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0" y="4714884"/>
            <a:ext cx="7215239" cy="86200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857496"/>
            <a:ext cx="7215238" cy="17859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95A91-4315-4A4B-B06F-F4FFB0567964}" type="datetimeFigureOut">
              <a:rPr lang="cs-CZ" smtClean="0"/>
              <a:t>10.10.2012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10.10.2012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10.10.2012</a:t>
            </a:fld>
            <a:endParaRPr lang="cs-CZ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4572008"/>
            <a:ext cx="6400816" cy="928686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10.10.2012</a:t>
            </a:fld>
            <a:endParaRPr lang="cs-CZ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10.10.2012</a:t>
            </a:fld>
            <a:endParaRPr lang="cs-CZ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428737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10.10.2012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5014914"/>
            <a:ext cx="5486400" cy="41435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742960"/>
            <a:ext cx="5486400" cy="41148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cs-CZ" altLang="ja-JP" smtClean="0"/>
              <a:t>Kliknutím na ikonu přidáte obrázek.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548165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95A91-4315-4A4B-B06F-F4FFB0567964}" type="datetimeFigureOut">
              <a:rPr lang="cs-CZ" smtClean="0"/>
              <a:t>10.10.2012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2B295A91-4315-4A4B-B06F-F4FFB0567964}" type="datetimeFigureOut">
              <a:rPr lang="cs-CZ" smtClean="0"/>
              <a:t>10.10.2012</a:t>
            </a:fld>
            <a:endParaRPr lang="cs-CZ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04AE4D3-3FD4-42F9-8F16-E1FEAF9833D6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http://www.jdonohue.com/parks/photo/mediumSize/Badlands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43356" y="548680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 smtClean="0"/>
              <a:t>Fyzická geografie</a:t>
            </a:r>
            <a:endParaRPr lang="cs-CZ" sz="6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9772" y="1700808"/>
            <a:ext cx="41764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i="1" dirty="0" smtClean="0"/>
              <a:t>Podzim 2012</a:t>
            </a:r>
          </a:p>
          <a:p>
            <a:pPr algn="ctr"/>
            <a:r>
              <a:rPr lang="cs-CZ" b="1" dirty="0" smtClean="0"/>
              <a:t>Z0026/4 – čtvrtek 15 – 15.50, Z4</a:t>
            </a:r>
          </a:p>
          <a:p>
            <a:pPr algn="ctr"/>
            <a:r>
              <a:rPr lang="cs-CZ" b="1" dirty="0" smtClean="0"/>
              <a:t>Z0026/6 – čtvrtek 16 – 16.50, Z3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41476" y="5652128"/>
            <a:ext cx="46085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bg1"/>
                </a:solidFill>
              </a:rPr>
              <a:t>Mgr. Ondřej </a:t>
            </a:r>
            <a:r>
              <a:rPr lang="cs-CZ" sz="2400" b="1" dirty="0" err="1" smtClean="0">
                <a:solidFill>
                  <a:schemeClr val="bg1"/>
                </a:solidFill>
              </a:rPr>
              <a:t>Kinc</a:t>
            </a:r>
            <a:endParaRPr lang="cs-CZ" sz="2400" b="1" dirty="0" smtClean="0">
              <a:solidFill>
                <a:schemeClr val="bg1"/>
              </a:solidFill>
            </a:endParaRPr>
          </a:p>
          <a:p>
            <a:pPr algn="ctr"/>
            <a:endParaRPr lang="cs-CZ" sz="2400" b="1" dirty="0" smtClean="0">
              <a:solidFill>
                <a:schemeClr val="bg1"/>
              </a:solidFill>
            </a:endParaRPr>
          </a:p>
          <a:p>
            <a:pPr algn="ctr"/>
            <a:r>
              <a:rPr lang="cs-CZ" sz="2000" b="1" i="1" dirty="0" smtClean="0">
                <a:solidFill>
                  <a:schemeClr val="bg1"/>
                </a:solidFill>
              </a:rPr>
              <a:t>kinc@mail.muni.cz</a:t>
            </a:r>
            <a:endParaRPr lang="cs-CZ" sz="2000" b="1" i="1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667314" y="26395"/>
            <a:ext cx="1476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rgbClr val="7030A0"/>
                </a:solidFill>
              </a:rPr>
              <a:t>11. </a:t>
            </a:r>
            <a:r>
              <a:rPr lang="cs-CZ" sz="2000" b="1" dirty="0" smtClean="0">
                <a:solidFill>
                  <a:srgbClr val="7030A0"/>
                </a:solidFill>
              </a:rPr>
              <a:t>10. 2012</a:t>
            </a:r>
            <a:endParaRPr lang="cs-CZ" sz="2000" b="1" dirty="0">
              <a:solidFill>
                <a:srgbClr val="7030A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4735" y="26395"/>
            <a:ext cx="6444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7030A0"/>
                </a:solidFill>
              </a:rPr>
              <a:t>Atmosférická vlhkost a srážky</a:t>
            </a:r>
            <a:endParaRPr lang="cs-CZ" sz="2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63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Mlha</a:t>
            </a:r>
          </a:p>
          <a:p>
            <a:r>
              <a:rPr lang="cs-CZ" dirty="0" smtClean="0"/>
              <a:t>Radiační mlha</a:t>
            </a:r>
          </a:p>
          <a:p>
            <a:r>
              <a:rPr lang="cs-CZ" dirty="0" smtClean="0"/>
              <a:t>Advekční mlha</a:t>
            </a:r>
          </a:p>
          <a:p>
            <a:r>
              <a:rPr lang="cs-CZ" dirty="0" smtClean="0"/>
              <a:t>Sníh</a:t>
            </a:r>
          </a:p>
          <a:p>
            <a:r>
              <a:rPr lang="cs-CZ" dirty="0" smtClean="0"/>
              <a:t>Kroupy</a:t>
            </a:r>
          </a:p>
          <a:p>
            <a:r>
              <a:rPr lang="cs-CZ" dirty="0" smtClean="0"/>
              <a:t>Ledovka</a:t>
            </a:r>
          </a:p>
          <a:p>
            <a:r>
              <a:rPr lang="cs-CZ" dirty="0" smtClean="0"/>
              <a:t>Smog</a:t>
            </a:r>
          </a:p>
          <a:p>
            <a:r>
              <a:rPr lang="cs-CZ" dirty="0" smtClean="0"/>
              <a:t>Zákal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40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srážek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cs-CZ" dirty="0" smtClean="0"/>
              <a:t>podle </a:t>
            </a:r>
            <a:r>
              <a:rPr lang="cs-CZ" dirty="0"/>
              <a:t>příčin výstupného pohybu vzduchu, způsobujícího ochlazování, lze rozlišit:</a:t>
            </a:r>
          </a:p>
          <a:p>
            <a:pPr lvl="0" algn="just"/>
            <a:r>
              <a:rPr lang="cs-CZ" dirty="0"/>
              <a:t>vynucený výstup vzduchu na horských překážkách → </a:t>
            </a:r>
            <a:r>
              <a:rPr lang="cs-CZ" b="1" dirty="0"/>
              <a:t>orografické srážky</a:t>
            </a:r>
            <a:endParaRPr lang="cs-CZ" dirty="0"/>
          </a:p>
          <a:p>
            <a:pPr lvl="0" algn="just"/>
            <a:r>
              <a:rPr lang="cs-CZ" dirty="0"/>
              <a:t>výstup vzduchu v důsledku konvekce</a:t>
            </a:r>
            <a:r>
              <a:rPr lang="cs-CZ" b="1" dirty="0"/>
              <a:t> </a:t>
            </a:r>
            <a:r>
              <a:rPr lang="cs-CZ" dirty="0"/>
              <a:t>→ </a:t>
            </a:r>
            <a:r>
              <a:rPr lang="cs-CZ" b="1" dirty="0"/>
              <a:t>konvektivní srážky</a:t>
            </a:r>
            <a:endParaRPr lang="cs-CZ" dirty="0"/>
          </a:p>
          <a:p>
            <a:pPr lvl="0" algn="just"/>
            <a:r>
              <a:rPr lang="cs-CZ" dirty="0"/>
              <a:t>výstup při pohybu vzduchových hmot → </a:t>
            </a:r>
            <a:r>
              <a:rPr lang="cs-CZ" b="1" dirty="0"/>
              <a:t>cyklonální srážky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14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Skupenství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cs-CZ" dirty="0"/>
          </a:p>
          <a:p>
            <a:pPr marL="0" indent="0" algn="just">
              <a:buNone/>
            </a:pP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450676" y="11811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Obrázek 40" descr="Popis: The Three States of 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9172" y="1227163"/>
            <a:ext cx="5472608" cy="5259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050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Obrázek 39" descr="Popis: The Hydrosphe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8640960" cy="337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457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Hydrologický cyklus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cs-CZ" b="1" dirty="0" smtClean="0">
                <a:solidFill>
                  <a:srgbClr val="FF0000"/>
                </a:solidFill>
              </a:rPr>
              <a:t>Co popisuje?</a:t>
            </a:r>
          </a:p>
          <a:p>
            <a:pPr marL="0" lvl="0" indent="0" algn="just">
              <a:buNone/>
            </a:pPr>
            <a:r>
              <a:rPr lang="cs-CZ" dirty="0" smtClean="0"/>
              <a:t>a) výpar </a:t>
            </a:r>
            <a:r>
              <a:rPr lang="cs-CZ" dirty="0"/>
              <a:t>z oceánů a pevnin (plus transpirace) do atmosféry v podobě vodní páry, z oceánů šestkrát větší</a:t>
            </a:r>
          </a:p>
          <a:p>
            <a:pPr marL="0" lvl="0" indent="0" algn="just">
              <a:buNone/>
            </a:pPr>
            <a:r>
              <a:rPr lang="cs-CZ" dirty="0" smtClean="0"/>
              <a:t>b) kondenzace </a:t>
            </a:r>
            <a:r>
              <a:rPr lang="cs-CZ" dirty="0"/>
              <a:t>nebo sublimace vodní páry v atmosféře, vypadávající v podobě srážek (srážky nad oceány asi čtyřikrát větší než nad pevninou)</a:t>
            </a:r>
          </a:p>
          <a:p>
            <a:pPr marL="0" lvl="0" indent="0" algn="just">
              <a:buNone/>
            </a:pPr>
            <a:r>
              <a:rPr lang="cs-CZ" dirty="0" smtClean="0"/>
              <a:t>c) srážky </a:t>
            </a:r>
            <a:r>
              <a:rPr lang="cs-CZ" dirty="0"/>
              <a:t>vypadlé na pevninu </a:t>
            </a:r>
            <a:r>
              <a:rPr lang="cs-CZ" dirty="0" smtClean="0"/>
              <a:t>mohou:</a:t>
            </a:r>
            <a:endParaRPr lang="cs-CZ" dirty="0"/>
          </a:p>
          <a:p>
            <a:pPr algn="just">
              <a:buFontTx/>
              <a:buChar char="-"/>
            </a:pPr>
            <a:r>
              <a:rPr lang="cs-CZ" dirty="0" smtClean="0"/>
              <a:t>vypařit se a </a:t>
            </a:r>
            <a:r>
              <a:rPr lang="cs-CZ" dirty="0"/>
              <a:t>vrátit se do atmosféry jako vodní </a:t>
            </a:r>
            <a:r>
              <a:rPr lang="cs-CZ" dirty="0" smtClean="0"/>
              <a:t>pára</a:t>
            </a:r>
          </a:p>
          <a:p>
            <a:pPr algn="just">
              <a:buFontTx/>
              <a:buChar char="-"/>
            </a:pPr>
            <a:r>
              <a:rPr lang="cs-CZ" dirty="0" smtClean="0"/>
              <a:t>vsáknout se do </a:t>
            </a:r>
            <a:r>
              <a:rPr lang="cs-CZ" dirty="0"/>
              <a:t>půdy (podzemní </a:t>
            </a:r>
            <a:r>
              <a:rPr lang="cs-CZ" dirty="0" smtClean="0"/>
              <a:t>odtok)</a:t>
            </a:r>
          </a:p>
          <a:p>
            <a:pPr algn="just">
              <a:buFontTx/>
              <a:buChar char="-"/>
            </a:pPr>
            <a:r>
              <a:rPr lang="cs-CZ" dirty="0" smtClean="0"/>
              <a:t>odtékat </a:t>
            </a:r>
            <a:r>
              <a:rPr lang="cs-CZ" dirty="0"/>
              <a:t>z povrchu spojujíce se do potoků a řek, odtékajících zpět do oceánů nebo bezodtokých jezer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9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Globální vodní bilance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Obrázek 38" descr="Popis: The Global Water Bala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24744"/>
            <a:ext cx="6250979" cy="5538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076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Globální vodní bilance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popisuje toky vody mezi oceánem, atmosférou a pevninou</a:t>
            </a:r>
          </a:p>
          <a:p>
            <a:pPr lvl="0"/>
            <a:r>
              <a:rPr lang="cs-CZ" dirty="0"/>
              <a:t>předpokládáme, že objem oceánských vod a objem sladkých povrchových a podpovrchových vod je konstantní rok od roku</a:t>
            </a:r>
          </a:p>
          <a:p>
            <a:pPr lvl="0"/>
            <a:r>
              <a:rPr lang="cs-CZ" b="1" dirty="0"/>
              <a:t>oceán: </a:t>
            </a:r>
            <a:r>
              <a:rPr lang="cs-CZ" dirty="0" smtClean="0"/>
              <a:t>srážky </a:t>
            </a:r>
            <a:r>
              <a:rPr lang="cs-CZ" dirty="0"/>
              <a:t>(do) + odtok (do) = výpar (z), tj. </a:t>
            </a:r>
            <a:r>
              <a:rPr lang="cs-CZ" b="1" dirty="0">
                <a:solidFill>
                  <a:srgbClr val="7030A0"/>
                </a:solidFill>
              </a:rPr>
              <a:t>380 + 40 = 420 tis. km</a:t>
            </a:r>
            <a:r>
              <a:rPr lang="cs-CZ" b="1" baseline="30000" dirty="0">
                <a:solidFill>
                  <a:srgbClr val="7030A0"/>
                </a:solidFill>
              </a:rPr>
              <a:t>3</a:t>
            </a:r>
            <a:endParaRPr lang="cs-CZ" b="1" dirty="0">
              <a:solidFill>
                <a:srgbClr val="7030A0"/>
              </a:solidFill>
            </a:endParaRPr>
          </a:p>
          <a:p>
            <a:pPr lvl="0"/>
            <a:r>
              <a:rPr lang="cs-CZ" b="1" dirty="0"/>
              <a:t>pevnina: </a:t>
            </a:r>
            <a:r>
              <a:rPr lang="cs-CZ" dirty="0"/>
              <a:t>srážky (na) = výpar (z) + odtok (z), tj. </a:t>
            </a:r>
            <a:r>
              <a:rPr lang="cs-CZ" b="1" dirty="0">
                <a:solidFill>
                  <a:srgbClr val="7030A0"/>
                </a:solidFill>
              </a:rPr>
              <a:t>110 = 70 + 40 tis. km</a:t>
            </a:r>
            <a:r>
              <a:rPr lang="cs-CZ" b="1" baseline="30000" dirty="0">
                <a:solidFill>
                  <a:srgbClr val="7030A0"/>
                </a:solidFill>
              </a:rPr>
              <a:t>3</a:t>
            </a:r>
            <a:endParaRPr lang="cs-CZ" b="1" dirty="0">
              <a:solidFill>
                <a:srgbClr val="7030A0"/>
              </a:solidFill>
            </a:endParaRPr>
          </a:p>
          <a:p>
            <a:pPr lvl="0"/>
            <a:r>
              <a:rPr lang="cs-CZ" dirty="0"/>
              <a:t>protože na pevnině výpar = srážky – odtok, lze odtok při bilancování vypustit a lze zapsat:</a:t>
            </a:r>
          </a:p>
          <a:p>
            <a:r>
              <a:rPr lang="cs-CZ" dirty="0" smtClean="0"/>
              <a:t>celkový </a:t>
            </a:r>
            <a:r>
              <a:rPr lang="cs-CZ" dirty="0"/>
              <a:t>výpar                                celkové srážky </a:t>
            </a:r>
          </a:p>
          <a:p>
            <a:r>
              <a:rPr lang="cs-CZ" b="1" dirty="0" smtClean="0">
                <a:solidFill>
                  <a:srgbClr val="7030A0"/>
                </a:solidFill>
              </a:rPr>
              <a:t>70 </a:t>
            </a:r>
            <a:r>
              <a:rPr lang="cs-CZ" b="1" dirty="0">
                <a:solidFill>
                  <a:srgbClr val="7030A0"/>
                </a:solidFill>
              </a:rPr>
              <a:t>(pevnina) + 420 (oceán) = 110 (pevnina) + 380 (oceán) (vše v tis. km</a:t>
            </a:r>
            <a:r>
              <a:rPr lang="cs-CZ" b="1" baseline="30000" dirty="0">
                <a:solidFill>
                  <a:srgbClr val="7030A0"/>
                </a:solidFill>
              </a:rPr>
              <a:t>3</a:t>
            </a:r>
            <a:r>
              <a:rPr lang="cs-CZ" b="1" dirty="0">
                <a:solidFill>
                  <a:srgbClr val="7030A0"/>
                </a:solidFill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998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Clr>
                <a:schemeClr val="tx1"/>
              </a:buClr>
              <a:buSzTx/>
            </a:pPr>
            <a:r>
              <a:rPr lang="cs-CZ" sz="3200" b="1" dirty="0" smtClean="0"/>
              <a:t>vlhkost vzduchu obecně</a:t>
            </a:r>
          </a:p>
          <a:p>
            <a:r>
              <a:rPr lang="cs-CZ" b="1" dirty="0" smtClean="0"/>
              <a:t>specifická </a:t>
            </a:r>
            <a:r>
              <a:rPr lang="cs-CZ" b="1" dirty="0"/>
              <a:t>vlhkost</a:t>
            </a:r>
            <a:r>
              <a:rPr lang="cs-CZ" dirty="0"/>
              <a:t> </a:t>
            </a:r>
            <a:r>
              <a:rPr lang="cs-CZ" b="1" dirty="0"/>
              <a:t>vzduchu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dirty="0"/>
              <a:t>rosný bod</a:t>
            </a:r>
            <a:r>
              <a:rPr lang="cs-CZ" dirty="0"/>
              <a:t> </a:t>
            </a:r>
            <a:endParaRPr lang="cs-CZ" dirty="0"/>
          </a:p>
          <a:p>
            <a:r>
              <a:rPr lang="cs-CZ" b="1" dirty="0"/>
              <a:t>relativní vlhkost vzduchu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dirty="0"/>
              <a:t>psychrometrický rozdíl</a:t>
            </a:r>
            <a:r>
              <a:rPr lang="cs-CZ" dirty="0"/>
              <a:t> </a:t>
            </a:r>
            <a:endParaRPr lang="cs-CZ" dirty="0" smtClean="0"/>
          </a:p>
          <a:p>
            <a:pPr marL="342900" lvl="2" indent="-342900">
              <a:buClr>
                <a:schemeClr val="tx1"/>
              </a:buClr>
              <a:buSzTx/>
            </a:pPr>
            <a:r>
              <a:rPr lang="cs-CZ" sz="3200" b="1" dirty="0" err="1" smtClean="0"/>
              <a:t>suchoadiabatický</a:t>
            </a:r>
            <a:r>
              <a:rPr lang="cs-CZ" sz="3200" b="1" dirty="0" smtClean="0"/>
              <a:t> </a:t>
            </a:r>
            <a:r>
              <a:rPr lang="cs-CZ" sz="3200" b="1" dirty="0"/>
              <a:t>proces</a:t>
            </a:r>
          </a:p>
          <a:p>
            <a:pPr marL="342900" lvl="2" indent="-342900">
              <a:buClr>
                <a:schemeClr val="tx1"/>
              </a:buClr>
              <a:buSzTx/>
            </a:pPr>
            <a:r>
              <a:rPr lang="cs-CZ" sz="3200" b="1" dirty="0" err="1" smtClean="0"/>
              <a:t>vlhkoadiabatický</a:t>
            </a:r>
            <a:r>
              <a:rPr lang="cs-CZ" sz="3200" b="1" dirty="0" smtClean="0"/>
              <a:t> proces</a:t>
            </a:r>
          </a:p>
          <a:p>
            <a:pPr marL="342900" lvl="2" indent="-342900">
              <a:buClr>
                <a:schemeClr val="tx1"/>
              </a:buClr>
              <a:buSzTx/>
            </a:pPr>
            <a:r>
              <a:rPr lang="cs-CZ" sz="3200" b="1" dirty="0" smtClean="0"/>
              <a:t>oblak</a:t>
            </a:r>
          </a:p>
          <a:p>
            <a:pPr marL="342900" lvl="2" indent="-342900">
              <a:buClr>
                <a:schemeClr val="tx1"/>
              </a:buClr>
              <a:buSzTx/>
            </a:pPr>
            <a:r>
              <a:rPr lang="cs-CZ" sz="3200" b="1" dirty="0" smtClean="0"/>
              <a:t>kondenzační jádra</a:t>
            </a:r>
            <a:endParaRPr lang="cs-CZ" sz="3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7792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Oblaka - doplň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cs-CZ" b="1" dirty="0" smtClean="0"/>
              <a:t>oblaka </a:t>
            </a:r>
            <a:r>
              <a:rPr lang="cs-CZ" b="1" dirty="0"/>
              <a:t>vysoká </a:t>
            </a:r>
            <a:r>
              <a:rPr lang="cs-CZ" b="1" dirty="0" smtClean="0"/>
              <a:t>(</a:t>
            </a:r>
            <a:r>
              <a:rPr lang="cs-CZ" b="1" dirty="0" smtClean="0">
                <a:solidFill>
                  <a:srgbClr val="FF0000"/>
                </a:solidFill>
              </a:rPr>
              <a:t>…….. </a:t>
            </a:r>
            <a:r>
              <a:rPr lang="cs-CZ" b="1" dirty="0"/>
              <a:t>km):</a:t>
            </a:r>
          </a:p>
          <a:p>
            <a:pPr lvl="0"/>
            <a:r>
              <a:rPr lang="cs-CZ" b="1" dirty="0" smtClean="0">
                <a:solidFill>
                  <a:srgbClr val="FF0000"/>
                </a:solidFill>
              </a:rPr>
              <a:t>………….</a:t>
            </a:r>
            <a:r>
              <a:rPr lang="cs-CZ" dirty="0" smtClean="0"/>
              <a:t>.– </a:t>
            </a:r>
            <a:r>
              <a:rPr lang="cs-CZ" dirty="0" err="1"/>
              <a:t>Cirrus</a:t>
            </a:r>
            <a:r>
              <a:rPr lang="cs-CZ" dirty="0"/>
              <a:t> (</a:t>
            </a:r>
            <a:r>
              <a:rPr lang="cs-CZ" dirty="0" err="1"/>
              <a:t>Ci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řasová kupa – </a:t>
            </a:r>
            <a:r>
              <a:rPr lang="cs-CZ" dirty="0" err="1"/>
              <a:t>Cirrocumulus</a:t>
            </a:r>
            <a:r>
              <a:rPr lang="cs-CZ" dirty="0"/>
              <a:t> (</a:t>
            </a:r>
            <a:r>
              <a:rPr lang="cs-CZ" dirty="0" err="1"/>
              <a:t>Cc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řasová sloha – </a:t>
            </a:r>
            <a:r>
              <a:rPr lang="cs-CZ" b="1" dirty="0" smtClean="0">
                <a:solidFill>
                  <a:srgbClr val="FF0000"/>
                </a:solidFill>
              </a:rPr>
              <a:t>………………………….</a:t>
            </a:r>
            <a:endParaRPr lang="cs-CZ" b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cs-CZ" b="1" dirty="0"/>
              <a:t>oblaka střední </a:t>
            </a:r>
            <a:r>
              <a:rPr lang="cs-CZ" b="1" dirty="0" smtClean="0"/>
              <a:t>(</a:t>
            </a:r>
            <a:r>
              <a:rPr lang="cs-CZ" b="1" dirty="0" smtClean="0">
                <a:solidFill>
                  <a:srgbClr val="FF0000"/>
                </a:solidFill>
              </a:rPr>
              <a:t>.......</a:t>
            </a:r>
            <a:r>
              <a:rPr lang="cs-CZ" b="1" dirty="0" smtClean="0"/>
              <a:t>. </a:t>
            </a:r>
            <a:r>
              <a:rPr lang="cs-CZ" b="1" dirty="0"/>
              <a:t>km)</a:t>
            </a:r>
          </a:p>
          <a:p>
            <a:r>
              <a:rPr lang="cs-CZ" dirty="0"/>
              <a:t>vyvýšená kupa </a:t>
            </a:r>
            <a:r>
              <a:rPr lang="cs-CZ" dirty="0" smtClean="0"/>
              <a:t>– </a:t>
            </a:r>
            <a:r>
              <a:rPr lang="cs-CZ" b="1" dirty="0">
                <a:solidFill>
                  <a:srgbClr val="FF0000"/>
                </a:solidFill>
              </a:rPr>
              <a:t>………………………….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………………………….</a:t>
            </a:r>
            <a:r>
              <a:rPr lang="cs-CZ" dirty="0" smtClean="0"/>
              <a:t>– </a:t>
            </a:r>
            <a:r>
              <a:rPr lang="cs-CZ" dirty="0"/>
              <a:t>Altostratus (As)</a:t>
            </a:r>
          </a:p>
          <a:p>
            <a:pPr marL="0" lvl="0" indent="0">
              <a:buNone/>
            </a:pPr>
            <a:r>
              <a:rPr lang="cs-CZ" b="1" dirty="0"/>
              <a:t>oblaka nízká (do </a:t>
            </a:r>
            <a:r>
              <a:rPr lang="cs-CZ" b="1" dirty="0" smtClean="0">
                <a:solidFill>
                  <a:srgbClr val="FF0000"/>
                </a:solidFill>
              </a:rPr>
              <a:t>…..</a:t>
            </a:r>
            <a:r>
              <a:rPr lang="cs-CZ" b="1" dirty="0" smtClean="0"/>
              <a:t> </a:t>
            </a:r>
            <a:r>
              <a:rPr lang="cs-CZ" b="1" dirty="0"/>
              <a:t>km)</a:t>
            </a:r>
          </a:p>
          <a:p>
            <a:pPr lvl="0"/>
            <a:r>
              <a:rPr lang="cs-CZ" dirty="0"/>
              <a:t>dešťová sloha – Nimbostratus (</a:t>
            </a:r>
            <a:r>
              <a:rPr lang="cs-CZ" dirty="0" err="1"/>
              <a:t>Ns</a:t>
            </a:r>
            <a:r>
              <a:rPr lang="cs-CZ" dirty="0"/>
              <a:t>)</a:t>
            </a:r>
          </a:p>
          <a:p>
            <a:r>
              <a:rPr lang="cs-CZ" dirty="0"/>
              <a:t>slohová kupa – </a:t>
            </a:r>
            <a:r>
              <a:rPr lang="cs-CZ" b="1" dirty="0" smtClean="0">
                <a:solidFill>
                  <a:srgbClr val="FF0000"/>
                </a:solidFill>
              </a:rPr>
              <a:t>………………………….</a:t>
            </a:r>
            <a:r>
              <a:rPr lang="cs-CZ" dirty="0" smtClean="0"/>
              <a:t>)                   </a:t>
            </a:r>
            <a:endParaRPr lang="cs-CZ" dirty="0"/>
          </a:p>
          <a:p>
            <a:pPr lvl="0"/>
            <a:r>
              <a:rPr lang="cs-CZ" dirty="0"/>
              <a:t>sloha – Stratus (St)</a:t>
            </a:r>
          </a:p>
          <a:p>
            <a:pPr marL="0" lvl="0" indent="0">
              <a:buNone/>
            </a:pPr>
            <a:r>
              <a:rPr lang="cs-CZ" b="1" dirty="0"/>
              <a:t>oblaka </a:t>
            </a:r>
            <a:r>
              <a:rPr lang="cs-CZ" b="1" dirty="0" smtClean="0">
                <a:solidFill>
                  <a:srgbClr val="FF0000"/>
                </a:solidFill>
              </a:rPr>
              <a:t>……………………</a:t>
            </a:r>
            <a:r>
              <a:rPr lang="cs-CZ" b="1" dirty="0" smtClean="0"/>
              <a:t>. </a:t>
            </a:r>
            <a:r>
              <a:rPr lang="cs-CZ" b="1" dirty="0"/>
              <a:t>vývoje (0,5-1,5 km)</a:t>
            </a:r>
          </a:p>
          <a:p>
            <a:pPr lvl="0"/>
            <a:r>
              <a:rPr lang="cs-CZ" b="1" dirty="0" smtClean="0">
                <a:solidFill>
                  <a:srgbClr val="FF0000"/>
                </a:solidFill>
              </a:rPr>
              <a:t>……………………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err="1"/>
              <a:t>Cumulus</a:t>
            </a:r>
            <a:r>
              <a:rPr lang="cs-CZ" dirty="0"/>
              <a:t> (</a:t>
            </a:r>
            <a:r>
              <a:rPr lang="cs-CZ" dirty="0" err="1"/>
              <a:t>Cu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bouřkový oblak – </a:t>
            </a:r>
            <a:r>
              <a:rPr lang="cs-CZ" b="1" dirty="0" smtClean="0">
                <a:solidFill>
                  <a:srgbClr val="FF0000"/>
                </a:solidFill>
              </a:rPr>
              <a:t>………………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1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Obrázek 32" descr="Popis: P1010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46398"/>
            <a:ext cx="7488832" cy="5628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544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 japonského obrazu</Template>
  <TotalTime>365</TotalTime>
  <Words>317</Words>
  <Application>Microsoft Office PowerPoint</Application>
  <PresentationFormat>Předvádění na obrazovce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YamatoPainting</vt:lpstr>
      <vt:lpstr>Prezentace aplikace PowerPoint</vt:lpstr>
      <vt:lpstr>Skupenství vody</vt:lpstr>
      <vt:lpstr>Prezentace aplikace PowerPoint</vt:lpstr>
      <vt:lpstr>Hydrologický cyklus</vt:lpstr>
      <vt:lpstr>Globální vodní bilance</vt:lpstr>
      <vt:lpstr>Globální vodní bilance</vt:lpstr>
      <vt:lpstr>Pojmy I</vt:lpstr>
      <vt:lpstr>Oblaka - doplň</vt:lpstr>
      <vt:lpstr>Prezentace aplikace PowerPoint</vt:lpstr>
      <vt:lpstr>Pojmy II</vt:lpstr>
      <vt:lpstr>Vznik srážek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Onda</dc:creator>
  <cp:lastModifiedBy>Onda</cp:lastModifiedBy>
  <cp:revision>35</cp:revision>
  <dcterms:created xsi:type="dcterms:W3CDTF">2012-09-27T11:14:46Z</dcterms:created>
  <dcterms:modified xsi:type="dcterms:W3CDTF">2012-10-10T21:01:20Z</dcterms:modified>
</cp:coreProperties>
</file>