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455925"/>
            <a:ext cx="6400800" cy="17526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jdonohue.com/parks/photo/mediumSize/Badland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43356" y="54868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/>
              <a:t>Fyzická geografie</a:t>
            </a:r>
            <a:endParaRPr lang="cs-CZ" sz="6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9772" y="170080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/>
              <a:t>Podzim 2012</a:t>
            </a:r>
          </a:p>
          <a:p>
            <a:pPr algn="ctr"/>
            <a:r>
              <a:rPr lang="cs-CZ" b="1" dirty="0" smtClean="0"/>
              <a:t>Z0026/4 – čtvrtek 15 – 15.50, Z4</a:t>
            </a:r>
          </a:p>
          <a:p>
            <a:pPr algn="ctr"/>
            <a:r>
              <a:rPr lang="cs-CZ" b="1" dirty="0" smtClean="0"/>
              <a:t>Z0026/6 – čtvrtek 16 – 16.50, Z3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" y="10629"/>
            <a:ext cx="356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Vulkanické a tektonické tvary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24328" y="26395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7030A0"/>
                </a:solidFill>
              </a:rPr>
              <a:t>1</a:t>
            </a:r>
            <a:r>
              <a:rPr lang="cs-CZ" sz="2000" b="1" dirty="0" smtClean="0">
                <a:solidFill>
                  <a:srgbClr val="7030A0"/>
                </a:solidFill>
              </a:rPr>
              <a:t>. 11. </a:t>
            </a:r>
            <a:r>
              <a:rPr lang="cs-CZ" sz="2000" b="1" dirty="0" smtClean="0">
                <a:solidFill>
                  <a:srgbClr val="7030A0"/>
                </a:solidFill>
              </a:rPr>
              <a:t>2012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41476" y="5652128"/>
            <a:ext cx="4608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Mgr. Ondřej </a:t>
            </a:r>
            <a:r>
              <a:rPr lang="cs-CZ" sz="2400" b="1" dirty="0" err="1" smtClean="0">
                <a:solidFill>
                  <a:schemeClr val="bg1"/>
                </a:solidFill>
              </a:rPr>
              <a:t>Kinc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2000" b="1" i="1" dirty="0" smtClean="0">
                <a:solidFill>
                  <a:schemeClr val="bg1"/>
                </a:solidFill>
              </a:rPr>
              <a:t>kinc@mail.muni.cz</a:t>
            </a:r>
            <a:endParaRPr lang="cs-CZ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ci.muni.cz/%7Eherber/volcano/shieldvolc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19423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7/78/Mauna_Kea10.jpg/220px-Mauna_Kea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3401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hofmann.estranky.cz/img/mid/7249/galapagos-wolf-vulca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10321"/>
            <a:ext cx="43815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Horké skvrny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i="1" dirty="0"/>
              <a:t>horká skvrna</a:t>
            </a:r>
            <a:r>
              <a:rPr lang="cs-CZ" dirty="0"/>
              <a:t> = výstupný proud bazaltového magmatu vznikající v astenosféře</a:t>
            </a:r>
          </a:p>
          <a:p>
            <a:pPr algn="just"/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" y="2663018"/>
            <a:ext cx="4390308" cy="230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07" y="4216254"/>
            <a:ext cx="46291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7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448600" cy="512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8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Tektonické tvary reliéfu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pPr lvl="0" algn="just"/>
            <a:r>
              <a:rPr lang="cs-CZ" dirty="0"/>
              <a:t>kompresní a extenzní tektonika: komprese (hlavně vrásnění) – nejsilnější deformace probíhají při </a:t>
            </a:r>
            <a:r>
              <a:rPr lang="cs-CZ" dirty="0" err="1"/>
              <a:t>subdukci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/>
              <a:t>při kolizi typu kontinent-kontinent; extenze (vznik zlomů</a:t>
            </a:r>
            <a:r>
              <a:rPr lang="cs-CZ" dirty="0" smtClean="0"/>
              <a:t>) –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56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Vrásová pohoří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i="1" dirty="0"/>
              <a:t>vrásnění </a:t>
            </a:r>
            <a:r>
              <a:rPr lang="cs-CZ" dirty="0"/>
              <a:t>= tektonický pochod vyvolaný účinkem tlakového napětí; výsledkem vrásnění jsou </a:t>
            </a:r>
            <a:r>
              <a:rPr lang="cs-CZ" i="1" dirty="0"/>
              <a:t>vrásy</a:t>
            </a:r>
            <a:endParaRPr lang="cs-CZ" dirty="0"/>
          </a:p>
          <a:p>
            <a:pPr lvl="0" algn="just"/>
            <a:r>
              <a:rPr lang="cs-CZ" dirty="0"/>
              <a:t>vrása = </a:t>
            </a:r>
            <a:r>
              <a:rPr lang="cs-CZ" i="1" dirty="0"/>
              <a:t>antiklinála</a:t>
            </a:r>
            <a:r>
              <a:rPr lang="cs-CZ" dirty="0"/>
              <a:t> + </a:t>
            </a:r>
            <a:r>
              <a:rPr lang="cs-CZ" i="1" dirty="0"/>
              <a:t>synklinála</a:t>
            </a:r>
            <a:endParaRPr lang="cs-CZ" dirty="0"/>
          </a:p>
          <a:p>
            <a:pPr lvl="0" algn="just"/>
            <a:r>
              <a:rPr lang="cs-CZ" i="1" dirty="0"/>
              <a:t>vrásové pohoří</a:t>
            </a:r>
            <a:r>
              <a:rPr lang="cs-CZ" dirty="0"/>
              <a:t> = pohoří složená z vrstev zvrásněných působením tangenciálních tlaků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9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9" y="188640"/>
            <a:ext cx="3960440" cy="347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58" y="476091"/>
            <a:ext cx="4451226" cy="289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://vyuka.zsjarose.cz/data/swic/lessons/9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43243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www.geology.cz/aplikace/fotoarchiv/sobr.php?r=700&amp;id=183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810" y="4005064"/>
            <a:ext cx="4652471" cy="261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Zlomy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cs-CZ" i="1" dirty="0"/>
              <a:t>zlom</a:t>
            </a:r>
            <a:r>
              <a:rPr lang="cs-CZ" dirty="0"/>
              <a:t> = porušení původních úložných poměrů geologických těles rozlámáním a posunem podél </a:t>
            </a:r>
            <a:r>
              <a:rPr lang="cs-CZ" i="1" dirty="0"/>
              <a:t>zlomových ploch</a:t>
            </a:r>
            <a:endParaRPr lang="cs-CZ" dirty="0"/>
          </a:p>
          <a:p>
            <a:pPr lvl="0" algn="just"/>
            <a:r>
              <a:rPr lang="cs-CZ" i="1" dirty="0"/>
              <a:t>zlomová plocha </a:t>
            </a:r>
            <a:r>
              <a:rPr lang="cs-CZ" dirty="0"/>
              <a:t>= plocha po které došlo k vzájemnému pohybu ker zemské kůry</a:t>
            </a:r>
          </a:p>
          <a:p>
            <a:pPr lvl="0" algn="just"/>
            <a:r>
              <a:rPr lang="cs-CZ" dirty="0"/>
              <a:t>rychlost pohybu podél zlomových ploch je značně proměnlivá; k pohybu dochází přerušovaně (řádově mm až m během jedné fáze pohybu)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2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79" y="442930"/>
            <a:ext cx="4123268" cy="282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zemepis.jergym.cz/foto/33/zlomy%20-%20t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4" y="15476"/>
            <a:ext cx="4908738" cy="36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media.novinky.cz/972/189728-top_foto1-nbfx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02946"/>
            <a:ext cx="571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8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Zemětřesení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i="1" dirty="0"/>
              <a:t>zemětřesení </a:t>
            </a:r>
            <a:r>
              <a:rPr lang="cs-CZ" dirty="0"/>
              <a:t>= soubor krátkých periodických pohybů, které se šíří ve formě seismických vln zemským tělesem</a:t>
            </a:r>
          </a:p>
          <a:p>
            <a:pPr marL="0" lvl="0" indent="0">
              <a:buNone/>
            </a:pPr>
            <a:r>
              <a:rPr lang="cs-CZ" dirty="0"/>
              <a:t>klasifikace zemětřesení:</a:t>
            </a:r>
          </a:p>
          <a:p>
            <a:pPr lvl="0"/>
            <a:r>
              <a:rPr lang="cs-CZ" b="1" i="1" dirty="0" smtClean="0">
                <a:solidFill>
                  <a:srgbClr val="FF0000"/>
                </a:solidFill>
              </a:rPr>
              <a:t>……………….</a:t>
            </a:r>
            <a:r>
              <a:rPr lang="cs-CZ" i="1" dirty="0" smtClean="0"/>
              <a:t> </a:t>
            </a:r>
            <a:r>
              <a:rPr lang="cs-CZ" i="1" dirty="0"/>
              <a:t>- </a:t>
            </a:r>
            <a:r>
              <a:rPr lang="cs-CZ" dirty="0"/>
              <a:t>uvolnění nahromadění elastické energie v tektonicky aktivních oblastech</a:t>
            </a:r>
          </a:p>
          <a:p>
            <a:pPr lvl="0"/>
            <a:r>
              <a:rPr lang="cs-CZ" b="1" dirty="0" smtClean="0">
                <a:solidFill>
                  <a:srgbClr val="FF0000"/>
                </a:solidFill>
              </a:rPr>
              <a:t>……………….</a:t>
            </a:r>
            <a:r>
              <a:rPr lang="cs-CZ" dirty="0" smtClean="0"/>
              <a:t> </a:t>
            </a:r>
            <a:r>
              <a:rPr lang="cs-CZ" dirty="0"/>
              <a:t>- doprovází vulkanickou činnost</a:t>
            </a:r>
          </a:p>
          <a:p>
            <a:pPr lvl="0"/>
            <a:r>
              <a:rPr lang="cs-CZ" b="1" i="1" dirty="0" smtClean="0">
                <a:solidFill>
                  <a:srgbClr val="FF0000"/>
                </a:solidFill>
              </a:rPr>
              <a:t>……………….</a:t>
            </a:r>
            <a:r>
              <a:rPr lang="cs-CZ" dirty="0" smtClean="0"/>
              <a:t> </a:t>
            </a:r>
            <a:r>
              <a:rPr lang="cs-CZ" dirty="0"/>
              <a:t>- vznikají propadnutím stropů přírodních nebo umělých dutin v zemské kůře</a:t>
            </a:r>
          </a:p>
          <a:p>
            <a:pPr lvl="0"/>
            <a:r>
              <a:rPr lang="cs-CZ" i="1" dirty="0"/>
              <a:t>hypocentrum </a:t>
            </a:r>
            <a:r>
              <a:rPr lang="cs-CZ" dirty="0"/>
              <a:t>= </a:t>
            </a:r>
            <a:r>
              <a:rPr lang="cs-CZ" b="1" dirty="0" smtClean="0">
                <a:solidFill>
                  <a:srgbClr val="FF0000"/>
                </a:solidFill>
              </a:rPr>
              <a:t>…………………</a:t>
            </a:r>
            <a:r>
              <a:rPr lang="cs-CZ" dirty="0" smtClean="0"/>
              <a:t>, </a:t>
            </a:r>
            <a:r>
              <a:rPr lang="cs-CZ" i="1" dirty="0"/>
              <a:t>epicentrum </a:t>
            </a:r>
            <a:r>
              <a:rPr lang="cs-CZ" dirty="0"/>
              <a:t>= </a:t>
            </a:r>
            <a:r>
              <a:rPr lang="cs-CZ" b="1" dirty="0" smtClean="0">
                <a:solidFill>
                  <a:srgbClr val="FF0000"/>
                </a:solidFill>
              </a:rPr>
              <a:t>………………….</a:t>
            </a:r>
            <a:endParaRPr lang="cs-CZ" b="1" dirty="0">
              <a:solidFill>
                <a:srgbClr val="FF0000"/>
              </a:solidFill>
            </a:endParaRPr>
          </a:p>
          <a:p>
            <a:pPr lvl="0"/>
            <a:r>
              <a:rPr lang="cs-CZ" b="1" i="1" dirty="0" smtClean="0">
                <a:solidFill>
                  <a:srgbClr val="FF0000"/>
                </a:solidFill>
              </a:rPr>
              <a:t>…………………………….</a:t>
            </a:r>
            <a:r>
              <a:rPr lang="cs-CZ" i="1" dirty="0" smtClean="0"/>
              <a:t>.</a:t>
            </a:r>
            <a:r>
              <a:rPr lang="cs-CZ" dirty="0" smtClean="0"/>
              <a:t>= </a:t>
            </a:r>
            <a:r>
              <a:rPr lang="cs-CZ" dirty="0"/>
              <a:t>škála hodnotící sílu zemětřesení podle množství uvolněné energie</a:t>
            </a:r>
          </a:p>
          <a:p>
            <a:r>
              <a:rPr lang="cs-CZ" b="1" i="1" dirty="0" smtClean="0">
                <a:solidFill>
                  <a:srgbClr val="FF0000"/>
                </a:solidFill>
              </a:rPr>
              <a:t>………………..</a:t>
            </a:r>
            <a:r>
              <a:rPr lang="cs-CZ" dirty="0" smtClean="0"/>
              <a:t> </a:t>
            </a:r>
            <a:r>
              <a:rPr lang="cs-CZ" dirty="0"/>
              <a:t>= mořské vlny generované zemětřesením; epicentrum zemětřesení se nachází v oceánu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0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thumb/2/23/Epicentrum-hypocentrum-schema.png/350px-Epicentrum-hypocentrum-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1" y="68397"/>
            <a:ext cx="4366142" cy="358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.novinky.cz/433/204337-top_foto1-xs90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75655"/>
            <a:ext cx="5426968" cy="30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nd02.jxs.cz/877/465/2008a70413_59505930_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" y="3962503"/>
            <a:ext cx="3483696" cy="248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img.blesk.cz/img/1/full/629402-img-zemetreseni-tchaj-wan-auta-silnice-dalnice-cr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744416" cy="307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1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Georeliéf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cs-CZ" sz="1800" i="1" dirty="0"/>
              <a:t>geomorfologie = </a:t>
            </a:r>
            <a:r>
              <a:rPr lang="cs-CZ" sz="1800" b="1" dirty="0" smtClean="0">
                <a:solidFill>
                  <a:srgbClr val="FF0000"/>
                </a:solidFill>
              </a:rPr>
              <a:t>…………………….</a:t>
            </a:r>
            <a:r>
              <a:rPr lang="cs-CZ" sz="1800" dirty="0" smtClean="0"/>
              <a:t>; </a:t>
            </a:r>
            <a:r>
              <a:rPr lang="cs-CZ" sz="1800" dirty="0"/>
              <a:t>objektem geomorfologie je </a:t>
            </a:r>
            <a:r>
              <a:rPr lang="cs-CZ" sz="1800" b="1" dirty="0" smtClean="0">
                <a:solidFill>
                  <a:srgbClr val="FF0000"/>
                </a:solidFill>
              </a:rPr>
              <a:t>………….</a:t>
            </a:r>
            <a:endParaRPr lang="cs-CZ" sz="1800" b="1" dirty="0">
              <a:solidFill>
                <a:srgbClr val="FF0000"/>
              </a:solidFill>
            </a:endParaRPr>
          </a:p>
          <a:p>
            <a:pPr lvl="0" algn="just"/>
            <a:r>
              <a:rPr lang="cs-CZ" sz="1800" i="1" dirty="0"/>
              <a:t>georeliéf = </a:t>
            </a:r>
            <a:r>
              <a:rPr lang="cs-CZ" sz="1800" dirty="0"/>
              <a:t>svrchní plocha zemské kůry; soubor navzájem souvisejících prvků – např. svahy, údolí, horské hřbety atd.; georeliéf je nehmotná veličina, hmotný je nositel georeliéfu, tzn. horniny zemské kůry</a:t>
            </a:r>
          </a:p>
          <a:p>
            <a:pPr lvl="0" algn="just"/>
            <a:r>
              <a:rPr lang="cs-CZ" sz="1800" dirty="0"/>
              <a:t>georeliéf je výsledkem protichůdného působení vnitřních (</a:t>
            </a:r>
            <a:r>
              <a:rPr lang="cs-CZ" sz="1800" i="1" dirty="0"/>
              <a:t>endogenních</a:t>
            </a:r>
            <a:r>
              <a:rPr lang="cs-CZ" sz="1800" dirty="0"/>
              <a:t>) a vnějších (</a:t>
            </a:r>
            <a:r>
              <a:rPr lang="cs-CZ" sz="1800" i="1" dirty="0"/>
              <a:t>exogenních</a:t>
            </a:r>
            <a:r>
              <a:rPr lang="cs-CZ" sz="1800" dirty="0"/>
              <a:t>) geomorfologických procesů</a:t>
            </a:r>
          </a:p>
          <a:p>
            <a:pPr algn="just"/>
            <a:r>
              <a:rPr lang="cs-CZ" sz="1800" dirty="0"/>
              <a:t>endogenní procesy – posunují horniny v zemské kůře do vyšších poloh, </a:t>
            </a:r>
            <a:r>
              <a:rPr lang="cs-CZ" sz="1800" b="1" dirty="0" smtClean="0">
                <a:solidFill>
                  <a:srgbClr val="FF0000"/>
                </a:solidFill>
              </a:rPr>
              <a:t>………….</a:t>
            </a:r>
            <a:r>
              <a:rPr lang="cs-CZ" sz="1800" dirty="0" smtClean="0"/>
              <a:t> </a:t>
            </a:r>
            <a:r>
              <a:rPr lang="cs-CZ" sz="1800" dirty="0"/>
              <a:t>nadmořskou výšku zemského povrchu</a:t>
            </a:r>
          </a:p>
          <a:p>
            <a:pPr algn="just"/>
            <a:r>
              <a:rPr lang="cs-CZ" sz="1800" dirty="0"/>
              <a:t>exogenní procesy – soubor pochodů vedoucích ke </a:t>
            </a:r>
            <a:r>
              <a:rPr lang="cs-CZ" sz="1800" b="1" dirty="0" smtClean="0">
                <a:solidFill>
                  <a:srgbClr val="FF0000"/>
                </a:solidFill>
              </a:rPr>
              <a:t>……………….</a:t>
            </a:r>
            <a:r>
              <a:rPr lang="cs-CZ" sz="1800" dirty="0" smtClean="0"/>
              <a:t> </a:t>
            </a:r>
            <a:r>
              <a:rPr lang="cs-CZ" sz="1800" dirty="0"/>
              <a:t>nadmořské výšky zemského povrchu </a:t>
            </a:r>
            <a:r>
              <a:rPr lang="cs-CZ" sz="1800" dirty="0" smtClean="0"/>
              <a:t>(</a:t>
            </a:r>
            <a:r>
              <a:rPr lang="cs-CZ" sz="1800" b="1" i="1" dirty="0" smtClean="0">
                <a:solidFill>
                  <a:srgbClr val="FF0000"/>
                </a:solidFill>
              </a:rPr>
              <a:t>…………..</a:t>
            </a:r>
            <a:r>
              <a:rPr lang="cs-CZ" sz="1800" dirty="0" smtClean="0"/>
              <a:t>)</a:t>
            </a:r>
            <a:endParaRPr lang="cs-CZ" sz="1800" dirty="0"/>
          </a:p>
          <a:p>
            <a:pPr lvl="0" algn="just"/>
            <a:r>
              <a:rPr lang="cs-CZ" sz="1800" i="1" dirty="0"/>
              <a:t>konstruované tvary </a:t>
            </a:r>
            <a:r>
              <a:rPr lang="cs-CZ" sz="1800" dirty="0"/>
              <a:t>zemského povrchu = tvary vznikající působením endogenních geomorfologických procesů (vulkanické a tektonické tvary)</a:t>
            </a:r>
          </a:p>
          <a:p>
            <a:pPr lvl="0" algn="just"/>
            <a:r>
              <a:rPr lang="cs-CZ" sz="1800" dirty="0"/>
              <a:t>existují dva typy endogenních pochodů vedoucích ke vzniku konstruovaných tvarů: a. vulkanizmus, b. tektonické pohyby</a:t>
            </a:r>
          </a:p>
          <a:p>
            <a:pPr algn="just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781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5053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8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Vulkanizmus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cs-CZ" sz="2200" i="1" dirty="0"/>
              <a:t>sopka (vulkán)</a:t>
            </a:r>
            <a:r>
              <a:rPr lang="cs-CZ" sz="2200" dirty="0"/>
              <a:t> = elevace kuželového (sopečný kužel) nebo klenbovitého tvaru vytvořená extruzí magmatu z přívodního kanálu (sopouchu)</a:t>
            </a:r>
          </a:p>
          <a:p>
            <a:pPr lvl="0" algn="just"/>
            <a:r>
              <a:rPr lang="cs-CZ" sz="2200" dirty="0"/>
              <a:t>vulkanický materiál je ze sopky vyvrhován buď v tekuté podobě </a:t>
            </a:r>
            <a:r>
              <a:rPr lang="cs-CZ" sz="2200" dirty="0" smtClean="0"/>
              <a:t>(</a:t>
            </a:r>
            <a:r>
              <a:rPr lang="cs-CZ" sz="2200" b="1" dirty="0" smtClean="0">
                <a:solidFill>
                  <a:srgbClr val="FF0000"/>
                </a:solidFill>
              </a:rPr>
              <a:t>…….</a:t>
            </a:r>
            <a:r>
              <a:rPr lang="cs-CZ" sz="2200" dirty="0" smtClean="0"/>
              <a:t>) </a:t>
            </a:r>
            <a:r>
              <a:rPr lang="cs-CZ" sz="2200" dirty="0"/>
              <a:t>nebo v pevné podobě </a:t>
            </a:r>
            <a:r>
              <a:rPr lang="cs-CZ" sz="2200" dirty="0" smtClean="0"/>
              <a:t>(</a:t>
            </a:r>
            <a:r>
              <a:rPr lang="cs-CZ" sz="2200" b="1" dirty="0" smtClean="0">
                <a:solidFill>
                  <a:srgbClr val="FF0000"/>
                </a:solidFill>
              </a:rPr>
              <a:t>……….</a:t>
            </a:r>
            <a:r>
              <a:rPr lang="cs-CZ" sz="2200" dirty="0" smtClean="0"/>
              <a:t>)</a:t>
            </a:r>
            <a:endParaRPr lang="cs-CZ" sz="2200" dirty="0"/>
          </a:p>
          <a:p>
            <a:pPr lvl="0" algn="just"/>
            <a:r>
              <a:rPr lang="cs-CZ" sz="2200" i="1" dirty="0"/>
              <a:t>pyroklastické horniny</a:t>
            </a:r>
            <a:r>
              <a:rPr lang="cs-CZ" sz="2200" dirty="0"/>
              <a:t> = vulkanický materiál vyvrhovaný ze sopečného jícnu; balvany, bomby, struska, </a:t>
            </a:r>
            <a:r>
              <a:rPr lang="cs-CZ" sz="2200" dirty="0" err="1"/>
              <a:t>lapilly</a:t>
            </a:r>
            <a:r>
              <a:rPr lang="cs-CZ" sz="2200" dirty="0"/>
              <a:t>, sopečný popel</a:t>
            </a:r>
          </a:p>
          <a:p>
            <a:pPr lvl="0" algn="just"/>
            <a:r>
              <a:rPr lang="cs-CZ" sz="2200" dirty="0"/>
              <a:t>průběh erupce je určován složením lávy: </a:t>
            </a:r>
            <a:r>
              <a:rPr lang="cs-CZ" sz="2200" dirty="0" err="1"/>
              <a:t>felsické</a:t>
            </a:r>
            <a:r>
              <a:rPr lang="cs-CZ" sz="2200" dirty="0"/>
              <a:t> magma – obsahuje hodně rozpuštěných plynů → </a:t>
            </a:r>
            <a:r>
              <a:rPr lang="cs-CZ" sz="2200" b="1" dirty="0" smtClean="0">
                <a:solidFill>
                  <a:srgbClr val="FF0000"/>
                </a:solidFill>
              </a:rPr>
              <a:t>……………………</a:t>
            </a:r>
            <a:r>
              <a:rPr lang="cs-CZ" sz="2200" dirty="0" smtClean="0"/>
              <a:t> </a:t>
            </a:r>
            <a:r>
              <a:rPr lang="cs-CZ" sz="2200" dirty="0"/>
              <a:t>erupce, vyvrhování velkého množství </a:t>
            </a:r>
            <a:r>
              <a:rPr lang="cs-CZ" sz="2200" dirty="0" err="1"/>
              <a:t>pyroklastik</a:t>
            </a:r>
            <a:r>
              <a:rPr lang="cs-CZ" sz="2200" dirty="0"/>
              <a:t>; </a:t>
            </a:r>
            <a:r>
              <a:rPr lang="cs-CZ" sz="2200" b="1" dirty="0" smtClean="0">
                <a:solidFill>
                  <a:srgbClr val="FF0000"/>
                </a:solidFill>
              </a:rPr>
              <a:t>…………</a:t>
            </a:r>
            <a:r>
              <a:rPr lang="cs-CZ" sz="2200" dirty="0" smtClean="0"/>
              <a:t> </a:t>
            </a:r>
            <a:r>
              <a:rPr lang="cs-CZ" sz="2200" dirty="0"/>
              <a:t>magma → klidné erupce </a:t>
            </a:r>
          </a:p>
          <a:p>
            <a:pPr lvl="0" algn="just"/>
            <a:r>
              <a:rPr lang="cs-CZ" sz="2200" dirty="0"/>
              <a:t>tvar, rozměry a stavba sopky závisí na složení lávy a přítomnosti/nepřítomnosti </a:t>
            </a:r>
            <a:r>
              <a:rPr lang="cs-CZ" sz="2200" dirty="0" err="1"/>
              <a:t>pyroklastik</a:t>
            </a:r>
            <a:r>
              <a:rPr lang="cs-CZ" sz="2200" dirty="0"/>
              <a:t>: stratovulkán, štítový </a:t>
            </a:r>
            <a:r>
              <a:rPr lang="cs-CZ" sz="2200" dirty="0" smtClean="0"/>
              <a:t>vulkán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1079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923928" cy="83671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Pyroklastické horniny</a:t>
            </a:r>
            <a:endParaRPr lang="cs-CZ" sz="3200" dirty="0"/>
          </a:p>
        </p:txBody>
      </p:sp>
      <p:pic>
        <p:nvPicPr>
          <p:cNvPr id="3074" name="Picture 2" descr="http://www.zorro.cz/images/text/australie-2002/balv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1" y="915004"/>
            <a:ext cx="4187867" cy="29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opky.eu/wp-content/uploads/fotky-09-sopecne-bom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084761" cy="272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wisseduc.ch/stromboli/glossary/icons/lapil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49" y="4248549"/>
            <a:ext cx="3704545" cy="26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4876" y="3879217"/>
            <a:ext cx="92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balvany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34791" y="3074534"/>
            <a:ext cx="85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bomby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81734" y="623731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lapilly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64088" y="6099892"/>
            <a:ext cx="155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sopečný popel</a:t>
            </a:r>
            <a:endParaRPr lang="cs-CZ" b="1" dirty="0"/>
          </a:p>
        </p:txBody>
      </p:sp>
      <p:pic>
        <p:nvPicPr>
          <p:cNvPr id="3080" name="Picture 8" descr="http://img.blesk.cz/img/1/full/543043-img-sopka-island-vybuch-pocasi-letadlo-letiste-letectvi-prach-popel-mraky-crop-crop-crop-cr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23181"/>
            <a:ext cx="3647480" cy="237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Stratovulkán (</a:t>
            </a:r>
            <a:r>
              <a:rPr lang="cs-CZ" dirty="0" err="1" smtClean="0"/>
              <a:t>strombolský</a:t>
            </a:r>
            <a:r>
              <a:rPr lang="cs-CZ" dirty="0" smtClean="0"/>
              <a:t> typ)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cs-CZ" i="1" dirty="0"/>
              <a:t>stratovulkán </a:t>
            </a:r>
            <a:r>
              <a:rPr lang="cs-CZ" dirty="0"/>
              <a:t>= sopka složená ze střídajících se vrstev </a:t>
            </a:r>
            <a:r>
              <a:rPr lang="cs-CZ" dirty="0" err="1"/>
              <a:t>utuhlé</a:t>
            </a:r>
            <a:r>
              <a:rPr lang="cs-CZ" dirty="0"/>
              <a:t> </a:t>
            </a:r>
            <a:r>
              <a:rPr lang="cs-CZ" dirty="0" err="1"/>
              <a:t>felsické</a:t>
            </a:r>
            <a:r>
              <a:rPr lang="cs-CZ" dirty="0"/>
              <a:t> lávy a pyroklastických hornin</a:t>
            </a:r>
          </a:p>
          <a:p>
            <a:pPr lvl="0" algn="just"/>
            <a:r>
              <a:rPr lang="cs-CZ" dirty="0" err="1"/>
              <a:t>felsické</a:t>
            </a:r>
            <a:r>
              <a:rPr lang="cs-CZ" dirty="0"/>
              <a:t> lávy jsou hodně viskózní a špatně tečou → vznikají typické vysoké sopečné kužely s příkrými svahy </a:t>
            </a:r>
          </a:p>
          <a:p>
            <a:pPr algn="just"/>
            <a:r>
              <a:rPr lang="cs-CZ" dirty="0"/>
              <a:t>stratovulkány vyvrhují velké množství popela, který může dosáhnout stratosféry a způsobit dočasné globální snížení teploty vzduchu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46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91"/>
            <a:ext cx="5256584" cy="334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sci.muni.cz/%7Eherber/volcano/stratovolc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65" y="252844"/>
            <a:ext cx="3810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thumb/d/d5/FujiSunriseKawaguchiko2025WP.jpg/220px-FujiSunriseKawaguchiko2025W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98" y="3406983"/>
            <a:ext cx="3698471" cy="27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decadevolcano.net/photos/indonesia/semeru_404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1" y="3406983"/>
            <a:ext cx="5145016" cy="324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Kaldera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cs-CZ" i="1" dirty="0"/>
              <a:t>kaldera </a:t>
            </a:r>
            <a:r>
              <a:rPr lang="cs-CZ" dirty="0"/>
              <a:t>= destruktivní tvar stratovulkánu v podobě kotlovité prohlubně tvaru kráteru; velikost až 20 - 30 km</a:t>
            </a:r>
          </a:p>
          <a:p>
            <a:pPr marL="0" lvl="0" indent="0" algn="just">
              <a:buNone/>
            </a:pPr>
            <a:r>
              <a:rPr lang="cs-CZ" u="sng" dirty="0" smtClean="0"/>
              <a:t>vznik </a:t>
            </a:r>
            <a:r>
              <a:rPr lang="cs-CZ" u="sng" dirty="0"/>
              <a:t>kaldery:</a:t>
            </a:r>
          </a:p>
          <a:p>
            <a:pPr marL="0" lvl="0" indent="0" algn="just">
              <a:buNone/>
            </a:pPr>
            <a:r>
              <a:rPr lang="cs-CZ" dirty="0" smtClean="0"/>
              <a:t>a) explozí </a:t>
            </a:r>
            <a:r>
              <a:rPr lang="cs-CZ" dirty="0"/>
              <a:t>– vyhozením vrcholu sopky do vzduchu při erupci</a:t>
            </a:r>
          </a:p>
          <a:p>
            <a:pPr marL="0" lvl="0" indent="0" algn="just">
              <a:buNone/>
            </a:pPr>
            <a:r>
              <a:rPr lang="cs-CZ" dirty="0" smtClean="0"/>
              <a:t>b) propadnutím </a:t>
            </a:r>
            <a:r>
              <a:rPr lang="cs-CZ" dirty="0"/>
              <a:t>částí sopky do magmatického krbu vyprázdněného po silných výlevech láv</a:t>
            </a:r>
          </a:p>
          <a:p>
            <a:pPr marL="0" lvl="0" indent="0" algn="just">
              <a:buNone/>
            </a:pPr>
            <a:r>
              <a:rPr lang="cs-CZ" dirty="0" smtClean="0"/>
              <a:t>c) rozšiřováním </a:t>
            </a:r>
            <a:r>
              <a:rPr lang="cs-CZ" dirty="0"/>
              <a:t>kráteru erozí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81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nqenisbilgi.files.wordpress.com/2010/08/kald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087888" cy="38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ografyatutkudur.com/volkanizma/kald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33" y="514877"/>
            <a:ext cx="3810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uwgb.edu/dutchs/Graphics-Geol/ROCKMIN/Ig-Rocks/CALDER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3" y="4000896"/>
            <a:ext cx="4051981" cy="28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2.bp.blogspot.com/-zshe3hL6T5U/TyYSP12A5-I/AAAAAAAACm4/ADGMeIjc54s/s1600/KatmaiCalde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76" y="4000896"/>
            <a:ext cx="3960887" cy="264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Štítový vulkán (Havajský typ)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i="1" dirty="0"/>
              <a:t>štítové vulkány</a:t>
            </a:r>
            <a:r>
              <a:rPr lang="cs-CZ" dirty="0"/>
              <a:t> = sopky tvaru nízkého, plochého kužele se svahy o malém sklonu (1 - 10</a:t>
            </a:r>
            <a:r>
              <a:rPr lang="cs-CZ" dirty="0" smtClean="0"/>
              <a:t>°)</a:t>
            </a:r>
            <a:endParaRPr lang="cs-CZ" dirty="0"/>
          </a:p>
          <a:p>
            <a:pPr lvl="0" algn="just"/>
            <a:r>
              <a:rPr lang="cs-CZ" dirty="0"/>
              <a:t>štítové vulkány vyvrhují </a:t>
            </a:r>
            <a:r>
              <a:rPr lang="cs-CZ" dirty="0" err="1"/>
              <a:t>mafické</a:t>
            </a:r>
            <a:r>
              <a:rPr lang="cs-CZ" dirty="0"/>
              <a:t>, málo viskózní magma, které se roztéká do velkých vzdáleností od kráteru a vytváří tenké vrstvy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0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japonského obrazu</Template>
  <TotalTime>667</TotalTime>
  <Words>458</Words>
  <Application>Microsoft Office PowerPoint</Application>
  <PresentationFormat>Předvádění na obrazovce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YamatoPainting</vt:lpstr>
      <vt:lpstr>Prezentace aplikace PowerPoint</vt:lpstr>
      <vt:lpstr>Georeliéf</vt:lpstr>
      <vt:lpstr>Vulkanizmus</vt:lpstr>
      <vt:lpstr>Pyroklastické horniny</vt:lpstr>
      <vt:lpstr>Stratovulkán (strombolský typ)</vt:lpstr>
      <vt:lpstr>Prezentace aplikace PowerPoint</vt:lpstr>
      <vt:lpstr>Kaldera</vt:lpstr>
      <vt:lpstr>Prezentace aplikace PowerPoint</vt:lpstr>
      <vt:lpstr>Štítový vulkán (Havajský typ)</vt:lpstr>
      <vt:lpstr>Prezentace aplikace PowerPoint</vt:lpstr>
      <vt:lpstr>Horké skvrny</vt:lpstr>
      <vt:lpstr>Prezentace aplikace PowerPoint</vt:lpstr>
      <vt:lpstr>Tektonické tvary reliéfu</vt:lpstr>
      <vt:lpstr>Vrásová pohoří</vt:lpstr>
      <vt:lpstr>Prezentace aplikace PowerPoint</vt:lpstr>
      <vt:lpstr>Zlomy</vt:lpstr>
      <vt:lpstr>Prezentace aplikace PowerPoint</vt:lpstr>
      <vt:lpstr>Zemětřesení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Onda</dc:creator>
  <cp:lastModifiedBy>Onda</cp:lastModifiedBy>
  <cp:revision>32</cp:revision>
  <dcterms:created xsi:type="dcterms:W3CDTF">2012-09-26T13:08:33Z</dcterms:created>
  <dcterms:modified xsi:type="dcterms:W3CDTF">2012-11-01T12:35:46Z</dcterms:modified>
</cp:coreProperties>
</file>