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1D973AF-1F8C-46FE-9D25-198F3180D2DE}" type="datetimeFigureOut">
              <a:rPr lang="cs-CZ" smtClean="0"/>
              <a:t>1.11.2012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A2B04CA-5766-48EB-828C-B24F774659F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455925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jdonohue.com/parks/photo/mediumSize/Badland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43356" y="548680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/>
              <a:t>Fyzická geografie</a:t>
            </a:r>
            <a:endParaRPr lang="cs-CZ" sz="60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19772" y="1700808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 smtClean="0"/>
              <a:t>Podzim 2012</a:t>
            </a:r>
          </a:p>
          <a:p>
            <a:pPr algn="ctr"/>
            <a:r>
              <a:rPr lang="cs-CZ" b="1" dirty="0" smtClean="0"/>
              <a:t>Z0026/4 – čtvrtek 15 – 15.50, Z4</a:t>
            </a:r>
          </a:p>
          <a:p>
            <a:pPr algn="ctr"/>
            <a:r>
              <a:rPr lang="cs-CZ" b="1" dirty="0" smtClean="0"/>
              <a:t>Z0026/6 – čtvrtek 16 – 16.50, Z3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" y="10629"/>
            <a:ext cx="3563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Zvětraliny a svahové procesy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24328" y="26395"/>
            <a:ext cx="1346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7030A0"/>
                </a:solidFill>
              </a:rPr>
              <a:t>1</a:t>
            </a:r>
            <a:r>
              <a:rPr lang="cs-CZ" sz="2000" b="1" dirty="0" smtClean="0">
                <a:solidFill>
                  <a:srgbClr val="7030A0"/>
                </a:solidFill>
              </a:rPr>
              <a:t>. 11. </a:t>
            </a:r>
            <a:r>
              <a:rPr lang="cs-CZ" sz="2000" b="1" dirty="0" smtClean="0">
                <a:solidFill>
                  <a:srgbClr val="7030A0"/>
                </a:solidFill>
              </a:rPr>
              <a:t>2012</a:t>
            </a:r>
            <a:endParaRPr lang="cs-CZ" sz="2000" b="1" dirty="0">
              <a:solidFill>
                <a:srgbClr val="7030A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41476" y="5652128"/>
            <a:ext cx="4608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Mgr. Ondřej </a:t>
            </a:r>
            <a:r>
              <a:rPr lang="cs-CZ" sz="2400" b="1" dirty="0" err="1" smtClean="0">
                <a:solidFill>
                  <a:schemeClr val="bg1"/>
                </a:solidFill>
              </a:rPr>
              <a:t>Kinc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endParaRPr lang="cs-CZ" sz="2400" b="1" dirty="0" smtClean="0">
              <a:solidFill>
                <a:schemeClr val="bg1"/>
              </a:solidFill>
            </a:endParaRPr>
          </a:p>
          <a:p>
            <a:pPr algn="ctr"/>
            <a:r>
              <a:rPr lang="cs-CZ" sz="2000" b="1" i="1" dirty="0" smtClean="0">
                <a:solidFill>
                  <a:schemeClr val="bg1"/>
                </a:solidFill>
              </a:rPr>
              <a:t>kinc@mail.muni.cz</a:t>
            </a:r>
            <a:endParaRPr lang="cs-CZ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Mrazové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i="1" dirty="0"/>
              <a:t>mrazové zvětrávání</a:t>
            </a:r>
            <a:r>
              <a:rPr lang="cs-CZ" dirty="0"/>
              <a:t> = pochod při kterém dochází k  tříštění horniny tlakem způsobeným růstem ledu (ledových krystalů) v  pórech a puklinách</a:t>
            </a:r>
          </a:p>
          <a:p>
            <a:pPr lvl="0" algn="just"/>
            <a:r>
              <a:rPr lang="cs-CZ" dirty="0"/>
              <a:t>voda  při zmrznutí zvětší objem o 9 %</a:t>
            </a:r>
          </a:p>
          <a:p>
            <a:pPr lvl="0" algn="just"/>
            <a:r>
              <a:rPr lang="cs-CZ" dirty="0"/>
              <a:t>faktory intenzity mrazového zvětrávání jsou: a. obsah vody, b. rychlost zmrznutí vody </a:t>
            </a:r>
          </a:p>
          <a:p>
            <a:pPr lvl="0" algn="just"/>
            <a:r>
              <a:rPr lang="cs-CZ" dirty="0"/>
              <a:t>intenzivní mrazové zvětrávání probíhá ve vysokých zeměpisných šířkách a ve vysokých horách, kde dochází k častému překročení bodu mrazu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923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36504"/>
          </a:xfrm>
        </p:spPr>
        <p:txBody>
          <a:bodyPr>
            <a:normAutofit/>
          </a:bodyPr>
          <a:lstStyle/>
          <a:p>
            <a:pPr lvl="0" algn="just"/>
            <a:r>
              <a:rPr lang="cs-CZ" i="1" dirty="0"/>
              <a:t>kamenné moře = </a:t>
            </a:r>
            <a:r>
              <a:rPr lang="cs-CZ" dirty="0"/>
              <a:t>nahromadění větších úlomků hornin na temenech vyvýšenin nebo mírných svazích</a:t>
            </a:r>
          </a:p>
          <a:p>
            <a:pPr lvl="0" algn="just"/>
            <a:r>
              <a:rPr lang="cs-CZ" i="1" dirty="0" smtClean="0"/>
              <a:t>osyp </a:t>
            </a:r>
            <a:r>
              <a:rPr lang="cs-CZ" dirty="0"/>
              <a:t>= úpatní akumulace horninových úlomků </a:t>
            </a:r>
            <a:r>
              <a:rPr lang="cs-CZ" dirty="0" err="1"/>
              <a:t>vyvětrávajících</a:t>
            </a:r>
            <a:r>
              <a:rPr lang="cs-CZ" dirty="0"/>
              <a:t> ze skalních stěn</a:t>
            </a:r>
          </a:p>
          <a:p>
            <a:pPr lvl="0" algn="just"/>
            <a:r>
              <a:rPr lang="cs-CZ" b="1" i="1" dirty="0"/>
              <a:t>suťový kužel </a:t>
            </a:r>
            <a:r>
              <a:rPr lang="cs-CZ" dirty="0"/>
              <a:t>= kuželovitá akumulace horninových úlomků při ústí erozního zářezu</a:t>
            </a:r>
            <a:endParaRPr lang="cs-CZ" u="sng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18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penziontajch.sk/storage/image/kamenne_mo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98"/>
            <a:ext cx="3588060" cy="26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upload.wikimedia.org/wikipedia/commons/thumb/d/d2/Gloppedalsura2.jpg/220px-Gloppedalsur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94" y="2787606"/>
            <a:ext cx="3600400" cy="409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atlas.horniny.sci.muni.cz/sedimentarni/obecne_obr/sedim_obec_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905" y="260648"/>
            <a:ext cx="4212729" cy="316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geologie.vsb.cz/geomorfologie/Prednasky/8_obrazky/8_4_mrazove_zvetravan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987626" cy="26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563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cs-CZ" i="1" dirty="0"/>
              <a:t>mrazové vzdouvání </a:t>
            </a:r>
            <a:r>
              <a:rPr lang="cs-CZ" dirty="0"/>
              <a:t>= nadzvedávání povrchu terénu růstem ledu ve zvětralinách</a:t>
            </a:r>
          </a:p>
          <a:p>
            <a:pPr lvl="0"/>
            <a:r>
              <a:rPr lang="cs-CZ" i="1" dirty="0"/>
              <a:t>jehlový led</a:t>
            </a:r>
            <a:endParaRPr lang="cs-CZ" dirty="0"/>
          </a:p>
          <a:p>
            <a:pPr lvl="0"/>
            <a:r>
              <a:rPr lang="cs-CZ" i="1" dirty="0"/>
              <a:t>kamenné polygony</a:t>
            </a:r>
            <a:r>
              <a:rPr lang="cs-CZ" dirty="0"/>
              <a:t> = prstence větších úlomků vznikající vytříděním materiálu mrazovým vzdouváním </a:t>
            </a:r>
          </a:p>
          <a:p>
            <a:pPr lvl="0"/>
            <a:r>
              <a:rPr lang="cs-CZ" i="1" dirty="0"/>
              <a:t>mrazové klíny</a:t>
            </a:r>
            <a:r>
              <a:rPr lang="cs-CZ" dirty="0"/>
              <a:t> = vznikají v jemnozrnných sedimentech většinou v aluviálních a deltových uloženinách vyplňování kontrakčních trhlin ledem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388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" y="121584"/>
            <a:ext cx="3857816" cy="215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://fotografroku.ifotovideo.cz/image.php?id=93395&amp;siz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078971" cy="411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www.geology.cz/antarktida/fotogalerie/expedice-2005/geologie/antarktida-2005-geologie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42" y="21130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physicalgeography.net/fundamentals/images/ice_wedg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376" y="4080047"/>
            <a:ext cx="5592703" cy="206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7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Solné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i="1" dirty="0"/>
              <a:t>solné zvětrávání </a:t>
            </a:r>
            <a:r>
              <a:rPr lang="cs-CZ" dirty="0"/>
              <a:t>= pochod vedoucí k rozpadu horniny tlakem vznikajícím při vysrážení a růstu krystalků solí v pórech a trhlinách horniny</a:t>
            </a:r>
          </a:p>
          <a:p>
            <a:pPr lvl="0" algn="just"/>
            <a:r>
              <a:rPr lang="cs-CZ" dirty="0"/>
              <a:t>solné zvětrávání je rozšířeno zejména v aridních a </a:t>
            </a:r>
            <a:r>
              <a:rPr lang="cs-CZ" dirty="0" err="1"/>
              <a:t>semi</a:t>
            </a:r>
            <a:r>
              <a:rPr lang="cs-CZ" dirty="0"/>
              <a:t>-aridních </a:t>
            </a:r>
          </a:p>
          <a:p>
            <a:pPr lvl="0" algn="just"/>
            <a:r>
              <a:rPr lang="cs-CZ" dirty="0"/>
              <a:t>při solném zvětrávání se uplatňují např. sádrovec, </a:t>
            </a:r>
            <a:r>
              <a:rPr lang="cs-CZ" dirty="0" err="1"/>
              <a:t>mirabilit</a:t>
            </a:r>
            <a:r>
              <a:rPr lang="cs-CZ" dirty="0"/>
              <a:t>, uhličitan vápenatý, halit</a:t>
            </a:r>
            <a:r>
              <a:rPr lang="cs-CZ" b="1" dirty="0"/>
              <a:t> </a:t>
            </a:r>
            <a:endParaRPr lang="cs-CZ" dirty="0"/>
          </a:p>
          <a:p>
            <a:pPr lvl="0" algn="just"/>
            <a:r>
              <a:rPr lang="cs-CZ" dirty="0"/>
              <a:t>zdroje soli: vítr přináší krystalky solí od moře; soli se tvoří se jako produkty chemického zvětrávání; odnos větrem ze solných kůr na dně periodických jezer aridních oblastí </a:t>
            </a:r>
          </a:p>
          <a:p>
            <a:pPr lvl="0" algn="just"/>
            <a:r>
              <a:rPr lang="cs-CZ" i="1" dirty="0"/>
              <a:t>úpatní výklenky</a:t>
            </a:r>
            <a:r>
              <a:rPr lang="cs-CZ" dirty="0"/>
              <a:t>, </a:t>
            </a:r>
            <a:r>
              <a:rPr lang="cs-CZ" i="1" dirty="0"/>
              <a:t>skalní brány, dutiny</a:t>
            </a:r>
            <a:r>
              <a:rPr lang="cs-CZ" dirty="0"/>
              <a:t> v pískovcích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74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http://www.hotelceskakoruna.cz/data/image/pravcicka_brana_2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17" y="15143"/>
            <a:ext cx="87249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17" y="4000500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9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Mechanické působení kořenů</a:t>
            </a:r>
            <a:endParaRPr lang="cs-CZ" dirty="0"/>
          </a:p>
        </p:txBody>
      </p:sp>
      <p:pic>
        <p:nvPicPr>
          <p:cNvPr id="18434" name="Picture 2" descr="http://www.cittadella.cz/cenia/sites/images/vzdel_modul/obecne-prirodovedny_pohled/jak_vznika_a_kde_se_ztraci_puda/m_zvetravani_biologicke_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75891"/>
            <a:ext cx="39567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.skinbook.cz/files/goods_user/masik86/strom/strom_na_skale_thumb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58170"/>
            <a:ext cx="3369692" cy="252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://www.hacmor.cz/img/mid/649/10-30-strom-na-skale-23.5.20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2861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583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Chemické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just">
              <a:buNone/>
            </a:pPr>
            <a:r>
              <a:rPr lang="cs-CZ" u="sng" dirty="0"/>
              <a:t>předpoklady chemického zvětrávání: </a:t>
            </a:r>
            <a:endParaRPr lang="cs-CZ" b="1" u="sng" dirty="0"/>
          </a:p>
          <a:p>
            <a:pPr lvl="0" algn="just"/>
            <a:r>
              <a:rPr lang="cs-CZ" dirty="0"/>
              <a:t>nerosty se tvořili za odlišných termodynamických podmínek než jaké panují na zemském povrchu → snaha zvětšit objem, nakypřit krystalovou mřížku</a:t>
            </a:r>
            <a:endParaRPr lang="cs-CZ" b="1" u="sng" dirty="0"/>
          </a:p>
          <a:p>
            <a:pPr lvl="0" algn="just"/>
            <a:r>
              <a:rPr lang="cs-CZ" dirty="0"/>
              <a:t>nerosty se dostávají do styku s různými sloučeninami </a:t>
            </a:r>
            <a:endParaRPr lang="cs-CZ" b="1" u="sng" dirty="0"/>
          </a:p>
          <a:p>
            <a:pPr marL="0" lvl="0" indent="0" algn="just">
              <a:buNone/>
            </a:pPr>
            <a:r>
              <a:rPr lang="cs-CZ" u="sng" dirty="0"/>
              <a:t>chemické zvětrávání probíhá několika způsoby:</a:t>
            </a:r>
          </a:p>
          <a:p>
            <a:pPr lvl="0" algn="just"/>
            <a:r>
              <a:rPr lang="cs-CZ" dirty="0"/>
              <a:t>rozpouštění (hydratace)</a:t>
            </a:r>
          </a:p>
          <a:p>
            <a:pPr lvl="0" algn="just"/>
            <a:r>
              <a:rPr lang="cs-CZ" dirty="0"/>
              <a:t>hydrolýza</a:t>
            </a:r>
          </a:p>
          <a:p>
            <a:pPr lvl="0" algn="just"/>
            <a:r>
              <a:rPr lang="cs-CZ" dirty="0"/>
              <a:t>oxidace</a:t>
            </a:r>
          </a:p>
          <a:p>
            <a:pPr lvl="0" algn="just"/>
            <a:r>
              <a:rPr lang="cs-CZ" dirty="0"/>
              <a:t>působení kyselin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64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Hydratace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cs-CZ" dirty="0"/>
              <a:t>faktory podmiňující rozpouštěcí schopnost vody: a. čas působení, b. teplota, c. obsah agresivních příměsí </a:t>
            </a:r>
            <a:endParaRPr lang="cs-CZ" b="1" u="sng" dirty="0"/>
          </a:p>
          <a:p>
            <a:pPr lvl="0" algn="just"/>
            <a:r>
              <a:rPr lang="cs-CZ" dirty="0"/>
              <a:t>rozpustnost různých </a:t>
            </a:r>
            <a:r>
              <a:rPr lang="cs-CZ" dirty="0" err="1"/>
              <a:t>mineráů</a:t>
            </a:r>
            <a:r>
              <a:rPr lang="cs-CZ" dirty="0"/>
              <a:t>: nejrozpustnější jsou chloridy (např. </a:t>
            </a:r>
            <a:r>
              <a:rPr lang="cs-CZ" dirty="0" err="1"/>
              <a:t>NaCl</a:t>
            </a:r>
            <a:r>
              <a:rPr lang="cs-CZ" dirty="0"/>
              <a:t> – halit) a sírany (např. CaSO</a:t>
            </a:r>
            <a:r>
              <a:rPr lang="cs-CZ" baseline="-25000" dirty="0"/>
              <a:t>4</a:t>
            </a:r>
            <a:r>
              <a:rPr lang="cs-CZ" dirty="0"/>
              <a:t>.nH</a:t>
            </a:r>
            <a:r>
              <a:rPr lang="cs-CZ" baseline="-25000" dirty="0"/>
              <a:t>2</a:t>
            </a:r>
            <a:r>
              <a:rPr lang="cs-CZ" dirty="0"/>
              <a:t>O - sádrovec), méně jsou rozpustné karbonáty (CaCO</a:t>
            </a:r>
            <a:r>
              <a:rPr lang="cs-CZ" baseline="-25000" dirty="0"/>
              <a:t>3</a:t>
            </a:r>
            <a:r>
              <a:rPr lang="cs-CZ" dirty="0"/>
              <a:t> – vápenec, MgCO</a:t>
            </a:r>
            <a:r>
              <a:rPr lang="cs-CZ" baseline="-25000" dirty="0"/>
              <a:t>3</a:t>
            </a:r>
            <a:r>
              <a:rPr lang="cs-CZ" dirty="0"/>
              <a:t> – dolomit), nejméně jsou rozpustné silikáty, takřka nerozpustný je křemen a muskovit </a:t>
            </a:r>
            <a:endParaRPr lang="cs-CZ" b="1" u="sng" dirty="0"/>
          </a:p>
          <a:p>
            <a:pPr lvl="0" algn="just"/>
            <a:r>
              <a:rPr lang="cs-CZ" i="1" dirty="0" smtClean="0"/>
              <a:t>hydratace</a:t>
            </a:r>
            <a:r>
              <a:rPr lang="cs-CZ" dirty="0" smtClean="0"/>
              <a:t> </a:t>
            </a:r>
            <a:r>
              <a:rPr lang="cs-CZ" dirty="0"/>
              <a:t>= dipóly vody jsou přitahovány některým svým koncem k elektricky nabitému iontu na povrchu krystalu a vytváří kolem něj hydratační obal → dochází k narušování krystalové mřížky </a:t>
            </a:r>
            <a:endParaRPr lang="cs-CZ" b="1" u="sng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i="1" dirty="0"/>
              <a:t>zvětrávání </a:t>
            </a:r>
            <a:r>
              <a:rPr lang="cs-CZ" dirty="0"/>
              <a:t>= termín zastřešující všechny procesy vedoucí k fyzikálnímu rozpadu a chemickému rozkladu hornin nacházejících se v blízkosti zemského povrchu.</a:t>
            </a:r>
          </a:p>
          <a:p>
            <a:pPr lvl="0" algn="just"/>
            <a:r>
              <a:rPr lang="cs-CZ" dirty="0"/>
              <a:t>zvětrávání probíhá </a:t>
            </a:r>
            <a:r>
              <a:rPr lang="cs-CZ" b="1" dirty="0"/>
              <a:t>fyzikální, chemickou a biologickou cestou</a:t>
            </a:r>
          </a:p>
          <a:p>
            <a:pPr lvl="0" algn="just"/>
            <a:r>
              <a:rPr lang="cs-CZ" i="1" dirty="0"/>
              <a:t>svahové pohyby</a:t>
            </a:r>
            <a:r>
              <a:rPr lang="cs-CZ" dirty="0"/>
              <a:t> = pohyb půdy, zvětralin, nebo skalního podloží dolů po svahu účinky gravitace</a:t>
            </a:r>
            <a:r>
              <a:rPr lang="cs-CZ" dirty="0" smtClean="0"/>
              <a:t>.</a:t>
            </a:r>
          </a:p>
          <a:p>
            <a:r>
              <a:rPr lang="cs-CZ" b="1" dirty="0"/>
              <a:t>Eroze</a:t>
            </a:r>
            <a:r>
              <a:rPr lang="cs-CZ" dirty="0"/>
              <a:t> = odnos zvětralin nebo pevných </a:t>
            </a:r>
            <a:r>
              <a:rPr lang="cs-CZ" dirty="0" smtClean="0"/>
              <a:t>skalních hornin </a:t>
            </a:r>
            <a:r>
              <a:rPr lang="cs-CZ" dirty="0"/>
              <a:t>vodou, větrem nebo ledovci.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Hydrolýza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i="1" dirty="0"/>
              <a:t>hydrolýza</a:t>
            </a:r>
            <a:r>
              <a:rPr lang="cs-CZ" dirty="0"/>
              <a:t> = rozklad minerálů vlivem iontů H</a:t>
            </a:r>
            <a:r>
              <a:rPr lang="cs-CZ" baseline="30000" dirty="0"/>
              <a:t>+</a:t>
            </a:r>
            <a:r>
              <a:rPr lang="cs-CZ" dirty="0"/>
              <a:t> a OH</a:t>
            </a:r>
            <a:r>
              <a:rPr lang="cs-CZ" baseline="30000" dirty="0"/>
              <a:t>-</a:t>
            </a:r>
            <a:r>
              <a:rPr lang="cs-CZ" dirty="0"/>
              <a:t> </a:t>
            </a:r>
            <a:endParaRPr lang="cs-CZ" b="1" u="sng" dirty="0"/>
          </a:p>
          <a:p>
            <a:pPr lvl="0" algn="just"/>
            <a:r>
              <a:rPr lang="cs-CZ" dirty="0"/>
              <a:t>dalším zdrojem vodíkových iontů je disociace kyseliny uhličité (H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 na H</a:t>
            </a:r>
            <a:r>
              <a:rPr lang="cs-CZ" baseline="30000" dirty="0"/>
              <a:t>+</a:t>
            </a:r>
            <a:r>
              <a:rPr lang="cs-CZ" dirty="0"/>
              <a:t> a HCO</a:t>
            </a:r>
            <a:r>
              <a:rPr lang="cs-CZ" baseline="-25000" dirty="0"/>
              <a:t>3</a:t>
            </a:r>
            <a:r>
              <a:rPr lang="cs-CZ" baseline="30000" dirty="0"/>
              <a:t>-</a:t>
            </a:r>
            <a:endParaRPr lang="cs-CZ" b="1" u="sng" dirty="0"/>
          </a:p>
          <a:p>
            <a:pPr lvl="0" algn="just"/>
            <a:r>
              <a:rPr lang="cs-CZ" dirty="0"/>
              <a:t>vodíkové ionty vytlačují z krystalové mřížky jiné prvky; nejsnáze jsou vytlačovány ze silikátů kationty Na, K, Ca, </a:t>
            </a:r>
            <a:r>
              <a:rPr lang="cs-CZ" dirty="0" err="1"/>
              <a:t>Fe</a:t>
            </a:r>
            <a:r>
              <a:rPr lang="cs-CZ" dirty="0"/>
              <a:t> a </a:t>
            </a:r>
            <a:r>
              <a:rPr lang="cs-CZ" dirty="0" err="1"/>
              <a:t>Mn</a:t>
            </a:r>
            <a:r>
              <a:rPr lang="cs-CZ" dirty="0"/>
              <a:t>   </a:t>
            </a:r>
            <a:endParaRPr lang="cs-CZ" b="1" u="sng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700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Oxidace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cs-CZ" i="1" dirty="0"/>
              <a:t>oxidace</a:t>
            </a:r>
            <a:r>
              <a:rPr lang="cs-CZ" dirty="0"/>
              <a:t> = do trhlin v krystalu vniká kyslík, který se váže na ionty krystalové mřížky</a:t>
            </a:r>
            <a:endParaRPr lang="cs-CZ" b="1" u="sng" dirty="0"/>
          </a:p>
          <a:p>
            <a:pPr lvl="0" algn="just"/>
            <a:r>
              <a:rPr lang="cs-CZ" dirty="0"/>
              <a:t>rychle oxidovány jsou zejména na dvojmocné ionty </a:t>
            </a:r>
            <a:r>
              <a:rPr lang="cs-CZ" dirty="0" err="1"/>
              <a:t>Fe</a:t>
            </a:r>
            <a:r>
              <a:rPr lang="cs-CZ" dirty="0"/>
              <a:t> a </a:t>
            </a:r>
            <a:r>
              <a:rPr lang="cs-CZ" dirty="0" err="1"/>
              <a:t>Mn</a:t>
            </a:r>
            <a:r>
              <a:rPr lang="cs-CZ" dirty="0"/>
              <a:t> (minerály biotit, augit, amfibol, …)</a:t>
            </a:r>
            <a:endParaRPr lang="cs-CZ" b="1" u="sng" dirty="0"/>
          </a:p>
          <a:p>
            <a:pPr lvl="0" algn="just"/>
            <a:r>
              <a:rPr lang="cs-CZ" dirty="0"/>
              <a:t>při oxidaci dochází k uvolňování tepla a dalšímu nakypřování krystalové mřížky</a:t>
            </a:r>
            <a:endParaRPr lang="cs-CZ" b="1" u="sng" dirty="0"/>
          </a:p>
          <a:p>
            <a:pPr lvl="0" algn="just"/>
            <a:r>
              <a:rPr lang="cs-CZ" dirty="0"/>
              <a:t>oxidačně-hydratační přeměna </a:t>
            </a:r>
            <a:r>
              <a:rPr lang="cs-CZ" dirty="0" err="1"/>
              <a:t>Fe</a:t>
            </a:r>
            <a:r>
              <a:rPr lang="cs-CZ" dirty="0"/>
              <a:t> primárních minerálů vede ke vzniku nových nerostů s hnědou barvou (např. </a:t>
            </a:r>
            <a:r>
              <a:rPr lang="cs-CZ" dirty="0" err="1"/>
              <a:t>goetit</a:t>
            </a:r>
            <a:r>
              <a:rPr lang="cs-CZ" dirty="0"/>
              <a:t>, limonit) – hnědá barva je indikátorem pokročilosti zvětrávání</a:t>
            </a:r>
            <a:endParaRPr lang="cs-CZ" b="1" u="sng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3447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Působení kyselin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/>
            <a:r>
              <a:rPr lang="cs-CZ" dirty="0"/>
              <a:t>z anorganických kyselin se uplatňuje zejména kyselina uhličitá (H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), která se vytváří rozpouštěním CO</a:t>
            </a:r>
            <a:r>
              <a:rPr lang="cs-CZ" baseline="-25000" dirty="0"/>
              <a:t>2</a:t>
            </a:r>
            <a:r>
              <a:rPr lang="cs-CZ" dirty="0"/>
              <a:t> ve vodě</a:t>
            </a:r>
          </a:p>
          <a:p>
            <a:pPr lvl="0" algn="just"/>
            <a:r>
              <a:rPr lang="cs-CZ" dirty="0"/>
              <a:t>k působení H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jsou náchylné zejména vápence, dolomity a mramory → výsledkem je vznik </a:t>
            </a:r>
            <a:r>
              <a:rPr lang="cs-CZ" i="1" dirty="0"/>
              <a:t>krasových jevů (tvarů)</a:t>
            </a:r>
            <a:endParaRPr lang="cs-CZ" dirty="0"/>
          </a:p>
          <a:p>
            <a:pPr lvl="0" algn="just"/>
            <a:r>
              <a:rPr lang="cs-CZ" i="1" dirty="0"/>
              <a:t>škrapy</a:t>
            </a:r>
            <a:r>
              <a:rPr lang="cs-CZ" dirty="0"/>
              <a:t> = systémy žlábků a hřbítků, které vznikají rozpouštěním na obnažených vápencových površích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720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eology.cz/aplikace/fotoarchiv/sobr.php?r=700&amp;id=18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6" y="369579"/>
            <a:ext cx="3887973" cy="29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97" y="1064677"/>
            <a:ext cx="3822169" cy="44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 descr="http://media1.jex.cz/images/media1:4dba8d62bee66.jpg/Bez%20n%C3%A1zv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9168"/>
            <a:ext cx="4692994" cy="33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11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Svahové pohyby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cs-CZ" u="sng" dirty="0"/>
              <a:t>transport zvětralin se děje:</a:t>
            </a:r>
          </a:p>
          <a:p>
            <a:pPr lvl="0"/>
            <a:r>
              <a:rPr lang="cs-CZ" dirty="0"/>
              <a:t>gravitací </a:t>
            </a:r>
          </a:p>
          <a:p>
            <a:pPr lvl="0"/>
            <a:r>
              <a:rPr lang="cs-CZ" dirty="0"/>
              <a:t>transportním médiem (voda, vítr, ledovec)</a:t>
            </a:r>
          </a:p>
          <a:p>
            <a:pPr marL="0" lvl="0" indent="0">
              <a:buNone/>
            </a:pPr>
            <a:r>
              <a:rPr lang="cs-CZ" u="sng" dirty="0"/>
              <a:t>kritéria třídění svahových pohybů:</a:t>
            </a:r>
          </a:p>
          <a:p>
            <a:pPr lvl="0"/>
            <a:r>
              <a:rPr lang="cs-CZ" dirty="0"/>
              <a:t>rychlost pohybu</a:t>
            </a:r>
          </a:p>
          <a:p>
            <a:pPr lvl="0"/>
            <a:r>
              <a:rPr lang="cs-CZ" dirty="0"/>
              <a:t>charakter pohybu</a:t>
            </a:r>
          </a:p>
          <a:p>
            <a:pPr lvl="0"/>
            <a:r>
              <a:rPr lang="cs-CZ" dirty="0"/>
              <a:t>druh přemisťovaného materiálu </a:t>
            </a:r>
          </a:p>
          <a:p>
            <a:pPr marL="0" lvl="0" indent="0">
              <a:buNone/>
            </a:pPr>
            <a:r>
              <a:rPr lang="cs-CZ" u="sng" dirty="0"/>
              <a:t>hlavní formy svahových pohybů:</a:t>
            </a:r>
          </a:p>
          <a:p>
            <a:pPr lvl="0"/>
            <a:r>
              <a:rPr lang="cs-CZ" dirty="0"/>
              <a:t>ploužení</a:t>
            </a:r>
          </a:p>
          <a:p>
            <a:pPr lvl="0"/>
            <a:r>
              <a:rPr lang="cs-CZ" dirty="0"/>
              <a:t>tečení </a:t>
            </a:r>
          </a:p>
          <a:p>
            <a:pPr lvl="0"/>
            <a:r>
              <a:rPr lang="cs-CZ" dirty="0"/>
              <a:t>sesouvání</a:t>
            </a:r>
          </a:p>
          <a:p>
            <a:pPr lvl="0"/>
            <a:r>
              <a:rPr lang="cs-CZ" dirty="0"/>
              <a:t>řícení</a:t>
            </a:r>
          </a:p>
          <a:p>
            <a:endParaRPr lang="cs-CZ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791" y="3853011"/>
            <a:ext cx="4490869" cy="300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789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Ploužení (</a:t>
            </a:r>
            <a:r>
              <a:rPr lang="cs-CZ" dirty="0" err="1" smtClean="0"/>
              <a:t>creep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cs-CZ" i="1" dirty="0"/>
              <a:t>ploužení</a:t>
            </a:r>
            <a:r>
              <a:rPr lang="cs-CZ" dirty="0"/>
              <a:t> = velmi pomalý pohyb hornin, zvětralin nebo půd po svahu dolů</a:t>
            </a:r>
          </a:p>
          <a:p>
            <a:pPr lvl="0" algn="just"/>
            <a:r>
              <a:rPr lang="cs-CZ" dirty="0"/>
              <a:t>projevy ploužení: posuny úlomků po svahu dolů, hákování vrstev, opilé stromy, narušování statiky staveb </a:t>
            </a:r>
          </a:p>
          <a:p>
            <a:pPr lvl="0" algn="just"/>
            <a:r>
              <a:rPr lang="cs-CZ" dirty="0" err="1" smtClean="0"/>
              <a:t>creep</a:t>
            </a:r>
            <a:r>
              <a:rPr lang="cs-CZ" dirty="0" smtClean="0"/>
              <a:t> </a:t>
            </a:r>
            <a:r>
              <a:rPr lang="cs-CZ" dirty="0"/>
              <a:t>je vyvolán řadou jevů ve zvětralinách: střídavé zamokřování a vysušování, růst jehlového ledu, zahřívání a ochlazování, působení živočichů, zemětřesné pohyby, … → tyto jevy způsobují tzv. </a:t>
            </a:r>
            <a:r>
              <a:rPr lang="cs-CZ" i="1" dirty="0"/>
              <a:t>vzdouvání</a:t>
            </a:r>
            <a:endParaRPr lang="cs-CZ" dirty="0"/>
          </a:p>
          <a:p>
            <a:pPr lvl="0" algn="just"/>
            <a:r>
              <a:rPr lang="cs-CZ" i="1" dirty="0"/>
              <a:t>půdní </a:t>
            </a:r>
            <a:r>
              <a:rPr lang="cs-CZ" i="1" dirty="0" err="1"/>
              <a:t>creep</a:t>
            </a:r>
            <a:r>
              <a:rPr lang="cs-CZ" i="1" dirty="0"/>
              <a:t>, suťový </a:t>
            </a:r>
            <a:r>
              <a:rPr lang="cs-CZ" i="1" dirty="0" err="1"/>
              <a:t>creep</a:t>
            </a:r>
            <a:r>
              <a:rPr lang="cs-CZ" i="1" dirty="0"/>
              <a:t>, mrazový </a:t>
            </a:r>
            <a:r>
              <a:rPr lang="cs-CZ" i="1" dirty="0" err="1"/>
              <a:t>creep</a:t>
            </a:r>
            <a:endParaRPr lang="cs-CZ" dirty="0"/>
          </a:p>
          <a:p>
            <a:pPr marL="0" lvl="0" indent="0" algn="just">
              <a:buNone/>
            </a:pPr>
            <a:r>
              <a:rPr lang="cs-CZ" u="sng" dirty="0"/>
              <a:t>rychlost </a:t>
            </a:r>
            <a:r>
              <a:rPr lang="cs-CZ" u="sng" dirty="0" err="1"/>
              <a:t>creepu</a:t>
            </a:r>
            <a:r>
              <a:rPr lang="cs-CZ" u="sng" dirty="0"/>
              <a:t> závisí na několika faktorech:</a:t>
            </a:r>
          </a:p>
          <a:p>
            <a:pPr lvl="0" algn="just"/>
            <a:r>
              <a:rPr lang="cs-CZ" dirty="0"/>
              <a:t>sklon svahu </a:t>
            </a:r>
          </a:p>
          <a:p>
            <a:pPr lvl="0" algn="just"/>
            <a:r>
              <a:rPr lang="cs-CZ" dirty="0"/>
              <a:t>obsah jílových minerálů </a:t>
            </a:r>
          </a:p>
          <a:p>
            <a:pPr lvl="0" algn="just"/>
            <a:r>
              <a:rPr lang="cs-CZ" dirty="0"/>
              <a:t>zrnitost </a:t>
            </a:r>
            <a:r>
              <a:rPr lang="cs-CZ" dirty="0" err="1"/>
              <a:t>svahoviny</a:t>
            </a:r>
            <a:r>
              <a:rPr lang="cs-CZ" dirty="0"/>
              <a:t>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120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5047"/>
            <a:ext cx="6958416" cy="3537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http://www.sci.muni.cz/%7Eherber/slide/cre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9" y="4005064"/>
            <a:ext cx="33337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www.geology.cz/aplikace/fotoarchiv/sobr.php?r=700&amp;id=197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4" y="3973274"/>
            <a:ext cx="3629750" cy="262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96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cs-CZ" i="1" dirty="0"/>
              <a:t>tečení</a:t>
            </a:r>
            <a:r>
              <a:rPr lang="cs-CZ" dirty="0"/>
              <a:t> = svahový pohyb při které dochází ke stékání materiálu po svahu, nejčastěji v podobě proudu, v důsledku nasycení </a:t>
            </a:r>
            <a:r>
              <a:rPr lang="cs-CZ" dirty="0" err="1"/>
              <a:t>svahovin</a:t>
            </a:r>
            <a:r>
              <a:rPr lang="cs-CZ" dirty="0"/>
              <a:t> vodou; při tečení dochází k turbulentnímu proudění částic; zpravidla se jedná o rychlý pohyb </a:t>
            </a:r>
          </a:p>
          <a:p>
            <a:pPr marL="0" lvl="0" indent="0" algn="just">
              <a:buNone/>
            </a:pPr>
            <a:r>
              <a:rPr lang="cs-CZ" u="sng" dirty="0"/>
              <a:t>klasifikace tečení podle materiálu který postihuje: </a:t>
            </a:r>
          </a:p>
          <a:p>
            <a:pPr lvl="0" algn="just"/>
            <a:r>
              <a:rPr lang="cs-CZ" dirty="0"/>
              <a:t>laviny</a:t>
            </a:r>
          </a:p>
          <a:p>
            <a:pPr lvl="0" algn="just"/>
            <a:r>
              <a:rPr lang="cs-CZ" dirty="0" err="1"/>
              <a:t>blokovo</a:t>
            </a:r>
            <a:r>
              <a:rPr lang="cs-CZ" dirty="0"/>
              <a:t>-bahenní proudy</a:t>
            </a:r>
          </a:p>
          <a:p>
            <a:pPr lvl="0" algn="just"/>
            <a:r>
              <a:rPr lang="cs-CZ" dirty="0"/>
              <a:t>zemní proudy</a:t>
            </a:r>
          </a:p>
          <a:p>
            <a:pPr lvl="0" algn="just"/>
            <a:r>
              <a:rPr lang="cs-CZ" dirty="0"/>
              <a:t>bahnotoky</a:t>
            </a:r>
          </a:p>
          <a:p>
            <a:pPr marL="0" lvl="0" indent="0" algn="just">
              <a:buNone/>
            </a:pPr>
            <a:endParaRPr lang="cs-CZ" i="1" dirty="0" smtClean="0"/>
          </a:p>
          <a:p>
            <a:pPr marL="0" lvl="0" indent="0" algn="just">
              <a:buNone/>
            </a:pPr>
            <a:r>
              <a:rPr lang="cs-CZ" i="1" dirty="0" smtClean="0"/>
              <a:t>soliflukce</a:t>
            </a:r>
            <a:r>
              <a:rPr lang="cs-CZ" dirty="0" smtClean="0"/>
              <a:t> </a:t>
            </a:r>
            <a:r>
              <a:rPr lang="cs-CZ" dirty="0"/>
              <a:t>= nejpomalejší typ tečení; jedná se o velmi pomalý pohyb vodou nasycených </a:t>
            </a:r>
            <a:r>
              <a:rPr lang="cs-CZ" dirty="0" err="1"/>
              <a:t>svahovin</a:t>
            </a:r>
            <a:r>
              <a:rPr lang="cs-CZ" dirty="0"/>
              <a:t>, který postihuje i velmi mírné svahy (o sklonu kolem 1°); aktivní zejména v chladných oblastech s výskytem permafrostu (trvale zmrzlá půda)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37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9815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71" y="3501008"/>
            <a:ext cx="4079776" cy="30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 descr="http://zemepis.jergym.cz/foto/34/solifluk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78" y="3893840"/>
            <a:ext cx="4000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http://kurz.geologie.sci.muni.cz/obrazky_ucebnice/obrazek5_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623" y="404664"/>
            <a:ext cx="4308474" cy="290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512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Sesouvání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dirty="0"/>
              <a:t>sesouvání = pohyb svahových hmot podél smykové plochy; částice se pohybují v bloku jako jeden celek </a:t>
            </a:r>
          </a:p>
          <a:p>
            <a:pPr lvl="0" algn="just"/>
            <a:r>
              <a:rPr lang="cs-CZ" dirty="0"/>
              <a:t>sesuvy se dělí podle tvaru smykové plochy na: a. laterální (rovná smyková plocha), b. rotační (konkávně prohnutá smyková plocha)</a:t>
            </a:r>
          </a:p>
          <a:p>
            <a:pPr lvl="0" algn="just"/>
            <a:r>
              <a:rPr lang="cs-CZ" dirty="0"/>
              <a:t>morfologie sesuvu: smyková plocha, odlučná hrana, sesuvná akumulace, čelo; odlučná, transportní a akumulační část </a:t>
            </a:r>
          </a:p>
          <a:p>
            <a:pPr lvl="0" algn="just"/>
            <a:r>
              <a:rPr lang="cs-CZ" dirty="0" smtClean="0"/>
              <a:t>mělké </a:t>
            </a:r>
            <a:r>
              <a:rPr lang="cs-CZ" dirty="0"/>
              <a:t>sesuvy postihují pouze </a:t>
            </a:r>
            <a:r>
              <a:rPr lang="cs-CZ" dirty="0" err="1"/>
              <a:t>svahoviny</a:t>
            </a:r>
            <a:r>
              <a:rPr lang="cs-CZ" dirty="0"/>
              <a:t> (hloubka 2 – 3 m), hluboké sesuvy postihují i skalní podloží 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973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http://geologie.vsb.cz/geomorfologie/Prednasky/8_obrazky/8_1_zvetravan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8128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804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6" y="188640"/>
            <a:ext cx="4536504" cy="36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http://i.idnes.cz/09/073/gal/CEN2c8b91_MDF88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8" y="4003627"/>
            <a:ext cx="43815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www.geology.cz/portal/pls/portal/docs/1/7222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69" y="405209"/>
            <a:ext cx="4322507" cy="28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://i.idnes.cz/09/073/gal/CEN2c8b90_MDF877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72" y="3797952"/>
            <a:ext cx="4381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3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i="1" dirty="0"/>
              <a:t>řícení </a:t>
            </a:r>
            <a:r>
              <a:rPr lang="cs-CZ" dirty="0"/>
              <a:t>= svahový pohyb při kterém dochází k volnému pádu úlomku horniny bez kontaktu s  terénem</a:t>
            </a:r>
          </a:p>
          <a:p>
            <a:pPr lvl="0" algn="just"/>
            <a:r>
              <a:rPr lang="cs-CZ" dirty="0"/>
              <a:t>nejvíce se odehrává na skalních stěnách vysokých horských svahů (tzv. </a:t>
            </a:r>
            <a:r>
              <a:rPr lang="cs-CZ" i="1" dirty="0"/>
              <a:t>skalní řícení</a:t>
            </a:r>
            <a:r>
              <a:rPr lang="cs-CZ" dirty="0"/>
              <a:t>) </a:t>
            </a:r>
          </a:p>
          <a:p>
            <a:pPr lvl="0" algn="just"/>
            <a:r>
              <a:rPr lang="cs-CZ" i="1" dirty="0"/>
              <a:t>suťová lavina</a:t>
            </a:r>
            <a:r>
              <a:rPr lang="cs-CZ" dirty="0"/>
              <a:t> = podobá se </a:t>
            </a:r>
            <a:r>
              <a:rPr lang="cs-CZ" dirty="0" err="1"/>
              <a:t>blokovo</a:t>
            </a:r>
            <a:r>
              <a:rPr lang="cs-CZ" dirty="0"/>
              <a:t>-bahennímu proudu, ale není saturovaná vodou </a:t>
            </a:r>
          </a:p>
          <a:p>
            <a:pPr lvl="0" algn="just"/>
            <a:r>
              <a:rPr lang="cs-CZ" i="1" dirty="0"/>
              <a:t>odsedání </a:t>
            </a:r>
            <a:r>
              <a:rPr lang="cs-CZ" dirty="0"/>
              <a:t>= řítivý pohyb zahrnující rotační složku; postihuje skalní stěny porušené vertikálními puklinami nebo svislé říční břehy podemílané boční erozí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812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4580" name="Picture 4" descr="http://www.geology.cz/aplikace/fotoarchiv/sobr.php?r=700&amp;id=14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18373" cy="33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old.ochranaprirody.cz/res/data/111/015153_05_0416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60315"/>
            <a:ext cx="4186436" cy="349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geologie.vsb.cz/geomorfologie/Prednasky/8_obrazky/8_16_rice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832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30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Antropogenní transformace reliéfu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cs-CZ" i="1" dirty="0"/>
              <a:t>antropogenní transformace reliéfu</a:t>
            </a:r>
            <a:r>
              <a:rPr lang="cs-CZ" dirty="0"/>
              <a:t> (ATR) = působení člověka na reliéf zahrnující vznik nových tvarů nebo ovlivnění geomorfologických procesů</a:t>
            </a:r>
          </a:p>
          <a:p>
            <a:pPr marL="0" lvl="0" indent="0" algn="just">
              <a:buNone/>
            </a:pPr>
            <a:r>
              <a:rPr lang="cs-CZ" dirty="0"/>
              <a:t>rozlišujeme tři základní způsoby jak vznikají:</a:t>
            </a:r>
          </a:p>
          <a:p>
            <a:pPr lvl="0" algn="just"/>
            <a:r>
              <a:rPr lang="cs-CZ" dirty="0"/>
              <a:t>záměrné vytváření nových tvarů reliéfu technickými prostředky – </a:t>
            </a:r>
            <a:r>
              <a:rPr lang="cs-CZ" i="1" dirty="0"/>
              <a:t>přímé ATR</a:t>
            </a:r>
            <a:r>
              <a:rPr lang="cs-CZ" dirty="0"/>
              <a:t> </a:t>
            </a:r>
          </a:p>
          <a:p>
            <a:pPr lvl="0" algn="just"/>
            <a:r>
              <a:rPr lang="cs-CZ" dirty="0"/>
              <a:t>neplánované vytváření nových povrchových tvarů – </a:t>
            </a:r>
            <a:r>
              <a:rPr lang="cs-CZ" i="1" dirty="0"/>
              <a:t>vyvolané nepřímé ATR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přímé nebo nepřímé ovlivňování přirozených geomorfologických procesů – </a:t>
            </a:r>
            <a:r>
              <a:rPr lang="cs-CZ" i="1" dirty="0"/>
              <a:t>modifikační nepřímé ATR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555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Svahy a zvětraliny_1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cs-CZ" i="1" dirty="0"/>
              <a:t>svah </a:t>
            </a:r>
            <a:r>
              <a:rPr lang="cs-CZ" dirty="0"/>
              <a:t>= část zemského povrchu ukloněná vůči horizontální; svahy se vymezují od sklonu 2°, plochy o sklonu 0 – 2° se klasifikují jako </a:t>
            </a:r>
            <a:r>
              <a:rPr lang="cs-CZ" b="1" i="1" dirty="0" smtClean="0">
                <a:solidFill>
                  <a:srgbClr val="FF0000"/>
                </a:solidFill>
              </a:rPr>
              <a:t>………</a:t>
            </a:r>
            <a:endParaRPr lang="cs-CZ" b="1" dirty="0">
              <a:solidFill>
                <a:srgbClr val="FF0000"/>
              </a:solidFill>
            </a:endParaRPr>
          </a:p>
          <a:p>
            <a:pPr lvl="0" algn="just"/>
            <a:r>
              <a:rPr lang="cs-CZ" dirty="0"/>
              <a:t>většina svahů je pokrytá vrstvou zvětralin – tzv. </a:t>
            </a:r>
            <a:r>
              <a:rPr lang="cs-CZ" i="1" dirty="0"/>
              <a:t>zvětralinovou kůrou </a:t>
            </a:r>
            <a:r>
              <a:rPr lang="cs-CZ" dirty="0"/>
              <a:t>či </a:t>
            </a:r>
            <a:r>
              <a:rPr lang="cs-CZ" i="1" dirty="0"/>
              <a:t>zvětralinovým pláštěm </a:t>
            </a:r>
            <a:r>
              <a:rPr lang="cs-CZ" i="1" dirty="0" smtClean="0"/>
              <a:t>(</a:t>
            </a:r>
            <a:r>
              <a:rPr lang="cs-CZ" i="1" dirty="0" err="1" smtClean="0"/>
              <a:t>regolithem</a:t>
            </a:r>
            <a:r>
              <a:rPr lang="cs-CZ" i="1" dirty="0" smtClean="0"/>
              <a:t>)</a:t>
            </a:r>
            <a:r>
              <a:rPr lang="cs-CZ" dirty="0" smtClean="0"/>
              <a:t> </a:t>
            </a:r>
            <a:endParaRPr lang="cs-CZ" dirty="0"/>
          </a:p>
          <a:p>
            <a:pPr algn="just"/>
            <a:r>
              <a:rPr lang="cs-CZ" i="1" dirty="0" err="1"/>
              <a:t>regolith</a:t>
            </a:r>
            <a:r>
              <a:rPr lang="cs-CZ" i="1" dirty="0"/>
              <a:t> </a:t>
            </a:r>
            <a:r>
              <a:rPr lang="cs-CZ" dirty="0"/>
              <a:t>= svrchní vrstva zemské kůry o mocnosti několik dm až desítek m která se zčásti odlišuje svým složením od podložních vrstev – rozdíly jsou způsobeny přeměnou hornin působením různých zvětrávacích procesů</a:t>
            </a:r>
          </a:p>
          <a:p>
            <a:pPr lvl="0" algn="just"/>
            <a:r>
              <a:rPr lang="cs-CZ" dirty="0"/>
              <a:t>v podloží </a:t>
            </a:r>
            <a:r>
              <a:rPr lang="cs-CZ" dirty="0" err="1"/>
              <a:t>regolithu</a:t>
            </a:r>
            <a:r>
              <a:rPr lang="cs-CZ" dirty="0"/>
              <a:t> se nachází nezvětralá hornina označovaná jako </a:t>
            </a:r>
            <a:r>
              <a:rPr lang="cs-CZ" i="1" dirty="0"/>
              <a:t>skalní podloží</a:t>
            </a:r>
            <a:r>
              <a:rPr lang="cs-CZ" dirty="0"/>
              <a:t>; skalní horniny vystupují z </a:t>
            </a:r>
            <a:r>
              <a:rPr lang="cs-CZ" dirty="0" err="1"/>
              <a:t>regolithu</a:t>
            </a:r>
            <a:r>
              <a:rPr lang="cs-CZ" dirty="0"/>
              <a:t> v podobě </a:t>
            </a:r>
            <a:r>
              <a:rPr lang="cs-CZ" i="1" dirty="0"/>
              <a:t>skalních výchozů</a:t>
            </a:r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871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Svahy a zvětraliny_2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/>
            <a:r>
              <a:rPr lang="cs-CZ" i="1" dirty="0" err="1"/>
              <a:t>svahovina</a:t>
            </a:r>
            <a:r>
              <a:rPr lang="cs-CZ" i="1" dirty="0"/>
              <a:t> </a:t>
            </a:r>
            <a:r>
              <a:rPr lang="cs-CZ" i="1" dirty="0" smtClean="0"/>
              <a:t>(</a:t>
            </a:r>
            <a:r>
              <a:rPr lang="cs-CZ" b="1" i="1" dirty="0" smtClean="0">
                <a:solidFill>
                  <a:srgbClr val="FF0000"/>
                </a:solidFill>
              </a:rPr>
              <a:t>……………</a:t>
            </a:r>
            <a:r>
              <a:rPr lang="cs-CZ" i="1" dirty="0" smtClean="0"/>
              <a:t>)</a:t>
            </a:r>
            <a:r>
              <a:rPr lang="cs-CZ" dirty="0" smtClean="0"/>
              <a:t> </a:t>
            </a:r>
            <a:r>
              <a:rPr lang="cs-CZ" dirty="0"/>
              <a:t>= sypký materiál kryjící svahy, který se </a:t>
            </a:r>
            <a:r>
              <a:rPr lang="cs-CZ" dirty="0" err="1"/>
              <a:t>pomale</a:t>
            </a:r>
            <a:r>
              <a:rPr lang="cs-CZ" dirty="0"/>
              <a:t> pohybuje po svahu směrem dolů </a:t>
            </a:r>
          </a:p>
          <a:p>
            <a:pPr lvl="0" algn="just"/>
            <a:r>
              <a:rPr lang="cs-CZ" b="1" i="1" dirty="0" smtClean="0">
                <a:solidFill>
                  <a:srgbClr val="FF0000"/>
                </a:solidFill>
              </a:rPr>
              <a:t>…………………</a:t>
            </a:r>
            <a:r>
              <a:rPr lang="cs-CZ" dirty="0" smtClean="0"/>
              <a:t>= </a:t>
            </a:r>
            <a:r>
              <a:rPr lang="cs-CZ" dirty="0"/>
              <a:t>uloženina přemisťovaná vodními toky po údolním dně </a:t>
            </a:r>
          </a:p>
          <a:p>
            <a:pPr lvl="0" algn="just"/>
            <a:r>
              <a:rPr lang="cs-CZ" i="1" dirty="0"/>
              <a:t>reziduální </a:t>
            </a:r>
            <a:r>
              <a:rPr lang="cs-CZ" i="1" dirty="0" err="1"/>
              <a:t>regolith</a:t>
            </a:r>
            <a:r>
              <a:rPr lang="cs-CZ" dirty="0"/>
              <a:t> – zvětralina na svahu přemístěná pouze gravitací, </a:t>
            </a:r>
            <a:r>
              <a:rPr lang="cs-CZ" i="1" dirty="0"/>
              <a:t>transportovaný </a:t>
            </a:r>
            <a:r>
              <a:rPr lang="cs-CZ" i="1" dirty="0" err="1"/>
              <a:t>regolith</a:t>
            </a:r>
            <a:r>
              <a:rPr lang="cs-CZ" dirty="0"/>
              <a:t> – zvětralina přemístěná transportním médiem (voda, vítr, led)</a:t>
            </a:r>
          </a:p>
          <a:p>
            <a:pPr lvl="0" algn="just"/>
            <a:r>
              <a:rPr lang="cs-CZ" dirty="0"/>
              <a:t>horniny se na zemském povrchu přizpůsobují změněným termodynamickým podmínkám zvětšováním objemu a odevzdáváním tepla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9887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680"/>
            <a:ext cx="7119746" cy="351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13" y="4293096"/>
            <a:ext cx="6082630" cy="19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72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i="1" dirty="0"/>
              <a:t>fyzikální</a:t>
            </a:r>
            <a:r>
              <a:rPr lang="cs-CZ" dirty="0"/>
              <a:t> </a:t>
            </a:r>
            <a:r>
              <a:rPr lang="cs-CZ" i="1" dirty="0"/>
              <a:t>zvětrávání</a:t>
            </a:r>
            <a:r>
              <a:rPr lang="cs-CZ" dirty="0"/>
              <a:t> (mechanické zvětrávání) = pochod při kterém se původně masivní hornina drobí na různě velké úlomky, ale nemění se její chemické složení </a:t>
            </a:r>
          </a:p>
          <a:p>
            <a:pPr marL="0" lvl="0" indent="0" algn="just">
              <a:buNone/>
            </a:pPr>
            <a:r>
              <a:rPr lang="cs-CZ" u="sng" dirty="0"/>
              <a:t>procesy fyzikálního zvětrávání </a:t>
            </a:r>
            <a:r>
              <a:rPr lang="cs-CZ" u="sng" dirty="0" smtClean="0"/>
              <a:t>:</a:t>
            </a:r>
            <a:endParaRPr lang="cs-CZ" u="sng" dirty="0"/>
          </a:p>
          <a:p>
            <a:pPr marL="0" lvl="0" indent="0" algn="just">
              <a:buNone/>
            </a:pPr>
            <a:r>
              <a:rPr lang="cs-CZ" dirty="0" smtClean="0"/>
              <a:t>a) zahrnují </a:t>
            </a:r>
            <a:r>
              <a:rPr lang="cs-CZ" dirty="0"/>
              <a:t>objemové změny samotné horniny (</a:t>
            </a:r>
            <a:r>
              <a:rPr lang="cs-CZ" i="1" dirty="0"/>
              <a:t>exfoliace</a:t>
            </a:r>
            <a:r>
              <a:rPr lang="cs-CZ" dirty="0"/>
              <a:t>, </a:t>
            </a:r>
            <a:r>
              <a:rPr lang="cs-CZ" i="1" dirty="0" err="1"/>
              <a:t>insolační</a:t>
            </a:r>
            <a:r>
              <a:rPr lang="cs-CZ" i="1" dirty="0"/>
              <a:t> zvětrávání</a:t>
            </a:r>
            <a:r>
              <a:rPr lang="cs-CZ" dirty="0"/>
              <a:t>)</a:t>
            </a:r>
          </a:p>
          <a:p>
            <a:pPr marL="0" lvl="0" indent="0" algn="just">
              <a:buNone/>
            </a:pPr>
            <a:r>
              <a:rPr lang="cs-CZ" dirty="0" smtClean="0"/>
              <a:t>b) zahrnují </a:t>
            </a:r>
            <a:r>
              <a:rPr lang="cs-CZ" dirty="0"/>
              <a:t>objemové změny vyvolané vniknutím cizorodé látky (voda, soli) do pórů a trhlin v hornině (</a:t>
            </a:r>
            <a:r>
              <a:rPr lang="cs-CZ" i="1" dirty="0"/>
              <a:t>mrazové zvětrávání</a:t>
            </a:r>
            <a:r>
              <a:rPr lang="cs-CZ" dirty="0"/>
              <a:t>, </a:t>
            </a:r>
            <a:r>
              <a:rPr lang="cs-CZ" i="1" dirty="0"/>
              <a:t>solné zvětrávání</a:t>
            </a:r>
            <a:r>
              <a:rPr lang="cs-CZ" dirty="0"/>
              <a:t>, </a:t>
            </a:r>
            <a:r>
              <a:rPr lang="cs-CZ" i="1" dirty="0"/>
              <a:t>tlakové působení kořenů</a:t>
            </a:r>
            <a:r>
              <a:rPr lang="cs-CZ" dirty="0" smtClean="0"/>
              <a:t>)</a:t>
            </a:r>
          </a:p>
          <a:p>
            <a:pPr marL="0" lvl="0" indent="0" algn="just">
              <a:buNone/>
            </a:pPr>
            <a:r>
              <a:rPr lang="cs-CZ" dirty="0" smtClean="0"/>
              <a:t> </a:t>
            </a:r>
            <a:endParaRPr lang="cs-CZ" dirty="0"/>
          </a:p>
          <a:p>
            <a:pPr lvl="0" algn="just"/>
            <a:r>
              <a:rPr lang="cs-CZ" dirty="0"/>
              <a:t>zvětrávání do bloků, zvětrávání na minerální zrna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081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Exfoliační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22374"/>
            <a:ext cx="8229600" cy="4525963"/>
          </a:xfrm>
        </p:spPr>
        <p:txBody>
          <a:bodyPr/>
          <a:lstStyle/>
          <a:p>
            <a:pPr lvl="0" algn="just"/>
            <a:r>
              <a:rPr lang="cs-CZ" sz="2400" i="1" dirty="0"/>
              <a:t>exfoliace </a:t>
            </a:r>
            <a:r>
              <a:rPr lang="cs-CZ" sz="2400" dirty="0"/>
              <a:t>= odlupování slupek či desek horniny podél puklin; pukliny vznikají jako důsledek rozpínání při odlehčení horninového tělesa; cibulovitá stavba horniny</a:t>
            </a:r>
          </a:p>
          <a:p>
            <a:pPr algn="just"/>
            <a:endParaRPr lang="cs-CZ" dirty="0"/>
          </a:p>
        </p:txBody>
      </p:sp>
      <p:pic>
        <p:nvPicPr>
          <p:cNvPr id="14338" name="Picture 2" descr="http://geography.upol.cz/soubory/studium/e-ucebnice/Smolova-2010/lexikon/strukturni/zvrasneny/klenb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538" y="2418978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geologie.vsb.cz/geomorfologie/Prednasky/8_obrazky/8_2_exfoli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6673"/>
            <a:ext cx="4330694" cy="2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" y="4638674"/>
            <a:ext cx="417195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16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Insolační</a:t>
            </a:r>
            <a:r>
              <a:rPr lang="cs-CZ" dirty="0" smtClean="0"/>
              <a:t> zvětrávání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cs-CZ" i="1" dirty="0" err="1"/>
              <a:t>insolační</a:t>
            </a:r>
            <a:r>
              <a:rPr lang="cs-CZ" i="1" dirty="0"/>
              <a:t> zvětrávání</a:t>
            </a:r>
            <a:r>
              <a:rPr lang="cs-CZ" dirty="0"/>
              <a:t> = pochod při kterém vznikají v hornině trhliny v důsledku objemových změn vyvolaných kolísáním teploty </a:t>
            </a:r>
          </a:p>
          <a:p>
            <a:pPr marL="0" lvl="0" indent="0" algn="just">
              <a:buNone/>
            </a:pPr>
            <a:r>
              <a:rPr lang="cs-CZ" u="sng" dirty="0"/>
              <a:t>v hornině vznikají napětí vyvolaná:</a:t>
            </a:r>
          </a:p>
          <a:p>
            <a:pPr marL="0" lvl="0" indent="0" algn="just">
              <a:buNone/>
            </a:pPr>
            <a:r>
              <a:rPr lang="cs-CZ" dirty="0" smtClean="0"/>
              <a:t>a) silnějším </a:t>
            </a:r>
            <a:r>
              <a:rPr lang="cs-CZ" dirty="0"/>
              <a:t>ohřevem povrchu horniny vzhledem k jejím hlubším částem</a:t>
            </a:r>
          </a:p>
          <a:p>
            <a:pPr marL="0" lvl="0" indent="0" algn="just">
              <a:buNone/>
            </a:pPr>
            <a:r>
              <a:rPr lang="cs-CZ" dirty="0" smtClean="0"/>
              <a:t>b) rozdílným </a:t>
            </a:r>
            <a:r>
              <a:rPr lang="cs-CZ" i="1" dirty="0" smtClean="0"/>
              <a:t>koeficientem </a:t>
            </a:r>
            <a:r>
              <a:rPr lang="cs-CZ" i="1" dirty="0"/>
              <a:t>tepelné roztažnosti </a:t>
            </a:r>
            <a:r>
              <a:rPr lang="cs-CZ" dirty="0"/>
              <a:t>různých horninotvorných minerálů</a:t>
            </a:r>
          </a:p>
          <a:p>
            <a:pPr marL="0" lvl="0" indent="0" algn="just">
              <a:buNone/>
            </a:pPr>
            <a:r>
              <a:rPr lang="cs-CZ" dirty="0" smtClean="0"/>
              <a:t>c) rozdílným </a:t>
            </a:r>
            <a:r>
              <a:rPr lang="cs-CZ" dirty="0"/>
              <a:t>roztahováním a smršťováním minerálů ve směru různých krystalových os </a:t>
            </a:r>
          </a:p>
          <a:p>
            <a:pPr lvl="0" algn="just"/>
            <a:r>
              <a:rPr lang="cs-CZ" dirty="0"/>
              <a:t>intenzivní </a:t>
            </a:r>
            <a:r>
              <a:rPr lang="cs-CZ" dirty="0" err="1"/>
              <a:t>insolační</a:t>
            </a:r>
            <a:r>
              <a:rPr lang="cs-CZ" dirty="0"/>
              <a:t> zvětrávání v pouštích – denní výkyvy teploty o amplitudě až 50° C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8530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japonského obrazu</Template>
  <TotalTime>725</TotalTime>
  <Words>692</Words>
  <Application>Microsoft Office PowerPoint</Application>
  <PresentationFormat>Předvádění na obrazovce (4:3)</PresentationFormat>
  <Paragraphs>132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YamatoPainting</vt:lpstr>
      <vt:lpstr>Prezentace aplikace PowerPoint</vt:lpstr>
      <vt:lpstr>Úvod</vt:lpstr>
      <vt:lpstr>Prezentace aplikace PowerPoint</vt:lpstr>
      <vt:lpstr>Svahy a zvětraliny_1</vt:lpstr>
      <vt:lpstr>Svahy a zvětraliny_2</vt:lpstr>
      <vt:lpstr>Prezentace aplikace PowerPoint</vt:lpstr>
      <vt:lpstr>Fyzikální zvětrávání</vt:lpstr>
      <vt:lpstr>Exfoliační zvětrávání</vt:lpstr>
      <vt:lpstr>Insolační zvětrávání</vt:lpstr>
      <vt:lpstr>Mrazové zvětrávání</vt:lpstr>
      <vt:lpstr>Prezentace aplikace PowerPoint</vt:lpstr>
      <vt:lpstr>Prezentace aplikace PowerPoint</vt:lpstr>
      <vt:lpstr>Prezentace aplikace PowerPoint</vt:lpstr>
      <vt:lpstr>Prezentace aplikace PowerPoint</vt:lpstr>
      <vt:lpstr>Solné zvětrávání</vt:lpstr>
      <vt:lpstr>Prezentace aplikace PowerPoint</vt:lpstr>
      <vt:lpstr>Mechanické působení kořenů</vt:lpstr>
      <vt:lpstr>Chemické zvětrávání</vt:lpstr>
      <vt:lpstr>Hydratace</vt:lpstr>
      <vt:lpstr>Hydrolýza</vt:lpstr>
      <vt:lpstr>Oxidace</vt:lpstr>
      <vt:lpstr>Působení kyselin</vt:lpstr>
      <vt:lpstr>Prezentace aplikace PowerPoint</vt:lpstr>
      <vt:lpstr>Svahové pohyby</vt:lpstr>
      <vt:lpstr>Ploužení (creep)</vt:lpstr>
      <vt:lpstr>Prezentace aplikace PowerPoint</vt:lpstr>
      <vt:lpstr>Tečení</vt:lpstr>
      <vt:lpstr>Prezentace aplikace PowerPoint</vt:lpstr>
      <vt:lpstr>Sesouvání</vt:lpstr>
      <vt:lpstr>Prezentace aplikace PowerPoint</vt:lpstr>
      <vt:lpstr>Řícení</vt:lpstr>
      <vt:lpstr>Prezentace aplikace PowerPoint</vt:lpstr>
      <vt:lpstr>Antropogenní transformace reliéfu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Onda</dc:creator>
  <cp:lastModifiedBy>Onda</cp:lastModifiedBy>
  <cp:revision>38</cp:revision>
  <dcterms:created xsi:type="dcterms:W3CDTF">2012-09-26T13:08:33Z</dcterms:created>
  <dcterms:modified xsi:type="dcterms:W3CDTF">2012-11-01T13:34:32Z</dcterms:modified>
</cp:coreProperties>
</file>