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3D4B7-143F-40C3-AE0B-770991F6113C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AEF25-9E68-4825-B8FC-0832B36C62C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AEF25-9E68-4825-B8FC-0832B36C62C2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68088C-3981-487B-AC56-4C537746B6B3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8B9303-F1A9-4AF3-A74F-3899DA6A07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8088C-3981-487B-AC56-4C537746B6B3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9303-F1A9-4AF3-A74F-3899DA6A07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8088C-3981-487B-AC56-4C537746B6B3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9303-F1A9-4AF3-A74F-3899DA6A07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8088C-3981-487B-AC56-4C537746B6B3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9303-F1A9-4AF3-A74F-3899DA6A076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8088C-3981-487B-AC56-4C537746B6B3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9303-F1A9-4AF3-A74F-3899DA6A076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8088C-3981-487B-AC56-4C537746B6B3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9303-F1A9-4AF3-A74F-3899DA6A076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8088C-3981-487B-AC56-4C537746B6B3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9303-F1A9-4AF3-A74F-3899DA6A07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8088C-3981-487B-AC56-4C537746B6B3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9303-F1A9-4AF3-A74F-3899DA6A076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8088C-3981-487B-AC56-4C537746B6B3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9303-F1A9-4AF3-A74F-3899DA6A07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68088C-3981-487B-AC56-4C537746B6B3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9303-F1A9-4AF3-A74F-3899DA6A07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68088C-3981-487B-AC56-4C537746B6B3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8B9303-F1A9-4AF3-A74F-3899DA6A076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68088C-3981-487B-AC56-4C537746B6B3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8B9303-F1A9-4AF3-A74F-3899DA6A07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mbo.fjfi.cvut.cz/~horsky/prehrady/parizov/vvoda.htm" TargetMode="External"/><Relationship Id="rId2" Type="http://schemas.openxmlformats.org/officeDocument/2006/relationships/hyperlink" Target="http://www.prehrady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PŘEHRADY ČR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PLUMLOV, PASTVINY, PAŘÍŽOV</a:t>
            </a:r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860032" y="6237312"/>
            <a:ext cx="4283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Eva Marková, UM-UZ, 2. ročník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červenci 1997 na řece Doubravě na přehradě </a:t>
            </a:r>
            <a:r>
              <a:rPr lang="cs-CZ" dirty="0" err="1" smtClean="0"/>
              <a:t>Pařížov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400" b="0" u="sng" dirty="0" smtClean="0">
                <a:effectLst/>
              </a:rPr>
              <a:t>Povodně</a:t>
            </a:r>
            <a:endParaRPr lang="cs-CZ" sz="3400" b="0" u="sng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564904"/>
            <a:ext cx="482196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prehrady.cz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http://bimbo.fjfi.cvut.cz/~horsky/prehrady/parizov/vvoda.htm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Zdroje: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nachází se na vodním toku </a:t>
            </a:r>
            <a:r>
              <a:rPr lang="cs-CZ" dirty="0" err="1" smtClean="0"/>
              <a:t>Hloučela</a:t>
            </a:r>
            <a:r>
              <a:rPr lang="cs-CZ" dirty="0" smtClean="0"/>
              <a:t> – říční kilometr – 9,7 km</a:t>
            </a:r>
          </a:p>
          <a:p>
            <a:r>
              <a:rPr lang="cs-CZ" dirty="0" smtClean="0"/>
              <a:t>kraj Olomoucký – okres Prostějov </a:t>
            </a:r>
          </a:p>
          <a:p>
            <a:r>
              <a:rPr lang="cs-CZ" dirty="0" smtClean="0"/>
              <a:t>3 km od města Prostějov</a:t>
            </a:r>
          </a:p>
          <a:p>
            <a:r>
              <a:rPr lang="cs-CZ" dirty="0" smtClean="0"/>
              <a:t>geomorfologický </a:t>
            </a:r>
            <a:r>
              <a:rPr lang="cs-CZ" dirty="0" smtClean="0"/>
              <a:t>celek</a:t>
            </a:r>
          </a:p>
          <a:p>
            <a:pPr lvl="1"/>
            <a:r>
              <a:rPr lang="cs-CZ" dirty="0" err="1" smtClean="0"/>
              <a:t>Drahanská</a:t>
            </a:r>
            <a:r>
              <a:rPr lang="cs-CZ" dirty="0" smtClean="0"/>
              <a:t> vysočina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PLUMLOV</a:t>
            </a:r>
            <a:endParaRPr lang="cs-CZ" dirty="0"/>
          </a:p>
        </p:txBody>
      </p:sp>
      <p:pic>
        <p:nvPicPr>
          <p:cNvPr id="1026" name="Picture 2" descr="C:\Users\Evuna\Desktop\plumlov_hydra_cv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17032"/>
            <a:ext cx="45720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88640"/>
            <a:ext cx="8280920" cy="5544616"/>
          </a:xfrm>
        </p:spPr>
        <p:txBody>
          <a:bodyPr>
            <a:normAutofit fontScale="85000" lnSpcReduction="20000"/>
          </a:bodyPr>
          <a:lstStyle/>
          <a:p>
            <a:endParaRPr lang="cs-CZ" u="sng" dirty="0" smtClean="0"/>
          </a:p>
          <a:p>
            <a:r>
              <a:rPr lang="cs-CZ" sz="2800" u="sng" dirty="0" smtClean="0"/>
              <a:t>Účely:</a:t>
            </a:r>
          </a:p>
          <a:p>
            <a:pPr lvl="1"/>
            <a:r>
              <a:rPr lang="cs-CZ" sz="2500" dirty="0" smtClean="0"/>
              <a:t>Snížení povodňových průtoků</a:t>
            </a:r>
          </a:p>
          <a:p>
            <a:pPr lvl="1"/>
            <a:r>
              <a:rPr lang="cs-CZ" sz="2500" dirty="0" err="1" smtClean="0"/>
              <a:t>Nalepšení</a:t>
            </a:r>
            <a:r>
              <a:rPr lang="cs-CZ" sz="2500" dirty="0" smtClean="0"/>
              <a:t> min. průtoku na 0,152 m3/s</a:t>
            </a:r>
          </a:p>
          <a:p>
            <a:pPr lvl="1"/>
            <a:r>
              <a:rPr lang="cs-CZ" sz="2500" dirty="0" smtClean="0"/>
              <a:t>Odběry pro závlahy</a:t>
            </a:r>
          </a:p>
          <a:p>
            <a:pPr lvl="1"/>
            <a:r>
              <a:rPr lang="cs-CZ" sz="2500" dirty="0" smtClean="0"/>
              <a:t>Provizorní zásobování pitnou vodou Prostějova</a:t>
            </a:r>
          </a:p>
          <a:p>
            <a:pPr lvl="1"/>
            <a:r>
              <a:rPr lang="cs-CZ" sz="2500" dirty="0" smtClean="0"/>
              <a:t>Rekreace</a:t>
            </a:r>
          </a:p>
          <a:p>
            <a:pPr lvl="1"/>
            <a:r>
              <a:rPr lang="cs-CZ" sz="2500" dirty="0" smtClean="0"/>
              <a:t>Chov ryb</a:t>
            </a:r>
          </a:p>
          <a:p>
            <a:pPr lvl="1"/>
            <a:r>
              <a:rPr lang="cs-CZ" sz="2500" dirty="0" smtClean="0"/>
              <a:t>Výroba elektrické energie</a:t>
            </a:r>
          </a:p>
          <a:p>
            <a:pPr lvl="1"/>
            <a:endParaRPr lang="cs-CZ" sz="1900" dirty="0" smtClean="0"/>
          </a:p>
          <a:p>
            <a:r>
              <a:rPr lang="cs-CZ" sz="2800" u="sng" dirty="0" smtClean="0"/>
              <a:t>Transformovaný 100-</a:t>
            </a:r>
            <a:r>
              <a:rPr lang="cs-CZ" sz="2800" u="sng" dirty="0" err="1" smtClean="0"/>
              <a:t>letý</a:t>
            </a:r>
            <a:r>
              <a:rPr lang="cs-CZ" sz="2800" u="sng" dirty="0" smtClean="0"/>
              <a:t> průtok</a:t>
            </a:r>
          </a:p>
          <a:p>
            <a:pPr lvl="1"/>
            <a:r>
              <a:rPr lang="cs-CZ" sz="2500" dirty="0" smtClean="0"/>
              <a:t>39.30 m</a:t>
            </a:r>
            <a:r>
              <a:rPr lang="cs-CZ" sz="2500" baseline="30000" dirty="0" smtClean="0"/>
              <a:t>3</a:t>
            </a:r>
            <a:r>
              <a:rPr lang="cs-CZ" sz="2500" dirty="0" smtClean="0"/>
              <a:t>/s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sz="2800" u="sng" dirty="0" smtClean="0"/>
              <a:t>Typ hráze </a:t>
            </a:r>
            <a:endParaRPr lang="cs-CZ" sz="2800" dirty="0" smtClean="0"/>
          </a:p>
          <a:p>
            <a:pPr lvl="1"/>
            <a:r>
              <a:rPr lang="cs-CZ" sz="2500" dirty="0" smtClean="0"/>
              <a:t>sypaná, zemní</a:t>
            </a:r>
          </a:p>
          <a:p>
            <a:pPr lvl="1"/>
            <a:endParaRPr lang="cs-CZ" sz="2800" dirty="0" smtClean="0"/>
          </a:p>
          <a:p>
            <a:r>
              <a:rPr lang="cs-CZ" sz="2800" u="sng" dirty="0" smtClean="0"/>
              <a:t>Celkový objem nádrže </a:t>
            </a:r>
          </a:p>
          <a:p>
            <a:pPr lvl="1"/>
            <a:r>
              <a:rPr lang="cs-CZ" sz="2500" dirty="0" smtClean="0"/>
              <a:t>5.566 mil. m</a:t>
            </a:r>
            <a:r>
              <a:rPr lang="cs-CZ" sz="2500" baseline="30000" dirty="0" smtClean="0"/>
              <a:t>3</a:t>
            </a:r>
            <a:endParaRPr lang="cs-CZ" sz="2500" dirty="0" smtClean="0"/>
          </a:p>
        </p:txBody>
      </p:sp>
      <p:pic>
        <p:nvPicPr>
          <p:cNvPr id="1026" name="Picture 2" descr="http://www.prehrady.cz/dams/prehrady/fotky/plumlov/plumlov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79798"/>
            <a:ext cx="4584540" cy="323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r. 1920 – bleskové povodně (průtrž mračen) na ještě nedostavěné přehradě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400" b="0" u="sng" dirty="0" smtClean="0">
                <a:effectLst/>
              </a:rPr>
              <a:t>Povodně</a:t>
            </a:r>
            <a:endParaRPr lang="cs-CZ" sz="3400" b="0" u="sng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horním toku Divoké Orlice</a:t>
            </a:r>
          </a:p>
          <a:p>
            <a:r>
              <a:rPr lang="cs-CZ" dirty="0" smtClean="0"/>
              <a:t>Říční kilometr - 90.685 km</a:t>
            </a:r>
          </a:p>
          <a:p>
            <a:r>
              <a:rPr lang="cs-CZ" dirty="0" smtClean="0"/>
              <a:t>V okrese Ústí nad Orlicí nad obcí Pastviny</a:t>
            </a:r>
          </a:p>
          <a:p>
            <a:r>
              <a:rPr lang="cs-CZ" dirty="0" smtClean="0"/>
              <a:t>Geomorfologický celek – Orlická </a:t>
            </a:r>
            <a:r>
              <a:rPr lang="cs-CZ" dirty="0" smtClean="0"/>
              <a:t>tabule</a:t>
            </a:r>
          </a:p>
          <a:p>
            <a:r>
              <a:rPr lang="cs-CZ" dirty="0" smtClean="0"/>
              <a:t>Rok dokončení:</a:t>
            </a:r>
          </a:p>
          <a:p>
            <a:pPr lvl="1"/>
            <a:r>
              <a:rPr lang="cs-CZ" dirty="0" smtClean="0"/>
              <a:t>1936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PASTVINY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5256585" cy="337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idx="1"/>
          </p:nvPr>
        </p:nvSpPr>
        <p:spPr>
          <a:xfrm>
            <a:off x="251520" y="404664"/>
            <a:ext cx="8291512" cy="5746452"/>
          </a:xfrm>
        </p:spPr>
        <p:txBody>
          <a:bodyPr/>
          <a:lstStyle/>
          <a:p>
            <a:r>
              <a:rPr lang="cs-CZ" sz="2400" u="sng" dirty="0" smtClean="0"/>
              <a:t>Účel:</a:t>
            </a:r>
          </a:p>
          <a:p>
            <a:pPr lvl="1"/>
            <a:r>
              <a:rPr lang="cs-CZ" sz="2200" dirty="0" smtClean="0"/>
              <a:t>Ochrana před povodněmi</a:t>
            </a:r>
          </a:p>
          <a:p>
            <a:pPr lvl="1"/>
            <a:r>
              <a:rPr lang="cs-CZ" sz="2200" dirty="0" err="1" smtClean="0"/>
              <a:t>Nalepšení</a:t>
            </a:r>
            <a:r>
              <a:rPr lang="cs-CZ" sz="2200" dirty="0" smtClean="0"/>
              <a:t> minimálních průtoků</a:t>
            </a:r>
          </a:p>
          <a:p>
            <a:pPr lvl="1"/>
            <a:r>
              <a:rPr lang="cs-CZ" sz="2200" dirty="0" smtClean="0"/>
              <a:t>Energetické využití</a:t>
            </a:r>
          </a:p>
          <a:p>
            <a:pPr lvl="1"/>
            <a:r>
              <a:rPr lang="cs-CZ" sz="2200" dirty="0" smtClean="0"/>
              <a:t>Rekreace</a:t>
            </a:r>
          </a:p>
          <a:p>
            <a:pPr lvl="1"/>
            <a:r>
              <a:rPr lang="cs-CZ" sz="2200" dirty="0" smtClean="0"/>
              <a:t>Rybářství</a:t>
            </a:r>
          </a:p>
          <a:p>
            <a:pPr lvl="1"/>
            <a:endParaRPr lang="cs-CZ" sz="1200" dirty="0" smtClean="0"/>
          </a:p>
          <a:p>
            <a:r>
              <a:rPr lang="cs-CZ" sz="2400" u="sng" dirty="0" smtClean="0"/>
              <a:t>Typ hráze </a:t>
            </a:r>
            <a:endParaRPr lang="cs-CZ" sz="2100" dirty="0" smtClean="0"/>
          </a:p>
          <a:p>
            <a:pPr lvl="1"/>
            <a:r>
              <a:rPr lang="cs-CZ" sz="2200" dirty="0" smtClean="0"/>
              <a:t>tížná, oblouková zděná</a:t>
            </a:r>
          </a:p>
          <a:p>
            <a:endParaRPr lang="cs-CZ" sz="1200" dirty="0" smtClean="0"/>
          </a:p>
          <a:p>
            <a:r>
              <a:rPr lang="cs-CZ" sz="2400" u="sng" dirty="0" smtClean="0"/>
              <a:t>Transformovaný 100 </a:t>
            </a:r>
            <a:r>
              <a:rPr lang="cs-CZ" sz="2400" u="sng" dirty="0" err="1" smtClean="0"/>
              <a:t>letý</a:t>
            </a:r>
            <a:r>
              <a:rPr lang="cs-CZ" sz="2400" u="sng" dirty="0" smtClean="0"/>
              <a:t> průtok </a:t>
            </a:r>
            <a:endParaRPr lang="cs-CZ" sz="2200" dirty="0" smtClean="0"/>
          </a:p>
          <a:p>
            <a:pPr lvl="1"/>
            <a:r>
              <a:rPr lang="cs-CZ" sz="2200" dirty="0" smtClean="0"/>
              <a:t>168.00 m</a:t>
            </a:r>
            <a:r>
              <a:rPr lang="cs-CZ" sz="2200" baseline="30000" dirty="0" smtClean="0"/>
              <a:t>3</a:t>
            </a:r>
            <a:r>
              <a:rPr lang="cs-CZ" sz="2200" dirty="0" smtClean="0"/>
              <a:t>/s</a:t>
            </a:r>
          </a:p>
          <a:p>
            <a:endParaRPr lang="cs-CZ" sz="1200" dirty="0" smtClean="0"/>
          </a:p>
          <a:p>
            <a:r>
              <a:rPr lang="cs-CZ" sz="2400" u="sng" dirty="0" smtClean="0"/>
              <a:t>Celkový objem nádrže</a:t>
            </a:r>
          </a:p>
          <a:p>
            <a:pPr lvl="1"/>
            <a:r>
              <a:rPr lang="cs-CZ" sz="2200" dirty="0" smtClean="0"/>
              <a:t>11.033 mil. m</a:t>
            </a:r>
            <a:r>
              <a:rPr lang="cs-CZ" sz="2200" baseline="30000" dirty="0" smtClean="0"/>
              <a:t>3</a:t>
            </a:r>
          </a:p>
          <a:p>
            <a:endParaRPr lang="cs-CZ" dirty="0"/>
          </a:p>
        </p:txBody>
      </p:sp>
      <p:pic>
        <p:nvPicPr>
          <p:cNvPr id="6146" name="Picture 2" descr="http://www.prehrady.cz/dams/prehrady/fotky/pastviny/pastviny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836712"/>
            <a:ext cx="3600399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r. 1998 – povodňová situace na Divoké Orlici – maximální průtoky na horním toku Divoké Orlice dosáhly hodnoty 62,4 m</a:t>
            </a:r>
            <a:r>
              <a:rPr lang="cs-CZ" sz="2400" baseline="30000" dirty="0" smtClean="0"/>
              <a:t>3</a:t>
            </a:r>
            <a:r>
              <a:rPr lang="cs-CZ" sz="2400" dirty="0" smtClean="0"/>
              <a:t>/s v Orlickém Záhoří 23.7. a 74,1 m</a:t>
            </a:r>
            <a:r>
              <a:rPr lang="cs-CZ" sz="2400" baseline="30000" dirty="0" smtClean="0"/>
              <a:t>3</a:t>
            </a:r>
            <a:r>
              <a:rPr lang="cs-CZ" sz="2400" dirty="0" smtClean="0"/>
              <a:t>/s v Klášterci nad Orlicí 23.7. Tyto průtoky byly bezpečně zachyceny přehradou Pastviny</a:t>
            </a:r>
          </a:p>
          <a:p>
            <a:endParaRPr lang="cs-CZ" sz="2400" dirty="0" smtClean="0"/>
          </a:p>
          <a:p>
            <a:r>
              <a:rPr lang="cs-CZ" sz="2400" dirty="0" smtClean="0"/>
              <a:t>r. 2000 – povodňová vlna - pod přehradou bylo smeteno několik mostů a lávek (spekulace o dostatečném vypuštění přehrady)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400" b="0" u="sng" dirty="0" smtClean="0">
                <a:effectLst/>
              </a:rPr>
              <a:t>Povodně</a:t>
            </a:r>
            <a:endParaRPr lang="cs-CZ" sz="3400" b="0" u="sng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vodním toku Doubrava</a:t>
            </a:r>
          </a:p>
          <a:p>
            <a:r>
              <a:rPr lang="cs-CZ" dirty="0" smtClean="0"/>
              <a:t>Nachází se v Železných horách, v Pardubickém kraji, v okrese Chrudim, nedaleko obce </a:t>
            </a:r>
            <a:r>
              <a:rPr lang="cs-CZ" dirty="0" err="1" smtClean="0"/>
              <a:t>Třemošnice</a:t>
            </a:r>
            <a:endParaRPr lang="cs-CZ" dirty="0" smtClean="0"/>
          </a:p>
          <a:p>
            <a:r>
              <a:rPr lang="cs-CZ" dirty="0" smtClean="0"/>
              <a:t>Geomorfologický </a:t>
            </a:r>
            <a:r>
              <a:rPr lang="cs-CZ" dirty="0" smtClean="0"/>
              <a:t>celek</a:t>
            </a:r>
          </a:p>
          <a:p>
            <a:pPr lvl="1"/>
            <a:r>
              <a:rPr lang="cs-CZ" dirty="0" smtClean="0"/>
              <a:t>Středolabská tabule</a:t>
            </a:r>
            <a:endParaRPr lang="cs-CZ" dirty="0" smtClean="0"/>
          </a:p>
          <a:p>
            <a:r>
              <a:rPr lang="cs-CZ" dirty="0" smtClean="0"/>
              <a:t>Rok dokončení: 1913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PAŘÍŽOV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7" y="3294706"/>
            <a:ext cx="3456384" cy="336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/>
          <a:lstStyle/>
          <a:p>
            <a:r>
              <a:rPr lang="cs-CZ" sz="2400" u="sng" dirty="0" smtClean="0"/>
              <a:t>Účel:</a:t>
            </a:r>
          </a:p>
          <a:p>
            <a:pPr lvl="1"/>
            <a:r>
              <a:rPr lang="cs-CZ" sz="2200" dirty="0" smtClean="0"/>
              <a:t>Ochrana před povodněmi</a:t>
            </a:r>
          </a:p>
          <a:p>
            <a:pPr lvl="1"/>
            <a:r>
              <a:rPr lang="cs-CZ" sz="2200" dirty="0" smtClean="0"/>
              <a:t>Výroba elektrické energie</a:t>
            </a:r>
          </a:p>
          <a:p>
            <a:pPr lvl="1"/>
            <a:r>
              <a:rPr lang="cs-CZ" sz="2200" dirty="0" err="1" smtClean="0"/>
              <a:t>Nalepšení</a:t>
            </a:r>
            <a:r>
              <a:rPr lang="cs-CZ" sz="2200" dirty="0" smtClean="0"/>
              <a:t> min. průtoku</a:t>
            </a:r>
          </a:p>
          <a:p>
            <a:pPr lvl="1"/>
            <a:endParaRPr lang="cs-CZ" sz="1200" dirty="0" smtClean="0"/>
          </a:p>
          <a:p>
            <a:r>
              <a:rPr lang="cs-CZ" sz="2400" u="sng" dirty="0" smtClean="0"/>
              <a:t>Typ hráze </a:t>
            </a:r>
            <a:endParaRPr lang="cs-CZ" dirty="0" smtClean="0"/>
          </a:p>
          <a:p>
            <a:pPr lvl="1"/>
            <a:r>
              <a:rPr lang="cs-CZ" sz="2200" dirty="0" smtClean="0"/>
              <a:t>tížná, zděná</a:t>
            </a:r>
          </a:p>
          <a:p>
            <a:pPr lvl="1"/>
            <a:endParaRPr lang="cs-CZ" sz="1200" dirty="0" smtClean="0"/>
          </a:p>
          <a:p>
            <a:r>
              <a:rPr lang="cs-CZ" sz="2400" u="sng" dirty="0" smtClean="0"/>
              <a:t>Transformovaný 100 </a:t>
            </a:r>
            <a:r>
              <a:rPr lang="cs-CZ" sz="2400" u="sng" dirty="0" err="1" smtClean="0"/>
              <a:t>letý</a:t>
            </a:r>
            <a:r>
              <a:rPr lang="cs-CZ" sz="2400" u="sng" dirty="0" smtClean="0"/>
              <a:t> průtok </a:t>
            </a:r>
            <a:endParaRPr lang="cs-CZ" dirty="0" smtClean="0"/>
          </a:p>
          <a:p>
            <a:pPr lvl="1"/>
            <a:r>
              <a:rPr lang="cs-CZ" sz="2200" dirty="0" smtClean="0"/>
              <a:t>141.00 m3/s</a:t>
            </a:r>
          </a:p>
          <a:p>
            <a:pPr lvl="1"/>
            <a:endParaRPr lang="cs-CZ" sz="1200" dirty="0" smtClean="0"/>
          </a:p>
          <a:p>
            <a:r>
              <a:rPr lang="cs-CZ" sz="2400" u="sng" dirty="0" smtClean="0"/>
              <a:t>Celkový objem nádrže </a:t>
            </a:r>
            <a:endParaRPr lang="cs-CZ" dirty="0" smtClean="0"/>
          </a:p>
          <a:p>
            <a:pPr lvl="1"/>
            <a:r>
              <a:rPr lang="cs-CZ" sz="2200" dirty="0" smtClean="0"/>
              <a:t>1.761 mil. m3</a:t>
            </a:r>
          </a:p>
          <a:p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3089380" cy="43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247</TotalTime>
  <Words>306</Words>
  <Application>Microsoft Office PowerPoint</Application>
  <PresentationFormat>Předvádění na obrazovce (4:3)</PresentationFormat>
  <Paragraphs>80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Shluk</vt:lpstr>
      <vt:lpstr>PŘEHRADY ČR</vt:lpstr>
      <vt:lpstr>PLUMLOV</vt:lpstr>
      <vt:lpstr>Snímek 3</vt:lpstr>
      <vt:lpstr>Povodně</vt:lpstr>
      <vt:lpstr>PASTVINY</vt:lpstr>
      <vt:lpstr>Snímek 6</vt:lpstr>
      <vt:lpstr>Povodně</vt:lpstr>
      <vt:lpstr>PAŘÍŽOV</vt:lpstr>
      <vt:lpstr>Snímek 9</vt:lpstr>
      <vt:lpstr>Povodně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PŘEHRADY ČR</dc:title>
  <dc:creator>Eva Markova</dc:creator>
  <cp:lastModifiedBy>Eva Markova</cp:lastModifiedBy>
  <cp:revision>7</cp:revision>
  <dcterms:created xsi:type="dcterms:W3CDTF">2012-11-15T11:35:59Z</dcterms:created>
  <dcterms:modified xsi:type="dcterms:W3CDTF">2012-11-28T16:07:29Z</dcterms:modified>
</cp:coreProperties>
</file>