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850F-77FA-46E6-BA30-C3B678244ED4}" type="datetimeFigureOut">
              <a:rPr lang="sk-SK" smtClean="0"/>
              <a:t>18. 12. 2012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4A6F-F693-4588-8E57-4A550375EE4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850F-77FA-46E6-BA30-C3B678244ED4}" type="datetimeFigureOut">
              <a:rPr lang="sk-SK" smtClean="0"/>
              <a:t>18. 12. 2012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4A6F-F693-4588-8E57-4A550375EE4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850F-77FA-46E6-BA30-C3B678244ED4}" type="datetimeFigureOut">
              <a:rPr lang="sk-SK" smtClean="0"/>
              <a:t>18. 12. 2012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4A6F-F693-4588-8E57-4A550375EE4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850F-77FA-46E6-BA30-C3B678244ED4}" type="datetimeFigureOut">
              <a:rPr lang="sk-SK" smtClean="0"/>
              <a:t>18. 12. 2012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4A6F-F693-4588-8E57-4A550375EE4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850F-77FA-46E6-BA30-C3B678244ED4}" type="datetimeFigureOut">
              <a:rPr lang="sk-SK" smtClean="0"/>
              <a:t>18. 12. 2012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4A6F-F693-4588-8E57-4A550375EE4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850F-77FA-46E6-BA30-C3B678244ED4}" type="datetimeFigureOut">
              <a:rPr lang="sk-SK" smtClean="0"/>
              <a:t>18. 12. 2012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4A6F-F693-4588-8E57-4A550375EE4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850F-77FA-46E6-BA30-C3B678244ED4}" type="datetimeFigureOut">
              <a:rPr lang="sk-SK" smtClean="0"/>
              <a:t>18. 12. 2012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4A6F-F693-4588-8E57-4A550375EE4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850F-77FA-46E6-BA30-C3B678244ED4}" type="datetimeFigureOut">
              <a:rPr lang="sk-SK" smtClean="0"/>
              <a:t>18. 12. 2012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4A6F-F693-4588-8E57-4A550375EE4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850F-77FA-46E6-BA30-C3B678244ED4}" type="datetimeFigureOut">
              <a:rPr lang="sk-SK" smtClean="0"/>
              <a:t>18. 12. 2012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4A6F-F693-4588-8E57-4A550375EE4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850F-77FA-46E6-BA30-C3B678244ED4}" type="datetimeFigureOut">
              <a:rPr lang="sk-SK" smtClean="0"/>
              <a:t>18. 12. 2012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4A6F-F693-4588-8E57-4A550375EE4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850F-77FA-46E6-BA30-C3B678244ED4}" type="datetimeFigureOut">
              <a:rPr lang="sk-SK" smtClean="0"/>
              <a:t>18. 12. 2012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4A6F-F693-4588-8E57-4A550375EE4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0850F-77FA-46E6-BA30-C3B678244ED4}" type="datetimeFigureOut">
              <a:rPr lang="sk-SK" smtClean="0"/>
              <a:t>18. 12. 2012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74A6F-F693-4588-8E57-4A550375EE4D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0" y="990600"/>
            <a:ext cx="8839200" cy="2235200"/>
          </a:xfrm>
          <a:prstGeom prst="rect">
            <a:avLst/>
          </a:prstGeom>
          <a:solidFill>
            <a:srgbClr val="FF5050"/>
          </a:solidFill>
          <a:ln w="952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sk-SK" sz="2000">
                <a:solidFill>
                  <a:srgbClr val="660033"/>
                </a:solidFill>
              </a:rPr>
              <a:t>Podľa</a:t>
            </a:r>
            <a:r>
              <a:rPr lang="sk-SK" sz="2000" b="1">
                <a:solidFill>
                  <a:srgbClr val="660033"/>
                </a:solidFill>
              </a:rPr>
              <a:t> spôsobu zásobovania </a:t>
            </a:r>
            <a:r>
              <a:rPr lang="sk-SK" sz="2000">
                <a:solidFill>
                  <a:srgbClr val="660033"/>
                </a:solidFill>
              </a:rPr>
              <a:t>mokrade vodou rozlišujeme tri základné systémy:</a:t>
            </a:r>
            <a:r>
              <a:rPr lang="sk-SK" sz="2000" b="1">
                <a:solidFill>
                  <a:srgbClr val="660033"/>
                </a:solidFill>
              </a:rPr>
              <a:t> </a:t>
            </a:r>
          </a:p>
          <a:p>
            <a:pPr marL="457200" indent="-457200">
              <a:buFontTx/>
              <a:buAutoNum type="arabicPeriod"/>
            </a:pPr>
            <a:r>
              <a:rPr lang="sk-SK" sz="2000" b="1">
                <a:solidFill>
                  <a:srgbClr val="660033"/>
                </a:solidFill>
                <a:cs typeface="Times New Roman" pitchFamily="18" charset="0"/>
              </a:rPr>
              <a:t>moč</a:t>
            </a:r>
            <a:r>
              <a:rPr lang="sk-SK" sz="2000" b="1">
                <a:solidFill>
                  <a:srgbClr val="660033"/>
                </a:solidFill>
              </a:rPr>
              <a:t>i</a:t>
            </a:r>
            <a:r>
              <a:rPr lang="sk-SK" sz="2000" b="1">
                <a:solidFill>
                  <a:srgbClr val="660033"/>
                </a:solidFill>
                <a:cs typeface="Times New Roman" pitchFamily="18" charset="0"/>
              </a:rPr>
              <a:t>arny </a:t>
            </a:r>
            <a:endParaRPr lang="sk-SK" sz="2000" b="1">
              <a:solidFill>
                <a:srgbClr val="660033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sk-SK" sz="2000" b="1">
                <a:solidFill>
                  <a:srgbClr val="660033"/>
                </a:solidFill>
                <a:cs typeface="Times New Roman" pitchFamily="18" charset="0"/>
              </a:rPr>
              <a:t>riečny </a:t>
            </a:r>
            <a:endParaRPr lang="sk-SK" sz="2000" b="1">
              <a:solidFill>
                <a:srgbClr val="660033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sk-SK" sz="2000" b="1">
                <a:solidFill>
                  <a:srgbClr val="660033"/>
                </a:solidFill>
                <a:cs typeface="Times New Roman" pitchFamily="18" charset="0"/>
              </a:rPr>
              <a:t>jazerný </a:t>
            </a:r>
            <a:endParaRPr lang="sk-SK" sz="2000" b="1">
              <a:solidFill>
                <a:srgbClr val="660033"/>
              </a:solidFill>
            </a:endParaRPr>
          </a:p>
          <a:p>
            <a:pPr marL="457200" indent="-457200"/>
            <a:endParaRPr lang="sk-SK" sz="2000" b="1">
              <a:solidFill>
                <a:srgbClr val="660033"/>
              </a:solidFill>
            </a:endParaRPr>
          </a:p>
          <a:p>
            <a:pPr marL="457200" indent="-457200"/>
            <a:r>
              <a:rPr lang="sk-SK" sz="2000" b="1">
                <a:solidFill>
                  <a:srgbClr val="660033"/>
                </a:solidFill>
              </a:rPr>
              <a:t>Močiarny systém mokrade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3200" b="1">
                <a:solidFill>
                  <a:schemeClr val="bg1"/>
                </a:solidFill>
                <a:latin typeface="Tahoma" pitchFamily="34" charset="0"/>
              </a:rPr>
              <a:t>Mokrade na Slovensku</a:t>
            </a:r>
          </a:p>
        </p:txBody>
      </p:sp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685800" y="3429000"/>
          <a:ext cx="8458200" cy="3006725"/>
        </p:xfrm>
        <a:graphic>
          <a:graphicData uri="http://schemas.openxmlformats.org/presentationml/2006/ole">
            <p:oleObj spid="_x0000_s1026" name="Fotografia programu Photo Editor" r:id="rId3" imgW="14923810" imgH="5304762" progId="MSPhotoEd.3">
              <p:embed/>
            </p:oleObj>
          </a:graphicData>
        </a:graphic>
      </p:graphicFrame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2667000" y="3429000"/>
            <a:ext cx="190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 b="1">
                <a:solidFill>
                  <a:srgbClr val="333300"/>
                </a:solidFill>
              </a:rPr>
              <a:t>Lesná formácia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3200400" y="5943600"/>
            <a:ext cx="13716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 b="1">
                <a:solidFill>
                  <a:srgbClr val="333300"/>
                </a:solidFill>
              </a:rPr>
              <a:t>Pripotočná jelšina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7848600" y="5181600"/>
            <a:ext cx="1295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 b="1">
                <a:solidFill>
                  <a:srgbClr val="333300"/>
                </a:solidFill>
              </a:rPr>
              <a:t>Prechodné a vrchoviskové rašelinisko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685800" y="5638800"/>
            <a:ext cx="13716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 b="1">
                <a:solidFill>
                  <a:srgbClr val="333300"/>
                </a:solidFill>
              </a:rPr>
              <a:t>Vysokobylinná smrečina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4572000" y="6019800"/>
            <a:ext cx="12192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 b="1">
                <a:solidFill>
                  <a:srgbClr val="333300"/>
                </a:solidFill>
              </a:rPr>
              <a:t>Zamokrenná smrečina</a:t>
            </a: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6172200" y="5791200"/>
            <a:ext cx="914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 b="1">
                <a:solidFill>
                  <a:srgbClr val="333300"/>
                </a:solidFill>
              </a:rPr>
              <a:t>Rašelinná brezina a borina</a:t>
            </a: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7162800" y="6019800"/>
            <a:ext cx="11430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 b="1">
                <a:solidFill>
                  <a:srgbClr val="FF0000"/>
                </a:solidFill>
              </a:rPr>
              <a:t>Rašelinná kosodrevina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  <p:bldP spid="40968" grpId="0" autoUpdateAnimBg="0"/>
      <p:bldP spid="40969" grpId="0" autoUpdateAnimBg="0"/>
      <p:bldP spid="40970" grpId="0" autoUpdateAnimBg="0"/>
      <p:bldP spid="40971" grpId="0" autoUpdateAnimBg="0"/>
      <p:bldP spid="40972" grpId="0" autoUpdateAnimBg="0"/>
      <p:bldP spid="40973" grpId="0" autoUpdateAnimBg="0"/>
      <p:bldP spid="4097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197600"/>
          </a:xfrm>
          <a:prstGeom prst="rect">
            <a:avLst/>
          </a:prstGeom>
          <a:solidFill>
            <a:srgbClr val="66FF33"/>
          </a:solidFill>
          <a:ln w="9525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sk-SK" sz="2000" b="1">
                <a:solidFill>
                  <a:srgbClr val="333300"/>
                </a:solidFill>
              </a:rPr>
              <a:t>Močiarny systém mokrade</a:t>
            </a:r>
          </a:p>
          <a:p>
            <a:pPr marL="457200" indent="-457200"/>
            <a:r>
              <a:rPr lang="sk-SK" sz="2000" b="1">
                <a:solidFill>
                  <a:srgbClr val="333300"/>
                </a:solidFill>
                <a:cs typeface="Times New Roman" pitchFamily="18" charset="0"/>
              </a:rPr>
              <a:t>formácia lesná</a:t>
            </a:r>
            <a:endParaRPr lang="sk-SK" sz="2000" b="1">
              <a:solidFill>
                <a:srgbClr val="333300"/>
              </a:solidFill>
            </a:endParaRPr>
          </a:p>
          <a:p>
            <a:pPr marL="457200" indent="-457200"/>
            <a:r>
              <a:rPr lang="sk-SK" sz="2000">
                <a:solidFill>
                  <a:srgbClr val="333300"/>
                </a:solidFill>
              </a:rPr>
              <a:t>	</a:t>
            </a:r>
            <a:r>
              <a:rPr lang="sk-SK" sz="2000">
                <a:solidFill>
                  <a:srgbClr val="333300"/>
                </a:solidFill>
                <a:cs typeface="Times New Roman" pitchFamily="18" charset="0"/>
              </a:rPr>
              <a:t>vegetačný typ: </a:t>
            </a:r>
            <a:r>
              <a:rPr lang="sk-SK" sz="2000">
                <a:solidFill>
                  <a:srgbClr val="333300"/>
                </a:solidFill>
              </a:rPr>
              <a:t>	</a:t>
            </a:r>
            <a:r>
              <a:rPr lang="sk-SK" sz="2000">
                <a:solidFill>
                  <a:srgbClr val="333300"/>
                </a:solidFill>
                <a:cs typeface="Times New Roman" pitchFamily="18" charset="0"/>
              </a:rPr>
              <a:t>prípotočná jelšina</a:t>
            </a:r>
          </a:p>
          <a:p>
            <a:pPr marL="457200" indent="-457200"/>
            <a:r>
              <a:rPr lang="sk-SK" sz="2000">
                <a:solidFill>
                  <a:srgbClr val="333300"/>
                </a:solidFill>
                <a:cs typeface="Times New Roman" pitchFamily="18" charset="0"/>
              </a:rPr>
              <a:t>                      </a:t>
            </a:r>
            <a:r>
              <a:rPr lang="sk-SK" sz="2000">
                <a:solidFill>
                  <a:srgbClr val="333300"/>
                </a:solidFill>
              </a:rPr>
              <a:t>		</a:t>
            </a:r>
            <a:r>
              <a:rPr lang="sk-SK" sz="2000">
                <a:solidFill>
                  <a:srgbClr val="333300"/>
                </a:solidFill>
                <a:cs typeface="Times New Roman" pitchFamily="18" charset="0"/>
              </a:rPr>
              <a:t>slatinná jelšina,</a:t>
            </a:r>
          </a:p>
          <a:p>
            <a:pPr marL="457200" indent="-457200"/>
            <a:r>
              <a:rPr lang="sk-SK" sz="2000">
                <a:solidFill>
                  <a:srgbClr val="333300"/>
                </a:solidFill>
                <a:cs typeface="Times New Roman" pitchFamily="18" charset="0"/>
              </a:rPr>
              <a:t>                      </a:t>
            </a:r>
            <a:r>
              <a:rPr lang="sk-SK" sz="2000">
                <a:solidFill>
                  <a:srgbClr val="333300"/>
                </a:solidFill>
              </a:rPr>
              <a:t>		</a:t>
            </a:r>
            <a:r>
              <a:rPr lang="sk-SK" sz="2000">
                <a:solidFill>
                  <a:srgbClr val="333300"/>
                </a:solidFill>
                <a:cs typeface="Times New Roman" pitchFamily="18" charset="0"/>
              </a:rPr>
              <a:t>zamokrená smrečina,</a:t>
            </a:r>
          </a:p>
          <a:p>
            <a:pPr marL="457200" indent="-457200"/>
            <a:r>
              <a:rPr lang="sk-SK" sz="2000">
                <a:solidFill>
                  <a:srgbClr val="333300"/>
                </a:solidFill>
                <a:cs typeface="Times New Roman" pitchFamily="18" charset="0"/>
              </a:rPr>
              <a:t>                      </a:t>
            </a:r>
            <a:r>
              <a:rPr lang="sk-SK" sz="2000">
                <a:solidFill>
                  <a:srgbClr val="333300"/>
                </a:solidFill>
              </a:rPr>
              <a:t>		r</a:t>
            </a:r>
            <a:r>
              <a:rPr lang="sk-SK" sz="2000">
                <a:solidFill>
                  <a:srgbClr val="333300"/>
                </a:solidFill>
                <a:cs typeface="Times New Roman" pitchFamily="18" charset="0"/>
              </a:rPr>
              <a:t>ašelinová brezina, borina,</a:t>
            </a:r>
          </a:p>
          <a:p>
            <a:pPr marL="457200" indent="-457200"/>
            <a:r>
              <a:rPr lang="sk-SK" sz="2000">
                <a:solidFill>
                  <a:srgbClr val="333300"/>
                </a:solidFill>
                <a:cs typeface="Times New Roman" pitchFamily="18" charset="0"/>
              </a:rPr>
              <a:t>                    </a:t>
            </a:r>
            <a:r>
              <a:rPr lang="sk-SK" sz="2000">
                <a:solidFill>
                  <a:srgbClr val="333300"/>
                </a:solidFill>
              </a:rPr>
              <a:t>		</a:t>
            </a:r>
            <a:r>
              <a:rPr lang="sk-SK" sz="2000">
                <a:solidFill>
                  <a:srgbClr val="333300"/>
                </a:solidFill>
                <a:cs typeface="Times New Roman" pitchFamily="18" charset="0"/>
              </a:rPr>
              <a:t>vysokobylinná smrečina,</a:t>
            </a:r>
          </a:p>
          <a:p>
            <a:pPr marL="457200" indent="-457200"/>
            <a:r>
              <a:rPr lang="sk-SK" sz="2000">
                <a:solidFill>
                  <a:srgbClr val="333300"/>
                </a:solidFill>
                <a:cs typeface="Times New Roman" pitchFamily="18" charset="0"/>
              </a:rPr>
              <a:t>                     </a:t>
            </a:r>
            <a:r>
              <a:rPr lang="sk-SK" sz="2000">
                <a:solidFill>
                  <a:srgbClr val="333300"/>
                </a:solidFill>
              </a:rPr>
              <a:t>		</a:t>
            </a:r>
            <a:r>
              <a:rPr lang="sk-SK" sz="2000">
                <a:solidFill>
                  <a:srgbClr val="333300"/>
                </a:solidFill>
                <a:cs typeface="Times New Roman" pitchFamily="18" charset="0"/>
              </a:rPr>
              <a:t>vŕbovo </a:t>
            </a:r>
            <a:r>
              <a:rPr lang="sk-SK" sz="2000">
                <a:solidFill>
                  <a:srgbClr val="333300"/>
                </a:solidFill>
              </a:rPr>
              <a:t>–</a:t>
            </a:r>
            <a:r>
              <a:rPr lang="sk-SK" sz="2000">
                <a:solidFill>
                  <a:srgbClr val="333300"/>
                </a:solidFill>
                <a:cs typeface="Times New Roman" pitchFamily="18" charset="0"/>
              </a:rPr>
              <a:t> topoľový les,</a:t>
            </a:r>
          </a:p>
          <a:p>
            <a:pPr marL="457200" indent="-457200"/>
            <a:r>
              <a:rPr lang="sk-SK" sz="2000">
                <a:solidFill>
                  <a:srgbClr val="333300"/>
                </a:solidFill>
                <a:cs typeface="Times New Roman" pitchFamily="18" charset="0"/>
              </a:rPr>
              <a:t>                    </a:t>
            </a:r>
            <a:r>
              <a:rPr lang="sk-SK" sz="2000">
                <a:solidFill>
                  <a:srgbClr val="333300"/>
                </a:solidFill>
              </a:rPr>
              <a:t>		</a:t>
            </a:r>
            <a:r>
              <a:rPr lang="sk-SK" sz="2000">
                <a:solidFill>
                  <a:srgbClr val="333300"/>
                </a:solidFill>
                <a:cs typeface="Times New Roman" pitchFamily="18" charset="0"/>
              </a:rPr>
              <a:t>dubovo </a:t>
            </a:r>
            <a:r>
              <a:rPr lang="sk-SK" sz="2000">
                <a:solidFill>
                  <a:srgbClr val="333300"/>
                </a:solidFill>
              </a:rPr>
              <a:t>–</a:t>
            </a:r>
            <a:r>
              <a:rPr lang="sk-SK" sz="2000">
                <a:solidFill>
                  <a:srgbClr val="333300"/>
                </a:solidFill>
                <a:cs typeface="Times New Roman" pitchFamily="18" charset="0"/>
              </a:rPr>
              <a:t> jaseňovo </a:t>
            </a:r>
            <a:r>
              <a:rPr lang="sk-SK" sz="2000">
                <a:solidFill>
                  <a:srgbClr val="333300"/>
                </a:solidFill>
              </a:rPr>
              <a:t>–</a:t>
            </a:r>
            <a:r>
              <a:rPr lang="sk-SK" sz="2000">
                <a:solidFill>
                  <a:srgbClr val="333300"/>
                </a:solidFill>
                <a:cs typeface="Times New Roman" pitchFamily="18" charset="0"/>
              </a:rPr>
              <a:t> brestový  les,</a:t>
            </a:r>
          </a:p>
          <a:p>
            <a:pPr marL="457200" indent="-457200"/>
            <a:r>
              <a:rPr lang="sk-SK" sz="2000" b="1">
                <a:solidFill>
                  <a:srgbClr val="333300"/>
                </a:solidFill>
              </a:rPr>
              <a:t>formácia </a:t>
            </a:r>
            <a:r>
              <a:rPr lang="sk-SK" sz="2000" b="1">
                <a:solidFill>
                  <a:srgbClr val="333300"/>
                </a:solidFill>
                <a:cs typeface="Times New Roman" pitchFamily="18" charset="0"/>
              </a:rPr>
              <a:t>krovinná</a:t>
            </a:r>
            <a:r>
              <a:rPr lang="sk-SK" sz="2000">
                <a:solidFill>
                  <a:srgbClr val="333300"/>
                </a:solidFill>
                <a:cs typeface="Times New Roman" pitchFamily="18" charset="0"/>
              </a:rPr>
              <a:t>  </a:t>
            </a:r>
            <a:r>
              <a:rPr lang="sk-SK" sz="2000">
                <a:solidFill>
                  <a:srgbClr val="333300"/>
                </a:solidFill>
              </a:rPr>
              <a:t>	</a:t>
            </a:r>
            <a:r>
              <a:rPr lang="sk-SK" sz="2000">
                <a:solidFill>
                  <a:srgbClr val="333300"/>
                </a:solidFill>
                <a:cs typeface="Times New Roman" pitchFamily="18" charset="0"/>
              </a:rPr>
              <a:t>krovinná vrbina,</a:t>
            </a:r>
          </a:p>
          <a:p>
            <a:pPr marL="457200" indent="-457200"/>
            <a:r>
              <a:rPr lang="sk-SK" sz="2000">
                <a:solidFill>
                  <a:srgbClr val="333300"/>
                </a:solidFill>
                <a:cs typeface="Times New Roman" pitchFamily="18" charset="0"/>
              </a:rPr>
              <a:t>                               </a:t>
            </a:r>
            <a:r>
              <a:rPr lang="sk-SK" sz="2000">
                <a:solidFill>
                  <a:srgbClr val="333300"/>
                </a:solidFill>
              </a:rPr>
              <a:t>	</a:t>
            </a:r>
            <a:r>
              <a:rPr lang="sk-SK" sz="2000">
                <a:solidFill>
                  <a:srgbClr val="333300"/>
                </a:solidFill>
                <a:cs typeface="Times New Roman" pitchFamily="18" charset="0"/>
              </a:rPr>
              <a:t>rašelinová kosodrevina,</a:t>
            </a:r>
          </a:p>
          <a:p>
            <a:pPr marL="457200" indent="-457200"/>
            <a:r>
              <a:rPr lang="sk-SK" sz="2000" b="1">
                <a:solidFill>
                  <a:srgbClr val="333300"/>
                </a:solidFill>
              </a:rPr>
              <a:t>formácia</a:t>
            </a:r>
            <a:r>
              <a:rPr lang="sk-SK" sz="2000" b="1">
                <a:solidFill>
                  <a:srgbClr val="333300"/>
                </a:solidFill>
                <a:cs typeface="Times New Roman" pitchFamily="18" charset="0"/>
              </a:rPr>
              <a:t> travinno-bylinná</a:t>
            </a:r>
            <a:r>
              <a:rPr lang="sk-SK" sz="2000">
                <a:solidFill>
                  <a:srgbClr val="333300"/>
                </a:solidFill>
                <a:cs typeface="Times New Roman" pitchFamily="18" charset="0"/>
              </a:rPr>
              <a:t> </a:t>
            </a:r>
            <a:r>
              <a:rPr lang="sk-SK" sz="2000">
                <a:solidFill>
                  <a:srgbClr val="333300"/>
                </a:solidFill>
              </a:rPr>
              <a:t>	</a:t>
            </a:r>
            <a:r>
              <a:rPr lang="sk-SK" sz="2000">
                <a:solidFill>
                  <a:srgbClr val="333300"/>
                </a:solidFill>
                <a:cs typeface="Times New Roman" pitchFamily="18" charset="0"/>
              </a:rPr>
              <a:t>vysoké ostrice,</a:t>
            </a:r>
          </a:p>
          <a:p>
            <a:pPr marL="457200" indent="-457200"/>
            <a:r>
              <a:rPr lang="sk-SK" sz="2000">
                <a:solidFill>
                  <a:srgbClr val="333300"/>
                </a:solidFill>
                <a:cs typeface="Times New Roman" pitchFamily="18" charset="0"/>
              </a:rPr>
              <a:t>                               </a:t>
            </a:r>
            <a:r>
              <a:rPr lang="sk-SK" sz="2000">
                <a:solidFill>
                  <a:srgbClr val="333300"/>
                </a:solidFill>
              </a:rPr>
              <a:t>		</a:t>
            </a:r>
            <a:r>
              <a:rPr lang="sk-SK" sz="2000">
                <a:solidFill>
                  <a:srgbClr val="333300"/>
                </a:solidFill>
                <a:cs typeface="Times New Roman" pitchFamily="18" charset="0"/>
              </a:rPr>
              <a:t>vlhká lúka a pasienok,</a:t>
            </a:r>
          </a:p>
          <a:p>
            <a:pPr marL="457200" indent="-457200"/>
            <a:r>
              <a:rPr lang="sk-SK" sz="2000">
                <a:solidFill>
                  <a:srgbClr val="333300"/>
                </a:solidFill>
                <a:cs typeface="Times New Roman" pitchFamily="18" charset="0"/>
              </a:rPr>
              <a:t>                               </a:t>
            </a:r>
            <a:r>
              <a:rPr lang="sk-SK" sz="2000">
                <a:solidFill>
                  <a:srgbClr val="333300"/>
                </a:solidFill>
              </a:rPr>
              <a:t>		</a:t>
            </a:r>
            <a:r>
              <a:rPr lang="sk-SK" sz="2000">
                <a:solidFill>
                  <a:srgbClr val="333300"/>
                </a:solidFill>
                <a:cs typeface="Times New Roman" pitchFamily="18" charset="0"/>
              </a:rPr>
              <a:t>vysokobylinná niva,</a:t>
            </a:r>
          </a:p>
          <a:p>
            <a:pPr marL="457200" indent="-457200"/>
            <a:r>
              <a:rPr lang="sk-SK" sz="2000">
                <a:solidFill>
                  <a:srgbClr val="333300"/>
                </a:solidFill>
                <a:cs typeface="Times New Roman" pitchFamily="18" charset="0"/>
              </a:rPr>
              <a:t>                              </a:t>
            </a:r>
            <a:r>
              <a:rPr lang="sk-SK" sz="2000">
                <a:solidFill>
                  <a:srgbClr val="333300"/>
                </a:solidFill>
              </a:rPr>
              <a:t>		</a:t>
            </a:r>
            <a:r>
              <a:rPr lang="sk-SK" sz="2000">
                <a:solidFill>
                  <a:srgbClr val="333300"/>
                </a:solidFill>
                <a:cs typeface="Times New Roman" pitchFamily="18" charset="0"/>
              </a:rPr>
              <a:t>trsťový a pálkový porast,</a:t>
            </a:r>
          </a:p>
          <a:p>
            <a:pPr marL="457200" indent="-457200"/>
            <a:r>
              <a:rPr lang="sk-SK" sz="2000">
                <a:solidFill>
                  <a:srgbClr val="333300"/>
                </a:solidFill>
                <a:cs typeface="Times New Roman" pitchFamily="18" charset="0"/>
              </a:rPr>
              <a:t>                              </a:t>
            </a:r>
            <a:r>
              <a:rPr lang="sk-SK" sz="2000">
                <a:solidFill>
                  <a:srgbClr val="333300"/>
                </a:solidFill>
              </a:rPr>
              <a:t>		</a:t>
            </a:r>
            <a:r>
              <a:rPr lang="sk-SK" sz="2000">
                <a:solidFill>
                  <a:srgbClr val="333300"/>
                </a:solidFill>
                <a:cs typeface="Times New Roman" pitchFamily="18" charset="0"/>
              </a:rPr>
              <a:t>porasty vodných rastlín,</a:t>
            </a:r>
          </a:p>
          <a:p>
            <a:pPr marL="457200" indent="-457200"/>
            <a:r>
              <a:rPr lang="sk-SK" sz="2000" b="1">
                <a:solidFill>
                  <a:srgbClr val="333300"/>
                </a:solidFill>
              </a:rPr>
              <a:t>formácia</a:t>
            </a:r>
            <a:r>
              <a:rPr lang="sk-SK" sz="2000" b="1">
                <a:solidFill>
                  <a:srgbClr val="333300"/>
                </a:solidFill>
                <a:cs typeface="Times New Roman" pitchFamily="18" charset="0"/>
              </a:rPr>
              <a:t> machová</a:t>
            </a:r>
            <a:r>
              <a:rPr lang="sk-SK" sz="2000">
                <a:solidFill>
                  <a:srgbClr val="333300"/>
                </a:solidFill>
              </a:rPr>
              <a:t>	</a:t>
            </a:r>
            <a:r>
              <a:rPr lang="sk-SK" sz="2000">
                <a:solidFill>
                  <a:srgbClr val="333300"/>
                </a:solidFill>
                <a:cs typeface="Times New Roman" pitchFamily="18" charset="0"/>
              </a:rPr>
              <a:t>prechodné a vrchoviskové rašelinisko,</a:t>
            </a:r>
          </a:p>
          <a:p>
            <a:pPr marL="457200" indent="-457200"/>
            <a:r>
              <a:rPr lang="sk-SK" sz="2000">
                <a:solidFill>
                  <a:srgbClr val="333300"/>
                </a:solidFill>
              </a:rPr>
              <a:t>				</a:t>
            </a:r>
            <a:r>
              <a:rPr lang="sk-SK" sz="2000">
                <a:solidFill>
                  <a:srgbClr val="333300"/>
                </a:solidFill>
                <a:cs typeface="Times New Roman" pitchFamily="18" charset="0"/>
              </a:rPr>
              <a:t>slatinné rašelinisko,</a:t>
            </a:r>
          </a:p>
          <a:p>
            <a:pPr marL="457200" indent="-457200"/>
            <a:r>
              <a:rPr lang="sk-SK" sz="2000">
                <a:solidFill>
                  <a:srgbClr val="333300"/>
                </a:solidFill>
              </a:rPr>
              <a:t>				</a:t>
            </a:r>
            <a:r>
              <a:rPr lang="sk-SK" sz="2000">
                <a:solidFill>
                  <a:srgbClr val="333300"/>
                </a:solidFill>
                <a:cs typeface="Times New Roman" pitchFamily="18" charset="0"/>
              </a:rPr>
              <a:t>pramenisko,</a:t>
            </a:r>
          </a:p>
          <a:p>
            <a:pPr marL="457200" indent="-457200"/>
            <a:r>
              <a:rPr lang="sk-SK" sz="2000" b="1">
                <a:solidFill>
                  <a:srgbClr val="333300"/>
                </a:solidFill>
              </a:rPr>
              <a:t>formácia</a:t>
            </a:r>
            <a:r>
              <a:rPr lang="sk-SK" sz="2000" b="1">
                <a:solidFill>
                  <a:srgbClr val="333300"/>
                </a:solidFill>
                <a:cs typeface="Times New Roman" pitchFamily="18" charset="0"/>
              </a:rPr>
              <a:t> efemérna</a:t>
            </a:r>
            <a:r>
              <a:rPr lang="sk-SK" sz="2000">
                <a:solidFill>
                  <a:srgbClr val="333300"/>
                </a:solidFill>
                <a:cs typeface="Times New Roman" pitchFamily="18" charset="0"/>
              </a:rPr>
              <a:t> </a:t>
            </a:r>
            <a:r>
              <a:rPr lang="sk-SK" sz="2000">
                <a:solidFill>
                  <a:srgbClr val="333300"/>
                </a:solidFill>
              </a:rPr>
              <a:t>	</a:t>
            </a:r>
            <a:r>
              <a:rPr lang="sk-SK" sz="2000">
                <a:solidFill>
                  <a:srgbClr val="333300"/>
                </a:solidFill>
                <a:cs typeface="Times New Roman" pitchFamily="18" charset="0"/>
              </a:rPr>
              <a:t>porasty obnaženého dna</a:t>
            </a:r>
            <a:endParaRPr lang="sk-SK" sz="2000">
              <a:solidFill>
                <a:srgbClr val="33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0" y="152400"/>
            <a:ext cx="8839200" cy="2540000"/>
          </a:xfrm>
          <a:prstGeom prst="rect">
            <a:avLst/>
          </a:prstGeom>
          <a:solidFill>
            <a:srgbClr val="FFFF99"/>
          </a:solidFill>
          <a:ln w="952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sk-SK" sz="2000" b="1">
                <a:solidFill>
                  <a:srgbClr val="660033"/>
                </a:solidFill>
              </a:rPr>
              <a:t>Riečny systém mokrade</a:t>
            </a:r>
          </a:p>
          <a:p>
            <a:pPr marL="457200" indent="-457200"/>
            <a:r>
              <a:rPr lang="sk-SK" sz="2000" b="1">
                <a:solidFill>
                  <a:srgbClr val="660033"/>
                </a:solidFill>
                <a:cs typeface="Times New Roman" pitchFamily="18" charset="0"/>
              </a:rPr>
              <a:t>formácia stromová</a:t>
            </a:r>
            <a:r>
              <a:rPr lang="sk-SK" sz="2000">
                <a:solidFill>
                  <a:srgbClr val="660033"/>
                </a:solidFill>
                <a:cs typeface="Times New Roman" pitchFamily="18" charset="0"/>
              </a:rPr>
              <a:t>  </a:t>
            </a:r>
            <a:r>
              <a:rPr lang="sk-SK" sz="2000">
                <a:solidFill>
                  <a:srgbClr val="660033"/>
                </a:solidFill>
              </a:rPr>
              <a:t>	</a:t>
            </a:r>
            <a:r>
              <a:rPr lang="sk-SK" sz="2000">
                <a:solidFill>
                  <a:srgbClr val="660033"/>
                </a:solidFill>
                <a:cs typeface="Times New Roman" pitchFamily="18" charset="0"/>
              </a:rPr>
              <a:t>s jeľšami,</a:t>
            </a:r>
          </a:p>
          <a:p>
            <a:pPr marL="457200" indent="-457200"/>
            <a:r>
              <a:rPr lang="sk-SK" sz="2000">
                <a:solidFill>
                  <a:srgbClr val="660033"/>
                </a:solidFill>
                <a:cs typeface="Times New Roman" pitchFamily="18" charset="0"/>
              </a:rPr>
              <a:t>                               </a:t>
            </a:r>
            <a:r>
              <a:rPr lang="sk-SK" sz="2000">
                <a:solidFill>
                  <a:srgbClr val="660033"/>
                </a:solidFill>
              </a:rPr>
              <a:t>	</a:t>
            </a:r>
            <a:r>
              <a:rPr lang="sk-SK" sz="2000">
                <a:solidFill>
                  <a:srgbClr val="660033"/>
                </a:solidFill>
                <a:cs typeface="Times New Roman" pitchFamily="18" charset="0"/>
              </a:rPr>
              <a:t>s vŕbami a topoľmi,</a:t>
            </a:r>
          </a:p>
          <a:p>
            <a:pPr marL="457200" indent="-457200"/>
            <a:r>
              <a:rPr lang="sk-SK" sz="2000" b="1">
                <a:solidFill>
                  <a:srgbClr val="660033"/>
                </a:solidFill>
              </a:rPr>
              <a:t>formácia </a:t>
            </a:r>
            <a:r>
              <a:rPr lang="sk-SK" sz="2000" b="1">
                <a:solidFill>
                  <a:srgbClr val="660033"/>
                </a:solidFill>
                <a:cs typeface="Times New Roman" pitchFamily="18" charset="0"/>
              </a:rPr>
              <a:t>krovinná</a:t>
            </a:r>
            <a:r>
              <a:rPr lang="sk-SK" sz="2000">
                <a:solidFill>
                  <a:srgbClr val="660033"/>
                </a:solidFill>
              </a:rPr>
              <a:t>	</a:t>
            </a:r>
            <a:r>
              <a:rPr lang="sk-SK" sz="2000">
                <a:solidFill>
                  <a:srgbClr val="660033"/>
                </a:solidFill>
                <a:cs typeface="Times New Roman" pitchFamily="18" charset="0"/>
              </a:rPr>
              <a:t>s vŕbami,</a:t>
            </a:r>
          </a:p>
          <a:p>
            <a:pPr marL="457200" indent="-457200"/>
            <a:r>
              <a:rPr lang="sk-SK" sz="2000" b="1">
                <a:solidFill>
                  <a:srgbClr val="660033"/>
                </a:solidFill>
              </a:rPr>
              <a:t>formácia </a:t>
            </a:r>
            <a:r>
              <a:rPr lang="sk-SK" sz="2000" b="1">
                <a:solidFill>
                  <a:srgbClr val="660033"/>
                </a:solidFill>
                <a:cs typeface="Times New Roman" pitchFamily="18" charset="0"/>
              </a:rPr>
              <a:t>travinno-bylinná</a:t>
            </a:r>
            <a:r>
              <a:rPr lang="sk-SK" sz="2000">
                <a:solidFill>
                  <a:srgbClr val="660033"/>
                </a:solidFill>
                <a:cs typeface="Times New Roman" pitchFamily="18" charset="0"/>
              </a:rPr>
              <a:t>  </a:t>
            </a:r>
            <a:r>
              <a:rPr lang="sk-SK" sz="2000">
                <a:solidFill>
                  <a:srgbClr val="660033"/>
                </a:solidFill>
              </a:rPr>
              <a:t>	</a:t>
            </a:r>
            <a:r>
              <a:rPr lang="sk-SK" sz="2000">
                <a:solidFill>
                  <a:srgbClr val="660033"/>
                </a:solidFill>
                <a:cs typeface="Times New Roman" pitchFamily="18" charset="0"/>
              </a:rPr>
              <a:t>s ostricami,</a:t>
            </a:r>
          </a:p>
          <a:p>
            <a:pPr marL="457200" indent="-457200"/>
            <a:r>
              <a:rPr lang="sk-SK" sz="2000">
                <a:solidFill>
                  <a:srgbClr val="660033"/>
                </a:solidFill>
                <a:cs typeface="Times New Roman" pitchFamily="18" charset="0"/>
              </a:rPr>
              <a:t>                               </a:t>
            </a:r>
            <a:r>
              <a:rPr lang="sk-SK" sz="2000">
                <a:solidFill>
                  <a:srgbClr val="660033"/>
                </a:solidFill>
              </a:rPr>
              <a:t>		</a:t>
            </a:r>
            <a:r>
              <a:rPr lang="sk-SK" sz="2000">
                <a:solidFill>
                  <a:srgbClr val="660033"/>
                </a:solidFill>
                <a:cs typeface="Times New Roman" pitchFamily="18" charset="0"/>
              </a:rPr>
              <a:t>s trávami a bylinami,</a:t>
            </a:r>
          </a:p>
          <a:p>
            <a:pPr marL="457200" indent="-457200"/>
            <a:r>
              <a:rPr lang="sk-SK" sz="2000">
                <a:solidFill>
                  <a:srgbClr val="660033"/>
                </a:solidFill>
                <a:cs typeface="Times New Roman" pitchFamily="18" charset="0"/>
              </a:rPr>
              <a:t>                              </a:t>
            </a:r>
            <a:r>
              <a:rPr lang="sk-SK" sz="2000">
                <a:solidFill>
                  <a:srgbClr val="660033"/>
                </a:solidFill>
              </a:rPr>
              <a:t>		</a:t>
            </a:r>
            <a:r>
              <a:rPr lang="sk-SK" sz="2000">
                <a:solidFill>
                  <a:srgbClr val="660033"/>
                </a:solidFill>
                <a:cs typeface="Times New Roman" pitchFamily="18" charset="0"/>
              </a:rPr>
              <a:t>s vodnými rastlinami,</a:t>
            </a:r>
          </a:p>
          <a:p>
            <a:pPr marL="457200" indent="-457200"/>
            <a:r>
              <a:rPr lang="sk-SK" sz="2000" b="1">
                <a:solidFill>
                  <a:srgbClr val="660033"/>
                </a:solidFill>
              </a:rPr>
              <a:t>formácia</a:t>
            </a:r>
            <a:r>
              <a:rPr lang="sk-SK" sz="2000" b="1">
                <a:solidFill>
                  <a:srgbClr val="660033"/>
                </a:solidFill>
                <a:cs typeface="Times New Roman" pitchFamily="18" charset="0"/>
              </a:rPr>
              <a:t> efemérna</a:t>
            </a:r>
            <a:r>
              <a:rPr lang="sk-SK" sz="2000">
                <a:solidFill>
                  <a:srgbClr val="660033"/>
                </a:solidFill>
                <a:cs typeface="Times New Roman" pitchFamily="18" charset="0"/>
              </a:rPr>
              <a:t>   </a:t>
            </a:r>
            <a:r>
              <a:rPr lang="sk-SK" sz="2000">
                <a:solidFill>
                  <a:srgbClr val="660033"/>
                </a:solidFill>
              </a:rPr>
              <a:t>	</a:t>
            </a:r>
            <a:r>
              <a:rPr lang="sk-SK" sz="2000">
                <a:solidFill>
                  <a:srgbClr val="660033"/>
                </a:solidFill>
                <a:cs typeface="Times New Roman" pitchFamily="18" charset="0"/>
              </a:rPr>
              <a:t>porasty obnaženého dna</a:t>
            </a:r>
            <a:r>
              <a:rPr lang="sk-SK" sz="2000">
                <a:solidFill>
                  <a:srgbClr val="FFCC00"/>
                </a:solidFill>
                <a:latin typeface="Tahoma" pitchFamily="34" charset="0"/>
              </a:rPr>
              <a:t> </a:t>
            </a:r>
          </a:p>
        </p:txBody>
      </p:sp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0" y="3213100"/>
          <a:ext cx="9144000" cy="3282950"/>
        </p:xfrm>
        <a:graphic>
          <a:graphicData uri="http://schemas.openxmlformats.org/presentationml/2006/ole">
            <p:oleObj spid="_x0000_s2050" name="Fotografia programu Photo Editor" r:id="rId3" imgW="15780952" imgH="5668166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357438" y="1952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284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sk-SK" sz="2000" b="1">
                <a:solidFill>
                  <a:schemeClr val="bg1"/>
                </a:solidFill>
                <a:latin typeface="Tahoma" pitchFamily="34" charset="0"/>
              </a:rPr>
              <a:t>Jazerný systém mokrade</a:t>
            </a:r>
          </a:p>
          <a:p>
            <a:pPr marL="457200" indent="-457200"/>
            <a:r>
              <a:rPr lang="sk-SK" sz="2000" b="1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formácia stromová</a:t>
            </a:r>
            <a:r>
              <a:rPr lang="sk-SK" sz="20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   </a:t>
            </a:r>
            <a:r>
              <a:rPr lang="sk-SK" sz="2000">
                <a:solidFill>
                  <a:schemeClr val="bg1"/>
                </a:solidFill>
                <a:latin typeface="Tahoma" pitchFamily="34" charset="0"/>
              </a:rPr>
              <a:t>	</a:t>
            </a:r>
            <a:r>
              <a:rPr lang="sk-SK" sz="20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s jeľšami,</a:t>
            </a:r>
          </a:p>
          <a:p>
            <a:pPr marL="457200" indent="-457200"/>
            <a:r>
              <a:rPr lang="sk-SK" sz="20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                               </a:t>
            </a:r>
            <a:r>
              <a:rPr lang="sk-SK" sz="2000">
                <a:solidFill>
                  <a:schemeClr val="bg1"/>
                </a:solidFill>
                <a:latin typeface="Tahoma" pitchFamily="34" charset="0"/>
              </a:rPr>
              <a:t>	</a:t>
            </a:r>
            <a:r>
              <a:rPr lang="sk-SK" sz="20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s vŕbami a topoľmi,</a:t>
            </a:r>
          </a:p>
          <a:p>
            <a:pPr marL="457200" indent="-457200"/>
            <a:r>
              <a:rPr lang="sk-SK" sz="2000" b="1">
                <a:solidFill>
                  <a:schemeClr val="bg1"/>
                </a:solidFill>
                <a:latin typeface="Tahoma" pitchFamily="34" charset="0"/>
              </a:rPr>
              <a:t>formácia</a:t>
            </a:r>
            <a:r>
              <a:rPr lang="sk-SK" sz="2000" b="1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 krovinná</a:t>
            </a:r>
            <a:r>
              <a:rPr lang="sk-SK" sz="20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   </a:t>
            </a:r>
            <a:r>
              <a:rPr lang="sk-SK" sz="2000">
                <a:solidFill>
                  <a:schemeClr val="bg1"/>
                </a:solidFill>
                <a:latin typeface="Tahoma" pitchFamily="34" charset="0"/>
              </a:rPr>
              <a:t>	</a:t>
            </a:r>
            <a:r>
              <a:rPr lang="sk-SK" sz="20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s vŕbami,</a:t>
            </a:r>
          </a:p>
          <a:p>
            <a:pPr marL="457200" indent="-457200"/>
            <a:r>
              <a:rPr lang="sk-SK" sz="20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                               </a:t>
            </a:r>
            <a:r>
              <a:rPr lang="sk-SK" sz="2000">
                <a:solidFill>
                  <a:schemeClr val="bg1"/>
                </a:solidFill>
                <a:latin typeface="Tahoma" pitchFamily="34" charset="0"/>
              </a:rPr>
              <a:t>	</a:t>
            </a:r>
            <a:r>
              <a:rPr lang="sk-SK" sz="20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s kosodrevinou,</a:t>
            </a:r>
          </a:p>
          <a:p>
            <a:pPr marL="457200" indent="-457200"/>
            <a:r>
              <a:rPr lang="sk-SK" sz="2000" b="1">
                <a:solidFill>
                  <a:schemeClr val="bg1"/>
                </a:solidFill>
                <a:latin typeface="Tahoma" pitchFamily="34" charset="0"/>
              </a:rPr>
              <a:t>formácia </a:t>
            </a:r>
            <a:r>
              <a:rPr lang="sk-SK" sz="2000" b="1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travinno-bylinná</a:t>
            </a:r>
            <a:r>
              <a:rPr lang="sk-SK" sz="20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    </a:t>
            </a:r>
            <a:r>
              <a:rPr lang="sk-SK" sz="2000">
                <a:solidFill>
                  <a:schemeClr val="bg1"/>
                </a:solidFill>
                <a:latin typeface="Tahoma" pitchFamily="34" charset="0"/>
              </a:rPr>
              <a:t>	</a:t>
            </a:r>
            <a:r>
              <a:rPr lang="sk-SK" sz="20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s ostricami,</a:t>
            </a:r>
          </a:p>
          <a:p>
            <a:pPr marL="457200" indent="-457200"/>
            <a:r>
              <a:rPr lang="sk-SK" sz="20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             </a:t>
            </a:r>
            <a:r>
              <a:rPr lang="sk-SK" sz="2000">
                <a:solidFill>
                  <a:schemeClr val="bg1"/>
                </a:solidFill>
                <a:latin typeface="Tahoma" pitchFamily="34" charset="0"/>
              </a:rPr>
              <a:t>			</a:t>
            </a:r>
            <a:r>
              <a:rPr lang="sk-SK" sz="20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s trávami a bylinami,</a:t>
            </a:r>
          </a:p>
          <a:p>
            <a:pPr marL="457200" indent="-457200"/>
            <a:r>
              <a:rPr lang="sk-SK" sz="2000">
                <a:solidFill>
                  <a:schemeClr val="bg1"/>
                </a:solidFill>
                <a:latin typeface="Tahoma" pitchFamily="34" charset="0"/>
              </a:rPr>
              <a:t>					</a:t>
            </a:r>
            <a:r>
              <a:rPr lang="sk-SK" sz="20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s vodnými rastlinami,</a:t>
            </a:r>
          </a:p>
          <a:p>
            <a:pPr marL="457200" indent="-457200"/>
            <a:r>
              <a:rPr lang="sk-SK" sz="2000" b="1">
                <a:solidFill>
                  <a:schemeClr val="bg1"/>
                </a:solidFill>
                <a:latin typeface="Tahoma" pitchFamily="34" charset="0"/>
              </a:rPr>
              <a:t>formácia</a:t>
            </a:r>
            <a:r>
              <a:rPr lang="sk-SK" sz="2000" b="1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 efemérna</a:t>
            </a:r>
            <a:r>
              <a:rPr lang="sk-SK" sz="20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   </a:t>
            </a:r>
            <a:r>
              <a:rPr lang="sk-SK" sz="2000">
                <a:solidFill>
                  <a:schemeClr val="bg1"/>
                </a:solidFill>
                <a:latin typeface="Tahoma" pitchFamily="34" charset="0"/>
              </a:rPr>
              <a:t>	</a:t>
            </a:r>
            <a:r>
              <a:rPr lang="sk-SK" sz="20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porasty obnaženého dna.</a:t>
            </a:r>
            <a:r>
              <a:rPr lang="sk-SK" sz="2000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0" y="3933825"/>
          <a:ext cx="9144000" cy="2603500"/>
        </p:xfrm>
        <a:graphic>
          <a:graphicData uri="http://schemas.openxmlformats.org/presentationml/2006/ole">
            <p:oleObj spid="_x0000_s3074" name="Fotografia programu Photo Editor" r:id="rId3" imgW="16295238" imgH="4638095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5349875"/>
          </a:xfrm>
          <a:prstGeom prst="rect">
            <a:avLst/>
          </a:prstGeom>
          <a:solidFill>
            <a:srgbClr val="FF5050"/>
          </a:solidFill>
          <a:ln w="952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k-SK" sz="1800" b="1">
                <a:solidFill>
                  <a:srgbClr val="660033"/>
                </a:solidFill>
                <a:latin typeface="Tahoma" pitchFamily="34" charset="0"/>
                <a:cs typeface="Times New Roman" pitchFamily="18" charset="0"/>
              </a:rPr>
              <a:t>Lesy </a:t>
            </a:r>
            <a:r>
              <a:rPr lang="sk-SK" sz="1800" b="1">
                <a:solidFill>
                  <a:srgbClr val="660033"/>
                </a:solidFill>
                <a:latin typeface="Tahoma" pitchFamily="34" charset="0"/>
              </a:rPr>
              <a:t>	</a:t>
            </a:r>
            <a:r>
              <a:rPr lang="sk-SK" sz="1800">
                <a:solidFill>
                  <a:srgbClr val="660033"/>
                </a:solidFill>
                <a:latin typeface="Tahoma" pitchFamily="34" charset="0"/>
                <a:cs typeface="Times New Roman" pitchFamily="18" charset="0"/>
              </a:rPr>
              <a:t>lužné,</a:t>
            </a:r>
          </a:p>
          <a:p>
            <a:r>
              <a:rPr lang="sk-SK" sz="1800">
                <a:solidFill>
                  <a:srgbClr val="660033"/>
                </a:solidFill>
                <a:latin typeface="Tahoma" pitchFamily="34" charset="0"/>
                <a:cs typeface="Times New Roman" pitchFamily="18" charset="0"/>
              </a:rPr>
              <a:t>            </a:t>
            </a:r>
            <a:r>
              <a:rPr lang="sk-SK" sz="1800">
                <a:solidFill>
                  <a:srgbClr val="660033"/>
                </a:solidFill>
                <a:latin typeface="Tahoma" pitchFamily="34" charset="0"/>
              </a:rPr>
              <a:t>	</a:t>
            </a:r>
            <a:r>
              <a:rPr lang="sk-SK" sz="1800">
                <a:solidFill>
                  <a:srgbClr val="660033"/>
                </a:solidFill>
                <a:latin typeface="Tahoma" pitchFamily="34" charset="0"/>
                <a:cs typeface="Times New Roman" pitchFamily="18" charset="0"/>
              </a:rPr>
              <a:t>eurosibírske ihličnaté</a:t>
            </a:r>
          </a:p>
          <a:p>
            <a:r>
              <a:rPr lang="sk-SK" sz="1800" b="1">
                <a:solidFill>
                  <a:srgbClr val="660033"/>
                </a:solidFill>
                <a:latin typeface="Tahoma" pitchFamily="34" charset="0"/>
                <a:cs typeface="Times New Roman" pitchFamily="18" charset="0"/>
              </a:rPr>
              <a:t>Trávobylinné porasty </a:t>
            </a:r>
            <a:r>
              <a:rPr lang="sk-SK" sz="1800" b="1">
                <a:solidFill>
                  <a:srgbClr val="660033"/>
                </a:solidFill>
                <a:latin typeface="Tahoma" pitchFamily="34" charset="0"/>
              </a:rPr>
              <a:t>	</a:t>
            </a:r>
            <a:r>
              <a:rPr lang="sk-SK" sz="1800">
                <a:solidFill>
                  <a:srgbClr val="660033"/>
                </a:solidFill>
                <a:latin typeface="Tahoma" pitchFamily="34" charset="0"/>
              </a:rPr>
              <a:t>v</a:t>
            </a:r>
            <a:r>
              <a:rPr lang="sk-SK" sz="1800">
                <a:solidFill>
                  <a:srgbClr val="660033"/>
                </a:solidFill>
                <a:latin typeface="Tahoma" pitchFamily="34" charset="0"/>
                <a:cs typeface="Times New Roman" pitchFamily="18" charset="0"/>
              </a:rPr>
              <a:t>lhké lúky,</a:t>
            </a:r>
          </a:p>
          <a:p>
            <a:r>
              <a:rPr lang="sk-SK" sz="1800">
                <a:solidFill>
                  <a:srgbClr val="660033"/>
                </a:solidFill>
                <a:latin typeface="Tahoma" pitchFamily="34" charset="0"/>
                <a:cs typeface="Times New Roman" pitchFamily="18" charset="0"/>
              </a:rPr>
              <a:t>                               </a:t>
            </a:r>
            <a:r>
              <a:rPr lang="sk-SK" sz="1800">
                <a:solidFill>
                  <a:srgbClr val="660033"/>
                </a:solidFill>
                <a:latin typeface="Tahoma" pitchFamily="34" charset="0"/>
              </a:rPr>
              <a:t>	</a:t>
            </a:r>
            <a:r>
              <a:rPr lang="sk-SK" sz="1800">
                <a:solidFill>
                  <a:srgbClr val="660033"/>
                </a:solidFill>
                <a:latin typeface="Tahoma" pitchFamily="34" charset="0"/>
                <a:cs typeface="Times New Roman" pitchFamily="18" charset="0"/>
              </a:rPr>
              <a:t>vlhké a mezofilné pasienky,</a:t>
            </a:r>
          </a:p>
          <a:p>
            <a:r>
              <a:rPr lang="sk-SK" sz="1800">
                <a:solidFill>
                  <a:srgbClr val="660033"/>
                </a:solidFill>
                <a:latin typeface="Tahoma" pitchFamily="34" charset="0"/>
                <a:cs typeface="Times New Roman" pitchFamily="18" charset="0"/>
              </a:rPr>
              <a:t>                               </a:t>
            </a:r>
            <a:r>
              <a:rPr lang="sk-SK" sz="1800">
                <a:solidFill>
                  <a:srgbClr val="660033"/>
                </a:solidFill>
                <a:latin typeface="Tahoma" pitchFamily="34" charset="0"/>
              </a:rPr>
              <a:t>	</a:t>
            </a:r>
            <a:r>
              <a:rPr lang="sk-SK" sz="1800">
                <a:solidFill>
                  <a:srgbClr val="660033"/>
                </a:solidFill>
                <a:latin typeface="Tahoma" pitchFamily="34" charset="0"/>
                <a:cs typeface="Times New Roman" pitchFamily="18" charset="0"/>
              </a:rPr>
              <a:t>trávobylné porasty na zasolených pôdach</a:t>
            </a:r>
          </a:p>
          <a:p>
            <a:r>
              <a:rPr lang="sk-SK" sz="1800" b="1">
                <a:solidFill>
                  <a:srgbClr val="660033"/>
                </a:solidFill>
                <a:latin typeface="Tahoma" pitchFamily="34" charset="0"/>
                <a:cs typeface="Times New Roman" pitchFamily="18" charset="0"/>
              </a:rPr>
              <a:t>Rašeliniská </a:t>
            </a:r>
            <a:r>
              <a:rPr lang="sk-SK" sz="1800" b="1">
                <a:solidFill>
                  <a:srgbClr val="660033"/>
                </a:solidFill>
                <a:latin typeface="Tahoma" pitchFamily="34" charset="0"/>
              </a:rPr>
              <a:t>	</a:t>
            </a:r>
            <a:r>
              <a:rPr lang="sk-SK" sz="1800">
                <a:solidFill>
                  <a:srgbClr val="660033"/>
                </a:solidFill>
                <a:latin typeface="Tahoma" pitchFamily="34" charset="0"/>
                <a:cs typeface="Times New Roman" pitchFamily="18" charset="0"/>
              </a:rPr>
              <a:t>vrchoviská,</a:t>
            </a:r>
          </a:p>
          <a:p>
            <a:r>
              <a:rPr lang="sk-SK" sz="1800">
                <a:solidFill>
                  <a:srgbClr val="660033"/>
                </a:solidFill>
                <a:latin typeface="Tahoma" pitchFamily="34" charset="0"/>
                <a:cs typeface="Times New Roman" pitchFamily="18" charset="0"/>
              </a:rPr>
              <a:t>                       </a:t>
            </a:r>
            <a:r>
              <a:rPr lang="sk-SK" sz="1800">
                <a:solidFill>
                  <a:srgbClr val="660033"/>
                </a:solidFill>
                <a:latin typeface="Tahoma" pitchFamily="34" charset="0"/>
              </a:rPr>
              <a:t>	</a:t>
            </a:r>
            <a:r>
              <a:rPr lang="sk-SK" sz="1800">
                <a:solidFill>
                  <a:srgbClr val="660033"/>
                </a:solidFill>
                <a:latin typeface="Tahoma" pitchFamily="34" charset="0"/>
                <a:cs typeface="Times New Roman" pitchFamily="18" charset="0"/>
              </a:rPr>
              <a:t>prechodné rašeliniská,</a:t>
            </a:r>
          </a:p>
          <a:p>
            <a:r>
              <a:rPr lang="sk-SK" sz="1800">
                <a:solidFill>
                  <a:srgbClr val="660033"/>
                </a:solidFill>
                <a:latin typeface="Tahoma" pitchFamily="34" charset="0"/>
                <a:cs typeface="Times New Roman" pitchFamily="18" charset="0"/>
              </a:rPr>
              <a:t>                        </a:t>
            </a:r>
            <a:r>
              <a:rPr lang="sk-SK" sz="1800">
                <a:solidFill>
                  <a:srgbClr val="660033"/>
                </a:solidFill>
                <a:latin typeface="Tahoma" pitchFamily="34" charset="0"/>
              </a:rPr>
              <a:t>	</a:t>
            </a:r>
            <a:r>
              <a:rPr lang="sk-SK" sz="1800">
                <a:solidFill>
                  <a:srgbClr val="660033"/>
                </a:solidFill>
                <a:latin typeface="Tahoma" pitchFamily="34" charset="0"/>
                <a:cs typeface="Times New Roman" pitchFamily="18" charset="0"/>
              </a:rPr>
              <a:t>slatiny</a:t>
            </a:r>
          </a:p>
          <a:p>
            <a:r>
              <a:rPr lang="sk-SK" sz="1800" b="1">
                <a:solidFill>
                  <a:srgbClr val="660033"/>
                </a:solidFill>
                <a:latin typeface="Tahoma" pitchFamily="34" charset="0"/>
                <a:cs typeface="Times New Roman" pitchFamily="18" charset="0"/>
              </a:rPr>
              <a:t>Slatinné vody a močiare</a:t>
            </a:r>
            <a:r>
              <a:rPr lang="sk-SK" sz="1800" b="1">
                <a:solidFill>
                  <a:srgbClr val="660033"/>
                </a:solidFill>
                <a:latin typeface="Tahoma" pitchFamily="34" charset="0"/>
              </a:rPr>
              <a:t>		</a:t>
            </a:r>
            <a:r>
              <a:rPr lang="sk-SK" sz="1800">
                <a:solidFill>
                  <a:srgbClr val="660033"/>
                </a:solidFill>
                <a:latin typeface="Tahoma" pitchFamily="34" charset="0"/>
                <a:cs typeface="Times New Roman" pitchFamily="18" charset="0"/>
              </a:rPr>
              <a:t>stojaté a pomaly tečúce vody </a:t>
            </a:r>
            <a:r>
              <a:rPr lang="sk-SK" sz="1800">
                <a:solidFill>
                  <a:srgbClr val="660033"/>
                </a:solidFill>
                <a:latin typeface="Tahoma" pitchFamily="34" charset="0"/>
              </a:rPr>
              <a:t>						</a:t>
            </a:r>
            <a:r>
              <a:rPr lang="sk-SK" sz="1800">
                <a:solidFill>
                  <a:srgbClr val="660033"/>
                </a:solidFill>
                <a:latin typeface="Tahoma" pitchFamily="34" charset="0"/>
                <a:cs typeface="Times New Roman" pitchFamily="18" charset="0"/>
              </a:rPr>
              <a:t>(jazero, rybník),</a:t>
            </a:r>
          </a:p>
          <a:p>
            <a:r>
              <a:rPr lang="sk-SK" sz="1800">
                <a:solidFill>
                  <a:srgbClr val="660033"/>
                </a:solidFill>
                <a:latin typeface="Tahoma" pitchFamily="34" charset="0"/>
              </a:rPr>
              <a:t>				</a:t>
            </a:r>
            <a:r>
              <a:rPr lang="sk-SK" sz="1800">
                <a:solidFill>
                  <a:srgbClr val="660033"/>
                </a:solidFill>
                <a:latin typeface="Tahoma" pitchFamily="34" charset="0"/>
                <a:cs typeface="Times New Roman" pitchFamily="18" charset="0"/>
              </a:rPr>
              <a:t>močiare (močiar, inudačná voda, mláka)</a:t>
            </a:r>
          </a:p>
          <a:p>
            <a:r>
              <a:rPr lang="sk-SK" sz="1800" b="1">
                <a:solidFill>
                  <a:srgbClr val="660033"/>
                </a:solidFill>
                <a:latin typeface="Tahoma" pitchFamily="34" charset="0"/>
                <a:cs typeface="Times New Roman" pitchFamily="18" charset="0"/>
              </a:rPr>
              <a:t>Brehy vôd </a:t>
            </a:r>
            <a:r>
              <a:rPr lang="sk-SK" sz="1800" b="1">
                <a:solidFill>
                  <a:srgbClr val="660033"/>
                </a:solidFill>
                <a:latin typeface="Tahoma" pitchFamily="34" charset="0"/>
              </a:rPr>
              <a:t>	</a:t>
            </a:r>
            <a:r>
              <a:rPr lang="sk-SK" sz="1800">
                <a:solidFill>
                  <a:srgbClr val="660033"/>
                </a:solidFill>
                <a:latin typeface="Tahoma" pitchFamily="34" charset="0"/>
                <a:cs typeface="Times New Roman" pitchFamily="18" charset="0"/>
              </a:rPr>
              <a:t>pobrežné krovinaté biotopy,</a:t>
            </a:r>
          </a:p>
          <a:p>
            <a:r>
              <a:rPr lang="sk-SK" sz="1800">
                <a:solidFill>
                  <a:srgbClr val="660033"/>
                </a:solidFill>
                <a:latin typeface="Tahoma" pitchFamily="34" charset="0"/>
                <a:cs typeface="Times New Roman" pitchFamily="18" charset="0"/>
              </a:rPr>
              <a:t>                         </a:t>
            </a:r>
            <a:r>
              <a:rPr lang="sk-SK" sz="1800">
                <a:solidFill>
                  <a:srgbClr val="660033"/>
                </a:solidFill>
                <a:latin typeface="Tahoma" pitchFamily="34" charset="0"/>
              </a:rPr>
              <a:t>	</a:t>
            </a:r>
            <a:r>
              <a:rPr lang="sk-SK" sz="1800">
                <a:solidFill>
                  <a:srgbClr val="660033"/>
                </a:solidFill>
                <a:latin typeface="Tahoma" pitchFamily="34" charset="0"/>
                <a:cs typeface="Times New Roman" pitchFamily="18" charset="0"/>
              </a:rPr>
              <a:t>pobrežné bylinné biotopy,</a:t>
            </a:r>
          </a:p>
          <a:p>
            <a:r>
              <a:rPr lang="sk-SK" sz="1800" b="1">
                <a:solidFill>
                  <a:srgbClr val="660033"/>
                </a:solidFill>
                <a:latin typeface="Tahoma" pitchFamily="34" charset="0"/>
                <a:cs typeface="Times New Roman" pitchFamily="18" charset="0"/>
              </a:rPr>
              <a:t>Tečúce vody</a:t>
            </a:r>
            <a:r>
              <a:rPr lang="sk-SK" sz="1800" b="1">
                <a:solidFill>
                  <a:srgbClr val="660033"/>
                </a:solidFill>
                <a:latin typeface="Tahoma" pitchFamily="34" charset="0"/>
              </a:rPr>
              <a:t>	</a:t>
            </a:r>
            <a:r>
              <a:rPr lang="sk-SK" sz="1800">
                <a:solidFill>
                  <a:srgbClr val="660033"/>
                </a:solidFill>
                <a:latin typeface="Tahoma" pitchFamily="34" charset="0"/>
                <a:cs typeface="Times New Roman" pitchFamily="18" charset="0"/>
              </a:rPr>
              <a:t>prameniská,</a:t>
            </a:r>
          </a:p>
          <a:p>
            <a:r>
              <a:rPr lang="sk-SK" sz="1800">
                <a:solidFill>
                  <a:srgbClr val="660033"/>
                </a:solidFill>
                <a:latin typeface="Tahoma" pitchFamily="34" charset="0"/>
                <a:cs typeface="Times New Roman" pitchFamily="18" charset="0"/>
              </a:rPr>
              <a:t>                         </a:t>
            </a:r>
            <a:r>
              <a:rPr lang="sk-SK" sz="1800">
                <a:solidFill>
                  <a:srgbClr val="660033"/>
                </a:solidFill>
                <a:latin typeface="Tahoma" pitchFamily="34" charset="0"/>
              </a:rPr>
              <a:t>	</a:t>
            </a:r>
            <a:r>
              <a:rPr lang="sk-SK" sz="1800">
                <a:solidFill>
                  <a:srgbClr val="660033"/>
                </a:solidFill>
                <a:latin typeface="Tahoma" pitchFamily="34" charset="0"/>
                <a:cs typeface="Times New Roman" pitchFamily="18" charset="0"/>
              </a:rPr>
              <a:t>bystrina a podhorské toky,</a:t>
            </a:r>
          </a:p>
          <a:p>
            <a:r>
              <a:rPr lang="sk-SK" sz="1800">
                <a:solidFill>
                  <a:srgbClr val="660033"/>
                </a:solidFill>
                <a:latin typeface="Tahoma" pitchFamily="34" charset="0"/>
                <a:cs typeface="Times New Roman" pitchFamily="18" charset="0"/>
              </a:rPr>
              <a:t>                        </a:t>
            </a:r>
            <a:r>
              <a:rPr lang="sk-SK" sz="1800">
                <a:solidFill>
                  <a:srgbClr val="660033"/>
                </a:solidFill>
                <a:latin typeface="Tahoma" pitchFamily="34" charset="0"/>
              </a:rPr>
              <a:t>	</a:t>
            </a:r>
            <a:r>
              <a:rPr lang="sk-SK" sz="1800">
                <a:solidFill>
                  <a:srgbClr val="660033"/>
                </a:solidFill>
                <a:latin typeface="Tahoma" pitchFamily="34" charset="0"/>
                <a:cs typeface="Times New Roman" pitchFamily="18" charset="0"/>
              </a:rPr>
              <a:t>nížinné toky,</a:t>
            </a:r>
          </a:p>
          <a:p>
            <a:r>
              <a:rPr lang="sk-SK" sz="1800">
                <a:solidFill>
                  <a:srgbClr val="660033"/>
                </a:solidFill>
                <a:latin typeface="Tahoma" pitchFamily="34" charset="0"/>
                <a:cs typeface="Times New Roman" pitchFamily="18" charset="0"/>
              </a:rPr>
              <a:t>                        </a:t>
            </a:r>
            <a:r>
              <a:rPr lang="sk-SK" sz="1800">
                <a:solidFill>
                  <a:srgbClr val="660033"/>
                </a:solidFill>
                <a:latin typeface="Tahoma" pitchFamily="34" charset="0"/>
              </a:rPr>
              <a:t>	</a:t>
            </a:r>
            <a:r>
              <a:rPr lang="sk-SK" sz="1800">
                <a:solidFill>
                  <a:srgbClr val="660033"/>
                </a:solidFill>
                <a:latin typeface="Tahoma" pitchFamily="34" charset="0"/>
                <a:cs typeface="Times New Roman" pitchFamily="18" charset="0"/>
              </a:rPr>
              <a:t>vodopády,</a:t>
            </a:r>
          </a:p>
          <a:p>
            <a:r>
              <a:rPr lang="sk-SK" sz="1800">
                <a:solidFill>
                  <a:srgbClr val="660033"/>
                </a:solidFill>
                <a:latin typeface="Tahoma" pitchFamily="34" charset="0"/>
                <a:cs typeface="Times New Roman" pitchFamily="18" charset="0"/>
              </a:rPr>
              <a:t>                         </a:t>
            </a:r>
            <a:r>
              <a:rPr lang="sk-SK" sz="1800">
                <a:solidFill>
                  <a:srgbClr val="660033"/>
                </a:solidFill>
                <a:latin typeface="Tahoma" pitchFamily="34" charset="0"/>
              </a:rPr>
              <a:t>	</a:t>
            </a:r>
            <a:r>
              <a:rPr lang="sk-SK" sz="1800">
                <a:solidFill>
                  <a:srgbClr val="660033"/>
                </a:solidFill>
                <a:latin typeface="Tahoma" pitchFamily="34" charset="0"/>
                <a:cs typeface="Times New Roman" pitchFamily="18" charset="0"/>
              </a:rPr>
              <a:t>kanály,</a:t>
            </a:r>
          </a:p>
          <a:p>
            <a:r>
              <a:rPr lang="sk-SK" sz="1800">
                <a:solidFill>
                  <a:srgbClr val="660033"/>
                </a:solidFill>
                <a:latin typeface="Tahoma" pitchFamily="34" charset="0"/>
                <a:cs typeface="Times New Roman" pitchFamily="18" charset="0"/>
              </a:rPr>
              <a:t>                         hať </a:t>
            </a:r>
            <a:r>
              <a:rPr lang="sk-SK" sz="1800">
                <a:solidFill>
                  <a:srgbClr val="660033"/>
                </a:solidFill>
                <a:latin typeface="Tahoma" pitchFamily="34" charset="0"/>
              </a:rPr>
              <a:t>–</a:t>
            </a:r>
            <a:r>
              <a:rPr lang="sk-SK" sz="1800">
                <a:solidFill>
                  <a:srgbClr val="660033"/>
                </a:solidFill>
                <a:latin typeface="Tahoma" pitchFamily="34" charset="0"/>
                <a:cs typeface="Times New Roman" pitchFamily="18" charset="0"/>
              </a:rPr>
              <a:t> zdrž</a:t>
            </a:r>
            <a:r>
              <a:rPr lang="sk-SK" sz="2000">
                <a:solidFill>
                  <a:srgbClr val="FFCC0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FFFF99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3200" b="1">
                <a:solidFill>
                  <a:srgbClr val="663300"/>
                </a:solidFill>
                <a:latin typeface="Tahoma" pitchFamily="34" charset="0"/>
              </a:rPr>
              <a:t>Hlavné mokraďové biotopy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0" y="1125538"/>
          <a:ext cx="9144000" cy="4437062"/>
        </p:xfrm>
        <a:graphic>
          <a:graphicData uri="http://schemas.openxmlformats.org/presentationml/2006/ole">
            <p:oleObj spid="_x0000_s4098" name="Fotografia programu Photo Editor" r:id="rId3" imgW="17057143" imgH="8276190" progId="MSPhotoEd.3">
              <p:embed/>
            </p:oleObj>
          </a:graphicData>
        </a:graphic>
      </p:graphicFrame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66FF33"/>
          </a:solidFill>
          <a:ln w="9525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3200" b="1">
                <a:solidFill>
                  <a:srgbClr val="333300"/>
                </a:solidFill>
                <a:latin typeface="Tahoma" pitchFamily="34" charset="0"/>
              </a:rPr>
              <a:t>Vývoj rašeliniska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58</Words>
  <Application>Microsoft Office PowerPoint</Application>
  <PresentationFormat>Prezentácia na obrazovke (4:3)</PresentationFormat>
  <Paragraphs>71</Paragraphs>
  <Slides>6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8" baseType="lpstr">
      <vt:lpstr>Motív Office</vt:lpstr>
      <vt:lpstr>Fotografia MS Photo Editor 3.0</vt:lpstr>
      <vt:lpstr>Snímka 1</vt:lpstr>
      <vt:lpstr>Snímka 2</vt:lpstr>
      <vt:lpstr>Snímka 3</vt:lpstr>
      <vt:lpstr>Snímka 4</vt:lpstr>
      <vt:lpstr>Snímka 5</vt:lpstr>
      <vt:lpstr>Snímka 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Monika Michalková</dc:creator>
  <cp:lastModifiedBy>Monika Michalková</cp:lastModifiedBy>
  <cp:revision>1</cp:revision>
  <dcterms:created xsi:type="dcterms:W3CDTF">2012-12-18T11:06:33Z</dcterms:created>
  <dcterms:modified xsi:type="dcterms:W3CDTF">2012-12-18T11:08:23Z</dcterms:modified>
</cp:coreProperties>
</file>