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72" r:id="rId3"/>
    <p:sldId id="257" r:id="rId4"/>
    <p:sldId id="265" r:id="rId5"/>
    <p:sldId id="258" r:id="rId6"/>
    <p:sldId id="259" r:id="rId7"/>
    <p:sldId id="274" r:id="rId8"/>
    <p:sldId id="260" r:id="rId9"/>
    <p:sldId id="261" r:id="rId10"/>
    <p:sldId id="262" r:id="rId11"/>
    <p:sldId id="269" r:id="rId12"/>
    <p:sldId id="275" r:id="rId13"/>
    <p:sldId id="276" r:id="rId14"/>
    <p:sldId id="277" r:id="rId15"/>
    <p:sldId id="278" r:id="rId16"/>
    <p:sldId id="279" r:id="rId17"/>
    <p:sldId id="263" r:id="rId18"/>
    <p:sldId id="264" r:id="rId19"/>
    <p:sldId id="266" r:id="rId20"/>
    <p:sldId id="267" r:id="rId21"/>
    <p:sldId id="268" r:id="rId22"/>
    <p:sldId id="273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2EB11-840B-4273-B45E-20F8EF42C1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7900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708A6-ACA9-4F48-A2D9-F135963810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70956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08A6-ACA9-4F48-A2D9-F1359638107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981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08A6-ACA9-4F48-A2D9-F1359638107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98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FF1D-A1DB-465B-AE88-8BBA5D6708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68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6E76B-122A-4BE8-B5CD-39B1F27CA4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22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2E85-BC6D-40C9-83C3-F7602FBD33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9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4AFF4-C4A2-4E00-B457-73CBCF735A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23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3043B-F298-4DA1-9498-273F7890CE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01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DA720-4A8D-406E-8DA7-861B1329C7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69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64A9C-1149-45A9-B2C1-A0B215859C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33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22EB3-0A02-4E6A-A440-F7795A5240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54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5EAAE-EFC9-4382-BA61-7F15903410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28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4CCC4-CF7B-45D1-9B0D-CB672E808E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47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67627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67627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E9E1C-7952-4C9E-BBD6-2D17EF2F35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76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14562-44D1-4F41-9821-BE378988E41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1E8F5"/>
            </a:gs>
            <a:gs pos="100000">
              <a:srgbClr val="8EB4E3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529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cs-CZ">
              <a:latin typeface="Arial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DE381A21-F905-428A-84C7-9B13FF291D14}" type="slidenum">
              <a:rPr lang="cs-CZ"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7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cs-CZ" dirty="0" smtClean="0"/>
              <a:t>KLIMATICKÝ DOWNSCALING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ZOO76 Meteorologie a klimatologie</a:t>
            </a:r>
          </a:p>
          <a:p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Petr Kolář</a:t>
            </a:r>
          </a:p>
          <a:p>
            <a:r>
              <a:rPr lang="cs-CZ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PřF</a:t>
            </a:r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MU Brno</a:t>
            </a: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12.12.2012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61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/>
          <a:lstStyle/>
          <a:p>
            <a:pPr algn="just"/>
            <a:r>
              <a:rPr lang="cs-CZ" i="1" dirty="0" smtClean="0"/>
              <a:t>PŘÍKLAD – VYUŽITÍ METODY </a:t>
            </a:r>
            <a:r>
              <a:rPr lang="cs-CZ" b="1" i="1" dirty="0" smtClean="0"/>
              <a:t>EOF</a:t>
            </a:r>
            <a:r>
              <a:rPr lang="cs-CZ" i="1" dirty="0" smtClean="0"/>
              <a:t>s NA UKÁZCE ANALÝZY SEZÓNNÍ VARIABILITY STŘEDOEVROPSKÉHO KLIMATU V LETECH 1500–2000 </a:t>
            </a:r>
            <a:endParaRPr lang="cs-CZ" i="1" dirty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0" y="128588"/>
            <a:ext cx="9144000" cy="1433512"/>
          </a:xfrm>
        </p:spPr>
        <p:txBody>
          <a:bodyPr/>
          <a:lstStyle/>
          <a:p>
            <a:r>
              <a:rPr lang="cs-CZ" smtClean="0"/>
              <a:t>First eigenvectors e</a:t>
            </a:r>
            <a:r>
              <a:rPr lang="cs-CZ" baseline="-25000" smtClean="0"/>
              <a:t>i</a:t>
            </a:r>
            <a:r>
              <a:rPr lang="cs-CZ" smtClean="0"/>
              <a:t> (x) – instrumental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12875"/>
            <a:ext cx="344963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412875"/>
            <a:ext cx="3436937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157663"/>
            <a:ext cx="3443288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4157663"/>
            <a:ext cx="3457575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0" y="1557338"/>
            <a:ext cx="1081088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spring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0" y="4292600"/>
            <a:ext cx="1081088" cy="74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autumn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41993" name="Text Box 7"/>
          <p:cNvSpPr txBox="1">
            <a:spLocks noChangeArrowheads="1"/>
          </p:cNvSpPr>
          <p:nvPr/>
        </p:nvSpPr>
        <p:spPr bwMode="auto">
          <a:xfrm>
            <a:off x="8243888" y="1557338"/>
            <a:ext cx="1081087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summer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41994" name="Text Box 7"/>
          <p:cNvSpPr txBox="1">
            <a:spLocks noChangeArrowheads="1"/>
          </p:cNvSpPr>
          <p:nvPr/>
        </p:nvSpPr>
        <p:spPr bwMode="auto">
          <a:xfrm>
            <a:off x="8243888" y="4292600"/>
            <a:ext cx="1081087" cy="74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winter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41995" name="Text Box 7"/>
          <p:cNvSpPr txBox="1">
            <a:spLocks noChangeArrowheads="1"/>
          </p:cNvSpPr>
          <p:nvPr/>
        </p:nvSpPr>
        <p:spPr bwMode="auto">
          <a:xfrm>
            <a:off x="3668713" y="3805238"/>
            <a:ext cx="1081087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>
                <a:solidFill>
                  <a:srgbClr val="FF0000"/>
                </a:solidFill>
              </a:rPr>
              <a:t>14,0 %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1996" name="Text Box 7"/>
          <p:cNvSpPr txBox="1">
            <a:spLocks noChangeArrowheads="1"/>
          </p:cNvSpPr>
          <p:nvPr/>
        </p:nvSpPr>
        <p:spPr bwMode="auto">
          <a:xfrm>
            <a:off x="7451725" y="3789363"/>
            <a:ext cx="1081088" cy="617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>
                <a:solidFill>
                  <a:srgbClr val="FF0000"/>
                </a:solidFill>
              </a:rPr>
              <a:t>5,5 %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1997" name="Text Box 7"/>
          <p:cNvSpPr txBox="1">
            <a:spLocks noChangeArrowheads="1"/>
          </p:cNvSpPr>
          <p:nvPr/>
        </p:nvSpPr>
        <p:spPr bwMode="auto">
          <a:xfrm>
            <a:off x="3779838" y="6550025"/>
            <a:ext cx="1081087" cy="61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>
                <a:solidFill>
                  <a:srgbClr val="FF0000"/>
                </a:solidFill>
              </a:rPr>
              <a:t>17,1 %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1998" name="Text Box 7"/>
          <p:cNvSpPr txBox="1">
            <a:spLocks noChangeArrowheads="1"/>
          </p:cNvSpPr>
          <p:nvPr/>
        </p:nvSpPr>
        <p:spPr bwMode="auto">
          <a:xfrm>
            <a:off x="7524750" y="6548438"/>
            <a:ext cx="1081088" cy="61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>
                <a:solidFill>
                  <a:srgbClr val="FF0000"/>
                </a:solidFill>
              </a:rPr>
              <a:t>21,8 %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42988" y="3800475"/>
            <a:ext cx="86518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cs-CZ" sz="1600" dirty="0">
                <a:solidFill>
                  <a:srgbClr val="3333CC">
                    <a:lumMod val="50000"/>
                  </a:srgbClr>
                </a:solidFill>
              </a:rPr>
              <a:t>11,4 %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789488" y="3789363"/>
            <a:ext cx="863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cs-CZ" sz="1600" dirty="0">
                <a:solidFill>
                  <a:srgbClr val="3333CC">
                    <a:lumMod val="50000"/>
                  </a:srgbClr>
                </a:solidFill>
              </a:rPr>
              <a:t>11,5 %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06475" y="6562725"/>
            <a:ext cx="863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cs-CZ" sz="1600" dirty="0">
                <a:solidFill>
                  <a:srgbClr val="3333CC">
                    <a:lumMod val="50000"/>
                  </a:srgbClr>
                </a:solidFill>
              </a:rPr>
              <a:t>8,8 %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789488" y="6567488"/>
            <a:ext cx="8636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cs-CZ" sz="1600" dirty="0">
                <a:solidFill>
                  <a:srgbClr val="3333CC">
                    <a:lumMod val="50000"/>
                  </a:srgbClr>
                </a:solidFill>
              </a:rPr>
              <a:t>18,7 %</a:t>
            </a:r>
          </a:p>
        </p:txBody>
      </p:sp>
    </p:spTree>
    <p:extLst>
      <p:ext uri="{BB962C8B-B14F-4D97-AF65-F5344CB8AC3E}">
        <p14:creationId xmlns:p14="http://schemas.microsoft.com/office/powerpoint/2010/main" val="168238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0" y="128588"/>
            <a:ext cx="9144000" cy="1433512"/>
          </a:xfrm>
        </p:spPr>
        <p:txBody>
          <a:bodyPr/>
          <a:lstStyle/>
          <a:p>
            <a:r>
              <a:rPr lang="cs-CZ" sz="4000" smtClean="0"/>
              <a:t>Second eigenvectors e</a:t>
            </a:r>
            <a:r>
              <a:rPr lang="cs-CZ" sz="4000" baseline="-25000" smtClean="0"/>
              <a:t>i</a:t>
            </a:r>
            <a:r>
              <a:rPr lang="cs-CZ" sz="4000" smtClean="0"/>
              <a:t> (x) – instrumental</a:t>
            </a:r>
          </a:p>
        </p:txBody>
      </p:sp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8243888" y="4292600"/>
            <a:ext cx="1081087" cy="74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winter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8243888" y="1557338"/>
            <a:ext cx="1081087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summer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0" y="1557338"/>
            <a:ext cx="1081088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spring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0" y="4292600"/>
            <a:ext cx="1081088" cy="74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autumn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</a:endParaRPr>
          </a:p>
        </p:txBody>
      </p:sp>
      <p:pic>
        <p:nvPicPr>
          <p:cNvPr id="430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1438"/>
            <a:ext cx="345598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412875"/>
            <a:ext cx="34480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157663"/>
            <a:ext cx="34480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4157663"/>
            <a:ext cx="3449637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9" name="Text Box 7"/>
          <p:cNvSpPr txBox="1">
            <a:spLocks noChangeArrowheads="1"/>
          </p:cNvSpPr>
          <p:nvPr/>
        </p:nvSpPr>
        <p:spPr bwMode="auto">
          <a:xfrm>
            <a:off x="3779838" y="3784600"/>
            <a:ext cx="1081087" cy="61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>
                <a:solidFill>
                  <a:srgbClr val="FF0000"/>
                </a:solidFill>
              </a:rPr>
              <a:t>15,0 %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3020" name="Text Box 7"/>
          <p:cNvSpPr txBox="1">
            <a:spLocks noChangeArrowheads="1"/>
          </p:cNvSpPr>
          <p:nvPr/>
        </p:nvSpPr>
        <p:spPr bwMode="auto">
          <a:xfrm>
            <a:off x="7451725" y="3789363"/>
            <a:ext cx="1081088" cy="617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>
                <a:solidFill>
                  <a:srgbClr val="FF0000"/>
                </a:solidFill>
              </a:rPr>
              <a:t>2,2 %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3021" name="Text Box 7"/>
          <p:cNvSpPr txBox="1">
            <a:spLocks noChangeArrowheads="1"/>
          </p:cNvSpPr>
          <p:nvPr/>
        </p:nvSpPr>
        <p:spPr bwMode="auto">
          <a:xfrm>
            <a:off x="3779838" y="6548438"/>
            <a:ext cx="1081087" cy="61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>
                <a:solidFill>
                  <a:srgbClr val="FF0000"/>
                </a:solidFill>
              </a:rPr>
              <a:t>9,3 %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3022" name="Text Box 7"/>
          <p:cNvSpPr txBox="1">
            <a:spLocks noChangeArrowheads="1"/>
          </p:cNvSpPr>
          <p:nvPr/>
        </p:nvSpPr>
        <p:spPr bwMode="auto">
          <a:xfrm>
            <a:off x="7524750" y="6548438"/>
            <a:ext cx="1081088" cy="61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>
                <a:solidFill>
                  <a:srgbClr val="FF0000"/>
                </a:solidFill>
              </a:rPr>
              <a:t>33,5 %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42988" y="3800475"/>
            <a:ext cx="86518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cs-CZ" sz="1600" dirty="0">
                <a:solidFill>
                  <a:srgbClr val="3333CC">
                    <a:lumMod val="50000"/>
                  </a:srgbClr>
                </a:solidFill>
              </a:rPr>
              <a:t>7,0 %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789488" y="3789363"/>
            <a:ext cx="863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cs-CZ" sz="1600" dirty="0">
                <a:solidFill>
                  <a:srgbClr val="3333CC">
                    <a:lumMod val="50000"/>
                  </a:srgbClr>
                </a:solidFill>
              </a:rPr>
              <a:t>5,4 %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06475" y="6562725"/>
            <a:ext cx="863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cs-CZ" sz="1600" dirty="0">
                <a:solidFill>
                  <a:srgbClr val="3333CC">
                    <a:lumMod val="50000"/>
                  </a:srgbClr>
                </a:solidFill>
              </a:rPr>
              <a:t>7,5 %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789488" y="6567488"/>
            <a:ext cx="8636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cs-CZ" sz="1600" dirty="0">
                <a:solidFill>
                  <a:srgbClr val="3333CC">
                    <a:lumMod val="50000"/>
                  </a:srgbClr>
                </a:solidFill>
              </a:rPr>
              <a:t>6,3 %</a:t>
            </a:r>
          </a:p>
        </p:txBody>
      </p:sp>
    </p:spTree>
    <p:extLst>
      <p:ext uri="{BB962C8B-B14F-4D97-AF65-F5344CB8AC3E}">
        <p14:creationId xmlns:p14="http://schemas.microsoft.com/office/powerpoint/2010/main" val="404943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0" y="128588"/>
            <a:ext cx="9144000" cy="1433512"/>
          </a:xfrm>
        </p:spPr>
        <p:txBody>
          <a:bodyPr/>
          <a:lstStyle/>
          <a:p>
            <a:r>
              <a:rPr lang="cs-CZ" smtClean="0"/>
              <a:t>Third eigenvectors e</a:t>
            </a:r>
            <a:r>
              <a:rPr lang="cs-CZ" baseline="-25000" smtClean="0"/>
              <a:t>i</a:t>
            </a:r>
            <a:r>
              <a:rPr lang="cs-CZ" smtClean="0"/>
              <a:t> (x) – instrumental</a:t>
            </a:r>
          </a:p>
        </p:txBody>
      </p:sp>
      <p:sp>
        <p:nvSpPr>
          <p:cNvPr id="44035" name="Text Box 7"/>
          <p:cNvSpPr txBox="1">
            <a:spLocks noChangeArrowheads="1"/>
          </p:cNvSpPr>
          <p:nvPr/>
        </p:nvSpPr>
        <p:spPr bwMode="auto">
          <a:xfrm>
            <a:off x="8243888" y="4292600"/>
            <a:ext cx="1081087" cy="74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winter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8243888" y="1557338"/>
            <a:ext cx="1081087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summer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0" y="1557338"/>
            <a:ext cx="1081088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spring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0" y="4292600"/>
            <a:ext cx="1081088" cy="74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autumn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400">
              <a:solidFill>
                <a:srgbClr val="000000"/>
              </a:solidFill>
            </a:endParaRPr>
          </a:p>
        </p:txBody>
      </p:sp>
      <p:pic>
        <p:nvPicPr>
          <p:cNvPr id="440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341438"/>
            <a:ext cx="343693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341438"/>
            <a:ext cx="3449637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157663"/>
            <a:ext cx="3451225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4157663"/>
            <a:ext cx="342900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3" name="Text Box 7"/>
          <p:cNvSpPr txBox="1">
            <a:spLocks noChangeArrowheads="1"/>
          </p:cNvSpPr>
          <p:nvPr/>
        </p:nvSpPr>
        <p:spPr bwMode="auto">
          <a:xfrm>
            <a:off x="3851275" y="3789363"/>
            <a:ext cx="1081088" cy="617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>
                <a:solidFill>
                  <a:srgbClr val="FF0000"/>
                </a:solidFill>
              </a:rPr>
              <a:t>6,7 %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4044" name="Text Box 7"/>
          <p:cNvSpPr txBox="1">
            <a:spLocks noChangeArrowheads="1"/>
          </p:cNvSpPr>
          <p:nvPr/>
        </p:nvSpPr>
        <p:spPr bwMode="auto">
          <a:xfrm>
            <a:off x="7451725" y="3789363"/>
            <a:ext cx="1081088" cy="617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>
                <a:solidFill>
                  <a:srgbClr val="FF0000"/>
                </a:solidFill>
              </a:rPr>
              <a:t>15,9 %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4045" name="Text Box 7"/>
          <p:cNvSpPr txBox="1">
            <a:spLocks noChangeArrowheads="1"/>
          </p:cNvSpPr>
          <p:nvPr/>
        </p:nvSpPr>
        <p:spPr bwMode="auto">
          <a:xfrm>
            <a:off x="3779838" y="6548438"/>
            <a:ext cx="1081087" cy="61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>
                <a:solidFill>
                  <a:srgbClr val="FF0000"/>
                </a:solidFill>
              </a:rPr>
              <a:t>0,8 %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4046" name="Text Box 7"/>
          <p:cNvSpPr txBox="1">
            <a:spLocks noChangeArrowheads="1"/>
          </p:cNvSpPr>
          <p:nvPr/>
        </p:nvSpPr>
        <p:spPr bwMode="auto">
          <a:xfrm>
            <a:off x="7524750" y="6548438"/>
            <a:ext cx="1081088" cy="61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>
                <a:solidFill>
                  <a:srgbClr val="FF0000"/>
                </a:solidFill>
              </a:rPr>
              <a:t>0,7 %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42988" y="3800475"/>
            <a:ext cx="86518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cs-CZ" sz="1600" dirty="0">
                <a:solidFill>
                  <a:srgbClr val="3333CC">
                    <a:lumMod val="50000"/>
                  </a:srgbClr>
                </a:solidFill>
              </a:rPr>
              <a:t>2,9 %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789488" y="3789363"/>
            <a:ext cx="863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cs-CZ" sz="1600" dirty="0">
                <a:solidFill>
                  <a:srgbClr val="3333CC">
                    <a:lumMod val="50000"/>
                  </a:srgbClr>
                </a:solidFill>
              </a:rPr>
              <a:t>2,5 %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06475" y="6562725"/>
            <a:ext cx="863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cs-CZ" sz="1600" dirty="0">
                <a:solidFill>
                  <a:srgbClr val="3333CC">
                    <a:lumMod val="50000"/>
                  </a:srgbClr>
                </a:solidFill>
              </a:rPr>
              <a:t>3,8 %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789488" y="6567488"/>
            <a:ext cx="8636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cs-CZ" sz="1600" dirty="0">
                <a:solidFill>
                  <a:srgbClr val="3333CC">
                    <a:lumMod val="50000"/>
                  </a:srgbClr>
                </a:solidFill>
              </a:rPr>
              <a:t>3,0 %</a:t>
            </a:r>
          </a:p>
        </p:txBody>
      </p:sp>
    </p:spTree>
    <p:extLst>
      <p:ext uri="{BB962C8B-B14F-4D97-AF65-F5344CB8AC3E}">
        <p14:creationId xmlns:p14="http://schemas.microsoft.com/office/powerpoint/2010/main" val="41890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0" y="128588"/>
            <a:ext cx="9144000" cy="1433512"/>
          </a:xfrm>
        </p:spPr>
        <p:txBody>
          <a:bodyPr/>
          <a:lstStyle/>
          <a:p>
            <a:r>
              <a:rPr lang="cs-CZ" sz="3600" smtClean="0"/>
              <a:t>Seasonal progresses of </a:t>
            </a:r>
            <a:r>
              <a:rPr lang="el-GR" sz="3600" smtClean="0"/>
              <a:t>α</a:t>
            </a:r>
            <a:r>
              <a:rPr lang="cs-CZ" sz="3600" baseline="-25000" smtClean="0"/>
              <a:t>1</a:t>
            </a:r>
            <a:r>
              <a:rPr lang="cs-CZ" sz="3600" smtClean="0"/>
              <a:t>, </a:t>
            </a:r>
            <a:r>
              <a:rPr lang="el-GR" sz="3600" smtClean="0"/>
              <a:t>α</a:t>
            </a:r>
            <a:r>
              <a:rPr lang="cs-CZ" sz="3600" baseline="-25000" smtClean="0"/>
              <a:t>2</a:t>
            </a:r>
            <a:r>
              <a:rPr lang="cs-CZ" sz="3600" smtClean="0"/>
              <a:t>, </a:t>
            </a:r>
            <a:r>
              <a:rPr lang="el-GR" sz="3600" smtClean="0"/>
              <a:t>α</a:t>
            </a:r>
            <a:r>
              <a:rPr lang="cs-CZ" sz="3600" baseline="-25000" smtClean="0"/>
              <a:t>3</a:t>
            </a:r>
            <a:r>
              <a:rPr lang="cs-CZ" sz="3600" smtClean="0"/>
              <a:t> – instrumental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2195513" y="1196975"/>
            <a:ext cx="1081087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spring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5724525" y="1196975"/>
            <a:ext cx="1081088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summer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5061" name="Text Box 2"/>
          <p:cNvSpPr txBox="1">
            <a:spLocks noChangeArrowheads="1"/>
          </p:cNvSpPr>
          <p:nvPr/>
        </p:nvSpPr>
        <p:spPr bwMode="auto">
          <a:xfrm>
            <a:off x="2195513" y="4005263"/>
            <a:ext cx="1081087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autumn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5062" name="Text Box 2"/>
          <p:cNvSpPr txBox="1">
            <a:spLocks noChangeArrowheads="1"/>
          </p:cNvSpPr>
          <p:nvPr/>
        </p:nvSpPr>
        <p:spPr bwMode="auto">
          <a:xfrm>
            <a:off x="5795963" y="4005263"/>
            <a:ext cx="1081087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winter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>
              <a:solidFill>
                <a:srgbClr val="000000"/>
              </a:solidFill>
            </a:endParaRPr>
          </a:p>
        </p:txBody>
      </p:sp>
      <p:pic>
        <p:nvPicPr>
          <p:cNvPr id="45063" name="Obrázek 6" descr="slp_1659-1999.ext.spr.esertf.mov.dat.ps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557338"/>
            <a:ext cx="36004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Obrázek 7" descr="slp_1659-1999.ext.sum.esertf.mov.dat.ps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557338"/>
            <a:ext cx="35988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Obrázek 8" descr="slp_1659-1999.ext.aut.esertf.mov.dat.ps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338638"/>
            <a:ext cx="36004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Obrázek 9" descr="slp_1659-1999.ext.win.esertf.mov.dat.ps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4338638"/>
            <a:ext cx="35988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137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>
          <a:xfrm>
            <a:off x="0" y="128588"/>
            <a:ext cx="9144000" cy="1433512"/>
          </a:xfrm>
        </p:spPr>
        <p:txBody>
          <a:bodyPr/>
          <a:lstStyle/>
          <a:p>
            <a:r>
              <a:rPr lang="cs-CZ" sz="3200" smtClean="0"/>
              <a:t>Comparison of n.temp. (T1) and of n.temp. estimated from correlation with EOFs (T2) – instrumental</a:t>
            </a: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5724525" y="1196975"/>
            <a:ext cx="1081088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summer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2195513" y="1196975"/>
            <a:ext cx="1081087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spring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6085" name="Text Box 2"/>
          <p:cNvSpPr txBox="1">
            <a:spLocks noChangeArrowheads="1"/>
          </p:cNvSpPr>
          <p:nvPr/>
        </p:nvSpPr>
        <p:spPr bwMode="auto">
          <a:xfrm>
            <a:off x="2195513" y="4005263"/>
            <a:ext cx="1081087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autumn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6086" name="Text Box 2"/>
          <p:cNvSpPr txBox="1">
            <a:spLocks noChangeArrowheads="1"/>
          </p:cNvSpPr>
          <p:nvPr/>
        </p:nvSpPr>
        <p:spPr bwMode="auto">
          <a:xfrm>
            <a:off x="5795963" y="4005263"/>
            <a:ext cx="1081087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000000"/>
                </a:solidFill>
              </a:rPr>
              <a:t>winter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>
              <a:solidFill>
                <a:srgbClr val="000000"/>
              </a:solidFill>
            </a:endParaRPr>
          </a:p>
        </p:txBody>
      </p:sp>
      <p:pic>
        <p:nvPicPr>
          <p:cNvPr id="46087" name="Obrázek 6" descr="ceur_temp_sta.ext.spr.avg.nor.dat.ps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557338"/>
            <a:ext cx="36004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Obrázek 7" descr="ceur_temp_sta.ext.sum.avg.nor.dat.ps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557338"/>
            <a:ext cx="36004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Obrázek 8" descr="ceur_temp_sta.ext.aut.avg.nor.dat.ps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338638"/>
            <a:ext cx="36004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Obrázek 9" descr="ceur_temp_sta.ext.win.avg.nor.dat.ps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4338638"/>
            <a:ext cx="36004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TextovéPole 10"/>
          <p:cNvSpPr txBox="1">
            <a:spLocks noChangeArrowheads="1"/>
          </p:cNvSpPr>
          <p:nvPr/>
        </p:nvSpPr>
        <p:spPr bwMode="auto">
          <a:xfrm>
            <a:off x="3203575" y="3500438"/>
            <a:ext cx="936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sz="1400">
                <a:solidFill>
                  <a:srgbClr val="00B050"/>
                </a:solidFill>
                <a:latin typeface="Arial" charset="0"/>
              </a:rPr>
              <a:t>r= 0,617</a:t>
            </a:r>
            <a:endParaRPr lang="cs-CZ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092" name="TextovéPole 10"/>
          <p:cNvSpPr txBox="1">
            <a:spLocks noChangeArrowheads="1"/>
          </p:cNvSpPr>
          <p:nvPr/>
        </p:nvSpPr>
        <p:spPr bwMode="auto">
          <a:xfrm>
            <a:off x="6948488" y="3500438"/>
            <a:ext cx="936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sz="1400">
                <a:solidFill>
                  <a:srgbClr val="00B050"/>
                </a:solidFill>
                <a:latin typeface="Arial" charset="0"/>
              </a:rPr>
              <a:t>r= 0,501</a:t>
            </a:r>
            <a:endParaRPr lang="cs-CZ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093" name="TextovéPole 10"/>
          <p:cNvSpPr txBox="1">
            <a:spLocks noChangeArrowheads="1"/>
          </p:cNvSpPr>
          <p:nvPr/>
        </p:nvSpPr>
        <p:spPr bwMode="auto">
          <a:xfrm>
            <a:off x="3348038" y="6308725"/>
            <a:ext cx="936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sz="1400">
                <a:solidFill>
                  <a:srgbClr val="00B050"/>
                </a:solidFill>
                <a:latin typeface="Arial" charset="0"/>
              </a:rPr>
              <a:t>r= 0,526</a:t>
            </a:r>
            <a:endParaRPr lang="cs-CZ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094" name="TextovéPole 10"/>
          <p:cNvSpPr txBox="1">
            <a:spLocks noChangeArrowheads="1"/>
          </p:cNvSpPr>
          <p:nvPr/>
        </p:nvSpPr>
        <p:spPr bwMode="auto">
          <a:xfrm>
            <a:off x="7019925" y="6308725"/>
            <a:ext cx="936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sz="1400">
                <a:solidFill>
                  <a:srgbClr val="00B050"/>
                </a:solidFill>
                <a:latin typeface="Arial" charset="0"/>
              </a:rPr>
              <a:t>r= 0,765</a:t>
            </a:r>
            <a:endParaRPr lang="cs-CZ" sz="14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3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72817"/>
            <a:ext cx="9144000" cy="5085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METEOROLOGICKÉ TYPIZACE:</a:t>
            </a:r>
          </a:p>
          <a:p>
            <a:pPr algn="just"/>
            <a:r>
              <a:rPr lang="cs-CZ" sz="2400" dirty="0" smtClean="0"/>
              <a:t>klasifikace počasí do několika </a:t>
            </a:r>
            <a:r>
              <a:rPr lang="cs-CZ" sz="2400" b="1" dirty="0" smtClean="0"/>
              <a:t>předem definovaných </a:t>
            </a:r>
            <a:r>
              <a:rPr lang="cs-CZ" sz="2400" dirty="0" smtClean="0"/>
              <a:t>kategorií, shluků, tříd nebo režimů na základě např. pole tlaku, geopotenciálu, apod.</a:t>
            </a:r>
          </a:p>
          <a:p>
            <a:pPr algn="just"/>
            <a:r>
              <a:rPr lang="cs-CZ" sz="2400" dirty="0" smtClean="0"/>
              <a:t>místní počasí reprezentované prediktantem (např. srážky) je </a:t>
            </a:r>
            <a:r>
              <a:rPr lang="cs-CZ" sz="2400" b="1" dirty="0" smtClean="0"/>
              <a:t>odvozeno pro každou kategorii/shluk/třídu/režim</a:t>
            </a:r>
          </a:p>
          <a:p>
            <a:pPr algn="just">
              <a:buNone/>
            </a:pPr>
            <a:r>
              <a:rPr lang="cs-CZ" sz="2400" dirty="0" smtClean="0"/>
              <a:t>Prediktor – nikoliv konkrétní hodnota, ale </a:t>
            </a:r>
            <a:r>
              <a:rPr lang="cs-CZ" sz="2400" b="1" dirty="0" smtClean="0"/>
              <a:t>celé pole </a:t>
            </a:r>
            <a:r>
              <a:rPr lang="cs-CZ" sz="2400" dirty="0" smtClean="0"/>
              <a:t>(rozložení prvku)</a:t>
            </a:r>
          </a:p>
          <a:p>
            <a:pPr algn="just"/>
            <a:r>
              <a:rPr lang="cs-CZ" sz="2400" dirty="0" smtClean="0"/>
              <a:t>metody: 	METEOROLOGICKÉ ANALOGY, SHLUKOVÁ ANALÝZA, 			NEURÁLNÍ SÍTĚ</a:t>
            </a:r>
          </a:p>
          <a:p>
            <a:pPr algn="just">
              <a:buNone/>
            </a:pPr>
            <a:r>
              <a:rPr lang="cs-CZ" sz="2400" dirty="0" smtClean="0"/>
              <a:t>NÁHODNÉ (STOCHASTICKÉ) GENERÁTORY POČASÍ:</a:t>
            </a:r>
          </a:p>
          <a:p>
            <a:pPr algn="just"/>
            <a:r>
              <a:rPr lang="cs-CZ" sz="2400" b="1" dirty="0" smtClean="0"/>
              <a:t>umělé simulace </a:t>
            </a:r>
            <a:r>
              <a:rPr lang="cs-CZ" sz="2400" dirty="0" smtClean="0"/>
              <a:t>chodu konkrétních prvků (např. srážek) v daných oblastech za účelem zpřesnění časového rozlišení (sezónní/měsíční průměr → denní krok)</a:t>
            </a:r>
          </a:p>
          <a:p>
            <a:pPr algn="just">
              <a:buNone/>
            </a:pPr>
            <a:endParaRPr lang="cs-CZ" sz="2400" dirty="0" smtClean="0"/>
          </a:p>
          <a:p>
            <a:pPr algn="just">
              <a:buNone/>
            </a:pPr>
            <a:endParaRPr lang="cs-CZ" sz="2400" dirty="0"/>
          </a:p>
          <a:p>
            <a:pPr algn="just">
              <a:buNone/>
            </a:pPr>
            <a:endParaRPr lang="cs-CZ" sz="2400" dirty="0" smtClean="0"/>
          </a:p>
          <a:p>
            <a:pPr algn="just">
              <a:buNone/>
            </a:pPr>
            <a:endParaRPr lang="cs-CZ" sz="2400" dirty="0"/>
          </a:p>
          <a:p>
            <a:pPr algn="just">
              <a:buNone/>
            </a:pP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KLIMATICKÝ DOWNSCALING</a:t>
            </a:r>
          </a:p>
        </p:txBody>
      </p:sp>
      <p:sp>
        <p:nvSpPr>
          <p:cNvPr id="5" name="Nadpis 4"/>
          <p:cNvSpPr txBox="1">
            <a:spLocks/>
          </p:cNvSpPr>
          <p:nvPr/>
        </p:nvSpPr>
        <p:spPr>
          <a:xfrm>
            <a:off x="395536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STATISTICKÝ DOWNSCALING</a:t>
            </a:r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16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METODY: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v</a:t>
            </a:r>
            <a:r>
              <a:rPr lang="cs-CZ" sz="2400" b="1" dirty="0" smtClean="0"/>
              <a:t>nořené LAM/</a:t>
            </a:r>
            <a:r>
              <a:rPr lang="cs-CZ" sz="2400" b="1" dirty="0" err="1" smtClean="0"/>
              <a:t>RCMs</a:t>
            </a:r>
            <a:r>
              <a:rPr lang="cs-CZ" sz="2400" b="1" dirty="0" smtClean="0"/>
              <a:t> (lokální/regionální klimatické modely)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/>
              <a:t>globální AGCMs s nerovnoměrným gridem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/>
              <a:t>globální AGCMs s rovnoměrným gridem vysokého rozlišení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/>
              <a:t>globální AOGCMs s vysokým orografickým rozlišením</a:t>
            </a:r>
          </a:p>
          <a:p>
            <a:pPr marL="457200" indent="-457200">
              <a:buFont typeface="+mj-lt"/>
              <a:buAutoNum type="arabicPeriod"/>
            </a:pPr>
            <a:endParaRPr lang="cs-CZ" sz="2400" b="1" dirty="0"/>
          </a:p>
          <a:p>
            <a:pPr marL="457200" indent="-457200" algn="just"/>
            <a:r>
              <a:rPr lang="cs-CZ" sz="2400" dirty="0" smtClean="0"/>
              <a:t>lepší reprezentace lokálních faktorů (orografie, změny povrchu – land cover)</a:t>
            </a:r>
          </a:p>
          <a:p>
            <a:pPr marL="457200" indent="-457200" algn="just"/>
            <a:r>
              <a:rPr lang="cs-CZ" sz="2400" dirty="0" smtClean="0"/>
              <a:t>schopnost procesy kvantifikovat, ne parametrizovat</a:t>
            </a:r>
          </a:p>
          <a:p>
            <a:pPr marL="457200" indent="-457200" algn="just"/>
            <a:r>
              <a:rPr lang="cs-CZ" sz="2400" dirty="0" smtClean="0"/>
              <a:t>větší kompatibilita mezi horizontálním a vertikálním modelovým rozlišením</a:t>
            </a:r>
          </a:p>
          <a:p>
            <a:pPr marL="457200" indent="-457200">
              <a:buFont typeface="+mj-lt"/>
              <a:buAutoNum type="arabicPeriod"/>
            </a:pPr>
            <a:endParaRPr lang="cs-CZ" sz="2400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KLIMATICKÝ DOWNSCALING</a:t>
            </a:r>
          </a:p>
        </p:txBody>
      </p:sp>
      <p:sp>
        <p:nvSpPr>
          <p:cNvPr id="5" name="Nadpis 4"/>
          <p:cNvSpPr txBox="1">
            <a:spLocks/>
          </p:cNvSpPr>
          <p:nvPr/>
        </p:nvSpPr>
        <p:spPr>
          <a:xfrm>
            <a:off x="395536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smtClean="0">
                <a:latin typeface="+mj-lt"/>
                <a:ea typeface="+mj-ea"/>
                <a:cs typeface="+mj-cs"/>
              </a:rPr>
              <a:t>DYNAMIC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KÝ DOWNSCALING</a:t>
            </a:r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17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lokální modely obvykle neobsahují oceánskou, ledovou a vegetační dynamiku (na rozdíl od AOGCMs), kterou přejímají</a:t>
            </a:r>
          </a:p>
          <a:p>
            <a:r>
              <a:rPr lang="cs-CZ" sz="2400" dirty="0" smtClean="0"/>
              <a:t>lokální modely jsou počítány pro </a:t>
            </a:r>
            <a:r>
              <a:rPr lang="cs-CZ" sz="2400" b="1" dirty="0" smtClean="0"/>
              <a:t>časové řezy</a:t>
            </a:r>
            <a:r>
              <a:rPr lang="cs-CZ" sz="2400" dirty="0" smtClean="0"/>
              <a:t> (</a:t>
            </a:r>
            <a:r>
              <a:rPr lang="cs-CZ" sz="2400" dirty="0" err="1" smtClean="0"/>
              <a:t>time</a:t>
            </a:r>
            <a:r>
              <a:rPr lang="cs-CZ" sz="2400" dirty="0" smtClean="0"/>
              <a:t>-</a:t>
            </a:r>
            <a:r>
              <a:rPr lang="cs-CZ" sz="2400" dirty="0" err="1" smtClean="0"/>
              <a:t>slices</a:t>
            </a:r>
            <a:r>
              <a:rPr lang="cs-CZ" sz="2400" dirty="0" smtClean="0"/>
              <a:t>) obvyklého trvání 30 let (1961–1990 x 2071–2100)</a:t>
            </a:r>
          </a:p>
          <a:p>
            <a:endParaRPr lang="cs-CZ" sz="2000" dirty="0" smtClean="0"/>
          </a:p>
          <a:p>
            <a:pPr>
              <a:buNone/>
            </a:pPr>
            <a:r>
              <a:rPr lang="cs-CZ" sz="2400" dirty="0" smtClean="0"/>
              <a:t>VNOŘENÉ LAM/RCMS:</a:t>
            </a:r>
          </a:p>
          <a:p>
            <a:pPr algn="just"/>
            <a:r>
              <a:rPr lang="cs-CZ" sz="2400" dirty="0" smtClean="0"/>
              <a:t>široké využití (impaktové studie = regionální změna klimatu a její dopady – vodní zdroje, zemědělství, ekosystémy, energie, atd.)</a:t>
            </a:r>
          </a:p>
          <a:p>
            <a:pPr algn="just"/>
            <a:r>
              <a:rPr lang="cs-CZ" sz="2400" dirty="0"/>
              <a:t>v</a:t>
            </a:r>
            <a:r>
              <a:rPr lang="cs-CZ" sz="2400" dirty="0" smtClean="0"/>
              <a:t>yužití pro odhad klimatických extrémů</a:t>
            </a:r>
          </a:p>
          <a:p>
            <a:pPr algn="just"/>
            <a:r>
              <a:rPr lang="cs-CZ" sz="2400" dirty="0" smtClean="0"/>
              <a:t>řada mezinárodních projektů (Evropa – CECILIA, PRUDENCE) </a:t>
            </a:r>
          </a:p>
          <a:p>
            <a:pPr algn="just"/>
            <a:r>
              <a:rPr lang="cs-CZ" sz="2400" dirty="0" smtClean="0"/>
              <a:t>časové řezy mohou být ovlivněny cykly vnitřní variability klimatického systému</a:t>
            </a:r>
          </a:p>
          <a:p>
            <a:pPr>
              <a:buNone/>
            </a:pPr>
            <a:endParaRPr lang="cs-CZ" sz="2400" dirty="0"/>
          </a:p>
        </p:txBody>
      </p:sp>
      <p:sp>
        <p:nvSpPr>
          <p:cNvPr id="4" name="Nadpis 4"/>
          <p:cNvSpPr txBox="1">
            <a:spLocks/>
          </p:cNvSpPr>
          <p:nvPr/>
        </p:nvSpPr>
        <p:spPr>
          <a:xfrm>
            <a:off x="395536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smtClean="0">
                <a:latin typeface="+mj-lt"/>
                <a:ea typeface="+mj-ea"/>
                <a:cs typeface="+mj-cs"/>
              </a:rPr>
              <a:t>DYNAMIC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KÝ DOWNSCALING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KLIMATICKÝ DOWNSCALING</a:t>
            </a:r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18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VNOŘENÉ LAM/RCMS</a:t>
            </a:r>
            <a:r>
              <a:rPr lang="cs-CZ" sz="2400" dirty="0" smtClean="0"/>
              <a:t>:</a:t>
            </a:r>
          </a:p>
          <a:p>
            <a:pPr algn="just"/>
            <a:r>
              <a:rPr lang="cs-CZ" sz="2400" dirty="0" smtClean="0"/>
              <a:t>největším problémem regionálního klimatického modelování jsou vstupní okrajové podmínky (LBC) přejímané z globálních modelů → značná citlivost na přesnou polohu LBC, velikost domény RCM a na kvalitu vstupních dat</a:t>
            </a:r>
          </a:p>
          <a:p>
            <a:pPr algn="just"/>
            <a:r>
              <a:rPr lang="cs-CZ" sz="2400" dirty="0"/>
              <a:t>j</a:t>
            </a:r>
            <a:r>
              <a:rPr lang="cs-CZ" sz="2400" dirty="0" smtClean="0"/>
              <a:t>edním z řešení problému různé prostorové úrovně dat je aplikace </a:t>
            </a:r>
            <a:r>
              <a:rPr lang="cs-CZ" sz="2400" b="1" dirty="0" smtClean="0"/>
              <a:t>metody Big-Brother–</a:t>
            </a:r>
            <a:r>
              <a:rPr lang="cs-CZ" sz="2400" b="1" dirty="0" err="1" smtClean="0"/>
              <a:t>Little</a:t>
            </a:r>
            <a:r>
              <a:rPr lang="cs-CZ" sz="2400" b="1" dirty="0" smtClean="0"/>
              <a:t>-Brother </a:t>
            </a:r>
            <a:r>
              <a:rPr lang="cs-CZ" sz="2400" dirty="0" smtClean="0"/>
              <a:t>:</a:t>
            </a:r>
          </a:p>
          <a:p>
            <a:pPr lvl="1" algn="just">
              <a:buFont typeface="Wingdings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ytvoření velké domény RCM (Big-Brother) - referenční klima dané oblasti (měřítko podobné měřítku AOGCM)</a:t>
            </a:r>
          </a:p>
          <a:p>
            <a:pPr lvl="1" algn="just">
              <a:buFont typeface="Wingdings" pitchFamily="2" charset="2"/>
              <a:buChar char="§"/>
            </a:pPr>
            <a:r>
              <a:rPr lang="cs-CZ" sz="2000" dirty="0"/>
              <a:t>r</a:t>
            </a:r>
            <a:r>
              <a:rPr lang="cs-CZ" sz="2000" dirty="0" smtClean="0"/>
              <a:t>eferenční klima je použito k definici LBC pro stejný RCM, který je ale rozběhnut pro nižší prostorovou doménu (Little-Brother)</a:t>
            </a:r>
          </a:p>
          <a:p>
            <a:pPr lvl="1" algn="just">
              <a:buFont typeface="Wingdings" pitchFamily="2" charset="2"/>
              <a:buChar char="§"/>
            </a:pPr>
            <a:r>
              <a:rPr lang="cs-CZ" sz="2000" dirty="0" smtClean="0"/>
              <a:t>výsledné statistické rozdíly mezi doménami Big- a Little-Brother jsou kvantifikovány a připsány efektu LBC  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4"/>
          <p:cNvSpPr txBox="1">
            <a:spLocks/>
          </p:cNvSpPr>
          <p:nvPr/>
        </p:nvSpPr>
        <p:spPr>
          <a:xfrm>
            <a:off x="361256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smtClean="0">
                <a:latin typeface="+mj-lt"/>
                <a:ea typeface="+mj-ea"/>
                <a:cs typeface="+mj-cs"/>
              </a:rPr>
              <a:t>DYNAMIC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KÝ DOWNSCALING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KLIMATICKÝ DOWNSCALING</a:t>
            </a:r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19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KLIMATICKÝ DOWNSCALING</a:t>
            </a: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Definice: </a:t>
            </a:r>
          </a:p>
          <a:p>
            <a:pPr algn="just"/>
            <a:r>
              <a:rPr lang="cs-CZ" sz="2400" b="1" dirty="0" smtClean="0"/>
              <a:t>klimatický downscaling zahrnuje soubor technik, které využívají předpovědí globálních klimatických modelů (AOGCMs) k získávání klimatických informací ve vyšším rozlišení </a:t>
            </a:r>
            <a:r>
              <a:rPr lang="cs-CZ" sz="2400" dirty="0" smtClean="0"/>
              <a:t>(stovky km → desítky km) </a:t>
            </a:r>
          </a:p>
          <a:p>
            <a:pPr algn="just"/>
            <a:endParaRPr lang="cs-CZ" sz="2400" dirty="0" smtClean="0"/>
          </a:p>
          <a:p>
            <a:pPr algn="just"/>
            <a:r>
              <a:rPr lang="cs-CZ" sz="2400" dirty="0" smtClean="0"/>
              <a:t>přesnost  downscalingu je nejprve testována simulací současného nebo minulého klimatu</a:t>
            </a:r>
          </a:p>
          <a:p>
            <a:pPr algn="just"/>
            <a:endParaRPr lang="cs-CZ" sz="2400" dirty="0" smtClean="0"/>
          </a:p>
          <a:p>
            <a:pPr algn="just"/>
            <a:r>
              <a:rPr lang="cs-CZ" sz="2400" dirty="0" smtClean="0"/>
              <a:t>pracuje se opět s daty </a:t>
            </a:r>
            <a:r>
              <a:rPr lang="cs-CZ" sz="2400" b="1" dirty="0" smtClean="0"/>
              <a:t>v gridové síti</a:t>
            </a:r>
            <a:r>
              <a:rPr lang="cs-CZ" sz="2400" dirty="0" smtClean="0"/>
              <a:t>, je nutné převést historická a současná staniční data (po procesu homogenizace) do pravidelné sítě  - tzv. </a:t>
            </a:r>
            <a:r>
              <a:rPr lang="cs-CZ" sz="2400" b="1" dirty="0" smtClean="0"/>
              <a:t>technické řady </a:t>
            </a:r>
            <a:r>
              <a:rPr lang="cs-CZ" sz="2400" dirty="0" smtClean="0"/>
              <a:t>(CZ-</a:t>
            </a:r>
            <a:r>
              <a:rPr lang="cs-CZ" sz="2400" dirty="0" err="1" smtClean="0"/>
              <a:t>grid</a:t>
            </a:r>
            <a:r>
              <a:rPr lang="cs-CZ" sz="2400" dirty="0" smtClean="0"/>
              <a:t>)</a:t>
            </a:r>
          </a:p>
          <a:p>
            <a:pPr algn="just"/>
            <a:endParaRPr lang="cs-CZ" sz="2400" dirty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GLOBÁLNÍ AGCMS S NEROVNOMĚRNÝM GRIDEM (stretched-grid):</a:t>
            </a:r>
          </a:p>
          <a:p>
            <a:pPr algn="just"/>
            <a:r>
              <a:rPr lang="cs-CZ" sz="2400" dirty="0" smtClean="0"/>
              <a:t>zvýšené rozlišení v zájmových oblastech (např. Evropa + severní Atlantik), pozvolný přechod velikosti kroku gridu</a:t>
            </a:r>
          </a:p>
          <a:p>
            <a:pPr algn="just"/>
            <a:r>
              <a:rPr lang="cs-CZ" sz="2400" b="1" dirty="0" smtClean="0"/>
              <a:t>výhody</a:t>
            </a:r>
            <a:r>
              <a:rPr lang="cs-CZ" sz="2400" dirty="0" smtClean="0"/>
              <a:t> - nejsou takové problémy s LBC, procesy regionální úrovně mohou zpětně ovlivnit globální úroveň</a:t>
            </a:r>
          </a:p>
          <a:p>
            <a:pPr marL="0" indent="0" algn="just">
              <a:buNone/>
            </a:pPr>
            <a:r>
              <a:rPr lang="cs-CZ" sz="2400" dirty="0" smtClean="0"/>
              <a:t>GLOBÁLNÍ AGCMS S ROVNOMĚRNÝM GRIDEM VYSOKÉHO ROZLIŠENÍ:</a:t>
            </a:r>
          </a:p>
          <a:p>
            <a:pPr algn="just"/>
            <a:r>
              <a:rPr lang="cs-CZ" sz="2400" dirty="0" smtClean="0"/>
              <a:t>teoreticky ideální způsob modelování regionálního klimatu</a:t>
            </a:r>
          </a:p>
          <a:p>
            <a:pPr algn="just"/>
            <a:r>
              <a:rPr lang="cs-CZ" sz="2400" b="1" dirty="0"/>
              <a:t>z</a:t>
            </a:r>
            <a:r>
              <a:rPr lang="cs-CZ" sz="2400" b="1" dirty="0" smtClean="0"/>
              <a:t>načné výpočetní nároky </a:t>
            </a:r>
            <a:r>
              <a:rPr lang="cs-CZ" sz="2400" dirty="0" smtClean="0"/>
              <a:t>– časové řezy pouhých několika let (posílení role vnitřní variability)</a:t>
            </a:r>
          </a:p>
          <a:p>
            <a:pPr marL="0" indent="0" algn="just">
              <a:buNone/>
            </a:pPr>
            <a:r>
              <a:rPr lang="cs-CZ" sz="2400" dirty="0" smtClean="0"/>
              <a:t>GLOBÁLNÍ AOGCMS S VYSOKÝM OROGRAFICKÝM ROZLIŠENÍM:</a:t>
            </a:r>
          </a:p>
          <a:p>
            <a:pPr algn="just"/>
            <a:r>
              <a:rPr lang="cs-CZ" sz="2400" dirty="0" smtClean="0"/>
              <a:t>aplikace regionálního klimatického modelování </a:t>
            </a:r>
            <a:r>
              <a:rPr lang="cs-CZ" sz="2400" b="1" dirty="0" smtClean="0"/>
              <a:t>v oblastech s významným vlivem orografie </a:t>
            </a:r>
            <a:r>
              <a:rPr lang="cs-CZ" sz="2400" dirty="0" smtClean="0"/>
              <a:t>(východní pobřeží Pacifiku)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KLIMATICKÝ DOWNSCALING</a:t>
            </a:r>
          </a:p>
        </p:txBody>
      </p:sp>
      <p:sp>
        <p:nvSpPr>
          <p:cNvPr id="5" name="Nadpis 4"/>
          <p:cNvSpPr txBox="1">
            <a:spLocks/>
          </p:cNvSpPr>
          <p:nvPr/>
        </p:nvSpPr>
        <p:spPr>
          <a:xfrm>
            <a:off x="395536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smtClean="0">
                <a:latin typeface="+mj-lt"/>
                <a:ea typeface="+mj-ea"/>
                <a:cs typeface="+mj-cs"/>
              </a:rPr>
              <a:t>DYNAMIC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KÝ DOWNSCALING</a:t>
            </a:r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Z0076 Meteorologie a klimatologie</a:t>
            </a:r>
            <a:endParaRPr lang="cs-CZ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20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3833664"/>
            <a:ext cx="8229600" cy="229249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			</a:t>
            </a:r>
          </a:p>
          <a:p>
            <a:pPr marL="0" indent="0">
              <a:buNone/>
            </a:pPr>
            <a:r>
              <a:rPr lang="cs-CZ" sz="4000" b="1" dirty="0"/>
              <a:t>	</a:t>
            </a:r>
            <a:r>
              <a:rPr lang="cs-CZ" sz="4000" b="1" dirty="0" smtClean="0"/>
              <a:t>		LITERATURA</a:t>
            </a:r>
          </a:p>
          <a:p>
            <a:pPr marL="0" indent="0" algn="just">
              <a:buNone/>
            </a:pPr>
            <a:r>
              <a:rPr lang="cs-CZ" sz="2400" b="1" dirty="0" smtClean="0"/>
              <a:t>WARNER, T. W.: </a:t>
            </a:r>
            <a:r>
              <a:rPr lang="cs-CZ" sz="2400" b="1" i="1" dirty="0" err="1" smtClean="0"/>
              <a:t>Numerical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weather</a:t>
            </a:r>
            <a:r>
              <a:rPr lang="cs-CZ" sz="2400" b="1" i="1" dirty="0" smtClean="0"/>
              <a:t> and </a:t>
            </a:r>
            <a:r>
              <a:rPr lang="cs-CZ" sz="2400" b="1" i="1" dirty="0" err="1" smtClean="0"/>
              <a:t>climate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prediction</a:t>
            </a:r>
            <a:r>
              <a:rPr lang="cs-CZ" sz="2400" b="1" i="1" dirty="0" smtClean="0"/>
              <a:t>. </a:t>
            </a:r>
            <a:r>
              <a:rPr lang="cs-CZ" sz="2400" b="1" dirty="0" smtClean="0"/>
              <a:t>Cambridge: Cambridge University </a:t>
            </a:r>
            <a:r>
              <a:rPr lang="cs-CZ" sz="2400" b="1" dirty="0" err="1" smtClean="0"/>
              <a:t>Press</a:t>
            </a:r>
            <a:r>
              <a:rPr lang="cs-CZ" sz="2400" b="1" dirty="0" smtClean="0"/>
              <a:t>, 2011.  526 s.</a:t>
            </a:r>
            <a:endParaRPr lang="cs-CZ" sz="24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12.12.2012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21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5" y="260648"/>
            <a:ext cx="9144000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31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8112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existují 2 základní přístupy:</a:t>
            </a:r>
            <a:endParaRPr lang="cs-CZ" sz="2000" dirty="0" smtClean="0"/>
          </a:p>
          <a:p>
            <a:pPr marL="800100" lvl="1" indent="-342900" algn="just">
              <a:buFont typeface="+mj-lt"/>
              <a:buAutoNum type="arabicPeriod"/>
            </a:pPr>
            <a:r>
              <a:rPr lang="cs-CZ" sz="2400" dirty="0" smtClean="0"/>
              <a:t>Použití empirických statistických vztahů mezi prvky rozdílných prostorových úrovní (</a:t>
            </a:r>
            <a:r>
              <a:rPr lang="cs-CZ" sz="2400" b="1" dirty="0" smtClean="0"/>
              <a:t>statistický downscaling</a:t>
            </a:r>
            <a:r>
              <a:rPr lang="cs-CZ" sz="2400" dirty="0" smtClean="0"/>
              <a:t>).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cs-CZ" sz="2400" dirty="0" smtClean="0"/>
              <a:t>Použití lokálních klimatických modelů (</a:t>
            </a:r>
            <a:r>
              <a:rPr lang="cs-CZ" sz="2400" b="1" dirty="0" smtClean="0"/>
              <a:t>LAM – </a:t>
            </a:r>
            <a:r>
              <a:rPr lang="cs-CZ" sz="2400" b="1" dirty="0" err="1" smtClean="0"/>
              <a:t>Local</a:t>
            </a:r>
            <a:r>
              <a:rPr lang="cs-CZ" sz="2400" b="1" dirty="0" smtClean="0"/>
              <a:t> Area Model</a:t>
            </a:r>
            <a:r>
              <a:rPr lang="cs-CZ" sz="2400" dirty="0" smtClean="0"/>
              <a:t>), jejichž vstupní okrajové podmínky pochází z globálních klimatických modelů či databází (</a:t>
            </a:r>
            <a:r>
              <a:rPr lang="cs-CZ" sz="2400" b="1" dirty="0" smtClean="0"/>
              <a:t>dynamický </a:t>
            </a:r>
            <a:r>
              <a:rPr lang="cs-CZ" sz="2400" b="1" dirty="0" err="1" smtClean="0"/>
              <a:t>downscaling</a:t>
            </a:r>
            <a:r>
              <a:rPr lang="cs-CZ" sz="2400" dirty="0" smtClean="0"/>
              <a:t>).</a:t>
            </a:r>
          </a:p>
          <a:p>
            <a:pPr marL="800100" lvl="1" indent="-342900" algn="just">
              <a:buFont typeface="+mj-lt"/>
              <a:buAutoNum type="arabicPeriod"/>
            </a:pPr>
            <a:endParaRPr lang="cs-CZ" sz="2400" dirty="0"/>
          </a:p>
          <a:p>
            <a:r>
              <a:rPr lang="cs-CZ" sz="2400" dirty="0" smtClean="0"/>
              <a:t>oba přístupy jsou formou tzv. </a:t>
            </a:r>
            <a:r>
              <a:rPr lang="cs-CZ" sz="2400" b="1" dirty="0" smtClean="0"/>
              <a:t>post-</a:t>
            </a:r>
            <a:r>
              <a:rPr lang="cs-CZ" sz="2400" b="1" dirty="0" err="1" smtClean="0"/>
              <a:t>processingu</a:t>
            </a:r>
            <a:r>
              <a:rPr lang="cs-CZ" sz="2400" dirty="0" smtClean="0"/>
              <a:t> globálních dat</a:t>
            </a:r>
          </a:p>
          <a:p>
            <a:pPr algn="just"/>
            <a:r>
              <a:rPr lang="cs-CZ" sz="2400" dirty="0" smtClean="0"/>
              <a:t>proces převodu dat je jednostranný (globální úroveň → lokální, ne naopak), výjimkou jsou tzv. </a:t>
            </a:r>
            <a:r>
              <a:rPr lang="cs-CZ" sz="2400" b="1" dirty="0" err="1" smtClean="0"/>
              <a:t>telekonekce</a:t>
            </a:r>
            <a:r>
              <a:rPr lang="cs-CZ" sz="2400" b="1" dirty="0" smtClean="0"/>
              <a:t> </a:t>
            </a:r>
            <a:r>
              <a:rPr lang="cs-CZ" sz="2400" dirty="0" smtClean="0"/>
              <a:t>(dálková spojení), kdy místní podmínky mohou významně ovlivnit globální systém </a:t>
            </a:r>
            <a:endParaRPr lang="cs-CZ" sz="2400" b="1" dirty="0" smtClean="0"/>
          </a:p>
          <a:p>
            <a:endParaRPr lang="cs-CZ" sz="24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KLIMATICKÝ DOWNSCALING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0" y="836712"/>
            <a:ext cx="4497388" cy="639762"/>
          </a:xfrm>
        </p:spPr>
        <p:txBody>
          <a:bodyPr/>
          <a:lstStyle/>
          <a:p>
            <a:r>
              <a:rPr lang="cs-CZ" dirty="0" smtClean="0"/>
              <a:t>STATISTICKÝ DOWNSCALING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0" y="1412776"/>
            <a:ext cx="4572000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VÝHODY:</a:t>
            </a:r>
          </a:p>
          <a:p>
            <a:pPr algn="just"/>
            <a:r>
              <a:rPr lang="cs-CZ" dirty="0" smtClean="0"/>
              <a:t>výpočetně méně náročný, levný</a:t>
            </a:r>
          </a:p>
          <a:p>
            <a:pPr algn="just"/>
            <a:r>
              <a:rPr lang="cs-CZ" dirty="0" smtClean="0"/>
              <a:t>snadno přenositelný mezi jednotlivými oblastmi</a:t>
            </a:r>
          </a:p>
          <a:p>
            <a:pPr algn="just"/>
            <a:r>
              <a:rPr lang="cs-CZ" dirty="0" smtClean="0"/>
              <a:t>založen na standardních statistických přístupech</a:t>
            </a:r>
          </a:p>
          <a:p>
            <a:pPr algn="just">
              <a:buNone/>
            </a:pPr>
            <a:r>
              <a:rPr lang="cs-CZ" dirty="0" smtClean="0"/>
              <a:t>NEVÝHODY:</a:t>
            </a:r>
            <a:endParaRPr lang="cs-CZ" dirty="0"/>
          </a:p>
          <a:p>
            <a:pPr algn="just"/>
            <a:r>
              <a:rPr lang="cs-CZ" dirty="0" smtClean="0"/>
              <a:t>vyžaduje dlouhé časové řady dat pro kalibraci</a:t>
            </a:r>
          </a:p>
          <a:p>
            <a:pPr algn="just"/>
            <a:r>
              <a:rPr lang="cs-CZ" dirty="0" smtClean="0"/>
              <a:t>úspěch závisí na volbě prvků</a:t>
            </a:r>
          </a:p>
          <a:p>
            <a:pPr algn="just"/>
            <a:r>
              <a:rPr lang="cs-CZ" dirty="0" smtClean="0"/>
              <a:t>podhodnocuje rozptyl dat,  není schopen dobře reprezentovat klimatické extrémy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645025" y="836712"/>
            <a:ext cx="4498975" cy="639762"/>
          </a:xfrm>
        </p:spPr>
        <p:txBody>
          <a:bodyPr/>
          <a:lstStyle/>
          <a:p>
            <a:r>
              <a:rPr lang="cs-CZ" dirty="0" smtClean="0"/>
              <a:t>DYNAMICKÝ DOWNSCALING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498975" cy="5445224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VÝHODY:</a:t>
            </a:r>
          </a:p>
          <a:p>
            <a:pPr algn="just"/>
            <a:r>
              <a:rPr lang="cs-CZ" dirty="0" smtClean="0"/>
              <a:t>odezva klimatického modelu je založena na fyzikálně konzistentních procesech</a:t>
            </a:r>
          </a:p>
          <a:p>
            <a:pPr algn="just"/>
            <a:r>
              <a:rPr lang="cs-CZ" dirty="0" smtClean="0"/>
              <a:t>lépe vystihuje klimatické extrémy a rozptyl dat</a:t>
            </a:r>
          </a:p>
          <a:p>
            <a:pPr algn="just">
              <a:buNone/>
            </a:pPr>
            <a:r>
              <a:rPr lang="cs-CZ" dirty="0" smtClean="0"/>
              <a:t>NEVÝHODY:</a:t>
            </a:r>
            <a:endParaRPr lang="cs-CZ" dirty="0"/>
          </a:p>
          <a:p>
            <a:pPr algn="just"/>
            <a:r>
              <a:rPr lang="cs-CZ" dirty="0" smtClean="0"/>
              <a:t>výpočetní náročnost</a:t>
            </a:r>
          </a:p>
          <a:p>
            <a:pPr algn="just"/>
            <a:r>
              <a:rPr lang="cs-CZ" dirty="0" smtClean="0"/>
              <a:t>ovlivnění běhů zvolenými vstupními okrajovými podmínkami</a:t>
            </a:r>
          </a:p>
          <a:p>
            <a:pPr algn="just"/>
            <a:r>
              <a:rPr lang="cs-CZ" dirty="0" smtClean="0"/>
              <a:t>chyby v globálním modelu se přenáší i na regionální úroveň 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KLIMATICKÝ DOWNSCALING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8172400" cy="5256584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/>
              <a:t>klimatické extrémy jsou spojeny s maloměřítkovými vlastnostmi a procesy (konvekce, fronty, orografická cirkulace, apod.), proto jsou z AOGCMs obtížně predikovatelné</a:t>
            </a:r>
          </a:p>
          <a:p>
            <a:pPr algn="just"/>
            <a:endParaRPr lang="cs-CZ" sz="2400" dirty="0" smtClean="0"/>
          </a:p>
          <a:p>
            <a:pPr algn="just"/>
            <a:r>
              <a:rPr lang="cs-CZ" sz="2400" dirty="0" smtClean="0"/>
              <a:t>velký význam dynamického </a:t>
            </a:r>
            <a:r>
              <a:rPr lang="cs-CZ" sz="2400" dirty="0" smtClean="0"/>
              <a:t>downscalingu v celé řadě aplikací</a:t>
            </a: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9600" y="101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KLIMATICKÝ DOWNSCALING</a:t>
            </a:r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6</a:t>
            </a:fld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316416" cy="63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STATISTICKÝ DOWNSCALING</a:t>
            </a:r>
            <a:endParaRPr lang="cs-CZ" sz="32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1700809"/>
            <a:ext cx="9144000" cy="5157192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/>
              <a:t>prostorový nástroj zahrnující </a:t>
            </a:r>
            <a:r>
              <a:rPr lang="cs-CZ" sz="2400" b="1" dirty="0" smtClean="0"/>
              <a:t>lineární/nelineární statisticko-empirické vztahy</a:t>
            </a:r>
            <a:r>
              <a:rPr lang="cs-CZ" sz="2400" dirty="0" smtClean="0"/>
              <a:t> k odhadu lokálních maloměřítkových charakteristik (</a:t>
            </a:r>
            <a:r>
              <a:rPr lang="cs-CZ" sz="2400" b="1" dirty="0" smtClean="0"/>
              <a:t>prediktantů</a:t>
            </a:r>
            <a:r>
              <a:rPr lang="cs-CZ" sz="2400" dirty="0" smtClean="0"/>
              <a:t>), jako např. srážkových úhrnů, teploty vzduchu, říčního odtoku, apod. </a:t>
            </a:r>
          </a:p>
          <a:p>
            <a:pPr algn="just"/>
            <a:r>
              <a:rPr lang="cs-CZ" sz="2400" dirty="0" smtClean="0"/>
              <a:t>charakteristiky jsou odvozeny pomocí prvků velkého měřítka (</a:t>
            </a:r>
            <a:r>
              <a:rPr lang="cs-CZ" sz="2400" b="1" dirty="0" smtClean="0"/>
              <a:t>prediktorů</a:t>
            </a:r>
            <a:r>
              <a:rPr lang="cs-CZ" sz="2400" dirty="0" smtClean="0"/>
              <a:t>) z AOGCMs nebo globálních technických řad </a:t>
            </a:r>
          </a:p>
          <a:p>
            <a:pPr algn="just"/>
            <a:r>
              <a:rPr lang="cs-CZ" sz="2400" dirty="0" smtClean="0"/>
              <a:t>jako prediktory lze uvést např. pole srážek, tlaku vzduchu, relativní vlhkosti, apod.</a:t>
            </a:r>
          </a:p>
          <a:p>
            <a:pPr algn="just"/>
            <a:r>
              <a:rPr lang="cs-CZ" sz="2400" dirty="0" smtClean="0"/>
              <a:t>účelem je získat informace o regionálním klimatu bez využití LAMs </a:t>
            </a:r>
          </a:p>
          <a:p>
            <a:pPr algn="just"/>
            <a:r>
              <a:rPr lang="cs-CZ" sz="2400" dirty="0" smtClean="0"/>
              <a:t>dvoustupňový proces: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s-CZ" sz="2000" dirty="0" smtClean="0"/>
              <a:t>Analýza statistického vztahu mezi prediktory a prediktanty.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s-CZ" sz="2000" dirty="0" smtClean="0"/>
              <a:t>Tento vztah je použit ke zjištění </a:t>
            </a:r>
            <a:r>
              <a:rPr lang="cs-CZ" sz="2000" b="1" dirty="0" smtClean="0"/>
              <a:t>odezvy </a:t>
            </a:r>
            <a:r>
              <a:rPr lang="cs-CZ" sz="2000" dirty="0" smtClean="0"/>
              <a:t>lokálního klimatu na změny v globálním klimatu (např. scénáře změny klimatu). </a:t>
            </a:r>
          </a:p>
          <a:p>
            <a:pPr marL="914400" lvl="1" indent="-457200" algn="just">
              <a:buFont typeface="+mj-lt"/>
              <a:buAutoNum type="arabicPeriod"/>
            </a:pPr>
            <a:endParaRPr lang="cs-CZ" sz="2000" dirty="0" smtClean="0"/>
          </a:p>
          <a:p>
            <a:pPr lvl="1" algn="just"/>
            <a:endParaRPr lang="cs-CZ" sz="2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KLIMATICKÝ DOWNSCALING</a:t>
            </a: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00809"/>
            <a:ext cx="9144000" cy="5157192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/>
              <a:t>lze jej označit za </a:t>
            </a:r>
            <a:r>
              <a:rPr lang="cs-CZ" sz="2400" b="1" dirty="0" smtClean="0"/>
              <a:t>parametrizaci odezvy </a:t>
            </a:r>
            <a:r>
              <a:rPr lang="cs-CZ" sz="2400" dirty="0" smtClean="0"/>
              <a:t>místního klimatu na změny globálních faktorů (</a:t>
            </a:r>
            <a:r>
              <a:rPr lang="cs-CZ" sz="2400" b="1" dirty="0" smtClean="0"/>
              <a:t>forcingů</a:t>
            </a:r>
            <a:r>
              <a:rPr lang="cs-CZ" sz="2400" dirty="0" smtClean="0"/>
              <a:t>) </a:t>
            </a:r>
          </a:p>
          <a:p>
            <a:pPr algn="just"/>
            <a:r>
              <a:rPr lang="cs-CZ" sz="2400" dirty="0" smtClean="0"/>
              <a:t>velkým problém je </a:t>
            </a:r>
            <a:r>
              <a:rPr lang="cs-CZ" sz="2400" b="1" dirty="0" smtClean="0"/>
              <a:t>časová nestacionarita </a:t>
            </a:r>
            <a:r>
              <a:rPr lang="cs-CZ" sz="2400" dirty="0" smtClean="0"/>
              <a:t>vztahu mezi konkrétními prediktory a prediktanty</a:t>
            </a:r>
          </a:p>
          <a:p>
            <a:pPr algn="just"/>
            <a:endParaRPr lang="cs-CZ" sz="2400" dirty="0" smtClean="0"/>
          </a:p>
          <a:p>
            <a:pPr algn="just">
              <a:buNone/>
            </a:pPr>
            <a:r>
              <a:rPr lang="cs-CZ" sz="2400" dirty="0" smtClean="0"/>
              <a:t>TYPIZACE STATISTICKÉHO DOWNSCALINGU:</a:t>
            </a:r>
          </a:p>
          <a:p>
            <a:pPr marL="0" indent="0" algn="just">
              <a:buFont typeface="+mj-lt"/>
              <a:buAutoNum type="arabicPeriod"/>
            </a:pPr>
            <a:r>
              <a:rPr lang="cs-CZ" sz="2400" b="1" dirty="0" smtClean="0"/>
              <a:t>    lineární přístupy</a:t>
            </a:r>
          </a:p>
          <a:p>
            <a:pPr marL="400050" lvl="1" indent="0" algn="just">
              <a:buFont typeface="Wingdings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smtClean="0"/>
              <a:t>    regresní modely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 smtClean="0"/>
              <a:t>nelineární přístupy</a:t>
            </a:r>
            <a:endParaRPr lang="cs-CZ" sz="2400" b="1" dirty="0"/>
          </a:p>
          <a:p>
            <a:pPr marL="857250" lvl="1" indent="-457200" algn="just">
              <a:buFont typeface="Wingdings" pitchFamily="2" charset="2"/>
              <a:buChar char="Ø"/>
            </a:pPr>
            <a:r>
              <a:rPr lang="cs-CZ" sz="2000" dirty="0" smtClean="0"/>
              <a:t>meteorologické typizace (jako např. katalogy povětrnostních situací)</a:t>
            </a:r>
          </a:p>
          <a:p>
            <a:pPr marL="857250" lvl="1" indent="-457200" algn="just">
              <a:buFont typeface="Wingdings" pitchFamily="2" charset="2"/>
              <a:buChar char="Ø"/>
            </a:pPr>
            <a:r>
              <a:rPr lang="cs-CZ" sz="2000" dirty="0" smtClean="0"/>
              <a:t>náhodné generátory počasí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KLIMATICKÝ DOWNSCALING</a:t>
            </a:r>
          </a:p>
        </p:txBody>
      </p:sp>
      <p:sp>
        <p:nvSpPr>
          <p:cNvPr id="5" name="Nadpis 4"/>
          <p:cNvSpPr txBox="1">
            <a:spLocks/>
          </p:cNvSpPr>
          <p:nvPr/>
        </p:nvSpPr>
        <p:spPr>
          <a:xfrm>
            <a:off x="395536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STATISTICKÝ DOWNSCALING</a:t>
            </a:r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12.12.2012</a:t>
            </a:r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Z0076 Meteorologie a klimatologie</a:t>
            </a:r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REGRESNÍ MODELY:</a:t>
            </a:r>
          </a:p>
          <a:p>
            <a:r>
              <a:rPr lang="cs-CZ" sz="2400" dirty="0" smtClean="0"/>
              <a:t>přímá kvantifikace vztahu mezi prediktory a prediktanty</a:t>
            </a:r>
          </a:p>
          <a:p>
            <a:pPr algn="just"/>
            <a:r>
              <a:rPr lang="cs-CZ" sz="2400" dirty="0" smtClean="0"/>
              <a:t>analýzy </a:t>
            </a:r>
            <a:r>
              <a:rPr lang="cs-CZ" sz="2400" b="1" dirty="0" smtClean="0"/>
              <a:t>korelačních a regresních koeficientů </a:t>
            </a:r>
            <a:r>
              <a:rPr lang="cs-CZ" sz="2400" dirty="0" smtClean="0"/>
              <a:t>mezi prvky (např.  index NAO – přízemní teplota vzduchu ve střední Evropě) v relativní podobě (práce s </a:t>
            </a:r>
            <a:r>
              <a:rPr lang="cs-CZ" sz="2400" b="1" dirty="0" smtClean="0"/>
              <a:t>anomáliemi</a:t>
            </a:r>
            <a:r>
              <a:rPr lang="cs-CZ" sz="2400" dirty="0" smtClean="0"/>
              <a:t>)</a:t>
            </a:r>
          </a:p>
          <a:p>
            <a:pPr algn="just"/>
            <a:r>
              <a:rPr lang="cs-CZ" sz="2400" dirty="0" smtClean="0"/>
              <a:t>nutný předpoklad </a:t>
            </a:r>
            <a:r>
              <a:rPr lang="cs-CZ" sz="2400" b="1" dirty="0" smtClean="0"/>
              <a:t>normálního rozdělení </a:t>
            </a:r>
            <a:r>
              <a:rPr lang="cs-CZ" sz="2400" dirty="0" smtClean="0"/>
              <a:t>proměnných</a:t>
            </a:r>
          </a:p>
          <a:p>
            <a:pPr algn="just"/>
            <a:r>
              <a:rPr lang="cs-CZ" sz="2400" dirty="0" smtClean="0"/>
              <a:t>příklady metod:</a:t>
            </a:r>
          </a:p>
          <a:p>
            <a:pPr lvl="1" algn="just"/>
            <a:r>
              <a:rPr lang="cs-CZ" sz="2000" dirty="0" smtClean="0"/>
              <a:t>JEDNODUCHÁ/MNOHONÁSOBNÁ REGRESE</a:t>
            </a:r>
          </a:p>
          <a:p>
            <a:pPr lvl="1" algn="just"/>
            <a:r>
              <a:rPr lang="cs-CZ" sz="2000" dirty="0" smtClean="0"/>
              <a:t>„SINGULAR-VALUE DECOMPOSITION“</a:t>
            </a:r>
          </a:p>
          <a:p>
            <a:pPr lvl="1" algn="just"/>
            <a:r>
              <a:rPr lang="cs-CZ" sz="2000" dirty="0" smtClean="0"/>
              <a:t>KANONICKÁ KORELAČNÍ ANALÝZA</a:t>
            </a:r>
          </a:p>
          <a:p>
            <a:pPr lvl="1" algn="just"/>
            <a:r>
              <a:rPr lang="cs-CZ" sz="2000" dirty="0" smtClean="0"/>
              <a:t>EMPIRICKÉ ORTOGONÁLNÍ FUNKCE (viz příklad)</a:t>
            </a:r>
          </a:p>
          <a:p>
            <a:pPr lvl="1" algn="just"/>
            <a:r>
              <a:rPr lang="cs-CZ" sz="2000" dirty="0" smtClean="0"/>
              <a:t>ANALÝZA HLAVNÍCH KOMPONENT</a:t>
            </a:r>
          </a:p>
          <a:p>
            <a:pPr lvl="1" algn="just"/>
            <a:endParaRPr lang="cs-CZ" sz="2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KLIMATICKÝ DOWNSCALING</a:t>
            </a:r>
          </a:p>
        </p:txBody>
      </p:sp>
      <p:sp>
        <p:nvSpPr>
          <p:cNvPr id="5" name="Nadpis 4"/>
          <p:cNvSpPr txBox="1">
            <a:spLocks/>
          </p:cNvSpPr>
          <p:nvPr/>
        </p:nvSpPr>
        <p:spPr>
          <a:xfrm>
            <a:off x="395536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STATISTICKÝ DOWNSCALING</a:t>
            </a: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562-44D1-4F41-9821-BE378988E41D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WenQuanYi Zen Hei"/>
        <a:cs typeface="WenQuanYi Zen Hei"/>
      </a:majorFont>
      <a:minorFont>
        <a:latin typeface="Calibri"/>
        <a:ea typeface="WenQuanYi Zen Hei"/>
        <a:cs typeface="WenQuanYi Zen Hei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1177</Words>
  <Application>Microsoft Office PowerPoint</Application>
  <PresentationFormat>Předvádění na obrazovce (4:3)</PresentationFormat>
  <Paragraphs>224</Paragraphs>
  <Slides>21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Motiv sady Office</vt:lpstr>
      <vt:lpstr>1_Motiv sady Office</vt:lpstr>
      <vt:lpstr>KLIMATICKÝ DOWNSCALING</vt:lpstr>
      <vt:lpstr>KLIMATICKÝ DOWNSCALING</vt:lpstr>
      <vt:lpstr>Prezentace aplikace PowerPoint</vt:lpstr>
      <vt:lpstr>Prezentace aplikace PowerPoint</vt:lpstr>
      <vt:lpstr>Prezentace aplikace PowerPoint</vt:lpstr>
      <vt:lpstr>Prezentace aplikace PowerPoint</vt:lpstr>
      <vt:lpstr>STATISTICKÝ DOWNSCALING</vt:lpstr>
      <vt:lpstr>Prezentace aplikace PowerPoint</vt:lpstr>
      <vt:lpstr>Prezentace aplikace PowerPoint</vt:lpstr>
      <vt:lpstr>PŘÍKLAD – VYUŽITÍ METODY EOFs NA UKÁZCE ANALÝZY SEZÓNNÍ VARIABILITY STŘEDOEVROPSKÉHO KLIMATU V LETECH 1500–2000 </vt:lpstr>
      <vt:lpstr>First eigenvectors ei (x) – instrumental</vt:lpstr>
      <vt:lpstr>Second eigenvectors ei (x) – instrumental</vt:lpstr>
      <vt:lpstr>Third eigenvectors ei (x) – instrumental</vt:lpstr>
      <vt:lpstr>Seasonal progresses of α1, α2, α3 – instrumental</vt:lpstr>
      <vt:lpstr>Comparison of n.temp. (T1) and of n.temp. estimated from correlation with EOFs (T2) – instrumental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KLIMATICKÝ DOWNSCALING</dc:title>
  <dc:creator>Nika</dc:creator>
  <cp:lastModifiedBy>kolar_petr</cp:lastModifiedBy>
  <cp:revision>52</cp:revision>
  <dcterms:created xsi:type="dcterms:W3CDTF">2012-12-11T11:13:51Z</dcterms:created>
  <dcterms:modified xsi:type="dcterms:W3CDTF">2012-12-11T19:27:59Z</dcterms:modified>
</cp:coreProperties>
</file>