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6" r:id="rId5"/>
    <p:sldId id="265" r:id="rId6"/>
    <p:sldId id="263" r:id="rId7"/>
    <p:sldId id="267" r:id="rId8"/>
    <p:sldId id="268" r:id="rId9"/>
    <p:sldId id="270" r:id="rId10"/>
    <p:sldId id="269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4660"/>
  </p:normalViewPr>
  <p:slideViewPr>
    <p:cSldViewPr>
      <p:cViewPr varScale="1">
        <p:scale>
          <a:sx n="72" d="100"/>
          <a:sy n="7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882AC1-8DA6-4679-90DF-0F41A4181151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882AC1-8DA6-4679-90DF-0F41A4181151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882AC1-8DA6-4679-90DF-0F41A4181151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moritz.stefaner.eu/" TargetMode="External"/><Relationship Id="rId3" Type="http://schemas.openxmlformats.org/officeDocument/2006/relationships/hyperlink" Target="http://europa.eu/index_en.htm" TargetMode="External"/><Relationship Id="rId7" Type="http://schemas.openxmlformats.org/officeDocument/2006/relationships/hyperlink" Target="http://www.worldpopulationatlas.org/" TargetMode="External"/><Relationship Id="rId2" Type="http://schemas.openxmlformats.org/officeDocument/2006/relationships/hyperlink" Target="http://epp.eurostat.ec.europa.eu/portal/page/portal/eurostat/ho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pminder.org/" TargetMode="External"/><Relationship Id="rId5" Type="http://schemas.openxmlformats.org/officeDocument/2006/relationships/hyperlink" Target="http://www.nsd.uib.no/european_election_database" TargetMode="External"/><Relationship Id="rId4" Type="http://schemas.openxmlformats.org/officeDocument/2006/relationships/hyperlink" Target="http://www.nsd.uib.no/european_election_database/country/latvia/administrative_divisions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945450"/>
          </a:xfrm>
        </p:spPr>
        <p:txBody>
          <a:bodyPr/>
          <a:lstStyle/>
          <a:p>
            <a:pPr algn="ctr"/>
            <a:r>
              <a:rPr lang="cs-CZ" dirty="0" smtClean="0"/>
              <a:t>Regionální disparity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55976" y="6309320"/>
            <a:ext cx="4788024" cy="54868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Mgr. Kamila </a:t>
            </a:r>
            <a:r>
              <a:rPr lang="cs-CZ" dirty="0" err="1" smtClean="0">
                <a:solidFill>
                  <a:schemeClr val="tx1"/>
                </a:solidFill>
              </a:rPr>
              <a:t>Klemešová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16. 10. 2012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99792" y="38610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Cvičení č. 4</a:t>
            </a:r>
            <a:endParaRPr lang="cs-CZ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648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ypologie regionů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110" y="0"/>
            <a:ext cx="9088890" cy="642986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Analyzujte regionální politiku a možnosti </a:t>
            </a:r>
            <a:r>
              <a:rPr lang="cs-CZ" dirty="0" err="1" smtClean="0"/>
              <a:t>reg</a:t>
            </a:r>
            <a:r>
              <a:rPr lang="cs-CZ" dirty="0" smtClean="0"/>
              <a:t>. rozvoje ve vybrané zemi EU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Student -&gt; Balíky témat -&gt; každá skupina má svůj balík! </a:t>
            </a:r>
            <a:r>
              <a:rPr lang="cs-CZ" dirty="0" smtClean="0">
                <a:solidFill>
                  <a:srgbClr val="FF0000"/>
                </a:solidFill>
              </a:rPr>
              <a:t>(přihlašování od 16.10. 2012 od 20:00 hod.)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Odevzdání do 28. 10. 2012 (23:59 hod.)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endParaRPr lang="cs-CZ" dirty="0" smtClean="0"/>
          </a:p>
          <a:p>
            <a:pPr lvl="1"/>
            <a:r>
              <a:rPr lang="cs-CZ" dirty="0" smtClean="0"/>
              <a:t>Hlavní charakteristika země ovlivňující </a:t>
            </a:r>
            <a:r>
              <a:rPr lang="cs-CZ" dirty="0" err="1" smtClean="0"/>
              <a:t>reg</a:t>
            </a:r>
            <a:r>
              <a:rPr lang="cs-CZ" dirty="0" smtClean="0"/>
              <a:t>. rozvoj a politiku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Vývoj </a:t>
            </a:r>
            <a:r>
              <a:rPr lang="cs-CZ" dirty="0" err="1" smtClean="0"/>
              <a:t>reg</a:t>
            </a:r>
            <a:r>
              <a:rPr lang="cs-CZ" dirty="0" smtClean="0"/>
              <a:t>. politiky v čase (např. před a po vstupu do EU)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Definujte hlavní problémy země</a:t>
            </a:r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Navrhněte možnosti dalšího rozvoje země, příležitosti, hrozby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Definujte (pokuste se určit) póly růstu, rozvojové osy (viz přednáška)</a:t>
            </a:r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Použijte statistické ukazatele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Doplňte mapami, grafy, popř. jinými vhodnými přílohami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Charakterizujte regionální politiku dané země a její regionální rozvoj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https://www.euroskop.cz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3"/>
              </a:rPr>
              <a:t>http://europa.eu/index_en.htm</a:t>
            </a:r>
            <a:endParaRPr lang="cs-CZ" dirty="0" smtClean="0">
              <a:hlinkClick r:id="rId4"/>
            </a:endParaRPr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nsd.uib.no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european</a:t>
            </a:r>
            <a:r>
              <a:rPr lang="cs-CZ" dirty="0" smtClean="0">
                <a:hlinkClick r:id="rId5"/>
              </a:rPr>
              <a:t>_</a:t>
            </a:r>
            <a:r>
              <a:rPr lang="cs-CZ" dirty="0" err="1" smtClean="0">
                <a:hlinkClick r:id="rId5"/>
              </a:rPr>
              <a:t>election</a:t>
            </a:r>
            <a:r>
              <a:rPr lang="cs-CZ" dirty="0" smtClean="0">
                <a:hlinkClick r:id="rId5"/>
              </a:rPr>
              <a:t>_</a:t>
            </a:r>
            <a:r>
              <a:rPr lang="cs-CZ" dirty="0" err="1" smtClean="0">
                <a:hlinkClick r:id="rId5"/>
              </a:rPr>
              <a:t>database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http://epp.eurostat.ec.europa.eu/portal/page/portal/eurostat/home/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gapminder.org</a:t>
            </a:r>
            <a:endParaRPr lang="cs-CZ" dirty="0" smtClean="0">
              <a:hlinkClick r:id="rId7"/>
            </a:endParaRPr>
          </a:p>
          <a:p>
            <a:r>
              <a:rPr lang="cs-CZ" dirty="0" smtClean="0">
                <a:hlinkClick r:id="rId8"/>
              </a:rPr>
              <a:t>http://moritz.stefaner.eu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worldpopulationatlas.org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Nevyužívat jako primární zdroj </a:t>
            </a:r>
            <a:r>
              <a:rPr lang="cs-CZ" dirty="0" err="1" smtClean="0"/>
              <a:t>wikipedii</a:t>
            </a:r>
            <a:r>
              <a:rPr lang="cs-CZ" dirty="0" smtClean="0"/>
              <a:t> !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Příklady zdrojů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264696"/>
          </a:xfrm>
        </p:spPr>
        <p:txBody>
          <a:bodyPr numCol="2">
            <a:normAutofit fontScale="92500" lnSpcReduction="10000"/>
          </a:bodyPr>
          <a:lstStyle/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dirty="0" smtClean="0"/>
              <a:t>Institucionální </a:t>
            </a:r>
            <a:r>
              <a:rPr lang="cs-CZ" dirty="0" err="1" smtClean="0"/>
              <a:t>e</a:t>
            </a:r>
            <a:r>
              <a:rPr lang="cs-CZ" dirty="0" smtClean="0"/>
              <a:t>.</a:t>
            </a:r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dirty="0" smtClean="0"/>
              <a:t>Neoklasická </a:t>
            </a:r>
            <a:r>
              <a:rPr lang="cs-CZ" dirty="0" err="1" smtClean="0"/>
              <a:t>e</a:t>
            </a:r>
            <a:r>
              <a:rPr lang="cs-CZ" dirty="0" smtClean="0"/>
              <a:t>. </a:t>
            </a:r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dirty="0" smtClean="0"/>
              <a:t>Neoliberální </a:t>
            </a:r>
            <a:r>
              <a:rPr lang="cs-CZ" dirty="0" err="1" smtClean="0"/>
              <a:t>e</a:t>
            </a:r>
            <a:r>
              <a:rPr lang="cs-CZ" dirty="0" smtClean="0"/>
              <a:t>.</a:t>
            </a:r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dirty="0" err="1" smtClean="0"/>
              <a:t>Neomarxismus</a:t>
            </a:r>
            <a:endParaRPr lang="cs-CZ" dirty="0" smtClean="0"/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dirty="0" smtClean="0"/>
              <a:t>Keynesiánská </a:t>
            </a:r>
            <a:r>
              <a:rPr lang="cs-CZ" dirty="0" err="1" smtClean="0"/>
              <a:t>e</a:t>
            </a:r>
            <a:r>
              <a:rPr lang="cs-CZ" dirty="0" smtClean="0"/>
              <a:t>.</a:t>
            </a:r>
          </a:p>
          <a:p>
            <a:pPr marL="624078" indent="-51435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cs-CZ" dirty="0" smtClean="0"/>
              <a:t>Státní zásahy v    ekonomice</a:t>
            </a:r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cs-CZ" dirty="0" smtClean="0"/>
              <a:t>Stát = </a:t>
            </a:r>
            <a:r>
              <a:rPr lang="sk-SK" sz="2800" dirty="0" err="1" smtClean="0"/>
              <a:t>tvůrce</a:t>
            </a:r>
            <a:r>
              <a:rPr lang="sk-SK" sz="2800" dirty="0" smtClean="0"/>
              <a:t> </a:t>
            </a:r>
            <a:r>
              <a:rPr lang="sk-SK" sz="2800" dirty="0" err="1" smtClean="0"/>
              <a:t>pravidel</a:t>
            </a:r>
            <a:r>
              <a:rPr lang="sk-SK" sz="2800" dirty="0" smtClean="0"/>
              <a:t> hry</a:t>
            </a:r>
            <a:endParaRPr lang="cs-CZ" dirty="0" smtClean="0"/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cs-CZ" dirty="0" smtClean="0"/>
              <a:t>Směřování k tržní rovnováze</a:t>
            </a:r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cs-CZ" dirty="0" smtClean="0"/>
              <a:t>Všímá si rozdílů mezi regiony (zeměmi)</a:t>
            </a:r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cs-CZ" dirty="0" smtClean="0"/>
              <a:t>Práce, hodnota, nadhodnota</a:t>
            </a:r>
          </a:p>
          <a:p>
            <a:pPr marL="624078" indent="-514350">
              <a:buClr>
                <a:srgbClr val="FF0000"/>
              </a:buClr>
              <a:buFont typeface="+mj-lt"/>
              <a:buAutoNum type="alphaUcPeriod"/>
            </a:pPr>
            <a:endParaRPr lang="cs-CZ" dirty="0" smtClean="0"/>
          </a:p>
          <a:p>
            <a:pPr marL="624078" indent="-514350">
              <a:buFont typeface="+mj-lt"/>
              <a:buAutoNum type="alphaUcPeriod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Socioekonomické charakteristiky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Environmentální charakteristiky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Charakteristiky pro hodnocení regionálních rozdílů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69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393" y="1988840"/>
            <a:ext cx="7626608" cy="48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300192" y="188640"/>
            <a:ext cx="28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Obecná míra nezaměstnanosti </a:t>
            </a:r>
          </a:p>
          <a:p>
            <a:r>
              <a:rPr lang="cs-CZ" dirty="0" smtClean="0"/>
              <a:t>(2. </a:t>
            </a:r>
            <a:r>
              <a:rPr lang="cs-CZ" dirty="0" err="1" smtClean="0"/>
              <a:t>čtrvtrletí</a:t>
            </a:r>
            <a:r>
              <a:rPr lang="cs-CZ" dirty="0" smtClean="0"/>
              <a:t> 2012)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5004048" y="4149080"/>
            <a:ext cx="648072" cy="288032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6732240" y="3789040"/>
            <a:ext cx="720080" cy="360040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8423920" y="4077072"/>
            <a:ext cx="720080" cy="360040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004048" y="3861048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804248" y="4437112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8495928" y="3861048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8495928" y="4437112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5004048" y="4437112"/>
            <a:ext cx="648072" cy="288032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6804248" y="6453336"/>
            <a:ext cx="648072" cy="404664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436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588" y="3068960"/>
            <a:ext cx="598341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516216" y="332656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Míra</a:t>
            </a:r>
            <a:r>
              <a:rPr lang="cs-CZ" dirty="0" smtClean="0"/>
              <a:t> </a:t>
            </a:r>
            <a:r>
              <a:rPr lang="cs-CZ" b="1" dirty="0" smtClean="0"/>
              <a:t>zaměstnanosti</a:t>
            </a:r>
            <a:r>
              <a:rPr lang="cs-CZ" dirty="0" smtClean="0"/>
              <a:t> (2. čtvrtletí 2012)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5796136" y="3573016"/>
            <a:ext cx="648072" cy="288032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7164288" y="3573016"/>
            <a:ext cx="648072" cy="288032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8495928" y="3573016"/>
            <a:ext cx="648072" cy="288032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7236296" y="4293096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868144" y="3789040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8495928" y="3789040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5796136" y="4293096"/>
            <a:ext cx="648072" cy="288032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7236296" y="3789040"/>
            <a:ext cx="648072" cy="288032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8495928" y="4293096"/>
            <a:ext cx="648072" cy="288032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2" y="15551"/>
            <a:ext cx="616930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113" y="3140969"/>
            <a:ext cx="8109887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444208" y="3326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Index stáří </a:t>
            </a:r>
          </a:p>
          <a:p>
            <a:pPr algn="ctr"/>
            <a:r>
              <a:rPr lang="cs-CZ" dirty="0" smtClean="0"/>
              <a:t>(2011)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7668344" y="3933056"/>
            <a:ext cx="576064" cy="216024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7596336" y="6381328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7668344" y="4509120"/>
            <a:ext cx="576064" cy="288032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01833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11560" y="40466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Rok 2011</a:t>
            </a:r>
            <a:endParaRPr lang="cs-CZ" dirty="0"/>
          </a:p>
        </p:txBody>
      </p:sp>
      <p:sp>
        <p:nvSpPr>
          <p:cNvPr id="7" name="Elipsa 6"/>
          <p:cNvSpPr/>
          <p:nvPr/>
        </p:nvSpPr>
        <p:spPr>
          <a:xfrm>
            <a:off x="8316416" y="2348880"/>
            <a:ext cx="827584" cy="216024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220072" y="2348880"/>
            <a:ext cx="648072" cy="216024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292080" y="4149080"/>
            <a:ext cx="576064" cy="288032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8388424" y="4149080"/>
            <a:ext cx="755576" cy="216024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220072" y="2132856"/>
            <a:ext cx="648072" cy="216024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8388424" y="2132856"/>
            <a:ext cx="755576" cy="216024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6207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2026776"/>
            <a:ext cx="6156176" cy="48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Regiony rozvíjející se</a:t>
            </a:r>
          </a:p>
          <a:p>
            <a:endParaRPr lang="cs-CZ" dirty="0" smtClean="0"/>
          </a:p>
          <a:p>
            <a:r>
              <a:rPr lang="cs-CZ" dirty="0" smtClean="0"/>
              <a:t>Regiony s průměrnou dynamikou rozvoje</a:t>
            </a:r>
          </a:p>
          <a:p>
            <a:endParaRPr lang="cs-CZ" dirty="0" smtClean="0"/>
          </a:p>
          <a:p>
            <a:r>
              <a:rPr lang="cs-CZ" dirty="0" smtClean="0"/>
              <a:t>Zaostávající nebo jinak problémové regiony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Regiony dle SRR 2007 - 2013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</TotalTime>
  <Words>260</Words>
  <Application>Microsoft Office PowerPoint</Application>
  <PresentationFormat>Předvádění na obrazovce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Shluk</vt:lpstr>
      <vt:lpstr>Regionální disparity</vt:lpstr>
      <vt:lpstr>Snímek 2</vt:lpstr>
      <vt:lpstr>Charakteristiky pro hodnocení regionálních rozdílů</vt:lpstr>
      <vt:lpstr>Snímek 4</vt:lpstr>
      <vt:lpstr>Snímek 5</vt:lpstr>
      <vt:lpstr>Snímek 6</vt:lpstr>
      <vt:lpstr>Snímek 7</vt:lpstr>
      <vt:lpstr>Snímek 8</vt:lpstr>
      <vt:lpstr>Regiony dle SRR 2007 - 2013</vt:lpstr>
      <vt:lpstr>Snímek 10</vt:lpstr>
      <vt:lpstr>Zadání cvičení</vt:lpstr>
      <vt:lpstr>Charakterizujte regionální politiku dané země a její regionální rozvoj</vt:lpstr>
      <vt:lpstr>Příklady zdrojů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disparity</dc:title>
  <dc:creator>Kamila</dc:creator>
  <cp:lastModifiedBy>Kamila</cp:lastModifiedBy>
  <cp:revision>21</cp:revision>
  <dcterms:created xsi:type="dcterms:W3CDTF">2012-10-15T18:49:21Z</dcterms:created>
  <dcterms:modified xsi:type="dcterms:W3CDTF">2013-02-01T21:56:54Z</dcterms:modified>
</cp:coreProperties>
</file>