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2" r:id="rId4"/>
    <p:sldId id="259" r:id="rId5"/>
    <p:sldId id="260" r:id="rId6"/>
    <p:sldId id="261" r:id="rId7"/>
    <p:sldId id="263" r:id="rId8"/>
    <p:sldId id="264" r:id="rId9"/>
    <p:sldId id="267" r:id="rId10"/>
    <p:sldId id="278" r:id="rId11"/>
    <p:sldId id="279" r:id="rId12"/>
    <p:sldId id="280" r:id="rId13"/>
    <p:sldId id="281" r:id="rId14"/>
    <p:sldId id="266" r:id="rId15"/>
    <p:sldId id="268" r:id="rId16"/>
    <p:sldId id="269" r:id="rId17"/>
    <p:sldId id="270" r:id="rId18"/>
    <p:sldId id="275" r:id="rId19"/>
    <p:sldId id="276" r:id="rId20"/>
    <p:sldId id="277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DC40A5E-66C3-4F76-8B15-FBF640D1F6FC}" type="datetimeFigureOut">
              <a:rPr lang="en-US" smtClean="0"/>
              <a:pPr/>
              <a:t>2/1/2013</a:t>
            </a:fld>
            <a:endParaRPr lang="en-US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91CBACC-2F8E-469B-9F1C-5B27EE0E0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C40A5E-66C3-4F76-8B15-FBF640D1F6FC}" type="datetimeFigureOut">
              <a:rPr lang="en-US" smtClean="0"/>
              <a:pPr/>
              <a:t>2/1/2013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1CBACC-2F8E-469B-9F1C-5B27EE0E0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C40A5E-66C3-4F76-8B15-FBF640D1F6FC}" type="datetimeFigureOut">
              <a:rPr lang="en-US" smtClean="0"/>
              <a:pPr/>
              <a:t>2/1/2013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1CBACC-2F8E-469B-9F1C-5B27EE0E0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C40A5E-66C3-4F76-8B15-FBF640D1F6FC}" type="datetimeFigureOut">
              <a:rPr lang="en-US" smtClean="0"/>
              <a:pPr/>
              <a:t>2/1/2013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1CBACC-2F8E-469B-9F1C-5B27EE0E08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C40A5E-66C3-4F76-8B15-FBF640D1F6FC}" type="datetimeFigureOut">
              <a:rPr lang="en-US" smtClean="0"/>
              <a:pPr/>
              <a:t>2/1/2013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1CBACC-2F8E-469B-9F1C-5B27EE0E08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C40A5E-66C3-4F76-8B15-FBF640D1F6FC}" type="datetimeFigureOut">
              <a:rPr lang="en-US" smtClean="0"/>
              <a:pPr/>
              <a:t>2/1/2013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1CBACC-2F8E-469B-9F1C-5B27EE0E08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C40A5E-66C3-4F76-8B15-FBF640D1F6FC}" type="datetimeFigureOut">
              <a:rPr lang="en-US" smtClean="0"/>
              <a:pPr/>
              <a:t>2/1/2013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1CBACC-2F8E-469B-9F1C-5B27EE0E0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C40A5E-66C3-4F76-8B15-FBF640D1F6FC}" type="datetimeFigureOut">
              <a:rPr lang="en-US" smtClean="0"/>
              <a:pPr/>
              <a:t>2/1/2013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1CBACC-2F8E-469B-9F1C-5B27EE0E08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C40A5E-66C3-4F76-8B15-FBF640D1F6FC}" type="datetimeFigureOut">
              <a:rPr lang="en-US" smtClean="0"/>
              <a:pPr/>
              <a:t>2/1/2013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1CBACC-2F8E-469B-9F1C-5B27EE0E0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DC40A5E-66C3-4F76-8B15-FBF640D1F6FC}" type="datetimeFigureOut">
              <a:rPr lang="en-US" smtClean="0"/>
              <a:pPr/>
              <a:t>2/1/2013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1CBACC-2F8E-469B-9F1C-5B27EE0E0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DC40A5E-66C3-4F76-8B15-FBF640D1F6FC}" type="datetimeFigureOut">
              <a:rPr lang="en-US" smtClean="0"/>
              <a:pPr/>
              <a:t>2/1/2013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91CBACC-2F8E-469B-9F1C-5B27EE0E08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DC40A5E-66C3-4F76-8B15-FBF640D1F6FC}" type="datetimeFigureOut">
              <a:rPr lang="en-US" smtClean="0"/>
              <a:pPr/>
              <a:t>2/1/2013</a:t>
            </a:fld>
            <a:endParaRPr lang="en-US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91CBACC-2F8E-469B-9F1C-5B27EE0E0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916832"/>
            <a:ext cx="9144000" cy="945450"/>
          </a:xfrm>
        </p:spPr>
        <p:txBody>
          <a:bodyPr/>
          <a:lstStyle/>
          <a:p>
            <a:pPr algn="ctr"/>
            <a:r>
              <a:rPr lang="cs-CZ" dirty="0" smtClean="0"/>
              <a:t>Regionální politika EU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55976" y="6309320"/>
            <a:ext cx="4788024" cy="54868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Mgr. Kamila </a:t>
            </a:r>
            <a:r>
              <a:rPr lang="cs-CZ" dirty="0" err="1" smtClean="0">
                <a:solidFill>
                  <a:schemeClr val="tx1"/>
                </a:solidFill>
              </a:rPr>
              <a:t>Klemešová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6488668"/>
            <a:ext cx="4067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25. 9. 2012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699792" y="3861048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Cvičení č. 6</a:t>
            </a:r>
            <a:endParaRPr lang="cs-CZ" dirty="0"/>
          </a:p>
        </p:txBody>
      </p:sp>
      <p:pic>
        <p:nvPicPr>
          <p:cNvPr id="7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0"/>
            <a:ext cx="46482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Evropský regionální rozvojový fond (ERDF)</a:t>
            </a:r>
          </a:p>
          <a:p>
            <a:r>
              <a:rPr lang="cs-CZ" dirty="0" smtClean="0"/>
              <a:t>Evropský sociální fond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Evropský zemědělský a záruční fond (do 2007)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Finanční nástroj pro podporu rybolovu (do 2007)</a:t>
            </a:r>
          </a:p>
          <a:p>
            <a:endParaRPr lang="cs-CZ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dirty="0" smtClean="0"/>
              <a:t>Mimo SF stojí Kohezní fond (Fond soudržnosti)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Strukturální fondy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1974</a:t>
            </a:r>
          </a:p>
          <a:p>
            <a:endParaRPr lang="cs-CZ" dirty="0" smtClean="0"/>
          </a:p>
          <a:p>
            <a:r>
              <a:rPr lang="cs-CZ" dirty="0" smtClean="0"/>
              <a:t>Základní nástroj pro snižování disparit</a:t>
            </a:r>
          </a:p>
          <a:p>
            <a:endParaRPr lang="cs-CZ" dirty="0" smtClean="0"/>
          </a:p>
          <a:p>
            <a:r>
              <a:rPr lang="cs-CZ" dirty="0" smtClean="0"/>
              <a:t>Investice do infrastruktury</a:t>
            </a:r>
          </a:p>
          <a:p>
            <a:endParaRPr lang="cs-CZ" dirty="0" smtClean="0"/>
          </a:p>
          <a:p>
            <a:r>
              <a:rPr lang="cs-CZ" dirty="0" smtClean="0"/>
              <a:t>Rozvoj malého a středního podnikání</a:t>
            </a:r>
          </a:p>
          <a:p>
            <a:endParaRPr lang="cs-CZ" dirty="0" smtClean="0"/>
          </a:p>
          <a:p>
            <a:r>
              <a:rPr lang="cs-CZ" dirty="0" smtClean="0"/>
              <a:t>Investice do ŽP, výchovy, zdraví, výzkumu…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ERRF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1960</a:t>
            </a:r>
          </a:p>
          <a:p>
            <a:endParaRPr lang="cs-CZ" dirty="0" smtClean="0"/>
          </a:p>
          <a:p>
            <a:r>
              <a:rPr lang="cs-CZ" dirty="0" smtClean="0"/>
              <a:t>Hlavní nástroj pro podporu sociální politiky</a:t>
            </a:r>
          </a:p>
          <a:p>
            <a:endParaRPr lang="cs-CZ" dirty="0" smtClean="0"/>
          </a:p>
          <a:p>
            <a:r>
              <a:rPr lang="cs-CZ" dirty="0" smtClean="0"/>
              <a:t>Zaměření na prevenci, boj s nezaměstnaností, rozvoj lidských zdrojů, trh práce</a:t>
            </a:r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ESF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1994</a:t>
            </a:r>
          </a:p>
          <a:p>
            <a:r>
              <a:rPr lang="cs-CZ" dirty="0" smtClean="0"/>
              <a:t>Pomoc nejméně vyspělým státům, aby zvládali rozvíjet se a zároveň dodržovat Maastrichtská kritéria (vstup do HMU)</a:t>
            </a:r>
          </a:p>
          <a:p>
            <a:r>
              <a:rPr lang="cs-CZ" dirty="0" smtClean="0"/>
              <a:t>Státy, kde HNP  90 % průměru EU</a:t>
            </a:r>
          </a:p>
          <a:p>
            <a:r>
              <a:rPr lang="cs-CZ" dirty="0" smtClean="0"/>
              <a:t> Financuje investiční (infrastrukturní) projekty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dirty="0" smtClean="0"/>
              <a:t>Dopravní infrastruktura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dirty="0" smtClean="0"/>
              <a:t>Ochrana ŽP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Kohezní fond (Fond soudržnosti)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350 mld. €</a:t>
            </a:r>
          </a:p>
          <a:p>
            <a:endParaRPr lang="cs-CZ" dirty="0" smtClean="0"/>
          </a:p>
          <a:p>
            <a:r>
              <a:rPr lang="cs-CZ" dirty="0" smtClean="0"/>
              <a:t>Cíl 1: Konvergence</a:t>
            </a:r>
          </a:p>
          <a:p>
            <a:endParaRPr lang="cs-CZ" dirty="0" smtClean="0"/>
          </a:p>
          <a:p>
            <a:r>
              <a:rPr lang="cs-CZ" dirty="0" smtClean="0"/>
              <a:t>Cíl 2: Regionální konkurenceschopnost a zaměstnanost</a:t>
            </a:r>
          </a:p>
          <a:p>
            <a:endParaRPr lang="cs-CZ" dirty="0" smtClean="0"/>
          </a:p>
          <a:p>
            <a:r>
              <a:rPr lang="cs-CZ" dirty="0" smtClean="0"/>
              <a:t>Cíl 3: Evropská územní spolupráce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pro období 2007 - 2013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Podpora méně rozvinutých NUTS 2</a:t>
            </a:r>
          </a:p>
          <a:p>
            <a:r>
              <a:rPr lang="cs-CZ" dirty="0" smtClean="0"/>
              <a:t>84 regionů v 18 státech</a:t>
            </a:r>
          </a:p>
          <a:p>
            <a:r>
              <a:rPr lang="cs-CZ" dirty="0" smtClean="0"/>
              <a:t>HDP &lt; 75 % průměru EU</a:t>
            </a:r>
          </a:p>
          <a:p>
            <a:r>
              <a:rPr lang="cs-CZ" dirty="0" smtClean="0"/>
              <a:t>Státy, kde HND &lt; 90 % průměru pro EU</a:t>
            </a:r>
          </a:p>
          <a:p>
            <a:r>
              <a:rPr lang="cs-CZ" dirty="0" smtClean="0"/>
              <a:t>282 mld. €, 82 % celkové sumy</a:t>
            </a:r>
          </a:p>
          <a:p>
            <a:r>
              <a:rPr lang="cs-CZ" dirty="0" smtClean="0"/>
              <a:t>Financování z: ERDF, ESF, FS</a:t>
            </a:r>
          </a:p>
          <a:p>
            <a:endParaRPr lang="cs-CZ" dirty="0" smtClean="0"/>
          </a:p>
          <a:p>
            <a:r>
              <a:rPr lang="cs-CZ" dirty="0" smtClean="0"/>
              <a:t>V ČR: všechny NUTS 2 s výjimkou Prahy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1: Konvergence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Regiony NUTS 2 nebo NUTS 1 přesahující kritéria pro Cíl 1</a:t>
            </a:r>
          </a:p>
          <a:p>
            <a:r>
              <a:rPr lang="cs-CZ" dirty="0" smtClean="0"/>
              <a:t>Financováno z ERDF, ESF</a:t>
            </a:r>
          </a:p>
          <a:p>
            <a:r>
              <a:rPr lang="cs-CZ" dirty="0" smtClean="0"/>
              <a:t>Cca 16 % celkových financí</a:t>
            </a:r>
          </a:p>
          <a:p>
            <a:r>
              <a:rPr lang="cs-CZ" dirty="0" smtClean="0"/>
              <a:t>Dva přístupy: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dirty="0" smtClean="0"/>
              <a:t>Podpora inovací a znalostní ekonomiky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dirty="0" smtClean="0"/>
              <a:t>Podpora lidských zdrojů</a:t>
            </a:r>
          </a:p>
          <a:p>
            <a:pPr marL="594360" indent="-457200"/>
            <a:r>
              <a:rPr lang="cs-CZ" dirty="0" smtClean="0"/>
              <a:t>169 regionů</a:t>
            </a:r>
          </a:p>
          <a:p>
            <a:endParaRPr lang="cs-CZ" dirty="0" smtClean="0"/>
          </a:p>
          <a:p>
            <a:r>
              <a:rPr lang="cs-CZ" dirty="0" smtClean="0"/>
              <a:t>V ČR: Praha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100" dirty="0" smtClean="0"/>
              <a:t>Cíl 2: Regionální konkurenceschopnost a zaměstnanost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Podpora: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dirty="0" err="1" smtClean="0"/>
              <a:t>přeshraniční</a:t>
            </a:r>
            <a:r>
              <a:rPr lang="cs-CZ" dirty="0" smtClean="0"/>
              <a:t> spolupráce (NUTS 3)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dirty="0" smtClean="0"/>
              <a:t>meziregionální spolupráce regionů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dirty="0" smtClean="0"/>
              <a:t>nadnárodní spolupráce regionů</a:t>
            </a:r>
          </a:p>
          <a:p>
            <a:r>
              <a:rPr lang="cs-CZ" dirty="0" smtClean="0"/>
              <a:t>Financováno z ERDF</a:t>
            </a:r>
          </a:p>
          <a:p>
            <a:r>
              <a:rPr lang="cs-CZ" dirty="0" smtClean="0"/>
              <a:t>V ČR: všechny regiony</a:t>
            </a:r>
          </a:p>
          <a:p>
            <a:r>
              <a:rPr lang="cs-CZ" dirty="0" smtClean="0"/>
              <a:t>Cca 2, 5 % celkových financí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Cíl 3: Evropská územní spolupráce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335 mld. €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½ do méně rozvinutých regionů</a:t>
            </a:r>
          </a:p>
          <a:p>
            <a:pPr lvl="1"/>
            <a:r>
              <a:rPr lang="cs-CZ" dirty="0" smtClean="0"/>
              <a:t>84 mld. € prostřednictvím ESF</a:t>
            </a:r>
          </a:p>
          <a:p>
            <a:pPr lvl="1"/>
            <a:r>
              <a:rPr lang="cs-CZ" dirty="0" smtClean="0"/>
              <a:t>40 mld. € CEF – nový nástroj pro propojení Evropy</a:t>
            </a:r>
          </a:p>
          <a:p>
            <a:pPr lvl="3"/>
            <a:r>
              <a:rPr lang="cs-CZ" dirty="0" smtClean="0"/>
              <a:t>urychlí rozvoj prioritní infrastruktury v oblasti dopravy, energetiky a informačních technologií </a:t>
            </a:r>
          </a:p>
          <a:p>
            <a:pPr lvl="1"/>
            <a:r>
              <a:rPr lang="cs-CZ" dirty="0" smtClean="0"/>
              <a:t>10 mld. € Fond soudržnosti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Cíl 1: „</a:t>
            </a:r>
            <a:r>
              <a:rPr lang="en-US" dirty="0" err="1" smtClean="0"/>
              <a:t>Investice</a:t>
            </a:r>
            <a:r>
              <a:rPr lang="en-US" dirty="0" smtClean="0"/>
              <a:t> do </a:t>
            </a:r>
            <a:r>
              <a:rPr lang="en-US" dirty="0" err="1" smtClean="0"/>
              <a:t>růstu</a:t>
            </a:r>
            <a:r>
              <a:rPr lang="en-US" dirty="0" smtClean="0"/>
              <a:t> a </a:t>
            </a:r>
            <a:r>
              <a:rPr lang="en-US" dirty="0" err="1" smtClean="0"/>
              <a:t>zaměstnanosti</a:t>
            </a:r>
            <a:r>
              <a:rPr lang="en-US" dirty="0" smtClean="0"/>
              <a:t>“ v </a:t>
            </a:r>
            <a:r>
              <a:rPr lang="en-US" dirty="0" err="1" smtClean="0"/>
              <a:t>členských</a:t>
            </a:r>
            <a:r>
              <a:rPr lang="en-US" dirty="0" smtClean="0"/>
              <a:t> </a:t>
            </a:r>
            <a:r>
              <a:rPr lang="en-US" dirty="0" err="1" smtClean="0"/>
              <a:t>státech</a:t>
            </a:r>
            <a:r>
              <a:rPr lang="en-US" dirty="0" smtClean="0"/>
              <a:t> a </a:t>
            </a:r>
            <a:r>
              <a:rPr lang="en-US" dirty="0" err="1" smtClean="0"/>
              <a:t>regionech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Cíl 2: „Evropská územní spolupráce“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(soulad se Strategií Evropa 2020)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pro období 2014 - 2020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896" y="0"/>
            <a:ext cx="8519576" cy="6839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Zakládající státy =</a:t>
            </a:r>
          </a:p>
          <a:p>
            <a:endParaRPr lang="cs-CZ" dirty="0" smtClean="0"/>
          </a:p>
          <a:p>
            <a:r>
              <a:rPr lang="cs-CZ" dirty="0" smtClean="0"/>
              <a:t>70. roky = </a:t>
            </a:r>
          </a:p>
          <a:p>
            <a:endParaRPr lang="cs-CZ" dirty="0" smtClean="0"/>
          </a:p>
          <a:p>
            <a:r>
              <a:rPr lang="cs-CZ" dirty="0" smtClean="0"/>
              <a:t>80. roky = </a:t>
            </a:r>
          </a:p>
          <a:p>
            <a:endParaRPr lang="cs-CZ" dirty="0" smtClean="0"/>
          </a:p>
          <a:p>
            <a:r>
              <a:rPr lang="cs-CZ" dirty="0" smtClean="0"/>
              <a:t>90. roky =</a:t>
            </a:r>
          </a:p>
          <a:p>
            <a:endParaRPr lang="cs-CZ" dirty="0" smtClean="0"/>
          </a:p>
          <a:p>
            <a:r>
              <a:rPr lang="cs-CZ" dirty="0" smtClean="0"/>
              <a:t>2004 =</a:t>
            </a:r>
          </a:p>
          <a:p>
            <a:endParaRPr lang="cs-CZ" dirty="0" smtClean="0"/>
          </a:p>
          <a:p>
            <a:r>
              <a:rPr lang="cs-CZ" dirty="0" smtClean="0"/>
              <a:t>2007 = </a:t>
            </a:r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Vstupy států do ES (EU)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Méně rozvinuté“ regiony </a:t>
            </a:r>
          </a:p>
          <a:p>
            <a:pPr lvl="1"/>
            <a:r>
              <a:rPr lang="cs-CZ" dirty="0" smtClean="0"/>
              <a:t>(HDP &lt; 75% průměru zemí EU) i nadále hlavní prioritou</a:t>
            </a:r>
          </a:p>
          <a:p>
            <a:pPr lvl="1"/>
            <a:r>
              <a:rPr lang="cs-CZ" dirty="0" smtClean="0"/>
              <a:t>Spolufinancování 75 – 80 %</a:t>
            </a:r>
          </a:p>
          <a:p>
            <a:endParaRPr lang="cs-CZ" dirty="0" smtClean="0"/>
          </a:p>
          <a:p>
            <a:r>
              <a:rPr lang="cs-CZ" dirty="0" smtClean="0"/>
              <a:t>N</a:t>
            </a:r>
            <a:r>
              <a:rPr lang="en-US" dirty="0" err="1" smtClean="0"/>
              <a:t>ov</a:t>
            </a:r>
            <a:r>
              <a:rPr lang="cs-CZ" dirty="0" smtClean="0"/>
              <a:t>á</a:t>
            </a:r>
            <a:r>
              <a:rPr lang="en-US" dirty="0" smtClean="0"/>
              <a:t> „</a:t>
            </a:r>
            <a:r>
              <a:rPr lang="en-US" dirty="0" err="1" smtClean="0"/>
              <a:t>přechodov</a:t>
            </a:r>
            <a:r>
              <a:rPr lang="cs-CZ" dirty="0" smtClean="0"/>
              <a:t>á</a:t>
            </a:r>
            <a:r>
              <a:rPr lang="en-US" dirty="0" smtClean="0"/>
              <a:t>“ </a:t>
            </a:r>
            <a:r>
              <a:rPr lang="en-US" dirty="0" err="1" smtClean="0"/>
              <a:t>kategorie</a:t>
            </a:r>
            <a:r>
              <a:rPr lang="en-US" dirty="0" smtClean="0"/>
              <a:t> </a:t>
            </a:r>
            <a:endParaRPr lang="cs-CZ" dirty="0" smtClean="0"/>
          </a:p>
          <a:p>
            <a:pPr lvl="1"/>
            <a:r>
              <a:rPr lang="cs-CZ" dirty="0" smtClean="0"/>
              <a:t>(HDP &gt; 75% průměru EU, &lt; 90 %), </a:t>
            </a:r>
          </a:p>
          <a:p>
            <a:pPr lvl="1"/>
            <a:r>
              <a:rPr lang="en-US" dirty="0" smtClean="0"/>
              <a:t>51 </a:t>
            </a:r>
            <a:r>
              <a:rPr lang="en-US" dirty="0" err="1" smtClean="0"/>
              <a:t>oblastí</a:t>
            </a:r>
            <a:r>
              <a:rPr lang="cs-CZ" dirty="0" smtClean="0"/>
              <a:t>, </a:t>
            </a:r>
            <a:r>
              <a:rPr lang="en-US" dirty="0" err="1" smtClean="0"/>
              <a:t>více</a:t>
            </a:r>
            <a:r>
              <a:rPr lang="en-US" dirty="0" smtClean="0"/>
              <a:t> </a:t>
            </a:r>
            <a:r>
              <a:rPr lang="en-US" dirty="0" err="1" smtClean="0"/>
              <a:t>než</a:t>
            </a:r>
            <a:r>
              <a:rPr lang="en-US" dirty="0" smtClean="0"/>
              <a:t> 72 </a:t>
            </a:r>
            <a:r>
              <a:rPr lang="en-US" dirty="0" err="1" smtClean="0"/>
              <a:t>milionů</a:t>
            </a:r>
            <a:r>
              <a:rPr lang="en-US" dirty="0" smtClean="0"/>
              <a:t> </a:t>
            </a:r>
            <a:r>
              <a:rPr lang="en-US" dirty="0" err="1" smtClean="0"/>
              <a:t>osob</a:t>
            </a:r>
            <a:endParaRPr lang="cs-CZ" dirty="0" smtClean="0"/>
          </a:p>
          <a:p>
            <a:pPr lvl="1"/>
            <a:r>
              <a:rPr lang="cs-CZ" dirty="0" smtClean="0"/>
              <a:t>Spolufinancování 60 %</a:t>
            </a:r>
          </a:p>
          <a:p>
            <a:endParaRPr lang="cs-CZ" dirty="0" smtClean="0"/>
          </a:p>
          <a:p>
            <a:r>
              <a:rPr lang="cs-CZ" dirty="0" smtClean="0"/>
              <a:t>Více rozvinuté regiony </a:t>
            </a:r>
          </a:p>
          <a:p>
            <a:pPr lvl="1"/>
            <a:r>
              <a:rPr lang="cs-CZ" dirty="0" smtClean="0"/>
              <a:t>(HDP &gt; 90 % průměru zemí EU)</a:t>
            </a:r>
          </a:p>
          <a:p>
            <a:pPr lvl="1"/>
            <a:r>
              <a:rPr lang="cs-CZ" dirty="0" smtClean="0"/>
              <a:t>Spolufinancování 50 %</a:t>
            </a:r>
          </a:p>
          <a:p>
            <a:pPr lvl="1"/>
            <a:endParaRPr lang="cs-CZ" dirty="0" smtClean="0"/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cs-CZ" dirty="0" smtClean="0"/>
              <a:t>Princip programování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Princip koncentrace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Princip partnerství</a:t>
            </a:r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Princip </a:t>
            </a:r>
            <a:r>
              <a:rPr lang="cs-CZ" dirty="0" err="1" smtClean="0"/>
              <a:t>adicionality</a:t>
            </a:r>
            <a:endParaRPr lang="cs-CZ" dirty="0" smtClean="0"/>
          </a:p>
          <a:p>
            <a:pPr marL="624078" indent="-514350">
              <a:buFont typeface="+mj-lt"/>
              <a:buAutoNum type="arabicPeriod"/>
            </a:pPr>
            <a:r>
              <a:rPr lang="cs-CZ" dirty="0" smtClean="0"/>
              <a:t>Princip monitorování a vyhodnocování</a:t>
            </a:r>
          </a:p>
          <a:p>
            <a:pPr marL="624078" indent="-514350">
              <a:buFont typeface="+mj-lt"/>
              <a:buAutoNum type="arabicPeriod"/>
            </a:pPr>
            <a:endParaRPr lang="cs-CZ" dirty="0" smtClean="0"/>
          </a:p>
          <a:p>
            <a:pPr marL="624078" indent="-514350"/>
            <a:r>
              <a:rPr lang="cs-CZ" sz="1800" dirty="0" smtClean="0"/>
              <a:t>Další principy jako subsidiarita, proporcionalita, konvergence….</a:t>
            </a:r>
            <a:endParaRPr lang="en-US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principy RP EU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ČR 26 operačních programů</a:t>
            </a:r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Operační programy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Tématické</a:t>
            </a:r>
            <a:r>
              <a:rPr lang="cs-CZ" dirty="0" smtClean="0"/>
              <a:t> OP</a:t>
            </a:r>
            <a:endParaRPr lang="en-US" dirty="0"/>
          </a:p>
        </p:txBody>
      </p:sp>
      <p:pic>
        <p:nvPicPr>
          <p:cNvPr id="4" name="Picture 2" descr="http://www.strukturalni-fondy.cz/getfile/ea9083d8-6125-4f89-8263-6b027c8b3730/TOP-(1).asp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602" y="1124745"/>
            <a:ext cx="8528797" cy="573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Regionální operační programy</a:t>
            </a:r>
            <a:endParaRPr lang="en-US" dirty="0"/>
          </a:p>
        </p:txBody>
      </p:sp>
      <p:pic>
        <p:nvPicPr>
          <p:cNvPr id="41986" name="Picture 2" descr="Indikativní alokace RO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784"/>
            <a:ext cx="8997378" cy="53732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 Praha</a:t>
            </a:r>
            <a:endParaRPr lang="en-US" dirty="0"/>
          </a:p>
        </p:txBody>
      </p:sp>
      <p:pic>
        <p:nvPicPr>
          <p:cNvPr id="44034" name="Picture 2" descr="OP Prah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242042"/>
            <a:ext cx="8352928" cy="5615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 smtClean="0"/>
              <a:t>Přeshraniční</a:t>
            </a:r>
            <a:r>
              <a:rPr lang="cs-CZ" dirty="0" smtClean="0"/>
              <a:t> spolupráce:</a:t>
            </a:r>
          </a:p>
          <a:p>
            <a:pPr lvl="1"/>
            <a:r>
              <a:rPr lang="cs-CZ" dirty="0" smtClean="0"/>
              <a:t>ČR – Bavorsko</a:t>
            </a:r>
          </a:p>
          <a:p>
            <a:pPr lvl="1"/>
            <a:r>
              <a:rPr lang="cs-CZ" dirty="0" smtClean="0"/>
              <a:t>ČR – Polsko</a:t>
            </a:r>
          </a:p>
          <a:p>
            <a:pPr lvl="1"/>
            <a:r>
              <a:rPr lang="cs-CZ" dirty="0" smtClean="0"/>
              <a:t>ČR – Rakousko</a:t>
            </a:r>
          </a:p>
          <a:p>
            <a:pPr lvl="1"/>
            <a:r>
              <a:rPr lang="cs-CZ" dirty="0" smtClean="0"/>
              <a:t>ČR – Sasko</a:t>
            </a:r>
          </a:p>
          <a:p>
            <a:pPr lvl="1"/>
            <a:r>
              <a:rPr lang="cs-CZ" dirty="0" smtClean="0"/>
              <a:t>ČR – Slovensko</a:t>
            </a:r>
          </a:p>
          <a:p>
            <a:endParaRPr lang="cs-CZ" b="1" dirty="0" smtClean="0"/>
          </a:p>
          <a:p>
            <a:r>
              <a:rPr lang="cs-CZ" dirty="0" smtClean="0"/>
              <a:t>OP Mezinárodní spolupráce</a:t>
            </a:r>
          </a:p>
          <a:p>
            <a:endParaRPr lang="cs-CZ" dirty="0" smtClean="0"/>
          </a:p>
          <a:p>
            <a:r>
              <a:rPr lang="cs-CZ" dirty="0" smtClean="0"/>
              <a:t>OP Nadnárodní spolupráce</a:t>
            </a:r>
          </a:p>
          <a:p>
            <a:endParaRPr lang="cs-CZ" dirty="0" smtClean="0"/>
          </a:p>
          <a:p>
            <a:r>
              <a:rPr lang="cs-CZ" dirty="0" smtClean="0"/>
              <a:t>Síťový OP ESPON 2013</a:t>
            </a:r>
          </a:p>
          <a:p>
            <a:endParaRPr lang="cs-CZ" dirty="0" smtClean="0"/>
          </a:p>
          <a:p>
            <a:r>
              <a:rPr lang="cs-CZ" dirty="0" smtClean="0"/>
              <a:t>Síťový OP </a:t>
            </a:r>
            <a:r>
              <a:rPr lang="cs-CZ" dirty="0" err="1" smtClean="0"/>
              <a:t>Interact</a:t>
            </a:r>
            <a:r>
              <a:rPr lang="cs-CZ" dirty="0" smtClean="0"/>
              <a:t> II</a:t>
            </a:r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OP k cíli Evropská územní spolupráce</a:t>
            </a:r>
            <a:endParaRPr lang="en-US" sz="32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1" y="332656"/>
            <a:ext cx="9138520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010339"/>
          </a:xfrm>
        </p:spPr>
        <p:txBody>
          <a:bodyPr/>
          <a:lstStyle/>
          <a:p>
            <a:pPr algn="ctr">
              <a:buNone/>
            </a:pPr>
            <a:r>
              <a:rPr lang="cs-CZ" dirty="0" smtClean="0"/>
              <a:t>Děkuji za pozornost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Vývoj regionální politiky ES</a:t>
            </a:r>
            <a:endParaRPr lang="en-US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Vyrovnávání disparit „bude“ probíhat přirozeně </a:t>
            </a:r>
          </a:p>
          <a:p>
            <a:endParaRPr lang="cs-CZ" dirty="0" smtClean="0"/>
          </a:p>
          <a:p>
            <a:r>
              <a:rPr lang="cs-CZ" dirty="0" smtClean="0"/>
              <a:t>Důvěra ve volný trh</a:t>
            </a:r>
          </a:p>
          <a:p>
            <a:endParaRPr lang="cs-CZ" dirty="0" smtClean="0"/>
          </a:p>
          <a:p>
            <a:r>
              <a:rPr lang="cs-CZ" dirty="0" smtClean="0"/>
              <a:t>Mezníkem vznik Evropské investiční banky</a:t>
            </a:r>
          </a:p>
          <a:p>
            <a:pPr lvl="1"/>
            <a:r>
              <a:rPr lang="cs-CZ" dirty="0" smtClean="0"/>
              <a:t>Půjčky a garance na projekty v méně rozvinutých regionech</a:t>
            </a:r>
          </a:p>
          <a:p>
            <a:endParaRPr lang="cs-CZ" dirty="0" smtClean="0"/>
          </a:p>
          <a:p>
            <a:r>
              <a:rPr lang="cs-CZ" dirty="0" smtClean="0"/>
              <a:t>Evropský sociální fond</a:t>
            </a:r>
          </a:p>
          <a:p>
            <a:pPr lvl="1"/>
            <a:r>
              <a:rPr lang="cs-CZ" dirty="0" smtClean="0"/>
              <a:t>Financování samostatné sociální politiky</a:t>
            </a:r>
          </a:p>
          <a:p>
            <a:endParaRPr lang="cs-CZ" dirty="0" smtClean="0"/>
          </a:p>
          <a:p>
            <a:r>
              <a:rPr lang="cs-CZ" dirty="0" smtClean="0"/>
              <a:t>Evropský zemědělský garanční a podpůrný fond</a:t>
            </a:r>
          </a:p>
          <a:p>
            <a:pPr lvl="1"/>
            <a:r>
              <a:rPr lang="cs-CZ" dirty="0" smtClean="0"/>
              <a:t>Financována společná zem. politika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Období 1951 – 1973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Přístup méně rozvinutých států</a:t>
            </a:r>
          </a:p>
          <a:p>
            <a:endParaRPr lang="cs-CZ" dirty="0" smtClean="0"/>
          </a:p>
          <a:p>
            <a:r>
              <a:rPr lang="cs-CZ" dirty="0" smtClean="0"/>
              <a:t>Přístup VB - velké </a:t>
            </a:r>
            <a:r>
              <a:rPr lang="cs-CZ" dirty="0" err="1" smtClean="0"/>
              <a:t>reg</a:t>
            </a:r>
            <a:r>
              <a:rPr lang="cs-CZ" dirty="0" smtClean="0"/>
              <a:t>. disparity </a:t>
            </a:r>
          </a:p>
          <a:p>
            <a:endParaRPr lang="cs-CZ" dirty="0" smtClean="0"/>
          </a:p>
          <a:p>
            <a:r>
              <a:rPr lang="cs-CZ" dirty="0" smtClean="0"/>
              <a:t>VB přišla o zisky z cel atd. =&gt; snaha kompenzovat ztráty, restrukturalizovat staré průmyslové oblasti =&gt; VB kolébkou regionální politiky</a:t>
            </a:r>
          </a:p>
          <a:p>
            <a:endParaRPr lang="cs-CZ" dirty="0" smtClean="0"/>
          </a:p>
          <a:p>
            <a:r>
              <a:rPr lang="cs-CZ" dirty="0" smtClean="0"/>
              <a:t>1974 – Evropský fond regionálního rozvoje</a:t>
            </a:r>
          </a:p>
          <a:p>
            <a:pPr lvl="1"/>
            <a:r>
              <a:rPr lang="cs-CZ" dirty="0" smtClean="0"/>
              <a:t>Základní nástroj RP</a:t>
            </a:r>
          </a:p>
          <a:p>
            <a:endParaRPr lang="cs-CZ" dirty="0" smtClean="0"/>
          </a:p>
          <a:p>
            <a:r>
              <a:rPr lang="cs-CZ" dirty="0" smtClean="0"/>
              <a:t>Podpora vytváření jednotného prostoru</a:t>
            </a:r>
          </a:p>
          <a:p>
            <a:endParaRPr lang="cs-CZ" dirty="0" smtClean="0"/>
          </a:p>
          <a:p>
            <a:r>
              <a:rPr lang="cs-CZ" dirty="0" smtClean="0"/>
              <a:t>Integrované středomořské programy</a:t>
            </a:r>
          </a:p>
          <a:p>
            <a:endParaRPr lang="cs-CZ" dirty="0" smtClean="0"/>
          </a:p>
          <a:p>
            <a:r>
              <a:rPr lang="cs-CZ" dirty="0" smtClean="0"/>
              <a:t>Restrukturalizace starých </a:t>
            </a:r>
            <a:r>
              <a:rPr lang="cs-CZ" dirty="0" err="1" smtClean="0"/>
              <a:t>prům</a:t>
            </a:r>
            <a:r>
              <a:rPr lang="cs-CZ" dirty="0" smtClean="0"/>
              <a:t>. oblastí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200" dirty="0" smtClean="0"/>
              <a:t>Období „zrodu“ regionální politiky ES/EU</a:t>
            </a:r>
            <a:br>
              <a:rPr lang="cs-CZ" sz="3200" dirty="0" smtClean="0"/>
            </a:br>
            <a:r>
              <a:rPr lang="cs-CZ" sz="2400" dirty="0" smtClean="0"/>
              <a:t>(1974 - 1986)</a:t>
            </a:r>
            <a:endParaRPr lang="en-US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Jednotný evropský akt</a:t>
            </a:r>
          </a:p>
          <a:p>
            <a:pPr lvl="1"/>
            <a:r>
              <a:rPr lang="cs-CZ" dirty="0" smtClean="0"/>
              <a:t>Vytvoření jednotného vnitřního trhu</a:t>
            </a:r>
          </a:p>
          <a:p>
            <a:pPr lvl="1"/>
            <a:r>
              <a:rPr lang="cs-CZ" dirty="0" smtClean="0"/>
              <a:t>Zabezpečování snižování rozdílů v </a:t>
            </a:r>
            <a:r>
              <a:rPr lang="cs-CZ" dirty="0" err="1" smtClean="0"/>
              <a:t>hosp</a:t>
            </a:r>
            <a:r>
              <a:rPr lang="cs-CZ" dirty="0" smtClean="0"/>
              <a:t>. a </a:t>
            </a:r>
            <a:r>
              <a:rPr lang="cs-CZ" dirty="0" err="1" smtClean="0"/>
              <a:t>soc</a:t>
            </a:r>
            <a:r>
              <a:rPr lang="cs-CZ" dirty="0" smtClean="0"/>
              <a:t>. vyspělosti pomocí strukturálních fondů</a:t>
            </a:r>
          </a:p>
          <a:p>
            <a:endParaRPr lang="cs-CZ" dirty="0" smtClean="0"/>
          </a:p>
          <a:p>
            <a:r>
              <a:rPr lang="cs-CZ" dirty="0" smtClean="0"/>
              <a:t>Reakce na vstup Španělska a Portugalska</a:t>
            </a:r>
          </a:p>
          <a:p>
            <a:endParaRPr lang="cs-CZ" dirty="0" smtClean="0"/>
          </a:p>
          <a:p>
            <a:r>
              <a:rPr lang="cs-CZ" dirty="0" smtClean="0"/>
              <a:t>Pokračující strukturální potíže: VB, Francie, Itálie, Španělsko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=&gt;vznik střednědobého plánování (programy), zavedeny principy RP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Období směřující k soudržnosti</a:t>
            </a:r>
            <a:br>
              <a:rPr lang="cs-CZ" dirty="0" smtClean="0"/>
            </a:br>
            <a:r>
              <a:rPr lang="cs-CZ" sz="2400" dirty="0" smtClean="0"/>
              <a:t>(1987 - 1999)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1988 RP integrována se </a:t>
            </a:r>
            <a:r>
              <a:rPr lang="cs-CZ" dirty="0" err="1" smtClean="0"/>
              <a:t>soc</a:t>
            </a:r>
            <a:r>
              <a:rPr lang="cs-CZ" dirty="0" smtClean="0"/>
              <a:t>. politikou a části zem. politiky =&gt; </a:t>
            </a:r>
            <a:r>
              <a:rPr lang="cs-CZ" b="1" dirty="0" smtClean="0"/>
              <a:t>strukturální politika </a:t>
            </a:r>
            <a:r>
              <a:rPr lang="cs-CZ" dirty="0" smtClean="0"/>
              <a:t>(politika </a:t>
            </a:r>
            <a:r>
              <a:rPr lang="cs-CZ" dirty="0" err="1" smtClean="0"/>
              <a:t>hosp</a:t>
            </a:r>
            <a:r>
              <a:rPr lang="cs-CZ" dirty="0" smtClean="0"/>
              <a:t>. a sociální soudržnosti)</a:t>
            </a:r>
          </a:p>
          <a:p>
            <a:endParaRPr lang="cs-CZ" dirty="0" smtClean="0"/>
          </a:p>
          <a:p>
            <a:r>
              <a:rPr lang="cs-CZ" dirty="0" smtClean="0"/>
              <a:t>vznik Kohezního fondu (1993)</a:t>
            </a:r>
          </a:p>
          <a:p>
            <a:pPr lvl="1"/>
            <a:r>
              <a:rPr lang="cs-CZ" dirty="0" smtClean="0"/>
              <a:t>Nástroj pro splnění maastrichtských kritérií</a:t>
            </a:r>
          </a:p>
          <a:p>
            <a:endParaRPr lang="cs-CZ" dirty="0" smtClean="0"/>
          </a:p>
          <a:p>
            <a:r>
              <a:rPr lang="cs-CZ" dirty="0" smtClean="0"/>
              <a:t>Výbor regionů</a:t>
            </a:r>
          </a:p>
          <a:p>
            <a:pPr lvl="1"/>
            <a:r>
              <a:rPr lang="cs-CZ" dirty="0" smtClean="0"/>
              <a:t>Nový poradní orgán EU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Agenda 2000</a:t>
            </a:r>
          </a:p>
          <a:p>
            <a:pPr lvl="1"/>
            <a:r>
              <a:rPr lang="cs-CZ" dirty="0" smtClean="0"/>
              <a:t>Dokument nastiňující základní směry vývoje v kontextu rozšiřování EU</a:t>
            </a:r>
          </a:p>
          <a:p>
            <a:pPr lvl="1"/>
            <a:r>
              <a:rPr lang="cs-CZ" dirty="0" smtClean="0"/>
              <a:t>Ke zpracování vyzvána Evropská komise již v roce 1997</a:t>
            </a:r>
          </a:p>
          <a:p>
            <a:endParaRPr lang="cs-CZ" dirty="0" smtClean="0"/>
          </a:p>
          <a:p>
            <a:endParaRPr lang="cs-CZ" smtClean="0"/>
          </a:p>
          <a:p>
            <a:r>
              <a:rPr lang="cs-CZ" smtClean="0"/>
              <a:t>První </a:t>
            </a:r>
            <a:r>
              <a:rPr lang="cs-CZ" dirty="0" smtClean="0"/>
              <a:t>projednává otázku vnitřních mechanismů Unie, zejména reformu společné zemědělské politiky a politiky sociální a hospodářské soudržnosti. Obsahuje také doporučení, jak se nejlépe vyrovnat s nadcházejícím rozšířením a navrhuje vytvoření nové finanční perspektivy (tj. rozpočtu) na období 2000–2006.</a:t>
            </a:r>
          </a:p>
          <a:p>
            <a:r>
              <a:rPr lang="cs-CZ" dirty="0" smtClean="0"/>
              <a:t>Druhá navrhuje zesílenou </a:t>
            </a:r>
            <a:r>
              <a:rPr lang="cs-CZ" dirty="0" err="1" smtClean="0"/>
              <a:t>předvstupní</a:t>
            </a:r>
            <a:r>
              <a:rPr lang="cs-CZ" dirty="0" smtClean="0"/>
              <a:t> strategii, zahrnující dva nové prvky: přístupové partnerství a rozšířenou účast kandidátských zemí v programech Společenství a vytvoření mechanismu pro uplatňování </a:t>
            </a:r>
            <a:r>
              <a:rPr lang="cs-CZ" dirty="0" err="1" smtClean="0"/>
              <a:t>acquis</a:t>
            </a:r>
            <a:r>
              <a:rPr lang="cs-CZ" dirty="0" smtClean="0"/>
              <a:t> Společenství.</a:t>
            </a:r>
          </a:p>
          <a:p>
            <a:r>
              <a:rPr lang="cs-CZ" dirty="0" smtClean="0"/>
              <a:t>Třetí část představuje studii o vlivu rozšíření na politiky Evropské unie.</a:t>
            </a:r>
          </a:p>
          <a:p>
            <a:pPr lvl="1"/>
            <a:endParaRPr lang="cs-CZ" dirty="0" smtClean="0"/>
          </a:p>
          <a:p>
            <a:pPr lvl="1"/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Období přípravy na rozšíření </a:t>
            </a:r>
            <a:br>
              <a:rPr lang="cs-CZ" dirty="0" smtClean="0"/>
            </a:br>
            <a:r>
              <a:rPr lang="cs-CZ" sz="2400" dirty="0" smtClean="0"/>
              <a:t>(2000 - 2006)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 1: Povzbuzování rozvoje a strukturálních změn zaostávajících regionů</a:t>
            </a:r>
          </a:p>
          <a:p>
            <a:endParaRPr lang="cs-CZ" dirty="0" smtClean="0"/>
          </a:p>
          <a:p>
            <a:r>
              <a:rPr lang="cs-CZ" dirty="0" smtClean="0"/>
              <a:t>Cíl 2: Podpora strukturálně postižených regionů</a:t>
            </a:r>
          </a:p>
          <a:p>
            <a:endParaRPr lang="cs-CZ" dirty="0" smtClean="0"/>
          </a:p>
          <a:p>
            <a:r>
              <a:rPr lang="cs-CZ" dirty="0" smtClean="0"/>
              <a:t>Cíl 3: Podpora přizpůsobování a modernizace politik a systémů vzdělávání, školství a zaměstnanosti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pro období 2000 - 2006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202</TotalTime>
  <Words>845</Words>
  <Application>Microsoft Office PowerPoint</Application>
  <PresentationFormat>Předvádění na obrazovce (4:3)</PresentationFormat>
  <Paragraphs>198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Shluk</vt:lpstr>
      <vt:lpstr>Regionální politika EU</vt:lpstr>
      <vt:lpstr>Vstupy států do ES (EU)</vt:lpstr>
      <vt:lpstr>Vývoj regionální politiky ES</vt:lpstr>
      <vt:lpstr>Období 1951 – 1973</vt:lpstr>
      <vt:lpstr>Období „zrodu“ regionální politiky ES/EU (1974 - 1986)</vt:lpstr>
      <vt:lpstr>Období směřující k soudržnosti (1987 - 1999)</vt:lpstr>
      <vt:lpstr>Snímek 7</vt:lpstr>
      <vt:lpstr>Období přípravy na rozšíření  (2000 - 2006)</vt:lpstr>
      <vt:lpstr>Cíle pro období 2000 - 2006</vt:lpstr>
      <vt:lpstr>Strukturální fondy</vt:lpstr>
      <vt:lpstr>ERRF</vt:lpstr>
      <vt:lpstr>ESF</vt:lpstr>
      <vt:lpstr>Kohezní fond (Fond soudržnosti)</vt:lpstr>
      <vt:lpstr>Cíle pro období 2007 - 2013</vt:lpstr>
      <vt:lpstr>Cíl 1: Konvergence</vt:lpstr>
      <vt:lpstr>Cíl 2: Regionální konkurenceschopnost a zaměstnanost</vt:lpstr>
      <vt:lpstr>Cíl 3: Evropská územní spolupráce</vt:lpstr>
      <vt:lpstr>Cíle pro období 2014 - 2020</vt:lpstr>
      <vt:lpstr>Snímek 19</vt:lpstr>
      <vt:lpstr>Snímek 20</vt:lpstr>
      <vt:lpstr>Základní principy RP EU</vt:lpstr>
      <vt:lpstr>Operační programy</vt:lpstr>
      <vt:lpstr>Tématické OP</vt:lpstr>
      <vt:lpstr>Regionální operační programy</vt:lpstr>
      <vt:lpstr>OP Praha</vt:lpstr>
      <vt:lpstr>OP k cíli Evropská územní spolupráce</vt:lpstr>
      <vt:lpstr>Snímek 27</vt:lpstr>
      <vt:lpstr>Snímek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Regionální politika EU</dc:title>
  <dc:creator>Kamila</dc:creator>
  <cp:lastModifiedBy>Kamila</cp:lastModifiedBy>
  <cp:revision>24</cp:revision>
  <dcterms:created xsi:type="dcterms:W3CDTF">2012-11-05T20:56:15Z</dcterms:created>
  <dcterms:modified xsi:type="dcterms:W3CDTF">2013-02-01T21:57:41Z</dcterms:modified>
</cp:coreProperties>
</file>