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5" r:id="rId13"/>
    <p:sldId id="271" r:id="rId14"/>
    <p:sldId id="272" r:id="rId15"/>
    <p:sldId id="273" r:id="rId16"/>
    <p:sldId id="276" r:id="rId17"/>
    <p:sldId id="274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8230D0-B1BE-481B-BB8C-8CBA31C4F2D7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2D9A90-987D-4812-A5CA-F94FCA4B2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230D0-B1BE-481B-BB8C-8CBA31C4F2D7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D9A90-987D-4812-A5CA-F94FCA4B2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230D0-B1BE-481B-BB8C-8CBA31C4F2D7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D9A90-987D-4812-A5CA-F94FCA4B2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230D0-B1BE-481B-BB8C-8CBA31C4F2D7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D9A90-987D-4812-A5CA-F94FCA4B2D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230D0-B1BE-481B-BB8C-8CBA31C4F2D7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D9A90-987D-4812-A5CA-F94FCA4B2D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230D0-B1BE-481B-BB8C-8CBA31C4F2D7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D9A90-987D-4812-A5CA-F94FCA4B2D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230D0-B1BE-481B-BB8C-8CBA31C4F2D7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D9A90-987D-4812-A5CA-F94FCA4B2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230D0-B1BE-481B-BB8C-8CBA31C4F2D7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D9A90-987D-4812-A5CA-F94FCA4B2D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230D0-B1BE-481B-BB8C-8CBA31C4F2D7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D9A90-987D-4812-A5CA-F94FCA4B2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38230D0-B1BE-481B-BB8C-8CBA31C4F2D7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D9A90-987D-4812-A5CA-F94FCA4B2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8230D0-B1BE-481B-BB8C-8CBA31C4F2D7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2D9A90-987D-4812-A5CA-F94FCA4B2D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8230D0-B1BE-481B-BB8C-8CBA31C4F2D7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82D9A90-987D-4812-A5CA-F94FCA4B2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916832"/>
            <a:ext cx="9144000" cy="945450"/>
          </a:xfrm>
        </p:spPr>
        <p:txBody>
          <a:bodyPr/>
          <a:lstStyle/>
          <a:p>
            <a:pPr algn="ctr"/>
            <a:r>
              <a:rPr lang="cs-CZ" dirty="0" smtClean="0"/>
              <a:t>Strategické dokumenty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5976" y="6309320"/>
            <a:ext cx="4788024" cy="54868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Mgr. Kamila </a:t>
            </a:r>
            <a:r>
              <a:rPr lang="cs-CZ" dirty="0" err="1" smtClean="0">
                <a:solidFill>
                  <a:schemeClr val="tx1"/>
                </a:solidFill>
              </a:rPr>
              <a:t>Klemešová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6488668"/>
            <a:ext cx="40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</a:t>
            </a:r>
            <a:r>
              <a:rPr lang="cs-CZ" dirty="0" smtClean="0"/>
              <a:t>. 12. 2012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386104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Cvičení č. 10</a:t>
            </a:r>
            <a:endParaRPr lang="cs-CZ" dirty="0"/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0"/>
            <a:ext cx="4648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539750" y="620713"/>
            <a:ext cx="8218488" cy="414337"/>
          </a:xfrm>
        </p:spPr>
        <p:txBody>
          <a:bodyPr/>
          <a:lstStyle/>
          <a:p>
            <a:r>
              <a:rPr lang="cs-CZ" sz="2000" smtClean="0"/>
              <a:t>Strategie rozvoje kraje, JMK 2009</a:t>
            </a:r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970" b="1602"/>
          <a:stretch>
            <a:fillRect/>
          </a:stretch>
        </p:blipFill>
        <p:spPr>
          <a:xfrm>
            <a:off x="755650" y="1019175"/>
            <a:ext cx="7777163" cy="5718175"/>
          </a:xfrm>
          <a:noFill/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1066800"/>
          </a:xfrm>
        </p:spPr>
        <p:txBody>
          <a:bodyPr/>
          <a:lstStyle/>
          <a:p>
            <a:r>
              <a:rPr lang="cs-CZ" smtClean="0"/>
              <a:t>Implementace strategie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32435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cs-CZ" smtClean="0"/>
              <a:t>Převod strategie do praxe</a:t>
            </a:r>
          </a:p>
          <a:p>
            <a:pPr>
              <a:spcBef>
                <a:spcPts val="1800"/>
              </a:spcBef>
            </a:pPr>
            <a:r>
              <a:rPr lang="cs-CZ" smtClean="0"/>
              <a:t>Navazuje na akční plán</a:t>
            </a:r>
          </a:p>
          <a:p>
            <a:pPr lvl="1"/>
            <a:r>
              <a:rPr lang="cs-CZ" smtClean="0"/>
              <a:t>Harmonogram konkrétních aktivit</a:t>
            </a:r>
          </a:p>
          <a:p>
            <a:pPr lvl="1"/>
            <a:r>
              <a:rPr lang="cs-CZ" smtClean="0"/>
              <a:t>Identifikace zodpovědnosti subjektů</a:t>
            </a:r>
          </a:p>
          <a:p>
            <a:pPr lvl="1"/>
            <a:r>
              <a:rPr lang="cs-CZ" smtClean="0"/>
              <a:t>Vyčleněné prostředky, konkrétní kroky</a:t>
            </a:r>
          </a:p>
          <a:p>
            <a:pPr>
              <a:spcBef>
                <a:spcPts val="1800"/>
              </a:spcBef>
            </a:pPr>
            <a:r>
              <a:rPr lang="cs-CZ" smtClean="0"/>
              <a:t>Dlouhodobá realizace, nutná politická podpora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Zadání cvičení</a:t>
            </a:r>
            <a:endParaRPr lang="en-US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Odpovědět na otázky s pomocí prostudování ÚAP daného ORP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27583" y="274638"/>
            <a:ext cx="7859217" cy="1143000"/>
          </a:xfrm>
        </p:spPr>
        <p:txBody>
          <a:bodyPr/>
          <a:lstStyle/>
          <a:p>
            <a:r>
              <a:rPr lang="cs-CZ" dirty="0" smtClean="0"/>
              <a:t>Otázky</a:t>
            </a:r>
            <a:endParaRPr lang="fr-FR" dirty="0" smtClean="0"/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395288" y="1412777"/>
            <a:ext cx="8280400" cy="5040412"/>
          </a:xfrm>
        </p:spPr>
        <p:txBody>
          <a:bodyPr>
            <a:normAutofit/>
          </a:bodyPr>
          <a:lstStyle/>
          <a:p>
            <a:r>
              <a:rPr lang="cs-CZ" sz="2200" dirty="0" smtClean="0"/>
              <a:t>K čemu slouží ÚAP? Pro koho jsou určeny a jak často se aktualizují?</a:t>
            </a:r>
          </a:p>
          <a:p>
            <a:r>
              <a:rPr lang="cs-CZ" sz="2200" dirty="0" smtClean="0"/>
              <a:t>Jsou strategické plány měst nestranné, nebo jsou to jen plány „elitní skupiny“ sedící v té době ve vedení?</a:t>
            </a:r>
          </a:p>
          <a:p>
            <a:r>
              <a:rPr lang="cs-CZ" sz="2200" dirty="0" smtClean="0"/>
              <a:t>Je vhodné, aby podobný typ dokumentů zpracovávala externí firma?</a:t>
            </a:r>
          </a:p>
          <a:p>
            <a:r>
              <a:rPr lang="cs-CZ" sz="2200" dirty="0" smtClean="0"/>
              <a:t>Kdo financuje tvorbu ÚAP a RURÚ a kdo dohlíží na kvalitu jejich zpracování?</a:t>
            </a:r>
          </a:p>
          <a:p>
            <a:r>
              <a:rPr lang="cs-CZ" sz="2200" dirty="0" smtClean="0"/>
              <a:t>Kdo má vliv na strategické plánování města? Jen úředníci? Nebo i firmy, občané města? </a:t>
            </a:r>
          </a:p>
          <a:p>
            <a:r>
              <a:rPr lang="cs-CZ" sz="2200" dirty="0" smtClean="0"/>
              <a:t>Do jaké míry by se veřejnost měla zapojovat do tvorby koncepčních dokumentů?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539750" y="1340769"/>
            <a:ext cx="8229600" cy="5112420"/>
          </a:xfrm>
        </p:spPr>
        <p:txBody>
          <a:bodyPr/>
          <a:lstStyle/>
          <a:p>
            <a:r>
              <a:rPr lang="cs-CZ" sz="2400" dirty="0" smtClean="0"/>
              <a:t>Jaký je názor na objektivnost a správnost dokumentů? Jsou většinou dělány od stolu, nebo dochází ke komunikaci zpracovatele a žadatele, včetně návštěv v terénu, atd..?</a:t>
            </a:r>
          </a:p>
          <a:p>
            <a:r>
              <a:rPr lang="cs-CZ" sz="2400" dirty="0" smtClean="0"/>
              <a:t>Dají se dokumenty jednotlivých ORP využít i pro dokumenty vlastních obcí?</a:t>
            </a:r>
          </a:p>
          <a:p>
            <a:r>
              <a:rPr lang="cs-CZ" sz="2400" dirty="0" smtClean="0"/>
              <a:t>Jaký je reálný dopad ÚAP a RÚRÚ na situaci v ORP? </a:t>
            </a:r>
          </a:p>
          <a:p>
            <a:r>
              <a:rPr lang="cs-CZ" sz="2400" dirty="0" smtClean="0"/>
              <a:t>Existuje vzor, podle kterého jsou vypracovávány ÚAP pro jednotlivé územní celky,  aby byla zajištěna jejich kompatibilita a možnost porovnání?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539750" y="1340767"/>
            <a:ext cx="8229600" cy="5112421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Jsou všechny nedostatky avizované zprávou RURÚ opravdu nedostatky? A jsou-li, </a:t>
            </a:r>
            <a:r>
              <a:rPr lang="cs-CZ" sz="2400" dirty="0" err="1" smtClean="0"/>
              <a:t>jsou</a:t>
            </a:r>
            <a:r>
              <a:rPr lang="cs-CZ" sz="2400" dirty="0" smtClean="0"/>
              <a:t> řešitelné?</a:t>
            </a:r>
          </a:p>
          <a:p>
            <a:r>
              <a:rPr lang="cs-CZ" sz="2400" dirty="0" smtClean="0"/>
              <a:t>V řadě rozvojových dokumentů se píše o posilování totožnosti k regionu, jak toho lze dosáhnout?</a:t>
            </a:r>
          </a:p>
          <a:p>
            <a:r>
              <a:rPr lang="cs-CZ" sz="2400" dirty="0" smtClean="0"/>
              <a:t>Podle kterého kritéria jsou vybírány k realizaci jednotlivé problémy v území?</a:t>
            </a:r>
          </a:p>
          <a:p>
            <a:r>
              <a:rPr lang="cs-CZ" sz="2400" dirty="0" smtClean="0"/>
              <a:t>Jsou přínosné pro regionální rozvoj nebo je to jenom další administrativní záležitost?</a:t>
            </a:r>
          </a:p>
          <a:p>
            <a:r>
              <a:rPr lang="cs-CZ" sz="2400" dirty="0" smtClean="0"/>
              <a:t>Jak je v ÚAP zmíněná povodňová problematika? Jedná se pouze o formální informace o možnosti povodní nebo o nastínění možnosti řešení (prosím zaměřit se podrobněji, ne jen jednou větou)</a:t>
            </a:r>
          </a:p>
          <a:p>
            <a:r>
              <a:rPr lang="cs-CZ" sz="2400" dirty="0" smtClean="0"/>
              <a:t>Jaká je aktuálnost jednotlivých RURU po ekonomické krizi?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Do nedělní půlnoci </a:t>
            </a:r>
            <a:r>
              <a:rPr lang="cs-CZ" dirty="0" err="1" smtClean="0"/>
              <a:t>word</a:t>
            </a:r>
            <a:r>
              <a:rPr lang="cs-CZ" dirty="0" smtClean="0"/>
              <a:t> s odpověďmi na otázky (vložte i odkaz na ÚAP vybraného ORP)</a:t>
            </a:r>
          </a:p>
          <a:p>
            <a:endParaRPr lang="cs-CZ" dirty="0" smtClean="0"/>
          </a:p>
          <a:p>
            <a:r>
              <a:rPr lang="cs-CZ" dirty="0" smtClean="0"/>
              <a:t>Do pondělní půlnoci vložte </a:t>
            </a:r>
            <a:r>
              <a:rPr lang="cs-CZ" dirty="0" err="1" smtClean="0"/>
              <a:t>ppt</a:t>
            </a:r>
            <a:r>
              <a:rPr lang="cs-CZ" dirty="0" smtClean="0"/>
              <a:t> (popř. ČITELNÝ </a:t>
            </a:r>
            <a:r>
              <a:rPr lang="cs-CZ" dirty="0" err="1" smtClean="0"/>
              <a:t>jpg</a:t>
            </a:r>
            <a:r>
              <a:rPr lang="cs-CZ" dirty="0" smtClean="0"/>
              <a:t>), v němž bude </a:t>
            </a:r>
            <a:r>
              <a:rPr lang="cs-CZ" dirty="0" err="1" smtClean="0"/>
              <a:t>swot</a:t>
            </a:r>
            <a:r>
              <a:rPr lang="cs-CZ" dirty="0" smtClean="0"/>
              <a:t> analýza vaší obce, kterou má obec zpracovanou v nějaké dokumentaci (= SWOT nevytváříte vy, pouze ji stáhnete z oficiálního dokumentu nějakého), pokud vaše obec SWOT nemá, vyberte si nějakou kolem, tak abyste tu obec dobře znali, tuto </a:t>
            </a:r>
            <a:r>
              <a:rPr lang="cs-CZ" dirty="0" err="1" smtClean="0"/>
              <a:t>swot</a:t>
            </a:r>
            <a:r>
              <a:rPr lang="cs-CZ" dirty="0" smtClean="0"/>
              <a:t> si také přineste na úterý vytištěnou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Odevzdání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35607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4000" dirty="0" smtClean="0"/>
              <a:t>	Děkuji za pozornost! </a:t>
            </a:r>
          </a:p>
          <a:p>
            <a:pPr>
              <a:buFont typeface="Arial" charset="0"/>
              <a:buNone/>
            </a:pPr>
            <a:endParaRPr lang="cs-CZ" sz="4000" dirty="0" smtClean="0"/>
          </a:p>
          <a:p>
            <a:pPr>
              <a:buFont typeface="Arial" charset="0"/>
              <a:buNone/>
            </a:pPr>
            <a:r>
              <a:rPr lang="cs-CZ" sz="40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539750" y="620713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cs-CZ" smtClean="0"/>
              <a:t>Strategické regionální plánování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325938"/>
          </a:xfrm>
        </p:spPr>
        <p:txBody>
          <a:bodyPr>
            <a:normAutofit fontScale="92500" lnSpcReduction="20000"/>
          </a:bodyPr>
          <a:lstStyle/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Klíčové koncepční dokumenty (strategie, programy)</a:t>
            </a:r>
          </a:p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Na všech </a:t>
            </a:r>
            <a:r>
              <a:rPr lang="cs-CZ" dirty="0" err="1" smtClean="0"/>
              <a:t>řádovostních</a:t>
            </a:r>
            <a:r>
              <a:rPr lang="cs-CZ" dirty="0" smtClean="0"/>
              <a:t> úrovních (ČR, kraj, ORP, obec/město, příspěvkové organizace)        snaha o vyšší efektivitu</a:t>
            </a:r>
          </a:p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Strategie: 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Dokument, který popisuje cíle a výchozí stav a určuje způsob, jakým má být definovaného cílového stavu dosaženo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Určení základních dlouhodobých cílů subjektu, způsobu jejich dosažení a alokace zdrojů nezbytných pro uskutečňování těchto cílů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6948264" y="2996952"/>
            <a:ext cx="360362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066800"/>
          </a:xfrm>
        </p:spPr>
        <p:txBody>
          <a:bodyPr/>
          <a:lstStyle/>
          <a:p>
            <a:r>
              <a:rPr lang="cs-CZ" smtClean="0"/>
              <a:t>Historie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84313"/>
            <a:ext cx="8351837" cy="4868862"/>
          </a:xfrm>
        </p:spPr>
        <p:txBody>
          <a:bodyPr>
            <a:normAutofit fontScale="92500" lnSpcReduction="20000"/>
          </a:bodyPr>
          <a:lstStyle/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Evropská charta regionálního plánování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Výbor ministrů Rady Evropy (1985)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Základní cíle:</a:t>
            </a:r>
          </a:p>
          <a:p>
            <a:pPr marL="1179576" lvl="3" indent="-201168" fontAlgn="auto">
              <a:spcBef>
                <a:spcPts val="1200"/>
              </a:spcBef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Vyvážený sociálně-ekonomický rozvoj regionů</a:t>
            </a:r>
          </a:p>
          <a:p>
            <a:pPr marL="1179576" lvl="3" indent="-201168" fontAlgn="auto">
              <a:spcBef>
                <a:spcPts val="1200"/>
              </a:spcBef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Zlepšování životních podmínek</a:t>
            </a:r>
          </a:p>
          <a:p>
            <a:pPr marL="1179576" lvl="3" indent="-201168" fontAlgn="auto">
              <a:spcBef>
                <a:spcPts val="1200"/>
              </a:spcBef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Zodpovědné zacházení s přírodními zdroji a ochrana životního prostředí</a:t>
            </a:r>
          </a:p>
          <a:p>
            <a:pPr marL="1179576" lvl="3" indent="-201168" fontAlgn="auto">
              <a:spcBef>
                <a:spcPts val="1200"/>
              </a:spcBef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Racionální využívání území</a:t>
            </a:r>
          </a:p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 ČR pomalá implementace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Účelový boom až po roce 1998 (</a:t>
            </a:r>
            <a:r>
              <a:rPr lang="cs-CZ" dirty="0" err="1" smtClean="0"/>
              <a:t>předvstupní</a:t>
            </a:r>
            <a:r>
              <a:rPr lang="cs-CZ" dirty="0" smtClean="0"/>
              <a:t> programy EU)</a:t>
            </a:r>
          </a:p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Dnes v EU přijímáno jako standardní postup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229600" cy="1066800"/>
          </a:xfrm>
        </p:spPr>
        <p:txBody>
          <a:bodyPr/>
          <a:lstStyle/>
          <a:p>
            <a:r>
              <a:rPr lang="cs-CZ" smtClean="0"/>
              <a:t>Strategické řízení v regionu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679950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Koncepční dokumenty: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Strategické – platnost po delší období (10 – 15 let)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None/>
              <a:tabLst>
                <a:tab pos="1435100" algn="l"/>
              </a:tabLst>
              <a:defRPr/>
            </a:pPr>
            <a:r>
              <a:rPr lang="cs-CZ" dirty="0" smtClean="0"/>
              <a:t>		</a:t>
            </a:r>
            <a:r>
              <a:rPr lang="cs-CZ" b="1" dirty="0" smtClean="0"/>
              <a:t>strategie</a:t>
            </a:r>
            <a:r>
              <a:rPr lang="cs-CZ" dirty="0" smtClean="0"/>
              <a:t> (bez konkretizace financí)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tabLst>
                <a:tab pos="1435100" algn="l"/>
              </a:tabLst>
              <a:defRPr/>
            </a:pPr>
            <a:r>
              <a:rPr lang="cs-CZ" dirty="0" smtClean="0"/>
              <a:t>Taktické – platnost po kratší období (např. 5 let)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None/>
              <a:tabLst>
                <a:tab pos="1435100" algn="l"/>
              </a:tabLst>
              <a:defRPr/>
            </a:pPr>
            <a:r>
              <a:rPr lang="cs-CZ" dirty="0" smtClean="0"/>
              <a:t>		</a:t>
            </a:r>
            <a:r>
              <a:rPr lang="cs-CZ" b="1" dirty="0" smtClean="0"/>
              <a:t>programy</a:t>
            </a:r>
            <a:r>
              <a:rPr lang="cs-CZ" dirty="0" smtClean="0"/>
              <a:t> (konkretizace aktivit a financí, 	vazba na rozpočty)</a:t>
            </a:r>
          </a:p>
          <a:p>
            <a:pPr marL="365760" indent="-256032" fontAlgn="auto">
              <a:spcBef>
                <a:spcPts val="24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tabLst>
                <a:tab pos="1435100" algn="l"/>
              </a:tabLst>
              <a:defRPr/>
            </a:pPr>
            <a:r>
              <a:rPr lang="cs-CZ" dirty="0" smtClean="0"/>
              <a:t>Cyklus strategického řízení: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tabLst>
                <a:tab pos="1435100" algn="l"/>
              </a:tabLst>
              <a:defRPr/>
            </a:pPr>
            <a:r>
              <a:rPr lang="cs-CZ" dirty="0" smtClean="0"/>
              <a:t>Strategická analýza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tabLst>
                <a:tab pos="1435100" algn="l"/>
              </a:tabLst>
              <a:defRPr/>
            </a:pPr>
            <a:r>
              <a:rPr lang="cs-CZ" dirty="0" smtClean="0"/>
              <a:t>Strategický výběr (Návrh strategie)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tabLst>
                <a:tab pos="1435100" algn="l"/>
              </a:tabLst>
              <a:defRPr/>
            </a:pPr>
            <a:r>
              <a:rPr lang="cs-CZ" dirty="0" smtClean="0"/>
              <a:t>Implementace strategie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1258888" y="2852738"/>
            <a:ext cx="433387" cy="144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1258888" y="3716338"/>
            <a:ext cx="433387" cy="144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066800"/>
          </a:xfrm>
        </p:spPr>
        <p:txBody>
          <a:bodyPr/>
          <a:lstStyle/>
          <a:p>
            <a:r>
              <a:rPr lang="cs-CZ" smtClean="0"/>
              <a:t>Strategická analýza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324350"/>
          </a:xfrm>
        </p:spPr>
        <p:txBody>
          <a:bodyPr>
            <a:normAutofit fontScale="92500"/>
          </a:bodyPr>
          <a:lstStyle/>
          <a:p>
            <a:pPr>
              <a:spcBef>
                <a:spcPts val="1800"/>
              </a:spcBef>
            </a:pPr>
            <a:r>
              <a:rPr lang="cs-CZ" dirty="0" smtClean="0"/>
              <a:t>Charakteristika daného území, zachycení vývojových trendů na základě statistických ukazatelů či dalších šetření, porovnání území s jinými referenčními jednotkami (kraj, ČR, EU)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Účelová, dynamická a problémově orientovaná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Míra podrobnosti – dle územního rozsahu dokumentu (kraj x </a:t>
            </a:r>
            <a:r>
              <a:rPr lang="cs-CZ" dirty="0" err="1" smtClean="0"/>
              <a:t>mikroregion</a:t>
            </a:r>
            <a:r>
              <a:rPr lang="cs-CZ" dirty="0" smtClean="0"/>
              <a:t> x město)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Součástí je také SWOT analýza!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1066800"/>
          </a:xfrm>
        </p:spPr>
        <p:txBody>
          <a:bodyPr/>
          <a:lstStyle/>
          <a:p>
            <a:r>
              <a:rPr lang="cs-CZ" smtClean="0"/>
              <a:t>Návrh strategie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325938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cs-CZ" smtClean="0"/>
              <a:t>Klíčová (invenční) fáze procesu</a:t>
            </a:r>
          </a:p>
          <a:p>
            <a:pPr>
              <a:spcBef>
                <a:spcPts val="1800"/>
              </a:spcBef>
            </a:pPr>
            <a:r>
              <a:rPr lang="cs-CZ" smtClean="0"/>
              <a:t>Hledání, vytváření a formulování možných variant cest k dosažení globálního cíle strategie </a:t>
            </a:r>
          </a:p>
          <a:p>
            <a:pPr>
              <a:spcBef>
                <a:spcPts val="600"/>
              </a:spcBef>
              <a:buFont typeface="Georgia" pitchFamily="18" charset="0"/>
              <a:buNone/>
            </a:pPr>
            <a:r>
              <a:rPr lang="cs-CZ" smtClean="0"/>
              <a:t>          vize, strategické cíle</a:t>
            </a:r>
          </a:p>
          <a:p>
            <a:pPr>
              <a:spcBef>
                <a:spcPts val="1800"/>
              </a:spcBef>
            </a:pPr>
            <a:r>
              <a:rPr lang="cs-CZ" smtClean="0"/>
              <a:t>Výběr strategických možností</a:t>
            </a:r>
          </a:p>
          <a:p>
            <a:pPr>
              <a:spcBef>
                <a:spcPts val="600"/>
              </a:spcBef>
              <a:buFont typeface="Georgia" pitchFamily="18" charset="0"/>
              <a:buNone/>
            </a:pPr>
            <a:r>
              <a:rPr lang="cs-CZ" smtClean="0"/>
              <a:t>          priority, osy, opatření</a:t>
            </a:r>
          </a:p>
          <a:p>
            <a:pPr>
              <a:spcBef>
                <a:spcPts val="1800"/>
              </a:spcBef>
            </a:pPr>
            <a:r>
              <a:rPr lang="cs-CZ" smtClean="0"/>
              <a:t>Kvantifikace, monitoring a hodnocení</a:t>
            </a:r>
          </a:p>
          <a:p>
            <a:pPr>
              <a:buFont typeface="Georgia" pitchFamily="18" charset="0"/>
              <a:buNone/>
            </a:pPr>
            <a:endParaRPr lang="cs-CZ" smtClean="0"/>
          </a:p>
        </p:txBody>
      </p:sp>
      <p:sp>
        <p:nvSpPr>
          <p:cNvPr id="4" name="Šipka doprava 3"/>
          <p:cNvSpPr/>
          <p:nvPr/>
        </p:nvSpPr>
        <p:spPr>
          <a:xfrm>
            <a:off x="1043608" y="3933056"/>
            <a:ext cx="360362" cy="144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1043608" y="5085184"/>
            <a:ext cx="360362" cy="144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1066800"/>
          </a:xfrm>
        </p:spPr>
        <p:txBody>
          <a:bodyPr/>
          <a:lstStyle/>
          <a:p>
            <a:r>
              <a:rPr lang="cs-CZ" smtClean="0"/>
              <a:t>Prioritní oblasti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25937"/>
          </a:xfrm>
        </p:spPr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Výběr priorit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Význam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Proveditelnost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Propojenost na ostatní cíle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Čas</a:t>
            </a:r>
          </a:p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Diskuse v pracovních (akčních) skupinách, schvalování v řídící skupině (např. rada města)</a:t>
            </a:r>
          </a:p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Čím užší zaměření, tím efektivnější realizace</a:t>
            </a:r>
          </a:p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Priority – strategické cíle – opatření (aktivity)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066800"/>
          </a:xfrm>
        </p:spPr>
        <p:txBody>
          <a:bodyPr/>
          <a:lstStyle/>
          <a:p>
            <a:r>
              <a:rPr lang="cs-CZ" smtClean="0"/>
              <a:t>Prioritní oblasti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325938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Typické prioritní oblasti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Podnikání a zaměstnanost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Urbanismus a bydlení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Sociální rozvoj, vzdělávání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Cestovní ruch, regionální marketing a image města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Dopravní a technická infrastruktura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Životní prostředí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Kultura, sport, volný čas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Vnější vztahy regionu (meziregionální spolupráce, mezinárodní spolupráce)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1066800"/>
          </a:xfrm>
        </p:spPr>
        <p:txBody>
          <a:bodyPr/>
          <a:lstStyle/>
          <a:p>
            <a:r>
              <a:rPr lang="cs-CZ" smtClean="0"/>
              <a:t>Strategické cíle a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700213"/>
            <a:ext cx="8229600" cy="4681537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Strategický cíl </a:t>
            </a:r>
          </a:p>
          <a:p>
            <a:pPr marL="658368" lvl="1" indent="-246888" fontAlgn="auto">
              <a:spcBef>
                <a:spcPts val="6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Představuje směrný ukazatel pro rozvoj regionu a informaci o stavu, kterého by mělo být dosaženo realizací navržených rozvojových aktivit</a:t>
            </a:r>
          </a:p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Opatření (aktivity)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Specifická cesta (program, projekt), jejímž prostřednictvím je dosahováno strategických cílů</a:t>
            </a:r>
          </a:p>
          <a:p>
            <a:pPr marL="658368" lvl="1" indent="-246888" fontAlgn="auto">
              <a:spcBef>
                <a:spcPts val="18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Identifikace a konkretizace klíčových výsledků</a:t>
            </a:r>
          </a:p>
          <a:p>
            <a:pPr marL="658368" lvl="1" indent="-246888" fontAlgn="auto">
              <a:spcBef>
                <a:spcPts val="18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Je možné je kvantifikovat (kontrolovat prostřednictvím indikátorů)</a:t>
            </a:r>
          </a:p>
          <a:p>
            <a:pPr marL="658368" lvl="1" indent="-246888" fontAlgn="auto">
              <a:spcBef>
                <a:spcPts val="18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Musí být realistické a dosažitelné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</TotalTime>
  <Words>609</Words>
  <Application>Microsoft Office PowerPoint</Application>
  <PresentationFormat>Předvádění na obrazovce (4:3)</PresentationFormat>
  <Paragraphs>104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Shluk</vt:lpstr>
      <vt:lpstr>Strategické dokumenty</vt:lpstr>
      <vt:lpstr>Strategické regionální plánování</vt:lpstr>
      <vt:lpstr>Historie</vt:lpstr>
      <vt:lpstr>Strategické řízení v regionu</vt:lpstr>
      <vt:lpstr>Strategická analýza</vt:lpstr>
      <vt:lpstr>Návrh strategie</vt:lpstr>
      <vt:lpstr>Prioritní oblasti</vt:lpstr>
      <vt:lpstr>Prioritní oblasti</vt:lpstr>
      <vt:lpstr>Strategické cíle a opatření</vt:lpstr>
      <vt:lpstr>Strategie rozvoje kraje, JMK 2009</vt:lpstr>
      <vt:lpstr>Implementace strategie</vt:lpstr>
      <vt:lpstr>Zadání cvičení</vt:lpstr>
      <vt:lpstr>Otázky</vt:lpstr>
      <vt:lpstr>Snímek 14</vt:lpstr>
      <vt:lpstr>Snímek 15</vt:lpstr>
      <vt:lpstr>Odevzdání</vt:lpstr>
      <vt:lpstr>Snímek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Strategické dokumenty</dc:title>
  <dc:creator>Kamila</dc:creator>
  <cp:lastModifiedBy>Kamila</cp:lastModifiedBy>
  <cp:revision>4</cp:revision>
  <dcterms:created xsi:type="dcterms:W3CDTF">2012-12-03T16:12:26Z</dcterms:created>
  <dcterms:modified xsi:type="dcterms:W3CDTF">2013-02-01T21:59:41Z</dcterms:modified>
</cp:coreProperties>
</file>